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509" r:id="rId3"/>
    <p:sldId id="427" r:id="rId4"/>
    <p:sldId id="428" r:id="rId5"/>
    <p:sldId id="483" r:id="rId6"/>
    <p:sldId id="503" r:id="rId7"/>
    <p:sldId id="514" r:id="rId8"/>
    <p:sldId id="515" r:id="rId9"/>
    <p:sldId id="516" r:id="rId10"/>
    <p:sldId id="517" r:id="rId11"/>
    <p:sldId id="518" r:id="rId12"/>
    <p:sldId id="519" r:id="rId13"/>
    <p:sldId id="520" r:id="rId14"/>
    <p:sldId id="510" r:id="rId15"/>
    <p:sldId id="521" r:id="rId16"/>
    <p:sldId id="523" r:id="rId17"/>
    <p:sldId id="536" r:id="rId18"/>
    <p:sldId id="537" r:id="rId19"/>
    <p:sldId id="508" r:id="rId20"/>
    <p:sldId id="522" r:id="rId21"/>
    <p:sldId id="524" r:id="rId22"/>
    <p:sldId id="525" r:id="rId23"/>
    <p:sldId id="534" r:id="rId24"/>
    <p:sldId id="529" r:id="rId25"/>
    <p:sldId id="530" r:id="rId26"/>
    <p:sldId id="527" r:id="rId27"/>
    <p:sldId id="531" r:id="rId28"/>
    <p:sldId id="533" r:id="rId29"/>
    <p:sldId id="532" r:id="rId30"/>
    <p:sldId id="511" r:id="rId31"/>
    <p:sldId id="504" r:id="rId32"/>
    <p:sldId id="512" r:id="rId33"/>
    <p:sldId id="505" r:id="rId34"/>
    <p:sldId id="535" r:id="rId35"/>
    <p:sldId id="513" r:id="rId36"/>
    <p:sldId id="507" r:id="rId37"/>
    <p:sldId id="456" r:id="rId38"/>
  </p:sldIdLst>
  <p:sldSz cx="9144000" cy="6858000" type="screen4x3"/>
  <p:notesSz cx="7102475" cy="9388475"/>
  <p:defaultTextStyle>
    <a:defPPr>
      <a:defRPr lang="en-US"/>
    </a:defPPr>
    <a:lvl1pPr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5pPr>
    <a:lvl6pPr marL="22860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6pPr>
    <a:lvl7pPr marL="27432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7pPr>
    <a:lvl8pPr marL="32004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8pPr>
    <a:lvl9pPr marL="36576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9207FB"/>
    <a:srgbClr val="000000"/>
    <a:srgbClr val="C77FFD"/>
    <a:srgbClr val="333300"/>
    <a:srgbClr val="0033CC"/>
    <a:srgbClr val="660033"/>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8" autoAdjust="0"/>
    <p:restoredTop sz="94632" autoAdjust="0"/>
  </p:normalViewPr>
  <p:slideViewPr>
    <p:cSldViewPr>
      <p:cViewPr varScale="1">
        <p:scale>
          <a:sx n="104" d="100"/>
          <a:sy n="104" d="100"/>
        </p:scale>
        <p:origin x="1752"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9" tIns="47109" rIns="94219" bIns="47109" numCol="1" anchor="t" anchorCtr="0" compatLnSpc="1">
            <a:prstTxWarp prst="textNoShape">
              <a:avLst/>
            </a:prstTxWarp>
          </a:bodyPr>
          <a:lstStyle>
            <a:lvl1pPr algn="l" eaLnBrk="1" hangingPunct="1">
              <a:defRPr sz="1200">
                <a:solidFill>
                  <a:schemeClr val="tx1"/>
                </a:solidFill>
                <a:latin typeface="Arial" charset="0"/>
                <a:cs typeface="+mn-cs"/>
              </a:defRPr>
            </a:lvl1pPr>
          </a:lstStyle>
          <a:p>
            <a:pPr>
              <a:defRPr/>
            </a:pPr>
            <a:endParaRPr lang="en-US"/>
          </a:p>
        </p:txBody>
      </p:sp>
      <p:sp>
        <p:nvSpPr>
          <p:cNvPr id="136195" name="Rectangle 3"/>
          <p:cNvSpPr>
            <a:spLocks noGrp="1" noChangeArrowheads="1"/>
          </p:cNvSpPr>
          <p:nvPr>
            <p:ph type="dt" idx="1"/>
          </p:nvPr>
        </p:nvSpPr>
        <p:spPr bwMode="auto">
          <a:xfrm>
            <a:off x="4022725" y="0"/>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9" tIns="47109" rIns="94219" bIns="47109" numCol="1" anchor="t" anchorCtr="0" compatLnSpc="1">
            <a:prstTxWarp prst="textNoShape">
              <a:avLst/>
            </a:prstTxWarp>
          </a:bodyPr>
          <a:lstStyle>
            <a:lvl1pPr algn="r" eaLnBrk="1" hangingPunct="1">
              <a:defRPr sz="1200">
                <a:solidFill>
                  <a:schemeClr val="tx1"/>
                </a:solidFill>
                <a:latin typeface="Arial" charset="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6197" name="Rectangle 5"/>
          <p:cNvSpPr>
            <a:spLocks noGrp="1" noChangeArrowheads="1"/>
          </p:cNvSpPr>
          <p:nvPr>
            <p:ph type="body" sz="quarter" idx="3"/>
          </p:nvPr>
        </p:nvSpPr>
        <p:spPr bwMode="auto">
          <a:xfrm>
            <a:off x="709613" y="4459288"/>
            <a:ext cx="5683250" cy="42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9" tIns="47109" rIns="94219" bIns="4710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6198" name="Rectangle 6"/>
          <p:cNvSpPr>
            <a:spLocks noGrp="1" noChangeArrowheads="1"/>
          </p:cNvSpPr>
          <p:nvPr>
            <p:ph type="ftr" sz="quarter" idx="4"/>
          </p:nvPr>
        </p:nvSpPr>
        <p:spPr bwMode="auto">
          <a:xfrm>
            <a:off x="0" y="8916988"/>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9" tIns="47109" rIns="94219" bIns="47109" numCol="1" anchor="b" anchorCtr="0" compatLnSpc="1">
            <a:prstTxWarp prst="textNoShape">
              <a:avLst/>
            </a:prstTxWarp>
          </a:bodyPr>
          <a:lstStyle>
            <a:lvl1pPr algn="l" eaLnBrk="1" hangingPunct="1">
              <a:defRPr sz="1200">
                <a:solidFill>
                  <a:schemeClr val="tx1"/>
                </a:solidFill>
                <a:latin typeface="Arial" charset="0"/>
                <a:cs typeface="+mn-cs"/>
              </a:defRPr>
            </a:lvl1pPr>
          </a:lstStyle>
          <a:p>
            <a:pPr>
              <a:defRPr/>
            </a:pPr>
            <a:endParaRPr lang="en-US"/>
          </a:p>
        </p:txBody>
      </p:sp>
      <p:sp>
        <p:nvSpPr>
          <p:cNvPr id="136199" name="Rectangle 7"/>
          <p:cNvSpPr>
            <a:spLocks noGrp="1" noChangeArrowheads="1"/>
          </p:cNvSpPr>
          <p:nvPr>
            <p:ph type="sldNum" sz="quarter" idx="5"/>
          </p:nvPr>
        </p:nvSpPr>
        <p:spPr bwMode="auto">
          <a:xfrm>
            <a:off x="4022725" y="8916988"/>
            <a:ext cx="3078163"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19" tIns="47109" rIns="94219" bIns="47109" numCol="1" anchor="b" anchorCtr="0" compatLnSpc="1">
            <a:prstTxWarp prst="textNoShape">
              <a:avLst/>
            </a:prstTxWarp>
          </a:bodyPr>
          <a:lstStyle>
            <a:lvl1pPr algn="r" eaLnBrk="1" hangingPunct="1">
              <a:defRPr sz="1200">
                <a:solidFill>
                  <a:schemeClr val="tx1"/>
                </a:solidFill>
              </a:defRPr>
            </a:lvl1pPr>
          </a:lstStyle>
          <a:p>
            <a:pPr>
              <a:defRPr/>
            </a:pPr>
            <a:fld id="{65112D06-2EE0-45D0-BDA4-6CBE87C7DFD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1741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6E9867-F7F5-43AB-AB6D-AC2CE7F933AD}" type="slidenum">
              <a:rPr lang="en-US" altLang="en-US" smtClean="0"/>
              <a:pPr>
                <a:spcBef>
                  <a:spcPct val="0"/>
                </a:spcBef>
              </a:pPr>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1946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206EBE-735F-45A1-949D-E2F2C13CEB14}" type="slidenum">
              <a:rPr lang="en-US" altLang="en-US" smtClean="0"/>
              <a:pPr>
                <a:spcBef>
                  <a:spcPct val="0"/>
                </a:spcBef>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2150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F387FFB-2A91-4D33-88D5-131A731A6C99}" type="slidenum">
              <a:rPr lang="en-US" altLang="en-US" smtClean="0"/>
              <a:pPr>
                <a:spcBef>
                  <a:spcPct val="0"/>
                </a:spcBef>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3482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18BF85-2D72-45F4-9704-1AF8E6CC6395}" type="slidenum">
              <a:rPr lang="en-US" altLang="en-US" smtClean="0">
                <a:latin typeface="Times New Roman" panose="02020603050405020304" pitchFamily="18" charset="0"/>
              </a:rPr>
              <a:pPr>
                <a:spcBef>
                  <a:spcPct val="0"/>
                </a:spcBef>
              </a:pPr>
              <a:t>16</a:t>
            </a:fld>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3686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BD6AFB-4F7A-4EAB-91C5-BDE9E016B0AC}" type="slidenum">
              <a:rPr lang="en-US" altLang="en-US" smtClean="0">
                <a:latin typeface="Times New Roman" panose="02020603050405020304" pitchFamily="18" charset="0"/>
              </a:rPr>
              <a:pPr>
                <a:spcBef>
                  <a:spcPct val="0"/>
                </a:spcBef>
              </a:pPr>
              <a:t>17</a:t>
            </a:fld>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5018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CDD7468-31BE-4F9B-8537-10754430487D}" type="slidenum">
              <a:rPr lang="en-US" altLang="en-US" smtClean="0"/>
              <a:pPr>
                <a:spcBef>
                  <a:spcPct val="0"/>
                </a:spcBef>
              </a:pPr>
              <a:t>29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5325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45ED52-72B9-423B-921B-4AB11CD70EA6}" type="slidenum">
              <a:rPr lang="en-US" altLang="en-US" smtClean="0"/>
              <a:pPr>
                <a:spcBef>
                  <a:spcPct val="0"/>
                </a:spcBef>
              </a:pPr>
              <a:t>31</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5734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F84839-B9EF-4347-9E6C-9682FE011355}" type="slidenum">
              <a:rPr lang="en-US" altLang="en-US" smtClean="0"/>
              <a:pPr>
                <a:spcBef>
                  <a:spcPct val="0"/>
                </a:spcBef>
              </a:pPr>
              <a:t>34</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en-US" altLang="en-US">
              <a:latin typeface="Arial" panose="020B0604020202020204" pitchFamily="34" charset="0"/>
            </a:endParaRPr>
          </a:p>
        </p:txBody>
      </p:sp>
      <p:sp>
        <p:nvSpPr>
          <p:cNvPr id="6042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95B3A9-04CD-4548-994F-7CCE6AB5D54B}" type="slidenum">
              <a:rPr lang="en-US" altLang="en-US" smtClean="0"/>
              <a:pPr>
                <a:spcBef>
                  <a:spcPct val="0"/>
                </a:spcBef>
              </a:pPr>
              <a:t>36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FE4A85-D192-40D3-9D1B-3A062B098916}" type="slidenum">
              <a:rPr lang="en-US" altLang="en-US"/>
              <a:pPr>
                <a:defRPr/>
              </a:pPr>
              <a:t>‹#›</a:t>
            </a:fld>
            <a:endParaRPr lang="en-US" altLang="en-US"/>
          </a:p>
        </p:txBody>
      </p:sp>
    </p:spTree>
    <p:extLst>
      <p:ext uri="{BB962C8B-B14F-4D97-AF65-F5344CB8AC3E}">
        <p14:creationId xmlns:p14="http://schemas.microsoft.com/office/powerpoint/2010/main" val="309944094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48CF91-CB79-4560-BC57-0343D023A7B2}" type="slidenum">
              <a:rPr lang="en-US" altLang="en-US"/>
              <a:pPr>
                <a:defRPr/>
              </a:pPr>
              <a:t>‹#›</a:t>
            </a:fld>
            <a:endParaRPr lang="en-US" altLang="en-US"/>
          </a:p>
        </p:txBody>
      </p:sp>
    </p:spTree>
    <p:extLst>
      <p:ext uri="{BB962C8B-B14F-4D97-AF65-F5344CB8AC3E}">
        <p14:creationId xmlns:p14="http://schemas.microsoft.com/office/powerpoint/2010/main" val="280563830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FC46B7-DEEE-4E32-8E6D-D87C461677C1}" type="slidenum">
              <a:rPr lang="en-US" altLang="en-US"/>
              <a:pPr>
                <a:defRPr/>
              </a:pPr>
              <a:t>‹#›</a:t>
            </a:fld>
            <a:endParaRPr lang="en-US" altLang="en-US"/>
          </a:p>
        </p:txBody>
      </p:sp>
    </p:spTree>
    <p:extLst>
      <p:ext uri="{BB962C8B-B14F-4D97-AF65-F5344CB8AC3E}">
        <p14:creationId xmlns:p14="http://schemas.microsoft.com/office/powerpoint/2010/main" val="793596391"/>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9CA5F5-45FD-487A-89F1-7DA1A10C6EA8}" type="slidenum">
              <a:rPr lang="en-US" altLang="en-US"/>
              <a:pPr>
                <a:defRPr/>
              </a:pPr>
              <a:t>‹#›</a:t>
            </a:fld>
            <a:endParaRPr lang="en-US" altLang="en-US"/>
          </a:p>
        </p:txBody>
      </p:sp>
    </p:spTree>
    <p:extLst>
      <p:ext uri="{BB962C8B-B14F-4D97-AF65-F5344CB8AC3E}">
        <p14:creationId xmlns:p14="http://schemas.microsoft.com/office/powerpoint/2010/main" val="157867127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8C5BB2-8DA3-43EE-8C1F-EA10EB96A9ED}" type="slidenum">
              <a:rPr lang="en-US" altLang="en-US"/>
              <a:pPr>
                <a:defRPr/>
              </a:pPr>
              <a:t>‹#›</a:t>
            </a:fld>
            <a:endParaRPr lang="en-US" altLang="en-US"/>
          </a:p>
        </p:txBody>
      </p:sp>
    </p:spTree>
    <p:extLst>
      <p:ext uri="{BB962C8B-B14F-4D97-AF65-F5344CB8AC3E}">
        <p14:creationId xmlns:p14="http://schemas.microsoft.com/office/powerpoint/2010/main" val="2275971824"/>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7A7FEE-BD2F-435B-8882-EBFA539E32EF}" type="slidenum">
              <a:rPr lang="en-US" altLang="en-US"/>
              <a:pPr>
                <a:defRPr/>
              </a:pPr>
              <a:t>‹#›</a:t>
            </a:fld>
            <a:endParaRPr lang="en-US" altLang="en-US"/>
          </a:p>
        </p:txBody>
      </p:sp>
    </p:spTree>
    <p:extLst>
      <p:ext uri="{BB962C8B-B14F-4D97-AF65-F5344CB8AC3E}">
        <p14:creationId xmlns:p14="http://schemas.microsoft.com/office/powerpoint/2010/main" val="3685096793"/>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lgn="l">
              <a:defRPr>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77C059F-B601-4CC8-8567-F451A612CD85}" type="slidenum">
              <a:rPr lang="en-US" altLang="en-US"/>
              <a:pPr>
                <a:defRPr/>
              </a:pPr>
              <a:t>‹#›</a:t>
            </a:fld>
            <a:endParaRPr lang="en-US" altLang="en-US"/>
          </a:p>
        </p:txBody>
      </p:sp>
    </p:spTree>
    <p:extLst>
      <p:ext uri="{BB962C8B-B14F-4D97-AF65-F5344CB8AC3E}">
        <p14:creationId xmlns:p14="http://schemas.microsoft.com/office/powerpoint/2010/main" val="360219375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cs typeface="Arial" charset="0"/>
              </a:defRPr>
            </a:lvl1pPr>
          </a:lstStyle>
          <a:p>
            <a:pPr>
              <a:defRPr/>
            </a:pPr>
            <a:endParaRPr lang="en-US"/>
          </a:p>
        </p:txBody>
      </p:sp>
      <p:sp>
        <p:nvSpPr>
          <p:cNvPr id="8" name="Footer Placeholder 7"/>
          <p:cNvSpPr>
            <a:spLocks noGrp="1"/>
          </p:cNvSpPr>
          <p:nvPr>
            <p:ph type="ftr" sz="quarter" idx="11"/>
          </p:nvPr>
        </p:nvSpPr>
        <p:spPr/>
        <p:txBody>
          <a:bodyPr/>
          <a:lstStyle>
            <a:lvl1pPr algn="l">
              <a:defRPr>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E78C68A3-3D6B-465F-937B-7FF0C76100C9}" type="slidenum">
              <a:rPr lang="en-US" altLang="en-US"/>
              <a:pPr>
                <a:defRPr/>
              </a:pPr>
              <a:t>‹#›</a:t>
            </a:fld>
            <a:endParaRPr lang="en-US" altLang="en-US"/>
          </a:p>
        </p:txBody>
      </p:sp>
    </p:spTree>
    <p:extLst>
      <p:ext uri="{BB962C8B-B14F-4D97-AF65-F5344CB8AC3E}">
        <p14:creationId xmlns:p14="http://schemas.microsoft.com/office/powerpoint/2010/main" val="2242692334"/>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algn="l">
              <a:defRPr>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03636318-28DC-4A00-9E27-362FD6F70071}" type="slidenum">
              <a:rPr lang="en-US" altLang="en-US"/>
              <a:pPr>
                <a:defRPr/>
              </a:pPr>
              <a:t>‹#›</a:t>
            </a:fld>
            <a:endParaRPr lang="en-US" altLang="en-US"/>
          </a:p>
        </p:txBody>
      </p:sp>
    </p:spTree>
    <p:extLst>
      <p:ext uri="{BB962C8B-B14F-4D97-AF65-F5344CB8AC3E}">
        <p14:creationId xmlns:p14="http://schemas.microsoft.com/office/powerpoint/2010/main" val="383812033"/>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lgn="l">
              <a:defRPr>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660C5BCC-6EC3-4D43-9042-F87AA7A9C6C2}" type="slidenum">
              <a:rPr lang="en-US" altLang="en-US"/>
              <a:pPr>
                <a:defRPr/>
              </a:pPr>
              <a:t>‹#›</a:t>
            </a:fld>
            <a:endParaRPr lang="en-US" altLang="en-US"/>
          </a:p>
        </p:txBody>
      </p:sp>
    </p:spTree>
    <p:extLst>
      <p:ext uri="{BB962C8B-B14F-4D97-AF65-F5344CB8AC3E}">
        <p14:creationId xmlns:p14="http://schemas.microsoft.com/office/powerpoint/2010/main" val="297673110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lgn="l">
              <a:defRPr>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8BA5C80-0568-46EC-AE5F-B4897437E5D2}" type="slidenum">
              <a:rPr lang="en-US" altLang="en-US"/>
              <a:pPr>
                <a:defRPr/>
              </a:pPr>
              <a:t>‹#›</a:t>
            </a:fld>
            <a:endParaRPr lang="en-US" altLang="en-US"/>
          </a:p>
        </p:txBody>
      </p:sp>
    </p:spTree>
    <p:extLst>
      <p:ext uri="{BB962C8B-B14F-4D97-AF65-F5344CB8AC3E}">
        <p14:creationId xmlns:p14="http://schemas.microsoft.com/office/powerpoint/2010/main" val="20855600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20DDDD-05E1-41AA-99EE-3959333BCC0C}" type="slidenum">
              <a:rPr lang="en-US" altLang="en-US"/>
              <a:pPr>
                <a:defRPr/>
              </a:pPr>
              <a:t>‹#›</a:t>
            </a:fld>
            <a:endParaRPr lang="en-US" altLang="en-US"/>
          </a:p>
        </p:txBody>
      </p:sp>
    </p:spTree>
    <p:extLst>
      <p:ext uri="{BB962C8B-B14F-4D97-AF65-F5344CB8AC3E}">
        <p14:creationId xmlns:p14="http://schemas.microsoft.com/office/powerpoint/2010/main" val="1116176515"/>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lgn="l">
              <a:defRPr>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0E2934F-6DA7-4A55-B4BD-1DDC7B687415}" type="slidenum">
              <a:rPr lang="en-US" altLang="en-US"/>
              <a:pPr>
                <a:defRPr/>
              </a:pPr>
              <a:t>‹#›</a:t>
            </a:fld>
            <a:endParaRPr lang="en-US" altLang="en-US"/>
          </a:p>
        </p:txBody>
      </p:sp>
    </p:spTree>
    <p:extLst>
      <p:ext uri="{BB962C8B-B14F-4D97-AF65-F5344CB8AC3E}">
        <p14:creationId xmlns:p14="http://schemas.microsoft.com/office/powerpoint/2010/main" val="2367556140"/>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967ABA-275F-4E28-8BDC-12F20299008B}" type="slidenum">
              <a:rPr lang="en-US" altLang="en-US"/>
              <a:pPr>
                <a:defRPr/>
              </a:pPr>
              <a:t>‹#›</a:t>
            </a:fld>
            <a:endParaRPr lang="en-US" altLang="en-US"/>
          </a:p>
        </p:txBody>
      </p:sp>
    </p:spTree>
    <p:extLst>
      <p:ext uri="{BB962C8B-B14F-4D97-AF65-F5344CB8AC3E}">
        <p14:creationId xmlns:p14="http://schemas.microsoft.com/office/powerpoint/2010/main" val="79508549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lgn="l">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5C976B-C3CB-439C-AE90-E286DC237BE2}" type="slidenum">
              <a:rPr lang="en-US" altLang="en-US"/>
              <a:pPr>
                <a:defRPr/>
              </a:pPr>
              <a:t>‹#›</a:t>
            </a:fld>
            <a:endParaRPr lang="en-US" altLang="en-US"/>
          </a:p>
        </p:txBody>
      </p:sp>
    </p:spTree>
    <p:extLst>
      <p:ext uri="{BB962C8B-B14F-4D97-AF65-F5344CB8AC3E}">
        <p14:creationId xmlns:p14="http://schemas.microsoft.com/office/powerpoint/2010/main" val="409056508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BBF6D9-C0C7-49AE-9F5E-3256376D7013}" type="slidenum">
              <a:rPr lang="en-US" altLang="en-US"/>
              <a:pPr>
                <a:defRPr/>
              </a:pPr>
              <a:t>‹#›</a:t>
            </a:fld>
            <a:endParaRPr lang="en-US" altLang="en-US"/>
          </a:p>
        </p:txBody>
      </p:sp>
    </p:spTree>
    <p:extLst>
      <p:ext uri="{BB962C8B-B14F-4D97-AF65-F5344CB8AC3E}">
        <p14:creationId xmlns:p14="http://schemas.microsoft.com/office/powerpoint/2010/main" val="232406272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665720-05D7-4034-B2BF-B65B9BFF5EAC}" type="slidenum">
              <a:rPr lang="en-US" altLang="en-US"/>
              <a:pPr>
                <a:defRPr/>
              </a:pPr>
              <a:t>‹#›</a:t>
            </a:fld>
            <a:endParaRPr lang="en-US" altLang="en-US"/>
          </a:p>
        </p:txBody>
      </p:sp>
    </p:spTree>
    <p:extLst>
      <p:ext uri="{BB962C8B-B14F-4D97-AF65-F5344CB8AC3E}">
        <p14:creationId xmlns:p14="http://schemas.microsoft.com/office/powerpoint/2010/main" val="72155201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6E5AEF-09C7-4951-88D2-A91BB2274583}" type="slidenum">
              <a:rPr lang="en-US" altLang="en-US"/>
              <a:pPr>
                <a:defRPr/>
              </a:pPr>
              <a:t>‹#›</a:t>
            </a:fld>
            <a:endParaRPr lang="en-US" altLang="en-US"/>
          </a:p>
        </p:txBody>
      </p:sp>
    </p:spTree>
    <p:extLst>
      <p:ext uri="{BB962C8B-B14F-4D97-AF65-F5344CB8AC3E}">
        <p14:creationId xmlns:p14="http://schemas.microsoft.com/office/powerpoint/2010/main" val="252597914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6373CAB-7521-4FE1-BE5C-AA85679E30B4}" type="slidenum">
              <a:rPr lang="en-US" altLang="en-US"/>
              <a:pPr>
                <a:defRPr/>
              </a:pPr>
              <a:t>‹#›</a:t>
            </a:fld>
            <a:endParaRPr lang="en-US" altLang="en-US"/>
          </a:p>
        </p:txBody>
      </p:sp>
    </p:spTree>
    <p:extLst>
      <p:ext uri="{BB962C8B-B14F-4D97-AF65-F5344CB8AC3E}">
        <p14:creationId xmlns:p14="http://schemas.microsoft.com/office/powerpoint/2010/main" val="245348243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A5A4D4F-AB5C-4DD8-8862-96FE482A1CE5}" type="slidenum">
              <a:rPr lang="en-US" altLang="en-US"/>
              <a:pPr>
                <a:defRPr/>
              </a:pPr>
              <a:t>‹#›</a:t>
            </a:fld>
            <a:endParaRPr lang="en-US" altLang="en-US"/>
          </a:p>
        </p:txBody>
      </p:sp>
    </p:spTree>
    <p:extLst>
      <p:ext uri="{BB962C8B-B14F-4D97-AF65-F5344CB8AC3E}">
        <p14:creationId xmlns:p14="http://schemas.microsoft.com/office/powerpoint/2010/main" val="184243367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B15769-2842-49C3-84CA-6BC13362C066}" type="slidenum">
              <a:rPr lang="en-US" altLang="en-US"/>
              <a:pPr>
                <a:defRPr/>
              </a:pPr>
              <a:t>‹#›</a:t>
            </a:fld>
            <a:endParaRPr lang="en-US" altLang="en-US"/>
          </a:p>
        </p:txBody>
      </p:sp>
    </p:spTree>
    <p:extLst>
      <p:ext uri="{BB962C8B-B14F-4D97-AF65-F5344CB8AC3E}">
        <p14:creationId xmlns:p14="http://schemas.microsoft.com/office/powerpoint/2010/main" val="116203940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486C03-4D51-45B3-B8D9-446A04F8904A}" type="slidenum">
              <a:rPr lang="en-US" altLang="en-US"/>
              <a:pPr>
                <a:defRPr/>
              </a:pPr>
              <a:t>‹#›</a:t>
            </a:fld>
            <a:endParaRPr lang="en-US" altLang="en-US"/>
          </a:p>
        </p:txBody>
      </p:sp>
    </p:spTree>
    <p:extLst>
      <p:ext uri="{BB962C8B-B14F-4D97-AF65-F5344CB8AC3E}">
        <p14:creationId xmlns:p14="http://schemas.microsoft.com/office/powerpoint/2010/main" val="11545178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99"/>
            </a:gs>
            <a:gs pos="100000">
              <a:srgbClr val="001017"/>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7AFD4B33-B773-4D3C-9AD4-ABC874A4D9C4}"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99"/>
            </a:gs>
            <a:gs pos="100000">
              <a:srgbClr val="001017"/>
            </a:gs>
          </a:gsLst>
          <a:path path="rect">
            <a:fillToRect r="100000" b="10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solidFill>
                  <a:srgbClr val="FFFFFF"/>
                </a:solidFill>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defRPr>
            </a:lvl1pPr>
          </a:lstStyle>
          <a:p>
            <a:pPr>
              <a:defRPr/>
            </a:pPr>
            <a:fld id="{A1D983EE-7091-4888-8FCD-3620E6765821}"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DSCF3955 - Copy"/>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0451" name="Rectangle 3"/>
          <p:cNvSpPr>
            <a:spLocks noGrp="1" noChangeArrowheads="1"/>
          </p:cNvSpPr>
          <p:nvPr>
            <p:ph type="subTitle" idx="1"/>
          </p:nvPr>
        </p:nvSpPr>
        <p:spPr>
          <a:xfrm>
            <a:off x="152400" y="3976688"/>
            <a:ext cx="8991600" cy="1295400"/>
          </a:xfrm>
        </p:spPr>
        <p:txBody>
          <a:bodyPr/>
          <a:lstStyle/>
          <a:p>
            <a:pPr eaLnBrk="1" hangingPunct="1">
              <a:defRPr/>
            </a:pPr>
            <a:r>
              <a:rPr lang="en-US" b="1" i="1" dirty="0">
                <a:effectLst>
                  <a:outerShdw blurRad="38100" dist="38100" dir="2700000" algn="tl">
                    <a:srgbClr val="000000"/>
                  </a:outerShdw>
                </a:effectLst>
              </a:rPr>
              <a:t>Exodus – Deuteronomy</a:t>
            </a:r>
          </a:p>
          <a:p>
            <a:pPr eaLnBrk="1" hangingPunct="1">
              <a:defRPr/>
            </a:pPr>
            <a:r>
              <a:rPr lang="en-US" b="1" i="1" dirty="0">
                <a:effectLst>
                  <a:outerShdw blurRad="38100" dist="38100" dir="2700000" algn="tl">
                    <a:srgbClr val="000000">
                      <a:alpha val="43137"/>
                    </a:srgbClr>
                  </a:outerShdw>
                </a:effectLst>
              </a:rPr>
              <a:t>November 4, 2016</a:t>
            </a:r>
            <a:endParaRPr lang="en-US" dirty="0">
              <a:effectLst>
                <a:outerShdw blurRad="38100" dist="38100" dir="2700000" algn="tl">
                  <a:srgbClr val="000000"/>
                </a:outerShdw>
              </a:effectLst>
            </a:endParaRPr>
          </a:p>
        </p:txBody>
      </p:sp>
      <p:sp>
        <p:nvSpPr>
          <p:cNvPr id="15364" name="Text Box 4"/>
          <p:cNvSpPr txBox="1">
            <a:spLocks noChangeArrowheads="1"/>
          </p:cNvSpPr>
          <p:nvPr/>
        </p:nvSpPr>
        <p:spPr bwMode="auto">
          <a:xfrm>
            <a:off x="2497138" y="5257800"/>
            <a:ext cx="44958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t>Lakeside Institute of Theology</a:t>
            </a:r>
          </a:p>
          <a:p>
            <a:pPr algn="ctr" eaLnBrk="1" hangingPunct="1">
              <a:spcBef>
                <a:spcPct val="0"/>
              </a:spcBef>
              <a:buFontTx/>
              <a:buNone/>
            </a:pPr>
            <a:r>
              <a:rPr lang="en-US" altLang="en-US" sz="2400"/>
              <a:t>Ross Arnold, Fall 2016</a:t>
            </a:r>
          </a:p>
          <a:p>
            <a:pPr algn="ctr" eaLnBrk="1" hangingPunct="1">
              <a:spcBef>
                <a:spcPct val="0"/>
              </a:spcBef>
              <a:buFontTx/>
              <a:buNone/>
            </a:pPr>
            <a:endParaRPr lang="en-US" altLang="en-US" sz="1800"/>
          </a:p>
        </p:txBody>
      </p:sp>
      <p:sp>
        <p:nvSpPr>
          <p:cNvPr id="15365" name="WordArt 6"/>
          <p:cNvSpPr>
            <a:spLocks noChangeArrowheads="1" noChangeShapeType="1" noTextEdit="1"/>
          </p:cNvSpPr>
          <p:nvPr/>
        </p:nvSpPr>
        <p:spPr bwMode="auto">
          <a:xfrm>
            <a:off x="2209800" y="2852738"/>
            <a:ext cx="4800600" cy="819150"/>
          </a:xfrm>
          <a:prstGeom prst="rect">
            <a:avLst/>
          </a:prstGeom>
        </p:spPr>
        <p:txBody>
          <a:bodyPr wrap="none" fromWordArt="1">
            <a:prstTxWarp prst="textPlain">
              <a:avLst>
                <a:gd name="adj" fmla="val 50000"/>
              </a:avLst>
            </a:prstTxWarp>
          </a:bodyPr>
          <a:lstStyle/>
          <a:p>
            <a:pPr algn="ctr"/>
            <a:r>
              <a:rPr lang="en-US" kern="10">
                <a:ln w="19050">
                  <a:solidFill>
                    <a:srgbClr val="99CCFF"/>
                  </a:solidFill>
                  <a:round/>
                  <a:headEnd/>
                  <a:tailEnd/>
                </a:ln>
                <a:gradFill rotWithShape="1">
                  <a:gsLst>
                    <a:gs pos="0">
                      <a:srgbClr val="0066CC"/>
                    </a:gs>
                    <a:gs pos="50000">
                      <a:srgbClr val="FFFFFF"/>
                    </a:gs>
                    <a:gs pos="100000">
                      <a:srgbClr val="0066CC"/>
                    </a:gs>
                  </a:gsLst>
                  <a:lin ang="5400000" scaled="1"/>
                </a:gradFill>
                <a:effectLst>
                  <a:outerShdw dist="35921" dir="2700000" algn="ctr" rotWithShape="0">
                    <a:srgbClr val="990000"/>
                  </a:outerShdw>
                </a:effectLst>
                <a:latin typeface="Impact" panose="020B0806030902050204" pitchFamily="34" charset="0"/>
              </a:rPr>
              <a:t>Old Testament</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81000" y="0"/>
            <a:ext cx="8229600" cy="381000"/>
          </a:xfrm>
        </p:spPr>
        <p:txBody>
          <a:bodyPr/>
          <a:lstStyle/>
          <a:p>
            <a:r>
              <a:rPr lang="en-US" altLang="en-US" sz="3200" u="sng">
                <a:solidFill>
                  <a:schemeClr val="tx1"/>
                </a:solidFill>
              </a:rPr>
              <a:t>Major Events in Exodus</a:t>
            </a:r>
          </a:p>
        </p:txBody>
      </p:sp>
      <p:sp>
        <p:nvSpPr>
          <p:cNvPr id="3" name="Content Placeholder 2"/>
          <p:cNvSpPr>
            <a:spLocks noGrp="1"/>
          </p:cNvSpPr>
          <p:nvPr>
            <p:ph idx="1"/>
          </p:nvPr>
        </p:nvSpPr>
        <p:spPr>
          <a:xfrm>
            <a:off x="228600" y="381000"/>
            <a:ext cx="8915400" cy="6248400"/>
          </a:xfrm>
        </p:spPr>
        <p:txBody>
          <a:bodyPr/>
          <a:lstStyle/>
          <a:p>
            <a:pPr>
              <a:spcBef>
                <a:spcPts val="0"/>
              </a:spcBef>
              <a:defRPr/>
            </a:pPr>
            <a:r>
              <a:rPr lang="en-US" sz="2800" dirty="0"/>
              <a:t>The Call of Moses</a:t>
            </a:r>
          </a:p>
          <a:p>
            <a:pPr marL="0" indent="0">
              <a:spcBef>
                <a:spcPts val="0"/>
              </a:spcBef>
              <a:buFontTx/>
              <a:buNone/>
              <a:defRPr/>
            </a:pPr>
            <a:r>
              <a:rPr lang="en-US" sz="2100" dirty="0"/>
              <a:t>	The Lord said, "I have indeed seen the misery of my people in Egypt.  I have heard them crying out because of their slave drivers, and I am concerned about their suffering.  </a:t>
            </a:r>
            <a:r>
              <a:rPr lang="en-US" sz="2100" baseline="30000" dirty="0"/>
              <a:t>8 </a:t>
            </a:r>
            <a:r>
              <a:rPr lang="en-US" sz="2100" dirty="0"/>
              <a:t>So I have come down to rescue them from the hand of the Egyptians and to bring them up out of that land into a good and spacious land, a land flowing with milk and honey ….  </a:t>
            </a:r>
            <a:r>
              <a:rPr lang="en-US" sz="2100" baseline="30000" dirty="0"/>
              <a:t>9</a:t>
            </a:r>
            <a:r>
              <a:rPr lang="en-US" sz="2100" dirty="0"/>
              <a:t> And now the cry of the Israelites has reached me, and I have seen the way the Egyptians are oppressing them.  </a:t>
            </a:r>
            <a:r>
              <a:rPr lang="en-US" sz="2100" baseline="30000" dirty="0"/>
              <a:t>10</a:t>
            </a:r>
            <a:r>
              <a:rPr lang="en-US" sz="2100" dirty="0"/>
              <a:t> So now, go.  I am sending you to Pharaoh to bring my people the Israelites out of Egypt."  </a:t>
            </a:r>
            <a:r>
              <a:rPr lang="en-US" sz="2100" baseline="30000" dirty="0"/>
              <a:t>11 </a:t>
            </a:r>
            <a:r>
              <a:rPr lang="en-US" sz="2100" dirty="0"/>
              <a:t>But Moses said to God, "Who am I, that I should go to Pharaoh and bring the Israelites out of Egypt?" </a:t>
            </a:r>
          </a:p>
          <a:p>
            <a:pPr marL="0" indent="0">
              <a:buFontTx/>
              <a:buNone/>
              <a:defRPr/>
            </a:pPr>
            <a:r>
              <a:rPr lang="en-US" sz="2100" dirty="0"/>
              <a:t>	</a:t>
            </a:r>
            <a:r>
              <a:rPr lang="en-US" sz="2100" baseline="30000" dirty="0"/>
              <a:t>12 </a:t>
            </a:r>
            <a:r>
              <a:rPr lang="en-US" sz="2100" dirty="0"/>
              <a:t>And God said, "I will be with you. And this will be the sign to you that it is I who have sent you: When you have brought the people out of Egypt, you will worship God on this mountain." </a:t>
            </a:r>
          </a:p>
          <a:p>
            <a:pPr marL="0" indent="0">
              <a:buFontTx/>
              <a:buNone/>
              <a:defRPr/>
            </a:pPr>
            <a:r>
              <a:rPr lang="en-US" sz="2100" dirty="0"/>
              <a:t>	</a:t>
            </a:r>
            <a:r>
              <a:rPr lang="en-US" sz="2100" baseline="30000" dirty="0"/>
              <a:t>13 </a:t>
            </a:r>
            <a:r>
              <a:rPr lang="en-US" sz="2100" dirty="0"/>
              <a:t>Moses said to God, "Suppose I go to the Israelites and say to them, 'The God of your fathers has sent me to you,' and they ask me, 'What is his name?' Then what shall I tell them?" </a:t>
            </a:r>
          </a:p>
          <a:p>
            <a:pPr marL="0" indent="0">
              <a:buFontTx/>
              <a:buNone/>
              <a:defRPr/>
            </a:pPr>
            <a:r>
              <a:rPr lang="en-US" sz="2100" dirty="0"/>
              <a:t>	</a:t>
            </a:r>
            <a:r>
              <a:rPr lang="en-US" sz="2100" baseline="30000" dirty="0"/>
              <a:t>14 </a:t>
            </a:r>
            <a:r>
              <a:rPr lang="en-US" sz="2100" dirty="0"/>
              <a:t>God said to Moses, "I AM WHO I AM. This is what you are to say to the Israelites: 'I AM has sent me to you.'"    Exodus 3:1-14</a:t>
            </a:r>
          </a:p>
          <a:p>
            <a:pPr marL="0" indent="0">
              <a:buFontTx/>
              <a:buNone/>
              <a:defRPr/>
            </a:pPr>
            <a:endParaRPr lang="en-US" sz="2100" dirty="0"/>
          </a:p>
          <a:p>
            <a:pPr marL="0" indent="0">
              <a:buFontTx/>
              <a:buNone/>
              <a:defRPr/>
            </a:pPr>
            <a:endParaRPr lang="en-US" sz="2100" dirty="0"/>
          </a:p>
          <a:p>
            <a:pPr marL="0" indent="0">
              <a:buFontTx/>
              <a:buNone/>
              <a:defRPr/>
            </a:pPr>
            <a:endParaRPr lang="en-US" sz="2100"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81000" y="0"/>
            <a:ext cx="8229600" cy="381000"/>
          </a:xfrm>
        </p:spPr>
        <p:txBody>
          <a:bodyPr/>
          <a:lstStyle/>
          <a:p>
            <a:r>
              <a:rPr lang="en-US" altLang="en-US" sz="3200" u="sng">
                <a:solidFill>
                  <a:schemeClr val="tx1"/>
                </a:solidFill>
              </a:rPr>
              <a:t>Major Events in Exodus</a:t>
            </a:r>
          </a:p>
        </p:txBody>
      </p:sp>
      <p:sp>
        <p:nvSpPr>
          <p:cNvPr id="3" name="Content Placeholder 2"/>
          <p:cNvSpPr>
            <a:spLocks noGrp="1"/>
          </p:cNvSpPr>
          <p:nvPr>
            <p:ph idx="1"/>
          </p:nvPr>
        </p:nvSpPr>
        <p:spPr>
          <a:xfrm>
            <a:off x="228600" y="381000"/>
            <a:ext cx="8915400" cy="6248400"/>
          </a:xfrm>
        </p:spPr>
        <p:txBody>
          <a:bodyPr/>
          <a:lstStyle/>
          <a:p>
            <a:pPr>
              <a:spcBef>
                <a:spcPts val="0"/>
              </a:spcBef>
              <a:defRPr/>
            </a:pPr>
            <a:r>
              <a:rPr lang="en-US" sz="2800" b="1" dirty="0"/>
              <a:t>The Plagues on Egypt</a:t>
            </a:r>
          </a:p>
          <a:p>
            <a:pPr marL="0" indent="0">
              <a:spcBef>
                <a:spcPts val="0"/>
              </a:spcBef>
              <a:buFontTx/>
              <a:buNone/>
              <a:defRPr/>
            </a:pPr>
            <a:endParaRPr lang="en-US" sz="1200" dirty="0"/>
          </a:p>
          <a:p>
            <a:pPr marL="0" indent="0">
              <a:spcBef>
                <a:spcPts val="0"/>
              </a:spcBef>
              <a:buFontTx/>
              <a:buNone/>
              <a:defRPr/>
            </a:pPr>
            <a:r>
              <a:rPr lang="en-US" sz="2800" b="1" dirty="0"/>
              <a:t>Plague #1</a:t>
            </a:r>
            <a:r>
              <a:rPr lang="en-US" sz="2800" dirty="0"/>
              <a:t> – Ex. 7:14-25 – Nile turns to blood.</a:t>
            </a:r>
          </a:p>
          <a:p>
            <a:pPr marL="0" indent="0">
              <a:buFontTx/>
              <a:buNone/>
              <a:defRPr/>
            </a:pPr>
            <a:r>
              <a:rPr lang="en-US" sz="2800" b="1" dirty="0"/>
              <a:t>Plague #2 </a:t>
            </a:r>
            <a:r>
              <a:rPr lang="en-US" sz="2800" dirty="0"/>
              <a:t>– Ex. 8:1-15 – Frogs.</a:t>
            </a:r>
          </a:p>
          <a:p>
            <a:pPr marL="0" indent="0">
              <a:buFontTx/>
              <a:buNone/>
              <a:defRPr/>
            </a:pPr>
            <a:r>
              <a:rPr lang="en-US" sz="2800" b="1" dirty="0"/>
              <a:t>Plague #3 </a:t>
            </a:r>
            <a:r>
              <a:rPr lang="en-US" sz="2800" dirty="0"/>
              <a:t>– Ex. 8:16-19 – Lice/gnats.</a:t>
            </a:r>
          </a:p>
          <a:p>
            <a:pPr marL="0" indent="0">
              <a:buFontTx/>
              <a:buNone/>
              <a:defRPr/>
            </a:pPr>
            <a:r>
              <a:rPr lang="en-US" sz="2800" b="1" dirty="0"/>
              <a:t>Plague #4 </a:t>
            </a:r>
            <a:r>
              <a:rPr lang="en-US" sz="2800" dirty="0"/>
              <a:t>– Ex. 8:30-32 – Flies.</a:t>
            </a:r>
          </a:p>
          <a:p>
            <a:pPr marL="0" indent="0">
              <a:buFontTx/>
              <a:buNone/>
              <a:defRPr/>
            </a:pPr>
            <a:r>
              <a:rPr lang="en-US" sz="2800" b="1" dirty="0"/>
              <a:t>Plague #5 </a:t>
            </a:r>
            <a:r>
              <a:rPr lang="en-US" sz="2800" dirty="0"/>
              <a:t>– Ex. 9:17 – Disease on cattle.</a:t>
            </a:r>
          </a:p>
          <a:p>
            <a:pPr marL="0" indent="0">
              <a:buFontTx/>
              <a:buNone/>
              <a:defRPr/>
            </a:pPr>
            <a:r>
              <a:rPr lang="en-US" sz="2800" b="1" dirty="0"/>
              <a:t>Plague #6 </a:t>
            </a:r>
            <a:r>
              <a:rPr lang="en-US" sz="2800" dirty="0"/>
              <a:t>– Ex. 9:8-11 – Boils/sores on people &amp; 						animals.</a:t>
            </a:r>
          </a:p>
          <a:p>
            <a:pPr marL="0" indent="0">
              <a:buFontTx/>
              <a:buNone/>
              <a:defRPr/>
            </a:pPr>
            <a:r>
              <a:rPr lang="en-US" sz="2800" b="1" dirty="0"/>
              <a:t>Plague #7 </a:t>
            </a:r>
            <a:r>
              <a:rPr lang="en-US" sz="2800" dirty="0"/>
              <a:t>– Ex. 9:12-35 – Hail destroys crops &amp; cattle.</a:t>
            </a:r>
          </a:p>
          <a:p>
            <a:pPr marL="0" indent="0">
              <a:buFontTx/>
              <a:buNone/>
              <a:defRPr/>
            </a:pPr>
            <a:r>
              <a:rPr lang="en-US" sz="2800" b="1" dirty="0"/>
              <a:t>Plague #8 </a:t>
            </a:r>
            <a:r>
              <a:rPr lang="en-US" sz="2800" dirty="0"/>
              <a:t>– Ex. 10:1-20 – Locusts destroy crops.</a:t>
            </a:r>
          </a:p>
          <a:p>
            <a:pPr marL="0" indent="0">
              <a:buFontTx/>
              <a:buNone/>
              <a:defRPr/>
            </a:pPr>
            <a:r>
              <a:rPr lang="en-US" sz="2800" b="1" dirty="0"/>
              <a:t>Plague #9 </a:t>
            </a:r>
            <a:r>
              <a:rPr lang="en-US" sz="2800" dirty="0"/>
              <a:t>– Ex. 10:21-29 – Darkness.</a:t>
            </a:r>
          </a:p>
          <a:p>
            <a:pPr marL="0" indent="0">
              <a:buFontTx/>
              <a:buNone/>
              <a:defRPr/>
            </a:pPr>
            <a:r>
              <a:rPr lang="en-US" sz="2800" b="1" dirty="0"/>
              <a:t>Plague #10 </a:t>
            </a:r>
            <a:r>
              <a:rPr lang="en-US" sz="2800" dirty="0"/>
              <a:t>– Ex. 11:1-10 – Death of the Firstborn.</a:t>
            </a:r>
          </a:p>
          <a:p>
            <a:pPr marL="0" indent="0">
              <a:buFontTx/>
              <a:buNone/>
              <a:defRPr/>
            </a:pPr>
            <a:endParaRPr lang="en-US" sz="2100"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81000" y="0"/>
            <a:ext cx="8229600" cy="381000"/>
          </a:xfrm>
        </p:spPr>
        <p:txBody>
          <a:bodyPr/>
          <a:lstStyle/>
          <a:p>
            <a:r>
              <a:rPr lang="en-US" altLang="en-US" sz="3200" u="sng">
                <a:solidFill>
                  <a:schemeClr val="tx1"/>
                </a:solidFill>
              </a:rPr>
              <a:t>Major Events in Exodus</a:t>
            </a:r>
          </a:p>
        </p:txBody>
      </p:sp>
      <p:sp>
        <p:nvSpPr>
          <p:cNvPr id="3" name="Content Placeholder 2"/>
          <p:cNvSpPr>
            <a:spLocks noGrp="1"/>
          </p:cNvSpPr>
          <p:nvPr>
            <p:ph idx="1"/>
          </p:nvPr>
        </p:nvSpPr>
        <p:spPr>
          <a:xfrm>
            <a:off x="228600" y="381000"/>
            <a:ext cx="8915400" cy="6248400"/>
          </a:xfrm>
        </p:spPr>
        <p:txBody>
          <a:bodyPr/>
          <a:lstStyle/>
          <a:p>
            <a:pPr>
              <a:spcBef>
                <a:spcPts val="0"/>
              </a:spcBef>
              <a:defRPr/>
            </a:pPr>
            <a:r>
              <a:rPr lang="en-US" sz="2400" dirty="0"/>
              <a:t>Crossing the Red Sea</a:t>
            </a:r>
          </a:p>
          <a:p>
            <a:pPr marL="0" indent="0">
              <a:spcBef>
                <a:spcPts val="0"/>
              </a:spcBef>
              <a:buFontTx/>
              <a:buNone/>
              <a:defRPr/>
            </a:pPr>
            <a:r>
              <a:rPr lang="en-US" sz="2100" dirty="0"/>
              <a:t>	Then Moses stretched out his hand over the sea, and all that night the Lord drove the sea back with a strong east wind and turned it into dry land.  The waters were divided, </a:t>
            </a:r>
            <a:r>
              <a:rPr lang="en-US" sz="2100" baseline="30000" dirty="0"/>
              <a:t>22 </a:t>
            </a:r>
            <a:r>
              <a:rPr lang="en-US" sz="2100" dirty="0"/>
              <a:t>and the Israelites went through the sea on dry ground, with a wall of water on their right and on their left. </a:t>
            </a:r>
          </a:p>
          <a:p>
            <a:pPr marL="0" indent="0">
              <a:spcBef>
                <a:spcPts val="0"/>
              </a:spcBef>
              <a:buFontTx/>
              <a:buNone/>
              <a:defRPr/>
            </a:pPr>
            <a:r>
              <a:rPr lang="en-US" sz="2100" dirty="0"/>
              <a:t>	</a:t>
            </a:r>
            <a:r>
              <a:rPr lang="en-US" sz="2100" baseline="30000" dirty="0"/>
              <a:t>23 </a:t>
            </a:r>
            <a:r>
              <a:rPr lang="en-US" sz="2100" dirty="0"/>
              <a:t>The Egyptians pursued them, and all Pharaoh's horses and chariots and horsemen followed them into the sea.  </a:t>
            </a:r>
            <a:r>
              <a:rPr lang="en-US" sz="2100" baseline="30000" dirty="0"/>
              <a:t>24 </a:t>
            </a:r>
            <a:r>
              <a:rPr lang="en-US" sz="2100" dirty="0"/>
              <a:t>During the last watch of the night the Lord looked down from the pillar of fire and cloud at the Egyptian army and threw it into confusion.  </a:t>
            </a:r>
            <a:r>
              <a:rPr lang="en-US" sz="2100" baseline="30000" dirty="0"/>
              <a:t>25 </a:t>
            </a:r>
            <a:r>
              <a:rPr lang="en-US" sz="2100" dirty="0"/>
              <a:t>He made the wheels of their chariots come off so that they had difficulty driving.  And the Egyptians said, "Let's get away from the Israelites!  The Lord is fighting for them against Egypt." </a:t>
            </a:r>
          </a:p>
          <a:p>
            <a:pPr marL="0" indent="0">
              <a:spcBef>
                <a:spcPts val="0"/>
              </a:spcBef>
              <a:buFontTx/>
              <a:buNone/>
              <a:defRPr/>
            </a:pPr>
            <a:r>
              <a:rPr lang="en-US" sz="2100" dirty="0"/>
              <a:t>	</a:t>
            </a:r>
            <a:r>
              <a:rPr lang="en-US" sz="2100" baseline="30000" dirty="0"/>
              <a:t>26 </a:t>
            </a:r>
            <a:r>
              <a:rPr lang="en-US" sz="2100" dirty="0"/>
              <a:t>Then the Lord said to Moses, "Stretch out your hand over the sea so that the waters may flow back over the Egyptians and their chariots and horsemen."  </a:t>
            </a:r>
            <a:r>
              <a:rPr lang="en-US" sz="2100" baseline="30000" dirty="0"/>
              <a:t>27</a:t>
            </a:r>
            <a:r>
              <a:rPr lang="en-US" sz="2100" dirty="0"/>
              <a:t> Moses stretched out his hand over the sea, and at daybreak the sea went back to its place. The Egyptians were fleeing toward it, and the Lord swept them into the sea.  </a:t>
            </a:r>
            <a:r>
              <a:rPr lang="en-US" sz="2100" baseline="30000" dirty="0"/>
              <a:t>28 </a:t>
            </a:r>
            <a:r>
              <a:rPr lang="en-US" sz="2100" dirty="0"/>
              <a:t>The water flowed back and covered the chariots and horsemen -- the entire army of Pharaoh that had followed the Israelites into the sea.  Not one of them survived. 					Exodus 14:21-28</a:t>
            </a:r>
          </a:p>
          <a:p>
            <a:pPr marL="0" indent="0">
              <a:spcBef>
                <a:spcPts val="0"/>
              </a:spcBef>
              <a:buFontTx/>
              <a:buNone/>
              <a:defRPr/>
            </a:pPr>
            <a:endParaRPr lang="en-US" sz="2100" dirty="0"/>
          </a:p>
          <a:p>
            <a:pPr marL="0" indent="0">
              <a:spcBef>
                <a:spcPts val="0"/>
              </a:spcBef>
              <a:buFontTx/>
              <a:buNone/>
              <a:defRPr/>
            </a:pPr>
            <a:endParaRPr lang="en-US" sz="2100" dirty="0"/>
          </a:p>
          <a:p>
            <a:pPr marL="0" indent="0">
              <a:buFontTx/>
              <a:buNone/>
              <a:defRPr/>
            </a:pPr>
            <a:endParaRPr lang="en-US" sz="2100" dirty="0"/>
          </a:p>
          <a:p>
            <a:pPr marL="0" indent="0">
              <a:buFontTx/>
              <a:buNone/>
              <a:defRPr/>
            </a:pPr>
            <a:endParaRPr lang="en-US" sz="2100" dirty="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152400"/>
            <a:ext cx="8907463" cy="585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altLang="en-US"/>
          </a:p>
        </p:txBody>
      </p:sp>
      <p:sp>
        <p:nvSpPr>
          <p:cNvPr id="31747" name="Content Placeholder 2"/>
          <p:cNvSpPr>
            <a:spLocks noGrp="1"/>
          </p:cNvSpPr>
          <p:nvPr>
            <p:ph idx="1"/>
          </p:nvPr>
        </p:nvSpPr>
        <p:spPr/>
        <p:txBody>
          <a:bodyPr/>
          <a:lstStyle/>
          <a:p>
            <a:endParaRPr lang="en-US" altLang="en-US"/>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8100"/>
            <a:ext cx="97536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013" y="838200"/>
            <a:ext cx="9075737"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250" y="152400"/>
            <a:ext cx="8953500" cy="623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7400" y="101600"/>
            <a:ext cx="5029200" cy="665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63638" y="0"/>
            <a:ext cx="6815137" cy="734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 y="76200"/>
            <a:ext cx="90678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40" name="Rectangle 4"/>
          <p:cNvSpPr>
            <a:spLocks noGrp="1" noChangeArrowheads="1"/>
          </p:cNvSpPr>
          <p:nvPr>
            <p:ph type="ctrTitle"/>
          </p:nvPr>
        </p:nvSpPr>
        <p:spPr>
          <a:xfrm>
            <a:off x="914400" y="2130425"/>
            <a:ext cx="2667000" cy="1146175"/>
          </a:xfrm>
          <a:gradFill rotWithShape="1">
            <a:gsLst>
              <a:gs pos="0">
                <a:srgbClr val="660033"/>
              </a:gs>
              <a:gs pos="100000">
                <a:srgbClr val="660033">
                  <a:gamma/>
                  <a:shade val="46275"/>
                  <a:invGamma/>
                </a:srgbClr>
              </a:gs>
            </a:gsLst>
            <a:path path="shape">
              <a:fillToRect l="50000" t="50000" r="50000" b="50000"/>
            </a:path>
          </a:gradFill>
          <a:ln>
            <a:solidFill>
              <a:schemeClr val="tx1"/>
            </a:solidFill>
            <a:miter lim="800000"/>
            <a:headEnd/>
            <a:tailEnd/>
          </a:ln>
        </p:spPr>
        <p:txBody>
          <a:bodyPr/>
          <a:lstStyle/>
          <a:p>
            <a:pPr eaLnBrk="1" hangingPunct="1">
              <a:defRPr/>
            </a:pPr>
            <a:r>
              <a:rPr lang="en-US" sz="3600">
                <a:effectLst>
                  <a:outerShdw blurRad="38100" dist="38100" dir="2700000" algn="tl">
                    <a:srgbClr val="000000"/>
                  </a:outerShdw>
                </a:effectLst>
              </a:rPr>
              <a:t>Torah</a:t>
            </a:r>
          </a:p>
        </p:txBody>
      </p:sp>
      <p:sp>
        <p:nvSpPr>
          <p:cNvPr id="398341" name="Rectangle 5"/>
          <p:cNvSpPr>
            <a:spLocks noGrp="1" noChangeArrowheads="1"/>
          </p:cNvSpPr>
          <p:nvPr>
            <p:ph type="subTitle" idx="1"/>
          </p:nvPr>
        </p:nvSpPr>
        <p:spPr>
          <a:xfrm>
            <a:off x="3581400" y="2133600"/>
            <a:ext cx="4419600" cy="1143000"/>
          </a:xfrm>
          <a:gradFill rotWithShape="1">
            <a:gsLst>
              <a:gs pos="0">
                <a:schemeClr val="bg2"/>
              </a:gs>
              <a:gs pos="100000">
                <a:schemeClr val="bg2">
                  <a:gamma/>
                  <a:shade val="46275"/>
                  <a:invGamma/>
                </a:schemeClr>
              </a:gs>
            </a:gsLst>
            <a:path path="shape">
              <a:fillToRect l="50000" t="50000" r="50000" b="50000"/>
            </a:path>
          </a:gradFill>
          <a:ln>
            <a:solidFill>
              <a:schemeClr val="tx1"/>
            </a:solidFill>
            <a:miter lim="800000"/>
            <a:headEnd/>
            <a:tailEnd/>
          </a:ln>
        </p:spPr>
        <p:txBody>
          <a:bodyPr/>
          <a:lstStyle/>
          <a:p>
            <a:pPr eaLnBrk="1" hangingPunct="1">
              <a:defRPr/>
            </a:pPr>
            <a:r>
              <a:rPr lang="en-US"/>
              <a:t>Hebrew:  “Law, Instruction”</a:t>
            </a:r>
          </a:p>
        </p:txBody>
      </p:sp>
      <p:sp>
        <p:nvSpPr>
          <p:cNvPr id="398342" name="Rectangle 6"/>
          <p:cNvSpPr>
            <a:spLocks noChangeArrowheads="1"/>
          </p:cNvSpPr>
          <p:nvPr/>
        </p:nvSpPr>
        <p:spPr bwMode="auto">
          <a:xfrm>
            <a:off x="914400" y="3276600"/>
            <a:ext cx="2667000" cy="1146175"/>
          </a:xfrm>
          <a:prstGeom prst="rect">
            <a:avLst/>
          </a:prstGeom>
          <a:gradFill rotWithShape="1">
            <a:gsLst>
              <a:gs pos="0">
                <a:srgbClr val="660033"/>
              </a:gs>
              <a:gs pos="100000">
                <a:srgbClr val="660033">
                  <a:gamma/>
                  <a:shade val="46275"/>
                  <a:invGamma/>
                </a:srgb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a:effectLst>
                  <a:outerShdw blurRad="38100" dist="38100" dir="2700000" algn="tl">
                    <a:srgbClr val="000000"/>
                  </a:outerShdw>
                </a:effectLst>
                <a:latin typeface="Arial" charset="0"/>
                <a:cs typeface="+mn-cs"/>
              </a:rPr>
              <a:t>Pentateuch</a:t>
            </a:r>
          </a:p>
        </p:txBody>
      </p:sp>
      <p:sp>
        <p:nvSpPr>
          <p:cNvPr id="398343" name="Rectangle 7"/>
          <p:cNvSpPr>
            <a:spLocks noChangeArrowheads="1"/>
          </p:cNvSpPr>
          <p:nvPr/>
        </p:nvSpPr>
        <p:spPr bwMode="auto">
          <a:xfrm>
            <a:off x="3581400" y="3276600"/>
            <a:ext cx="4419600" cy="1143000"/>
          </a:xfrm>
          <a:prstGeom prst="rect">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defRPr/>
            </a:pPr>
            <a:r>
              <a:rPr lang="en-US" sz="3200">
                <a:solidFill>
                  <a:schemeClr val="tx1"/>
                </a:solidFill>
                <a:latin typeface="Arial" charset="0"/>
                <a:cs typeface="+mn-cs"/>
              </a:rPr>
              <a:t>Greek:  “Five-Part Book”</a:t>
            </a:r>
          </a:p>
        </p:txBody>
      </p:sp>
      <p:sp>
        <p:nvSpPr>
          <p:cNvPr id="16390" name="TextBox 1"/>
          <p:cNvSpPr txBox="1">
            <a:spLocks noChangeArrowheads="1"/>
          </p:cNvSpPr>
          <p:nvPr/>
        </p:nvSpPr>
        <p:spPr bwMode="auto">
          <a:xfrm>
            <a:off x="152400" y="685800"/>
            <a:ext cx="8794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3600">
                <a:solidFill>
                  <a:schemeClr val="tx2"/>
                </a:solidFill>
              </a:rPr>
              <a:t>The First Five Books of the Old Testament</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81000" y="0"/>
            <a:ext cx="8229600" cy="381000"/>
          </a:xfrm>
        </p:spPr>
        <p:txBody>
          <a:bodyPr/>
          <a:lstStyle/>
          <a:p>
            <a:r>
              <a:rPr lang="en-US" altLang="en-US" sz="3200" u="sng">
                <a:solidFill>
                  <a:schemeClr val="tx1"/>
                </a:solidFill>
              </a:rPr>
              <a:t>Major Events in Exodus</a:t>
            </a:r>
          </a:p>
        </p:txBody>
      </p:sp>
      <p:sp>
        <p:nvSpPr>
          <p:cNvPr id="3" name="Content Placeholder 2"/>
          <p:cNvSpPr>
            <a:spLocks noGrp="1"/>
          </p:cNvSpPr>
          <p:nvPr>
            <p:ph idx="1"/>
          </p:nvPr>
        </p:nvSpPr>
        <p:spPr>
          <a:xfrm>
            <a:off x="228600" y="381000"/>
            <a:ext cx="8915400" cy="6248400"/>
          </a:xfrm>
        </p:spPr>
        <p:txBody>
          <a:bodyPr/>
          <a:lstStyle/>
          <a:p>
            <a:pPr>
              <a:spcBef>
                <a:spcPts val="0"/>
              </a:spcBef>
              <a:defRPr/>
            </a:pPr>
            <a:r>
              <a:rPr lang="en-US" sz="2800" b="1" dirty="0"/>
              <a:t>The Giving of the Law at Mount Sinai</a:t>
            </a:r>
          </a:p>
          <a:p>
            <a:pPr marL="0" indent="0">
              <a:spcBef>
                <a:spcPts val="0"/>
              </a:spcBef>
              <a:buFontTx/>
              <a:buNone/>
              <a:defRPr/>
            </a:pPr>
            <a:r>
              <a:rPr lang="en-US" sz="2800" b="1" dirty="0"/>
              <a:t>		</a:t>
            </a:r>
            <a:r>
              <a:rPr lang="en-US" sz="2800" b="1" u="sng" dirty="0"/>
              <a:t>The Ten Commandments</a:t>
            </a:r>
          </a:p>
          <a:p>
            <a:pPr marL="0" indent="0">
              <a:spcBef>
                <a:spcPts val="0"/>
              </a:spcBef>
              <a:buFontTx/>
              <a:buNone/>
              <a:defRPr/>
            </a:pPr>
            <a:endParaRPr lang="en-US" sz="1200" dirty="0"/>
          </a:p>
          <a:p>
            <a:pPr marL="0" indent="0">
              <a:spcBef>
                <a:spcPts val="0"/>
              </a:spcBef>
              <a:buFontTx/>
              <a:buNone/>
              <a:defRPr/>
            </a:pPr>
            <a:r>
              <a:rPr lang="en-US" sz="2800" b="1" dirty="0"/>
              <a:t>#1</a:t>
            </a:r>
            <a:r>
              <a:rPr lang="en-US" sz="2800" dirty="0"/>
              <a:t> – Ex. 20:3 – “no other gods before me.”</a:t>
            </a:r>
          </a:p>
          <a:p>
            <a:pPr marL="0" indent="0">
              <a:buFontTx/>
              <a:buNone/>
              <a:defRPr/>
            </a:pPr>
            <a:r>
              <a:rPr lang="en-US" sz="2800" b="1" dirty="0"/>
              <a:t>#2 </a:t>
            </a:r>
            <a:r>
              <a:rPr lang="en-US" sz="2800" dirty="0"/>
              <a:t>– Ex. 20:4-6 – “do not make or worship idols.”</a:t>
            </a:r>
          </a:p>
          <a:p>
            <a:pPr marL="0" indent="0">
              <a:buFontTx/>
              <a:buNone/>
              <a:defRPr/>
            </a:pPr>
            <a:r>
              <a:rPr lang="en-US" sz="2800" b="1" dirty="0"/>
              <a:t>#3 </a:t>
            </a:r>
            <a:r>
              <a:rPr lang="en-US" sz="2800" dirty="0"/>
              <a:t>– Ex. 20:7 – “do not misuse the name of God.”</a:t>
            </a:r>
          </a:p>
          <a:p>
            <a:pPr marL="0" indent="0">
              <a:buFontTx/>
              <a:buNone/>
              <a:defRPr/>
            </a:pPr>
            <a:r>
              <a:rPr lang="en-US" sz="2800" b="1" dirty="0"/>
              <a:t>#4 </a:t>
            </a:r>
            <a:r>
              <a:rPr lang="en-US" sz="2800" dirty="0"/>
              <a:t>– Ex. 20:8-11-“remember the Sabbath; keep it holy.”</a:t>
            </a:r>
          </a:p>
          <a:p>
            <a:pPr marL="0" indent="0">
              <a:buFontTx/>
              <a:buNone/>
              <a:defRPr/>
            </a:pPr>
            <a:r>
              <a:rPr lang="en-US" sz="2800" b="1" dirty="0"/>
              <a:t>#5 </a:t>
            </a:r>
            <a:r>
              <a:rPr lang="en-US" sz="2800" dirty="0"/>
              <a:t>– Ex. 20:12 – “honor your father and mother.”</a:t>
            </a:r>
          </a:p>
          <a:p>
            <a:pPr marL="0" indent="0">
              <a:buFontTx/>
              <a:buNone/>
              <a:defRPr/>
            </a:pPr>
            <a:r>
              <a:rPr lang="en-US" sz="2800" b="1" dirty="0"/>
              <a:t>#6 </a:t>
            </a:r>
            <a:r>
              <a:rPr lang="en-US" sz="2800" dirty="0"/>
              <a:t>– Ex. 20:13 – “do not murder.”</a:t>
            </a:r>
          </a:p>
          <a:p>
            <a:pPr marL="0" indent="0">
              <a:buFontTx/>
              <a:buNone/>
              <a:defRPr/>
            </a:pPr>
            <a:r>
              <a:rPr lang="en-US" sz="2800" b="1" dirty="0"/>
              <a:t>#7 </a:t>
            </a:r>
            <a:r>
              <a:rPr lang="en-US" sz="2800" dirty="0"/>
              <a:t>– Ex. 20:14 – “do not commit adultery.”</a:t>
            </a:r>
          </a:p>
          <a:p>
            <a:pPr marL="0" indent="0">
              <a:buFontTx/>
              <a:buNone/>
              <a:defRPr/>
            </a:pPr>
            <a:r>
              <a:rPr lang="en-US" sz="2800" b="1" dirty="0"/>
              <a:t>#8 </a:t>
            </a:r>
            <a:r>
              <a:rPr lang="en-US" sz="2800" dirty="0"/>
              <a:t>– Ex. 20:15 – “do not steal.”</a:t>
            </a:r>
          </a:p>
          <a:p>
            <a:pPr marL="0" indent="0">
              <a:buFontTx/>
              <a:buNone/>
              <a:defRPr/>
            </a:pPr>
            <a:r>
              <a:rPr lang="en-US" sz="2800" b="1" dirty="0"/>
              <a:t>#9 </a:t>
            </a:r>
            <a:r>
              <a:rPr lang="en-US" sz="2800" dirty="0"/>
              <a:t>– Ex. 20:16 – “do not give false testimony.”</a:t>
            </a:r>
          </a:p>
          <a:p>
            <a:pPr marL="0" indent="0">
              <a:buFontTx/>
              <a:buNone/>
              <a:defRPr/>
            </a:pPr>
            <a:r>
              <a:rPr lang="en-US" sz="2800" b="1" dirty="0"/>
              <a:t>#10 </a:t>
            </a:r>
            <a:r>
              <a:rPr lang="en-US" sz="2800" dirty="0"/>
              <a:t>– Ex. 20:17 – “do not covet.”</a:t>
            </a:r>
          </a:p>
          <a:p>
            <a:pPr marL="0" indent="0">
              <a:buFontTx/>
              <a:buNone/>
              <a:defRPr/>
            </a:pPr>
            <a:endParaRPr lang="en-US" sz="2100" dirty="0"/>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81000" y="0"/>
            <a:ext cx="8229600" cy="381000"/>
          </a:xfrm>
        </p:spPr>
        <p:txBody>
          <a:bodyPr/>
          <a:lstStyle/>
          <a:p>
            <a:r>
              <a:rPr lang="en-US" altLang="en-US" sz="3200" u="sng">
                <a:solidFill>
                  <a:schemeClr val="tx1"/>
                </a:solidFill>
              </a:rPr>
              <a:t>Major Events in Exodus</a:t>
            </a:r>
          </a:p>
        </p:txBody>
      </p:sp>
      <p:sp>
        <p:nvSpPr>
          <p:cNvPr id="3" name="Content Placeholder 2"/>
          <p:cNvSpPr>
            <a:spLocks noGrp="1"/>
          </p:cNvSpPr>
          <p:nvPr>
            <p:ph idx="1"/>
          </p:nvPr>
        </p:nvSpPr>
        <p:spPr>
          <a:xfrm>
            <a:off x="228600" y="381000"/>
            <a:ext cx="8915400" cy="6248400"/>
          </a:xfrm>
        </p:spPr>
        <p:txBody>
          <a:bodyPr/>
          <a:lstStyle/>
          <a:p>
            <a:pPr>
              <a:spcBef>
                <a:spcPts val="0"/>
              </a:spcBef>
              <a:defRPr/>
            </a:pPr>
            <a:r>
              <a:rPr lang="en-US" sz="2800" dirty="0"/>
              <a:t>Building of the Tabernacle &amp; Ark of the Covenant</a:t>
            </a:r>
          </a:p>
          <a:p>
            <a:pPr marL="0" indent="0">
              <a:spcBef>
                <a:spcPts val="0"/>
              </a:spcBef>
              <a:buFontTx/>
              <a:buNone/>
              <a:defRPr/>
            </a:pPr>
            <a:r>
              <a:rPr lang="en-US" sz="2100" dirty="0"/>
              <a:t>	</a:t>
            </a:r>
            <a:r>
              <a:rPr lang="en-US" sz="2400" dirty="0"/>
              <a:t>The Lord said to Moses, </a:t>
            </a:r>
            <a:r>
              <a:rPr lang="en-US" sz="2400" baseline="30000" dirty="0"/>
              <a:t>2 </a:t>
            </a:r>
            <a:r>
              <a:rPr lang="en-US" sz="2400" dirty="0"/>
              <a:t>"Tell the Israelites to bring me an offering. You are to receive the offering for me from each man whose heart prompts him to give. …. </a:t>
            </a:r>
          </a:p>
          <a:p>
            <a:pPr marL="0" indent="0">
              <a:spcBef>
                <a:spcPts val="0"/>
              </a:spcBef>
              <a:buFontTx/>
              <a:buNone/>
              <a:defRPr/>
            </a:pPr>
            <a:r>
              <a:rPr lang="en-US" sz="2400" dirty="0"/>
              <a:t>	</a:t>
            </a:r>
            <a:r>
              <a:rPr lang="en-US" sz="2400" baseline="30000" dirty="0"/>
              <a:t>8 </a:t>
            </a:r>
            <a:r>
              <a:rPr lang="en-US" sz="2400" dirty="0"/>
              <a:t>"Then have them make a sanctuary for me, and I will dwell among them.  </a:t>
            </a:r>
            <a:r>
              <a:rPr lang="en-US" sz="2400" baseline="30000" dirty="0"/>
              <a:t>9 </a:t>
            </a:r>
            <a:r>
              <a:rPr lang="en-US" sz="2400" dirty="0"/>
              <a:t>Make this tabernacle and all its furnishings exactly like the pattern I will show you. </a:t>
            </a:r>
          </a:p>
          <a:p>
            <a:pPr marL="0" indent="0">
              <a:spcBef>
                <a:spcPts val="0"/>
              </a:spcBef>
              <a:buFontTx/>
              <a:buNone/>
              <a:defRPr/>
            </a:pPr>
            <a:r>
              <a:rPr lang="en-US" sz="2400" dirty="0"/>
              <a:t>	</a:t>
            </a:r>
            <a:r>
              <a:rPr lang="en-US" sz="2400" baseline="30000" dirty="0"/>
              <a:t>10 </a:t>
            </a:r>
            <a:r>
              <a:rPr lang="en-US" sz="2400" dirty="0"/>
              <a:t>"Have them make a chest of acacia wood — two and a half cubits long, a cubit and a half wide, and a cubit and a half high.  </a:t>
            </a:r>
            <a:r>
              <a:rPr lang="en-US" sz="2400" baseline="30000" dirty="0"/>
              <a:t>11 </a:t>
            </a:r>
            <a:r>
              <a:rPr lang="en-US" sz="2400" dirty="0"/>
              <a:t>Overlay it with pure gold, both inside and out, and make a gold molding around it.  </a:t>
            </a:r>
            <a:r>
              <a:rPr lang="en-US" sz="2400" baseline="30000" dirty="0"/>
              <a:t>12 </a:t>
            </a:r>
            <a:r>
              <a:rPr lang="en-US" sz="2400" dirty="0"/>
              <a:t>Cast four gold rings for it and fasten them to its four feet, with two rings on one side and two rings on the other.  </a:t>
            </a:r>
            <a:r>
              <a:rPr lang="en-US" sz="2400" baseline="30000" dirty="0"/>
              <a:t>13 </a:t>
            </a:r>
            <a:r>
              <a:rPr lang="en-US" sz="2400" dirty="0"/>
              <a:t>Then make poles of acacia wood and overlay them with gold.  </a:t>
            </a:r>
            <a:r>
              <a:rPr lang="en-US" sz="2400" baseline="30000" dirty="0"/>
              <a:t>14 </a:t>
            </a:r>
            <a:r>
              <a:rPr lang="en-US" sz="2400" dirty="0"/>
              <a:t>Insert the poles into the rings on the sides of the chest to carry it.  </a:t>
            </a:r>
            <a:r>
              <a:rPr lang="en-US" sz="2400" baseline="30000" dirty="0"/>
              <a:t>15 </a:t>
            </a:r>
            <a:r>
              <a:rPr lang="en-US" sz="2400" dirty="0"/>
              <a:t>The poles are to remain in the rings of this ark; they are not to be removed.  </a:t>
            </a:r>
            <a:r>
              <a:rPr lang="en-US" sz="2400" baseline="30000" dirty="0"/>
              <a:t>16 </a:t>
            </a:r>
            <a:r>
              <a:rPr lang="en-US" sz="2400" dirty="0"/>
              <a:t>Then put in the ark the Testimony, which I will give you.             Exodus 25:1-16</a:t>
            </a:r>
          </a:p>
          <a:p>
            <a:pPr marL="0" indent="0">
              <a:spcBef>
                <a:spcPts val="0"/>
              </a:spcBef>
              <a:buFontTx/>
              <a:buNone/>
              <a:defRPr/>
            </a:pPr>
            <a:endParaRPr lang="en-US" sz="2100" dirty="0"/>
          </a:p>
          <a:p>
            <a:pPr marL="0" indent="0">
              <a:buFontTx/>
              <a:buNone/>
              <a:defRPr/>
            </a:pPr>
            <a:endParaRPr lang="en-US" sz="2100" dirty="0"/>
          </a:p>
          <a:p>
            <a:pPr marL="0" indent="0">
              <a:buFontTx/>
              <a:buNone/>
              <a:defRPr/>
            </a:pPr>
            <a:endParaRPr lang="en-US" sz="2100" dirty="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629X_PDF&amp;JPG_CDROM\jpegs\629X_Page_0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8338" y="-3048000"/>
            <a:ext cx="7772400" cy="1005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288" y="457200"/>
            <a:ext cx="9129712" cy="595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700" y="0"/>
            <a:ext cx="9169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800" y="457200"/>
            <a:ext cx="9126538"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85763"/>
            <a:ext cx="9151938" cy="609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14288"/>
            <a:ext cx="8043863" cy="685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813" y="381000"/>
            <a:ext cx="9191626"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a:xfrm>
            <a:off x="457200" y="0"/>
            <a:ext cx="8229600" cy="762000"/>
          </a:xfrm>
        </p:spPr>
        <p:txBody>
          <a:bodyPr/>
          <a:lstStyle/>
          <a:p>
            <a:r>
              <a:rPr lang="en-US" altLang="en-US" b="1">
                <a:solidFill>
                  <a:schemeClr val="tx1"/>
                </a:solidFill>
              </a:rPr>
              <a:t>The Book of Leviticus</a:t>
            </a:r>
            <a:endParaRPr lang="en-US" altLang="en-US">
              <a:solidFill>
                <a:schemeClr val="tx1"/>
              </a:solidFill>
            </a:endParaRPr>
          </a:p>
        </p:txBody>
      </p:sp>
      <p:sp>
        <p:nvSpPr>
          <p:cNvPr id="4" name="TextBox 3"/>
          <p:cNvSpPr txBox="1"/>
          <p:nvPr/>
        </p:nvSpPr>
        <p:spPr>
          <a:xfrm>
            <a:off x="304800" y="838200"/>
            <a:ext cx="8763000" cy="6192838"/>
          </a:xfrm>
          <a:prstGeom prst="rect">
            <a:avLst/>
          </a:prstGeom>
          <a:noFill/>
        </p:spPr>
        <p:txBody>
          <a:bodyPr>
            <a:spAutoFit/>
          </a:bodyPr>
          <a:lstStyle/>
          <a:p>
            <a:pPr eaLnBrk="1" hangingPunct="1">
              <a:defRPr/>
            </a:pPr>
            <a:r>
              <a:rPr lang="en-US" sz="2800" b="1" u="sng" dirty="0">
                <a:solidFill>
                  <a:schemeClr val="tx1"/>
                </a:solidFill>
                <a:latin typeface="+mn-lt"/>
                <a:cs typeface="Arial" charset="0"/>
              </a:rPr>
              <a:t>Author</a:t>
            </a:r>
            <a:r>
              <a:rPr lang="en-US" sz="2800" b="1" dirty="0">
                <a:solidFill>
                  <a:schemeClr val="tx1"/>
                </a:solidFill>
                <a:latin typeface="+mn-lt"/>
                <a:cs typeface="Arial" charset="0"/>
              </a:rPr>
              <a:t>:</a:t>
            </a:r>
            <a:r>
              <a:rPr lang="en-US" b="1" dirty="0">
                <a:solidFill>
                  <a:schemeClr val="tx1"/>
                </a:solidFill>
                <a:latin typeface="+mn-lt"/>
                <a:cs typeface="Arial" charset="0"/>
              </a:rPr>
              <a:t> 	 </a:t>
            </a:r>
            <a:r>
              <a:rPr lang="en-US" sz="3200" b="1" dirty="0">
                <a:solidFill>
                  <a:schemeClr val="tx1"/>
                </a:solidFill>
                <a:latin typeface="+mn-lt"/>
                <a:cs typeface="Arial" charset="0"/>
              </a:rPr>
              <a:t>Moses</a:t>
            </a:r>
          </a:p>
          <a:p>
            <a:pPr eaLnBrk="1" hangingPunct="1">
              <a:defRPr/>
            </a:pPr>
            <a:r>
              <a:rPr lang="en-US" sz="2800" b="1" u="sng" dirty="0">
                <a:solidFill>
                  <a:schemeClr val="tx1"/>
                </a:solidFill>
                <a:latin typeface="+mn-lt"/>
                <a:cs typeface="Arial" charset="0"/>
              </a:rPr>
              <a:t>Date</a:t>
            </a:r>
            <a:r>
              <a:rPr lang="en-US" sz="2800" b="1" dirty="0">
                <a:solidFill>
                  <a:schemeClr val="tx1"/>
                </a:solidFill>
                <a:latin typeface="+mn-lt"/>
                <a:cs typeface="Arial" charset="0"/>
              </a:rPr>
              <a:t>:		 </a:t>
            </a:r>
            <a:r>
              <a:rPr lang="en-US" sz="3200" b="1" dirty="0">
                <a:solidFill>
                  <a:schemeClr val="tx1"/>
                </a:solidFill>
                <a:latin typeface="+mn-lt"/>
                <a:cs typeface="Arial" charset="0"/>
              </a:rPr>
              <a:t>c. 1445 </a:t>
            </a:r>
            <a:r>
              <a:rPr lang="en-US" sz="1800" b="1" dirty="0">
                <a:solidFill>
                  <a:schemeClr val="tx1"/>
                </a:solidFill>
                <a:latin typeface="+mn-lt"/>
                <a:cs typeface="Arial" charset="0"/>
              </a:rPr>
              <a:t>BC</a:t>
            </a:r>
            <a:r>
              <a:rPr lang="en-US" sz="3200" b="1" dirty="0">
                <a:solidFill>
                  <a:schemeClr val="tx1"/>
                </a:solidFill>
                <a:latin typeface="+mn-lt"/>
                <a:cs typeface="Arial" charset="0"/>
              </a:rPr>
              <a:t>-1400</a:t>
            </a:r>
            <a:r>
              <a:rPr lang="en-US" sz="1800" b="1" dirty="0">
                <a:solidFill>
                  <a:schemeClr val="tx1"/>
                </a:solidFill>
                <a:latin typeface="+mn-lt"/>
                <a:cs typeface="Arial" charset="0"/>
              </a:rPr>
              <a:t> BC</a:t>
            </a:r>
          </a:p>
          <a:p>
            <a:pPr eaLnBrk="1" hangingPunct="1">
              <a:defRPr/>
            </a:pPr>
            <a:r>
              <a:rPr lang="en-US" sz="2800" b="1" u="sng" dirty="0">
                <a:solidFill>
                  <a:schemeClr val="tx1"/>
                </a:solidFill>
                <a:latin typeface="+mn-lt"/>
                <a:cs typeface="Arial" charset="0"/>
              </a:rPr>
              <a:t>Theme</a:t>
            </a:r>
            <a:r>
              <a:rPr lang="en-US" sz="2800" b="1" dirty="0">
                <a:solidFill>
                  <a:schemeClr val="tx1"/>
                </a:solidFill>
                <a:latin typeface="+mn-lt"/>
                <a:cs typeface="Arial" charset="0"/>
              </a:rPr>
              <a:t>:	 </a:t>
            </a:r>
            <a:r>
              <a:rPr lang="en-US" sz="3200" b="1" dirty="0">
                <a:solidFill>
                  <a:schemeClr val="tx1"/>
                </a:solidFill>
                <a:latin typeface="+mn-lt"/>
                <a:cs typeface="Arial" charset="0"/>
              </a:rPr>
              <a:t>Explanations of Law &amp; Sacrifice.</a:t>
            </a:r>
            <a:endParaRPr lang="en-US" b="1" dirty="0">
              <a:solidFill>
                <a:schemeClr val="tx1"/>
              </a:solidFill>
              <a:latin typeface="+mn-lt"/>
              <a:cs typeface="Arial" charset="0"/>
            </a:endParaRPr>
          </a:p>
          <a:p>
            <a:pPr eaLnBrk="1" hangingPunct="1">
              <a:lnSpc>
                <a:spcPct val="90000"/>
              </a:lnSpc>
              <a:defRPr/>
            </a:pPr>
            <a:endParaRPr lang="en-US" sz="800" b="1" dirty="0">
              <a:solidFill>
                <a:schemeClr val="tx1"/>
              </a:solidFill>
              <a:latin typeface="+mn-lt"/>
              <a:cs typeface="Arial" charset="0"/>
            </a:endParaRPr>
          </a:p>
          <a:p>
            <a:pPr eaLnBrk="1" hangingPunct="1">
              <a:lnSpc>
                <a:spcPct val="90000"/>
              </a:lnSpc>
              <a:defRPr/>
            </a:pPr>
            <a:r>
              <a:rPr lang="en-US" sz="2800" b="1" u="sng" dirty="0">
                <a:solidFill>
                  <a:schemeClr val="tx1"/>
                </a:solidFill>
                <a:latin typeface="+mn-lt"/>
                <a:cs typeface="Arial" charset="0"/>
              </a:rPr>
              <a:t>Key Word</a:t>
            </a:r>
            <a:r>
              <a:rPr lang="en-US" sz="2800" b="1" dirty="0">
                <a:solidFill>
                  <a:schemeClr val="tx1"/>
                </a:solidFill>
                <a:latin typeface="+mn-lt"/>
                <a:cs typeface="Arial" charset="0"/>
              </a:rPr>
              <a:t>: </a:t>
            </a:r>
            <a:r>
              <a:rPr lang="en-US" sz="3200" b="1" dirty="0">
                <a:solidFill>
                  <a:schemeClr val="tx1"/>
                </a:solidFill>
                <a:latin typeface="+mn-lt"/>
                <a:cs typeface="Arial" charset="0"/>
              </a:rPr>
              <a:t>Holiness</a:t>
            </a:r>
            <a:endParaRPr lang="en-US" sz="900" b="1" dirty="0">
              <a:solidFill>
                <a:schemeClr val="tx1"/>
              </a:solidFill>
              <a:latin typeface="+mn-lt"/>
              <a:cs typeface="Arial" charset="0"/>
            </a:endParaRPr>
          </a:p>
          <a:p>
            <a:pPr eaLnBrk="1" hangingPunct="1">
              <a:defRPr/>
            </a:pPr>
            <a:r>
              <a:rPr lang="en-US" sz="2800" b="1" u="sng" dirty="0">
                <a:solidFill>
                  <a:schemeClr val="tx1"/>
                </a:solidFill>
                <a:latin typeface="+mn-lt"/>
                <a:cs typeface="Arial" charset="0"/>
              </a:rPr>
              <a:t>Purpose</a:t>
            </a:r>
            <a:r>
              <a:rPr lang="en-US" sz="2800" b="1" dirty="0">
                <a:solidFill>
                  <a:schemeClr val="tx1"/>
                </a:solidFill>
                <a:latin typeface="+mn-lt"/>
                <a:cs typeface="Arial" charset="0"/>
              </a:rPr>
              <a:t>:</a:t>
            </a:r>
            <a:r>
              <a:rPr lang="en-US" b="1" dirty="0">
                <a:solidFill>
                  <a:schemeClr val="tx1"/>
                </a:solidFill>
                <a:latin typeface="+mn-lt"/>
                <a:cs typeface="Arial" charset="0"/>
              </a:rPr>
              <a:t>  </a:t>
            </a:r>
            <a:r>
              <a:rPr lang="en-US" sz="3200" b="1" dirty="0">
                <a:solidFill>
                  <a:schemeClr val="tx1"/>
                </a:solidFill>
                <a:latin typeface="+mn-lt"/>
                <a:cs typeface="Arial" charset="0"/>
              </a:rPr>
              <a:t>To instruct Israel on how to be 			holy	&amp; to be a blessing to others.</a:t>
            </a:r>
            <a:endParaRPr lang="en-US" b="1" dirty="0">
              <a:solidFill>
                <a:schemeClr val="tx1"/>
              </a:solidFill>
              <a:latin typeface="+mn-lt"/>
              <a:cs typeface="Arial" charset="0"/>
            </a:endParaRPr>
          </a:p>
          <a:p>
            <a:pPr eaLnBrk="1" hangingPunct="1">
              <a:defRPr/>
            </a:pPr>
            <a:r>
              <a:rPr lang="en-US" sz="2800" b="1" u="sng" dirty="0">
                <a:solidFill>
                  <a:schemeClr val="tx1"/>
                </a:solidFill>
                <a:latin typeface="+mn-lt"/>
                <a:cs typeface="Arial" charset="0"/>
              </a:rPr>
              <a:t>Outline</a:t>
            </a:r>
            <a:r>
              <a:rPr lang="en-US" sz="2800" b="1" dirty="0">
                <a:solidFill>
                  <a:schemeClr val="tx1"/>
                </a:solidFill>
                <a:latin typeface="+mn-lt"/>
                <a:cs typeface="Arial" charset="0"/>
              </a:rPr>
              <a:t>:  </a:t>
            </a:r>
            <a:r>
              <a:rPr lang="en-US" b="1" dirty="0">
                <a:solidFill>
                  <a:schemeClr val="tx1"/>
                </a:solidFill>
                <a:latin typeface="+mn-lt"/>
                <a:cs typeface="Arial" charset="0"/>
              </a:rPr>
              <a:t>	</a:t>
            </a:r>
            <a:r>
              <a:rPr lang="en-US" sz="3200" b="1" dirty="0">
                <a:solidFill>
                  <a:schemeClr val="tx1"/>
                </a:solidFill>
                <a:latin typeface="+mn-lt"/>
                <a:cs typeface="Arial" charset="0"/>
              </a:rPr>
              <a:t>Sacrifice (</a:t>
            </a:r>
            <a:r>
              <a:rPr lang="en-US" sz="3200" b="1" dirty="0" err="1">
                <a:solidFill>
                  <a:schemeClr val="tx1"/>
                </a:solidFill>
                <a:latin typeface="+mn-lt"/>
                <a:cs typeface="Arial" charset="0"/>
              </a:rPr>
              <a:t>chs</a:t>
            </a:r>
            <a:r>
              <a:rPr lang="en-US" sz="3200" b="1" dirty="0">
                <a:solidFill>
                  <a:schemeClr val="tx1"/>
                </a:solidFill>
                <a:latin typeface="+mn-lt"/>
                <a:cs typeface="Arial" charset="0"/>
              </a:rPr>
              <a:t>. 1-7)</a:t>
            </a:r>
          </a:p>
          <a:p>
            <a:pPr lvl="2" eaLnBrk="1" hangingPunct="1">
              <a:defRPr/>
            </a:pPr>
            <a:r>
              <a:rPr lang="en-US" sz="3200" b="1" dirty="0">
                <a:solidFill>
                  <a:schemeClr val="tx1"/>
                </a:solidFill>
                <a:latin typeface="+mn-lt"/>
                <a:cs typeface="Arial" charset="0"/>
              </a:rPr>
              <a:t>	Priesthood (</a:t>
            </a:r>
            <a:r>
              <a:rPr lang="en-US" sz="3200" b="1" dirty="0" err="1">
                <a:solidFill>
                  <a:schemeClr val="tx1"/>
                </a:solidFill>
                <a:latin typeface="+mn-lt"/>
                <a:cs typeface="Arial" charset="0"/>
              </a:rPr>
              <a:t>chs</a:t>
            </a:r>
            <a:r>
              <a:rPr lang="en-US" sz="3200" b="1" dirty="0">
                <a:solidFill>
                  <a:schemeClr val="tx1"/>
                </a:solidFill>
                <a:latin typeface="+mn-lt"/>
                <a:cs typeface="Arial" charset="0"/>
              </a:rPr>
              <a:t>. 8-10)</a:t>
            </a:r>
          </a:p>
          <a:p>
            <a:pPr lvl="2" eaLnBrk="1" hangingPunct="1">
              <a:defRPr/>
            </a:pPr>
            <a:r>
              <a:rPr lang="en-US" sz="3200" b="1" dirty="0">
                <a:solidFill>
                  <a:schemeClr val="tx1"/>
                </a:solidFill>
                <a:latin typeface="+mn-lt"/>
                <a:cs typeface="Arial" charset="0"/>
              </a:rPr>
              <a:t>	Clean and unclean (</a:t>
            </a:r>
            <a:r>
              <a:rPr lang="en-US" sz="3200" b="1" dirty="0" err="1">
                <a:solidFill>
                  <a:schemeClr val="tx1"/>
                </a:solidFill>
                <a:latin typeface="+mn-lt"/>
                <a:cs typeface="Arial" charset="0"/>
              </a:rPr>
              <a:t>chs</a:t>
            </a:r>
            <a:r>
              <a:rPr lang="en-US" sz="3200" b="1" dirty="0">
                <a:solidFill>
                  <a:schemeClr val="tx1"/>
                </a:solidFill>
                <a:latin typeface="+mn-lt"/>
                <a:cs typeface="Arial" charset="0"/>
              </a:rPr>
              <a:t>. 11-15)</a:t>
            </a:r>
          </a:p>
          <a:p>
            <a:pPr lvl="2" eaLnBrk="1" hangingPunct="1">
              <a:defRPr/>
            </a:pPr>
            <a:r>
              <a:rPr lang="en-US" sz="3200" b="1" dirty="0">
                <a:solidFill>
                  <a:schemeClr val="tx1"/>
                </a:solidFill>
                <a:latin typeface="+mn-lt"/>
                <a:cs typeface="Arial" charset="0"/>
              </a:rPr>
              <a:t>	Day of Atonement (</a:t>
            </a:r>
            <a:r>
              <a:rPr lang="en-US" sz="3200" b="1" dirty="0" err="1">
                <a:solidFill>
                  <a:schemeClr val="tx1"/>
                </a:solidFill>
                <a:latin typeface="+mn-lt"/>
                <a:cs typeface="Arial" charset="0"/>
              </a:rPr>
              <a:t>ch.</a:t>
            </a:r>
            <a:r>
              <a:rPr lang="en-US" sz="3200" b="1" dirty="0">
                <a:solidFill>
                  <a:schemeClr val="tx1"/>
                </a:solidFill>
                <a:latin typeface="+mn-lt"/>
                <a:cs typeface="Arial" charset="0"/>
              </a:rPr>
              <a:t> 16)</a:t>
            </a:r>
          </a:p>
          <a:p>
            <a:pPr lvl="2" eaLnBrk="1" hangingPunct="1">
              <a:defRPr/>
            </a:pPr>
            <a:r>
              <a:rPr lang="en-US" sz="3200" b="1" dirty="0">
                <a:solidFill>
                  <a:schemeClr val="tx1"/>
                </a:solidFill>
                <a:latin typeface="+mn-lt"/>
                <a:cs typeface="Arial" charset="0"/>
              </a:rPr>
              <a:t>	Laws for daily life (</a:t>
            </a:r>
            <a:r>
              <a:rPr lang="en-US" sz="3200" b="1" dirty="0" err="1">
                <a:solidFill>
                  <a:schemeClr val="tx1"/>
                </a:solidFill>
                <a:latin typeface="+mn-lt"/>
                <a:cs typeface="Arial" charset="0"/>
              </a:rPr>
              <a:t>chs</a:t>
            </a:r>
            <a:r>
              <a:rPr lang="en-US" sz="3200" b="1" dirty="0">
                <a:solidFill>
                  <a:schemeClr val="tx1"/>
                </a:solidFill>
                <a:latin typeface="+mn-lt"/>
                <a:cs typeface="Arial" charset="0"/>
              </a:rPr>
              <a:t>. 17-27)</a:t>
            </a:r>
          </a:p>
          <a:p>
            <a:pPr eaLnBrk="1" hangingPunct="1">
              <a:defRPr/>
            </a:pPr>
            <a:endParaRPr lang="en-US" sz="3200" dirty="0">
              <a:solidFill>
                <a:schemeClr val="tx1"/>
              </a:solidFill>
              <a:latin typeface="+mn-lt"/>
              <a:cs typeface="Arial" charset="0"/>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ctrTitle"/>
          </p:nvPr>
        </p:nvSpPr>
        <p:spPr>
          <a:xfrm>
            <a:off x="76200" y="3581400"/>
            <a:ext cx="3124200" cy="1146175"/>
          </a:xfrm>
          <a:gradFill rotWithShape="1">
            <a:gsLst>
              <a:gs pos="0">
                <a:srgbClr val="993300"/>
              </a:gs>
              <a:gs pos="100000">
                <a:srgbClr val="993300">
                  <a:gamma/>
                  <a:shade val="46275"/>
                  <a:invGamma/>
                </a:srgbClr>
              </a:gs>
            </a:gsLst>
            <a:path path="shape">
              <a:fillToRect l="50000" t="50000" r="50000" b="50000"/>
            </a:path>
          </a:gradFill>
          <a:ln>
            <a:solidFill>
              <a:schemeClr val="tx1"/>
            </a:solidFill>
            <a:miter lim="800000"/>
            <a:headEnd/>
            <a:tailEnd/>
          </a:ln>
        </p:spPr>
        <p:txBody>
          <a:bodyPr/>
          <a:lstStyle/>
          <a:p>
            <a:pPr eaLnBrk="1" hangingPunct="1">
              <a:defRPr/>
            </a:pPr>
            <a:r>
              <a:rPr lang="en-US" sz="3600">
                <a:effectLst>
                  <a:outerShdw blurRad="38100" dist="38100" dir="2700000" algn="tl">
                    <a:srgbClr val="000000"/>
                  </a:outerShdw>
                </a:effectLst>
              </a:rPr>
              <a:t>Numbers</a:t>
            </a:r>
          </a:p>
        </p:txBody>
      </p:sp>
      <p:sp>
        <p:nvSpPr>
          <p:cNvPr id="400387" name="Rectangle 3"/>
          <p:cNvSpPr>
            <a:spLocks noGrp="1" noChangeArrowheads="1"/>
          </p:cNvSpPr>
          <p:nvPr>
            <p:ph type="subTitle" idx="1"/>
          </p:nvPr>
        </p:nvSpPr>
        <p:spPr>
          <a:xfrm>
            <a:off x="3200400" y="3584575"/>
            <a:ext cx="5791200" cy="1143000"/>
          </a:xfrm>
          <a:gradFill rotWithShape="1">
            <a:gsLst>
              <a:gs pos="0">
                <a:srgbClr val="006699"/>
              </a:gs>
              <a:gs pos="100000">
                <a:srgbClr val="002F47"/>
              </a:gs>
            </a:gsLst>
            <a:path path="shape">
              <a:fillToRect l="50000" t="50000" r="50000" b="50000"/>
            </a:path>
          </a:gradFill>
          <a:ln>
            <a:solidFill>
              <a:schemeClr val="tx1"/>
            </a:solidFill>
            <a:miter lim="800000"/>
            <a:headEnd/>
            <a:tailEnd/>
          </a:ln>
        </p:spPr>
        <p:txBody>
          <a:bodyPr/>
          <a:lstStyle/>
          <a:p>
            <a:pPr eaLnBrk="1" hangingPunct="1"/>
            <a:r>
              <a:rPr lang="en-US" altLang="en-US"/>
              <a:t>Relates the wilderness wanderings</a:t>
            </a:r>
          </a:p>
        </p:txBody>
      </p:sp>
      <p:sp>
        <p:nvSpPr>
          <p:cNvPr id="400388" name="Rectangle 4"/>
          <p:cNvSpPr>
            <a:spLocks noChangeArrowheads="1"/>
          </p:cNvSpPr>
          <p:nvPr/>
        </p:nvSpPr>
        <p:spPr bwMode="auto">
          <a:xfrm>
            <a:off x="76200" y="4727575"/>
            <a:ext cx="3124200" cy="2054225"/>
          </a:xfrm>
          <a:prstGeom prst="rect">
            <a:avLst/>
          </a:prstGeom>
          <a:gradFill rotWithShape="1">
            <a:gsLst>
              <a:gs pos="0">
                <a:srgbClr val="993300"/>
              </a:gs>
              <a:gs pos="100000">
                <a:srgbClr val="993300">
                  <a:gamma/>
                  <a:shade val="46275"/>
                  <a:invGamma/>
                </a:srgb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a:effectLst>
                  <a:outerShdw blurRad="38100" dist="38100" dir="2700000" algn="tl">
                    <a:srgbClr val="000000"/>
                  </a:outerShdw>
                </a:effectLst>
                <a:latin typeface="Arial" charset="0"/>
                <a:cs typeface="+mn-cs"/>
              </a:rPr>
              <a:t>Deuteronomy</a:t>
            </a:r>
          </a:p>
        </p:txBody>
      </p:sp>
      <p:sp>
        <p:nvSpPr>
          <p:cNvPr id="400389" name="Rectangle 5"/>
          <p:cNvSpPr>
            <a:spLocks noChangeArrowheads="1"/>
          </p:cNvSpPr>
          <p:nvPr/>
        </p:nvSpPr>
        <p:spPr bwMode="auto">
          <a:xfrm>
            <a:off x="3200400" y="4727575"/>
            <a:ext cx="5791200" cy="2054225"/>
          </a:xfrm>
          <a:prstGeom prst="rect">
            <a:avLst/>
          </a:prstGeom>
          <a:gradFill rotWithShape="1">
            <a:gsLst>
              <a:gs pos="0">
                <a:srgbClr val="006699"/>
              </a:gs>
              <a:gs pos="100000">
                <a:srgbClr val="002F4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a:t>Gives the Law to a new generation with special emphasis to those entering the land</a:t>
            </a:r>
          </a:p>
        </p:txBody>
      </p:sp>
      <p:sp>
        <p:nvSpPr>
          <p:cNvPr id="400390" name="Rectangle 6"/>
          <p:cNvSpPr>
            <a:spLocks noChangeArrowheads="1"/>
          </p:cNvSpPr>
          <p:nvPr/>
        </p:nvSpPr>
        <p:spPr bwMode="auto">
          <a:xfrm>
            <a:off x="76200" y="76200"/>
            <a:ext cx="3124200" cy="1146175"/>
          </a:xfrm>
          <a:prstGeom prst="rect">
            <a:avLst/>
          </a:prstGeom>
          <a:gradFill rotWithShape="1">
            <a:gsLst>
              <a:gs pos="0">
                <a:srgbClr val="993300"/>
              </a:gs>
              <a:gs pos="100000">
                <a:srgbClr val="993300">
                  <a:gamma/>
                  <a:shade val="46275"/>
                  <a:invGamma/>
                </a:srgb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a:effectLst>
                  <a:outerShdw blurRad="38100" dist="38100" dir="2700000" algn="tl">
                    <a:srgbClr val="000000"/>
                  </a:outerShdw>
                </a:effectLst>
                <a:latin typeface="Arial" charset="0"/>
                <a:cs typeface="+mn-cs"/>
              </a:rPr>
              <a:t>Genesis</a:t>
            </a:r>
          </a:p>
        </p:txBody>
      </p:sp>
      <p:sp>
        <p:nvSpPr>
          <p:cNvPr id="400391" name="Rectangle 7"/>
          <p:cNvSpPr>
            <a:spLocks noChangeArrowheads="1"/>
          </p:cNvSpPr>
          <p:nvPr/>
        </p:nvSpPr>
        <p:spPr bwMode="auto">
          <a:xfrm>
            <a:off x="3200400" y="79375"/>
            <a:ext cx="5791200" cy="1143000"/>
          </a:xfrm>
          <a:prstGeom prst="rect">
            <a:avLst/>
          </a:prstGeom>
          <a:gradFill rotWithShape="1">
            <a:gsLst>
              <a:gs pos="0">
                <a:srgbClr val="006699"/>
              </a:gs>
              <a:gs pos="100000">
                <a:srgbClr val="002F4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a:t>From creation thru the origins of God’s people to Egypt</a:t>
            </a:r>
          </a:p>
        </p:txBody>
      </p:sp>
      <p:sp>
        <p:nvSpPr>
          <p:cNvPr id="400392" name="Rectangle 8"/>
          <p:cNvSpPr>
            <a:spLocks noChangeArrowheads="1"/>
          </p:cNvSpPr>
          <p:nvPr/>
        </p:nvSpPr>
        <p:spPr bwMode="auto">
          <a:xfrm>
            <a:off x="76200" y="1222375"/>
            <a:ext cx="3124200" cy="1677988"/>
          </a:xfrm>
          <a:prstGeom prst="rect">
            <a:avLst/>
          </a:prstGeom>
          <a:gradFill rotWithShape="1">
            <a:gsLst>
              <a:gs pos="0">
                <a:srgbClr val="993300"/>
              </a:gs>
              <a:gs pos="100000">
                <a:srgbClr val="993300">
                  <a:gamma/>
                  <a:shade val="46275"/>
                  <a:invGamma/>
                </a:srgb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a:effectLst>
                  <a:outerShdw blurRad="38100" dist="38100" dir="2700000" algn="tl">
                    <a:srgbClr val="000000"/>
                  </a:outerShdw>
                </a:effectLst>
                <a:latin typeface="Arial" charset="0"/>
                <a:cs typeface="+mn-cs"/>
              </a:rPr>
              <a:t>Exodus</a:t>
            </a:r>
          </a:p>
        </p:txBody>
      </p:sp>
      <p:sp>
        <p:nvSpPr>
          <p:cNvPr id="400393" name="Rectangle 9"/>
          <p:cNvSpPr>
            <a:spLocks noChangeArrowheads="1"/>
          </p:cNvSpPr>
          <p:nvPr/>
        </p:nvSpPr>
        <p:spPr bwMode="auto">
          <a:xfrm>
            <a:off x="3200400" y="1222375"/>
            <a:ext cx="5791200" cy="1673225"/>
          </a:xfrm>
          <a:prstGeom prst="rect">
            <a:avLst/>
          </a:prstGeom>
          <a:gradFill rotWithShape="1">
            <a:gsLst>
              <a:gs pos="0">
                <a:srgbClr val="006699"/>
              </a:gs>
              <a:gs pos="100000">
                <a:srgbClr val="002F4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a:t>Relates God’s deliverance of Israel from Egypt and establishing His covenant/Law</a:t>
            </a:r>
          </a:p>
        </p:txBody>
      </p:sp>
      <p:sp>
        <p:nvSpPr>
          <p:cNvPr id="400394" name="Rectangle 10"/>
          <p:cNvSpPr>
            <a:spLocks noChangeArrowheads="1"/>
          </p:cNvSpPr>
          <p:nvPr/>
        </p:nvSpPr>
        <p:spPr bwMode="auto">
          <a:xfrm>
            <a:off x="76200" y="2895600"/>
            <a:ext cx="3124200" cy="685800"/>
          </a:xfrm>
          <a:prstGeom prst="rect">
            <a:avLst/>
          </a:prstGeom>
          <a:gradFill rotWithShape="1">
            <a:gsLst>
              <a:gs pos="0">
                <a:srgbClr val="993300"/>
              </a:gs>
              <a:gs pos="100000">
                <a:srgbClr val="993300">
                  <a:gamma/>
                  <a:shade val="46275"/>
                  <a:invGamma/>
                </a:srgbClr>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1" hangingPunct="1">
              <a:defRPr/>
            </a:pPr>
            <a:r>
              <a:rPr lang="en-US">
                <a:effectLst>
                  <a:outerShdw blurRad="38100" dist="38100" dir="2700000" algn="tl">
                    <a:srgbClr val="000000"/>
                  </a:outerShdw>
                </a:effectLst>
                <a:latin typeface="Arial" charset="0"/>
                <a:cs typeface="+mn-cs"/>
              </a:rPr>
              <a:t>Leviticus</a:t>
            </a:r>
          </a:p>
        </p:txBody>
      </p:sp>
      <p:sp>
        <p:nvSpPr>
          <p:cNvPr id="400395" name="Rectangle 11"/>
          <p:cNvSpPr>
            <a:spLocks noChangeArrowheads="1"/>
          </p:cNvSpPr>
          <p:nvPr/>
        </p:nvSpPr>
        <p:spPr bwMode="auto">
          <a:xfrm>
            <a:off x="3200400" y="2895600"/>
            <a:ext cx="5791200" cy="685800"/>
          </a:xfrm>
          <a:prstGeom prst="rect">
            <a:avLst/>
          </a:prstGeom>
          <a:gradFill rotWithShape="1">
            <a:gsLst>
              <a:gs pos="0">
                <a:srgbClr val="006699"/>
              </a:gs>
              <a:gs pos="100000">
                <a:srgbClr val="002F47"/>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a:t>Sets forth the Laws of worship</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00391"/>
                                        </p:tgtEl>
                                        <p:attrNameLst>
                                          <p:attrName>style.visibility</p:attrName>
                                        </p:attrNameLst>
                                      </p:cBhvr>
                                      <p:to>
                                        <p:strVal val="visible"/>
                                      </p:to>
                                    </p:set>
                                    <p:anim calcmode="lin" valueType="num">
                                      <p:cBhvr>
                                        <p:cTn id="7" dur="500" fill="hold"/>
                                        <p:tgtEl>
                                          <p:spTgt spid="400391"/>
                                        </p:tgtEl>
                                        <p:attrNameLst>
                                          <p:attrName>ppt_w</p:attrName>
                                        </p:attrNameLst>
                                      </p:cBhvr>
                                      <p:tavLst>
                                        <p:tav tm="0">
                                          <p:val>
                                            <p:fltVal val="0"/>
                                          </p:val>
                                        </p:tav>
                                        <p:tav tm="100000">
                                          <p:val>
                                            <p:strVal val="#ppt_w"/>
                                          </p:val>
                                        </p:tav>
                                      </p:tavLst>
                                    </p:anim>
                                    <p:anim calcmode="lin" valueType="num">
                                      <p:cBhvr>
                                        <p:cTn id="8" dur="500" fill="hold"/>
                                        <p:tgtEl>
                                          <p:spTgt spid="400391"/>
                                        </p:tgtEl>
                                        <p:attrNameLst>
                                          <p:attrName>ppt_h</p:attrName>
                                        </p:attrNameLst>
                                      </p:cBhvr>
                                      <p:tavLst>
                                        <p:tav tm="0">
                                          <p:val>
                                            <p:fltVal val="0"/>
                                          </p:val>
                                        </p:tav>
                                        <p:tav tm="100000">
                                          <p:val>
                                            <p:strVal val="#ppt_h"/>
                                          </p:val>
                                        </p:tav>
                                      </p:tavLst>
                                    </p:anim>
                                    <p:animEffect transition="in" filter="fade">
                                      <p:cBhvr>
                                        <p:cTn id="9" dur="500"/>
                                        <p:tgtEl>
                                          <p:spTgt spid="40039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00393"/>
                                        </p:tgtEl>
                                        <p:attrNameLst>
                                          <p:attrName>style.visibility</p:attrName>
                                        </p:attrNameLst>
                                      </p:cBhvr>
                                      <p:to>
                                        <p:strVal val="visible"/>
                                      </p:to>
                                    </p:set>
                                    <p:anim calcmode="lin" valueType="num">
                                      <p:cBhvr>
                                        <p:cTn id="14" dur="500" fill="hold"/>
                                        <p:tgtEl>
                                          <p:spTgt spid="400393"/>
                                        </p:tgtEl>
                                        <p:attrNameLst>
                                          <p:attrName>ppt_w</p:attrName>
                                        </p:attrNameLst>
                                      </p:cBhvr>
                                      <p:tavLst>
                                        <p:tav tm="0">
                                          <p:val>
                                            <p:fltVal val="0"/>
                                          </p:val>
                                        </p:tav>
                                        <p:tav tm="100000">
                                          <p:val>
                                            <p:strVal val="#ppt_w"/>
                                          </p:val>
                                        </p:tav>
                                      </p:tavLst>
                                    </p:anim>
                                    <p:anim calcmode="lin" valueType="num">
                                      <p:cBhvr>
                                        <p:cTn id="15" dur="500" fill="hold"/>
                                        <p:tgtEl>
                                          <p:spTgt spid="400393"/>
                                        </p:tgtEl>
                                        <p:attrNameLst>
                                          <p:attrName>ppt_h</p:attrName>
                                        </p:attrNameLst>
                                      </p:cBhvr>
                                      <p:tavLst>
                                        <p:tav tm="0">
                                          <p:val>
                                            <p:fltVal val="0"/>
                                          </p:val>
                                        </p:tav>
                                        <p:tav tm="100000">
                                          <p:val>
                                            <p:strVal val="#ppt_h"/>
                                          </p:val>
                                        </p:tav>
                                      </p:tavLst>
                                    </p:anim>
                                    <p:animEffect transition="in" filter="fade">
                                      <p:cBhvr>
                                        <p:cTn id="16" dur="500"/>
                                        <p:tgtEl>
                                          <p:spTgt spid="40039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00395"/>
                                        </p:tgtEl>
                                        <p:attrNameLst>
                                          <p:attrName>style.visibility</p:attrName>
                                        </p:attrNameLst>
                                      </p:cBhvr>
                                      <p:to>
                                        <p:strVal val="visible"/>
                                      </p:to>
                                    </p:set>
                                    <p:anim calcmode="lin" valueType="num">
                                      <p:cBhvr>
                                        <p:cTn id="21" dur="500" fill="hold"/>
                                        <p:tgtEl>
                                          <p:spTgt spid="400395"/>
                                        </p:tgtEl>
                                        <p:attrNameLst>
                                          <p:attrName>ppt_w</p:attrName>
                                        </p:attrNameLst>
                                      </p:cBhvr>
                                      <p:tavLst>
                                        <p:tav tm="0">
                                          <p:val>
                                            <p:fltVal val="0"/>
                                          </p:val>
                                        </p:tav>
                                        <p:tav tm="100000">
                                          <p:val>
                                            <p:strVal val="#ppt_w"/>
                                          </p:val>
                                        </p:tav>
                                      </p:tavLst>
                                    </p:anim>
                                    <p:anim calcmode="lin" valueType="num">
                                      <p:cBhvr>
                                        <p:cTn id="22" dur="500" fill="hold"/>
                                        <p:tgtEl>
                                          <p:spTgt spid="400395"/>
                                        </p:tgtEl>
                                        <p:attrNameLst>
                                          <p:attrName>ppt_h</p:attrName>
                                        </p:attrNameLst>
                                      </p:cBhvr>
                                      <p:tavLst>
                                        <p:tav tm="0">
                                          <p:val>
                                            <p:fltVal val="0"/>
                                          </p:val>
                                        </p:tav>
                                        <p:tav tm="100000">
                                          <p:val>
                                            <p:strVal val="#ppt_h"/>
                                          </p:val>
                                        </p:tav>
                                      </p:tavLst>
                                    </p:anim>
                                    <p:animEffect transition="in" filter="fade">
                                      <p:cBhvr>
                                        <p:cTn id="23" dur="500"/>
                                        <p:tgtEl>
                                          <p:spTgt spid="40039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00387">
                                            <p:bg/>
                                          </p:spTgt>
                                        </p:tgtEl>
                                        <p:attrNameLst>
                                          <p:attrName>style.visibility</p:attrName>
                                        </p:attrNameLst>
                                      </p:cBhvr>
                                      <p:to>
                                        <p:strVal val="visible"/>
                                      </p:to>
                                    </p:set>
                                    <p:anim calcmode="lin" valueType="num">
                                      <p:cBhvr>
                                        <p:cTn id="28" dur="500" fill="hold"/>
                                        <p:tgtEl>
                                          <p:spTgt spid="400387">
                                            <p:bg/>
                                          </p:spTgt>
                                        </p:tgtEl>
                                        <p:attrNameLst>
                                          <p:attrName>ppt_w</p:attrName>
                                        </p:attrNameLst>
                                      </p:cBhvr>
                                      <p:tavLst>
                                        <p:tav tm="0">
                                          <p:val>
                                            <p:fltVal val="0"/>
                                          </p:val>
                                        </p:tav>
                                        <p:tav tm="100000">
                                          <p:val>
                                            <p:strVal val="#ppt_w"/>
                                          </p:val>
                                        </p:tav>
                                      </p:tavLst>
                                    </p:anim>
                                    <p:anim calcmode="lin" valueType="num">
                                      <p:cBhvr>
                                        <p:cTn id="29" dur="500" fill="hold"/>
                                        <p:tgtEl>
                                          <p:spTgt spid="400387">
                                            <p:bg/>
                                          </p:spTgt>
                                        </p:tgtEl>
                                        <p:attrNameLst>
                                          <p:attrName>ppt_h</p:attrName>
                                        </p:attrNameLst>
                                      </p:cBhvr>
                                      <p:tavLst>
                                        <p:tav tm="0">
                                          <p:val>
                                            <p:fltVal val="0"/>
                                          </p:val>
                                        </p:tav>
                                        <p:tav tm="100000">
                                          <p:val>
                                            <p:strVal val="#ppt_h"/>
                                          </p:val>
                                        </p:tav>
                                      </p:tavLst>
                                    </p:anim>
                                    <p:animEffect transition="in" filter="fade">
                                      <p:cBhvr>
                                        <p:cTn id="30" dur="500"/>
                                        <p:tgtEl>
                                          <p:spTgt spid="400387">
                                            <p:bg/>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400387">
                                            <p:txEl>
                                              <p:pRg st="0" end="0"/>
                                            </p:txEl>
                                          </p:spTgt>
                                        </p:tgtEl>
                                        <p:attrNameLst>
                                          <p:attrName>style.visibility</p:attrName>
                                        </p:attrNameLst>
                                      </p:cBhvr>
                                      <p:to>
                                        <p:strVal val="visible"/>
                                      </p:to>
                                    </p:set>
                                    <p:anim calcmode="lin" valueType="num">
                                      <p:cBhvr>
                                        <p:cTn id="33" dur="500" fill="hold"/>
                                        <p:tgtEl>
                                          <p:spTgt spid="400387">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400387">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400387">
                                            <p:txEl>
                                              <p:pRg st="0" end="0"/>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grpId="0" nodeType="clickEffect">
                                  <p:stCondLst>
                                    <p:cond delay="0"/>
                                  </p:stCondLst>
                                  <p:childTnLst>
                                    <p:set>
                                      <p:cBhvr>
                                        <p:cTn id="39" dur="1" fill="hold">
                                          <p:stCondLst>
                                            <p:cond delay="0"/>
                                          </p:stCondLst>
                                        </p:cTn>
                                        <p:tgtEl>
                                          <p:spTgt spid="400389"/>
                                        </p:tgtEl>
                                        <p:attrNameLst>
                                          <p:attrName>style.visibility</p:attrName>
                                        </p:attrNameLst>
                                      </p:cBhvr>
                                      <p:to>
                                        <p:strVal val="visible"/>
                                      </p:to>
                                    </p:set>
                                    <p:anim calcmode="lin" valueType="num">
                                      <p:cBhvr>
                                        <p:cTn id="40" dur="500" fill="hold"/>
                                        <p:tgtEl>
                                          <p:spTgt spid="400389"/>
                                        </p:tgtEl>
                                        <p:attrNameLst>
                                          <p:attrName>ppt_w</p:attrName>
                                        </p:attrNameLst>
                                      </p:cBhvr>
                                      <p:tavLst>
                                        <p:tav tm="0">
                                          <p:val>
                                            <p:fltVal val="0"/>
                                          </p:val>
                                        </p:tav>
                                        <p:tav tm="100000">
                                          <p:val>
                                            <p:strVal val="#ppt_w"/>
                                          </p:val>
                                        </p:tav>
                                      </p:tavLst>
                                    </p:anim>
                                    <p:anim calcmode="lin" valueType="num">
                                      <p:cBhvr>
                                        <p:cTn id="41" dur="500" fill="hold"/>
                                        <p:tgtEl>
                                          <p:spTgt spid="400389"/>
                                        </p:tgtEl>
                                        <p:attrNameLst>
                                          <p:attrName>ppt_h</p:attrName>
                                        </p:attrNameLst>
                                      </p:cBhvr>
                                      <p:tavLst>
                                        <p:tav tm="0">
                                          <p:val>
                                            <p:fltVal val="0"/>
                                          </p:val>
                                        </p:tav>
                                        <p:tav tm="100000">
                                          <p:val>
                                            <p:strVal val="#ppt_h"/>
                                          </p:val>
                                        </p:tav>
                                      </p:tavLst>
                                    </p:anim>
                                    <p:animEffect transition="in" filter="fade">
                                      <p:cBhvr>
                                        <p:cTn id="42" dur="500"/>
                                        <p:tgtEl>
                                          <p:spTgt spid="400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7" grpId="0" build="p" animBg="1"/>
      <p:bldP spid="400389" grpId="0" animBg="1"/>
      <p:bldP spid="400391" grpId="0" animBg="1"/>
      <p:bldP spid="400393" grpId="0" animBg="1"/>
      <p:bldP spid="40039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875" y="566738"/>
            <a:ext cx="8289925" cy="64611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b="1" i="1" dirty="0"/>
              <a:t>The Book of Leviticus</a:t>
            </a:r>
          </a:p>
        </p:txBody>
      </p:sp>
      <p:sp>
        <p:nvSpPr>
          <p:cNvPr id="4" name="Rectangle 3"/>
          <p:cNvSpPr/>
          <p:nvPr/>
        </p:nvSpPr>
        <p:spPr bwMode="auto">
          <a:xfrm>
            <a:off x="396875" y="1219200"/>
            <a:ext cx="1371600"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i="1" dirty="0">
                <a:solidFill>
                  <a:schemeClr val="bg2"/>
                </a:solidFill>
              </a:rPr>
              <a:t>Focus</a:t>
            </a:r>
          </a:p>
        </p:txBody>
      </p:sp>
      <p:sp>
        <p:nvSpPr>
          <p:cNvPr id="7" name="Rectangle 6"/>
          <p:cNvSpPr/>
          <p:nvPr/>
        </p:nvSpPr>
        <p:spPr bwMode="auto">
          <a:xfrm>
            <a:off x="396875" y="2057400"/>
            <a:ext cx="1371600"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i="1" dirty="0">
                <a:solidFill>
                  <a:schemeClr val="bg2"/>
                </a:solidFill>
              </a:rPr>
              <a:t>Reference</a:t>
            </a:r>
          </a:p>
        </p:txBody>
      </p:sp>
      <p:sp>
        <p:nvSpPr>
          <p:cNvPr id="8" name="Rectangle 7"/>
          <p:cNvSpPr/>
          <p:nvPr/>
        </p:nvSpPr>
        <p:spPr bwMode="auto">
          <a:xfrm>
            <a:off x="396875" y="2895600"/>
            <a:ext cx="1371600"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i="1" dirty="0">
                <a:solidFill>
                  <a:schemeClr val="bg2"/>
                </a:solidFill>
              </a:rPr>
              <a:t>Division</a:t>
            </a:r>
          </a:p>
        </p:txBody>
      </p:sp>
      <p:sp>
        <p:nvSpPr>
          <p:cNvPr id="9" name="Rectangle 8"/>
          <p:cNvSpPr/>
          <p:nvPr/>
        </p:nvSpPr>
        <p:spPr bwMode="auto">
          <a:xfrm>
            <a:off x="396875" y="3733800"/>
            <a:ext cx="1371600" cy="7620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i="1" dirty="0">
                <a:solidFill>
                  <a:schemeClr val="bg2"/>
                </a:solidFill>
              </a:rPr>
              <a:t>Topic</a:t>
            </a:r>
          </a:p>
        </p:txBody>
      </p:sp>
      <p:sp>
        <p:nvSpPr>
          <p:cNvPr id="10" name="Rectangle 9"/>
          <p:cNvSpPr/>
          <p:nvPr/>
        </p:nvSpPr>
        <p:spPr bwMode="auto">
          <a:xfrm>
            <a:off x="396875" y="4495800"/>
            <a:ext cx="1371600" cy="873125"/>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i="1" dirty="0">
                <a:solidFill>
                  <a:schemeClr val="bg2"/>
                </a:solidFill>
              </a:rPr>
              <a:t>Location</a:t>
            </a:r>
          </a:p>
        </p:txBody>
      </p:sp>
      <p:sp>
        <p:nvSpPr>
          <p:cNvPr id="11" name="Rectangle 10"/>
          <p:cNvSpPr/>
          <p:nvPr/>
        </p:nvSpPr>
        <p:spPr bwMode="auto">
          <a:xfrm>
            <a:off x="396875" y="5368925"/>
            <a:ext cx="1371600" cy="879475"/>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i="1" dirty="0">
                <a:solidFill>
                  <a:schemeClr val="bg2"/>
                </a:solidFill>
              </a:rPr>
              <a:t>Time</a:t>
            </a:r>
          </a:p>
        </p:txBody>
      </p:sp>
      <p:sp>
        <p:nvSpPr>
          <p:cNvPr id="12" name="Rectangle 11"/>
          <p:cNvSpPr/>
          <p:nvPr/>
        </p:nvSpPr>
        <p:spPr bwMode="auto">
          <a:xfrm>
            <a:off x="1768475" y="1212850"/>
            <a:ext cx="4403725" cy="84455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chemeClr val="bg2"/>
                </a:solidFill>
              </a:rPr>
              <a:t>Sacrifice</a:t>
            </a:r>
          </a:p>
        </p:txBody>
      </p:sp>
      <p:sp>
        <p:nvSpPr>
          <p:cNvPr id="13" name="Rectangle 12"/>
          <p:cNvSpPr/>
          <p:nvPr/>
        </p:nvSpPr>
        <p:spPr bwMode="auto">
          <a:xfrm>
            <a:off x="1768475" y="2057400"/>
            <a:ext cx="6918325"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600" dirty="0">
                <a:solidFill>
                  <a:schemeClr val="bg2"/>
                </a:solidFill>
              </a:rPr>
              <a:t>1:1-------8:1---------11:1-------16:1--------18:1----21:1--23:1--25:1--27:1-27:34</a:t>
            </a:r>
          </a:p>
        </p:txBody>
      </p:sp>
      <p:sp>
        <p:nvSpPr>
          <p:cNvPr id="15" name="Rectangle 14"/>
          <p:cNvSpPr/>
          <p:nvPr/>
        </p:nvSpPr>
        <p:spPr bwMode="auto">
          <a:xfrm>
            <a:off x="1768475" y="3308350"/>
            <a:ext cx="822325" cy="4191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200" dirty="0">
                <a:solidFill>
                  <a:schemeClr val="bg2"/>
                </a:solidFill>
              </a:rPr>
              <a:t>The Offerings</a:t>
            </a:r>
          </a:p>
        </p:txBody>
      </p:sp>
      <p:sp>
        <p:nvSpPr>
          <p:cNvPr id="16" name="Rectangle 15"/>
          <p:cNvSpPr/>
          <p:nvPr/>
        </p:nvSpPr>
        <p:spPr bwMode="auto">
          <a:xfrm>
            <a:off x="2514600" y="3308350"/>
            <a:ext cx="1143000" cy="4191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200" dirty="0">
                <a:solidFill>
                  <a:schemeClr val="bg2"/>
                </a:solidFill>
              </a:rPr>
              <a:t>Consecrating Priests</a:t>
            </a:r>
          </a:p>
        </p:txBody>
      </p:sp>
      <p:sp>
        <p:nvSpPr>
          <p:cNvPr id="17" name="Rectangle 16"/>
          <p:cNvSpPr/>
          <p:nvPr/>
        </p:nvSpPr>
        <p:spPr bwMode="auto">
          <a:xfrm>
            <a:off x="3581400" y="3308350"/>
            <a:ext cx="1096963" cy="4191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200" dirty="0">
                <a:solidFill>
                  <a:schemeClr val="bg2"/>
                </a:solidFill>
              </a:rPr>
              <a:t>Consecrating the People</a:t>
            </a:r>
          </a:p>
        </p:txBody>
      </p:sp>
      <p:sp>
        <p:nvSpPr>
          <p:cNvPr id="18" name="Rectangle 17"/>
          <p:cNvSpPr/>
          <p:nvPr/>
        </p:nvSpPr>
        <p:spPr bwMode="auto">
          <a:xfrm>
            <a:off x="5621338" y="3305175"/>
            <a:ext cx="703262" cy="422275"/>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050" dirty="0">
                <a:solidFill>
                  <a:schemeClr val="bg2"/>
                </a:solidFill>
              </a:rPr>
              <a:t>For the People</a:t>
            </a:r>
          </a:p>
        </p:txBody>
      </p:sp>
      <p:sp>
        <p:nvSpPr>
          <p:cNvPr id="20" name="Rectangle 19"/>
          <p:cNvSpPr/>
          <p:nvPr/>
        </p:nvSpPr>
        <p:spPr bwMode="auto">
          <a:xfrm>
            <a:off x="4678363" y="3308350"/>
            <a:ext cx="944562" cy="4191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200" dirty="0">
                <a:solidFill>
                  <a:schemeClr val="bg2"/>
                </a:solidFill>
              </a:rPr>
              <a:t>National Atonement</a:t>
            </a:r>
          </a:p>
        </p:txBody>
      </p:sp>
      <p:sp>
        <p:nvSpPr>
          <p:cNvPr id="21" name="Rectangle 20"/>
          <p:cNvSpPr/>
          <p:nvPr/>
        </p:nvSpPr>
        <p:spPr bwMode="auto">
          <a:xfrm>
            <a:off x="1768475" y="2895600"/>
            <a:ext cx="3854450" cy="42545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chemeClr val="bg2"/>
                </a:solidFill>
              </a:rPr>
              <a:t>The Laws of Sacrifice</a:t>
            </a:r>
          </a:p>
        </p:txBody>
      </p:sp>
      <p:sp>
        <p:nvSpPr>
          <p:cNvPr id="22" name="Rectangle 21"/>
          <p:cNvSpPr/>
          <p:nvPr/>
        </p:nvSpPr>
        <p:spPr bwMode="auto">
          <a:xfrm>
            <a:off x="1776413" y="4114800"/>
            <a:ext cx="3846512" cy="38735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400" dirty="0">
                <a:solidFill>
                  <a:schemeClr val="bg2"/>
                </a:solidFill>
              </a:rPr>
              <a:t>The Laws of Acceptable Approach to God</a:t>
            </a:r>
          </a:p>
        </p:txBody>
      </p:sp>
      <p:sp>
        <p:nvSpPr>
          <p:cNvPr id="19" name="Rectangle 18"/>
          <p:cNvSpPr/>
          <p:nvPr/>
        </p:nvSpPr>
        <p:spPr bwMode="auto">
          <a:xfrm>
            <a:off x="8153400" y="3314700"/>
            <a:ext cx="533400" cy="41275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050" dirty="0">
                <a:solidFill>
                  <a:schemeClr val="bg2"/>
                </a:solidFill>
              </a:rPr>
              <a:t>In Vows</a:t>
            </a:r>
          </a:p>
        </p:txBody>
      </p:sp>
      <p:sp>
        <p:nvSpPr>
          <p:cNvPr id="23" name="Rectangle 22"/>
          <p:cNvSpPr/>
          <p:nvPr/>
        </p:nvSpPr>
        <p:spPr bwMode="auto">
          <a:xfrm>
            <a:off x="5622925" y="2895600"/>
            <a:ext cx="3063875" cy="42545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900" dirty="0">
                <a:solidFill>
                  <a:schemeClr val="bg2"/>
                </a:solidFill>
              </a:rPr>
              <a:t>The Laws of Sanctification</a:t>
            </a:r>
          </a:p>
        </p:txBody>
      </p:sp>
      <p:sp>
        <p:nvSpPr>
          <p:cNvPr id="24" name="Rectangle 23"/>
          <p:cNvSpPr/>
          <p:nvPr/>
        </p:nvSpPr>
        <p:spPr bwMode="auto">
          <a:xfrm>
            <a:off x="1776413" y="3727450"/>
            <a:ext cx="3852862" cy="38735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chemeClr val="bg2"/>
                </a:solidFill>
              </a:rPr>
              <a:t>The Way to God</a:t>
            </a:r>
          </a:p>
        </p:txBody>
      </p:sp>
      <p:sp>
        <p:nvSpPr>
          <p:cNvPr id="25" name="Rectangle 24"/>
          <p:cNvSpPr/>
          <p:nvPr/>
        </p:nvSpPr>
        <p:spPr bwMode="auto">
          <a:xfrm>
            <a:off x="5622925" y="4114800"/>
            <a:ext cx="3063875" cy="3937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200" dirty="0">
                <a:solidFill>
                  <a:schemeClr val="bg2"/>
                </a:solidFill>
              </a:rPr>
              <a:t>The Laws of Continued Fellowship </a:t>
            </a:r>
          </a:p>
          <a:p>
            <a:pPr algn="ctr" eaLnBrk="1" hangingPunct="1">
              <a:defRPr/>
            </a:pPr>
            <a:r>
              <a:rPr lang="en-US" sz="1200" dirty="0">
                <a:solidFill>
                  <a:schemeClr val="bg2"/>
                </a:solidFill>
              </a:rPr>
              <a:t>With God</a:t>
            </a:r>
          </a:p>
        </p:txBody>
      </p:sp>
      <p:sp>
        <p:nvSpPr>
          <p:cNvPr id="28" name="Rectangle 27"/>
          <p:cNvSpPr/>
          <p:nvPr/>
        </p:nvSpPr>
        <p:spPr bwMode="auto">
          <a:xfrm>
            <a:off x="1768475" y="4510088"/>
            <a:ext cx="6918325" cy="858837"/>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chemeClr val="bg2"/>
                </a:solidFill>
              </a:rPr>
              <a:t>Mount Sinai</a:t>
            </a:r>
          </a:p>
        </p:txBody>
      </p:sp>
      <p:sp>
        <p:nvSpPr>
          <p:cNvPr id="29" name="Rectangle 28"/>
          <p:cNvSpPr/>
          <p:nvPr/>
        </p:nvSpPr>
        <p:spPr bwMode="auto">
          <a:xfrm>
            <a:off x="1776413" y="5368925"/>
            <a:ext cx="6910387" cy="879475"/>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chemeClr val="bg2"/>
                </a:solidFill>
              </a:rPr>
              <a:t>c. 1 Month</a:t>
            </a:r>
          </a:p>
        </p:txBody>
      </p:sp>
      <p:sp>
        <p:nvSpPr>
          <p:cNvPr id="32" name="Rectangle 31"/>
          <p:cNvSpPr/>
          <p:nvPr/>
        </p:nvSpPr>
        <p:spPr bwMode="auto">
          <a:xfrm>
            <a:off x="5622925" y="1219200"/>
            <a:ext cx="3062288"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chemeClr val="bg2"/>
                </a:solidFill>
              </a:rPr>
              <a:t>Sanctification</a:t>
            </a:r>
          </a:p>
        </p:txBody>
      </p:sp>
      <p:sp>
        <p:nvSpPr>
          <p:cNvPr id="37" name="Rectangle 36"/>
          <p:cNvSpPr/>
          <p:nvPr/>
        </p:nvSpPr>
        <p:spPr bwMode="auto">
          <a:xfrm>
            <a:off x="7543800" y="3321050"/>
            <a:ext cx="685800" cy="4064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050" dirty="0">
                <a:solidFill>
                  <a:schemeClr val="bg2"/>
                </a:solidFill>
              </a:rPr>
              <a:t>In Canaan</a:t>
            </a:r>
          </a:p>
        </p:txBody>
      </p:sp>
      <p:sp>
        <p:nvSpPr>
          <p:cNvPr id="30" name="Rectangle 29"/>
          <p:cNvSpPr/>
          <p:nvPr/>
        </p:nvSpPr>
        <p:spPr bwMode="auto">
          <a:xfrm>
            <a:off x="5621338" y="1219200"/>
            <a:ext cx="3063875"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chemeClr val="bg2"/>
                </a:solidFill>
              </a:rPr>
              <a:t>Sanctification</a:t>
            </a:r>
          </a:p>
        </p:txBody>
      </p:sp>
      <p:sp>
        <p:nvSpPr>
          <p:cNvPr id="35" name="Rectangle 34"/>
          <p:cNvSpPr/>
          <p:nvPr/>
        </p:nvSpPr>
        <p:spPr bwMode="auto">
          <a:xfrm>
            <a:off x="6324600" y="3321050"/>
            <a:ext cx="609600" cy="4064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050" dirty="0">
                <a:solidFill>
                  <a:schemeClr val="bg2"/>
                </a:solidFill>
              </a:rPr>
              <a:t>For Priests</a:t>
            </a:r>
          </a:p>
        </p:txBody>
      </p:sp>
      <p:sp>
        <p:nvSpPr>
          <p:cNvPr id="36" name="Rectangle 35"/>
          <p:cNvSpPr/>
          <p:nvPr/>
        </p:nvSpPr>
        <p:spPr bwMode="auto">
          <a:xfrm>
            <a:off x="6934200" y="3321050"/>
            <a:ext cx="685800" cy="4064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050" dirty="0">
                <a:solidFill>
                  <a:schemeClr val="bg2"/>
                </a:solidFill>
              </a:rPr>
              <a:t>In Worship</a:t>
            </a:r>
          </a:p>
        </p:txBody>
      </p:sp>
      <p:sp>
        <p:nvSpPr>
          <p:cNvPr id="38" name="Rectangle 37"/>
          <p:cNvSpPr/>
          <p:nvPr/>
        </p:nvSpPr>
        <p:spPr bwMode="auto">
          <a:xfrm>
            <a:off x="5621338" y="3727450"/>
            <a:ext cx="3063875" cy="3937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chemeClr val="bg2"/>
                </a:solidFill>
              </a:rPr>
              <a:t>The Walk with God</a:t>
            </a: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p:cNvSpPr>
            <a:spLocks noGrp="1"/>
          </p:cNvSpPr>
          <p:nvPr>
            <p:ph type="title"/>
          </p:nvPr>
        </p:nvSpPr>
        <p:spPr>
          <a:xfrm>
            <a:off x="457200" y="0"/>
            <a:ext cx="8229600" cy="762000"/>
          </a:xfrm>
        </p:spPr>
        <p:txBody>
          <a:bodyPr/>
          <a:lstStyle/>
          <a:p>
            <a:r>
              <a:rPr lang="en-US" altLang="en-US" b="1">
                <a:solidFill>
                  <a:schemeClr val="tx1"/>
                </a:solidFill>
              </a:rPr>
              <a:t>The Book of Numbers</a:t>
            </a:r>
            <a:endParaRPr lang="en-US" altLang="en-US">
              <a:solidFill>
                <a:schemeClr val="tx1"/>
              </a:solidFill>
            </a:endParaRPr>
          </a:p>
        </p:txBody>
      </p:sp>
      <p:sp>
        <p:nvSpPr>
          <p:cNvPr id="4" name="TextBox 3"/>
          <p:cNvSpPr txBox="1"/>
          <p:nvPr/>
        </p:nvSpPr>
        <p:spPr>
          <a:xfrm>
            <a:off x="304800" y="838200"/>
            <a:ext cx="8763000" cy="5816600"/>
          </a:xfrm>
          <a:prstGeom prst="rect">
            <a:avLst/>
          </a:prstGeom>
          <a:noFill/>
        </p:spPr>
        <p:txBody>
          <a:bodyPr>
            <a:spAutoFit/>
          </a:bodyPr>
          <a:lstStyle/>
          <a:p>
            <a:pPr eaLnBrk="1" hangingPunct="1">
              <a:defRPr/>
            </a:pPr>
            <a:r>
              <a:rPr lang="en-US" sz="2800" b="1" u="sng" dirty="0">
                <a:solidFill>
                  <a:schemeClr val="tx1"/>
                </a:solidFill>
                <a:latin typeface="+mn-lt"/>
                <a:cs typeface="Arial" charset="0"/>
              </a:rPr>
              <a:t>Author</a:t>
            </a:r>
            <a:r>
              <a:rPr lang="en-US" sz="2800" b="1" dirty="0">
                <a:solidFill>
                  <a:schemeClr val="tx1"/>
                </a:solidFill>
                <a:latin typeface="+mn-lt"/>
                <a:cs typeface="Arial" charset="0"/>
              </a:rPr>
              <a:t>:</a:t>
            </a:r>
            <a:r>
              <a:rPr lang="en-US" b="1" dirty="0">
                <a:solidFill>
                  <a:schemeClr val="tx1"/>
                </a:solidFill>
                <a:latin typeface="+mn-lt"/>
                <a:cs typeface="Arial" charset="0"/>
              </a:rPr>
              <a:t> 	</a:t>
            </a:r>
            <a:r>
              <a:rPr lang="en-US" sz="3200" b="1" dirty="0">
                <a:solidFill>
                  <a:schemeClr val="tx1"/>
                </a:solidFill>
                <a:latin typeface="+mn-lt"/>
                <a:cs typeface="Arial" charset="0"/>
              </a:rPr>
              <a:t>Moses</a:t>
            </a:r>
          </a:p>
          <a:p>
            <a:pPr eaLnBrk="1" hangingPunct="1">
              <a:defRPr/>
            </a:pPr>
            <a:r>
              <a:rPr lang="en-US" sz="2800" b="1" u="sng" dirty="0">
                <a:solidFill>
                  <a:schemeClr val="tx1"/>
                </a:solidFill>
                <a:latin typeface="+mn-lt"/>
                <a:cs typeface="Arial" charset="0"/>
              </a:rPr>
              <a:t>Date</a:t>
            </a:r>
            <a:r>
              <a:rPr lang="en-US" sz="2800" b="1" dirty="0">
                <a:solidFill>
                  <a:schemeClr val="tx1"/>
                </a:solidFill>
                <a:latin typeface="+mn-lt"/>
                <a:cs typeface="Arial" charset="0"/>
              </a:rPr>
              <a:t>:		</a:t>
            </a:r>
            <a:r>
              <a:rPr lang="en-US" sz="3200" b="1" dirty="0">
                <a:solidFill>
                  <a:schemeClr val="tx1"/>
                </a:solidFill>
                <a:latin typeface="+mn-lt"/>
                <a:cs typeface="Arial" charset="0"/>
              </a:rPr>
              <a:t>c. 1445 </a:t>
            </a:r>
            <a:r>
              <a:rPr lang="en-US" sz="1800" b="1" dirty="0">
                <a:solidFill>
                  <a:schemeClr val="tx1"/>
                </a:solidFill>
                <a:latin typeface="+mn-lt"/>
                <a:cs typeface="Arial" charset="0"/>
              </a:rPr>
              <a:t>BC</a:t>
            </a:r>
            <a:r>
              <a:rPr lang="en-US" sz="3200" b="1" dirty="0">
                <a:solidFill>
                  <a:schemeClr val="tx1"/>
                </a:solidFill>
                <a:latin typeface="+mn-lt"/>
                <a:cs typeface="Arial" charset="0"/>
              </a:rPr>
              <a:t>-1400</a:t>
            </a:r>
            <a:r>
              <a:rPr lang="en-US" sz="1800" b="1" dirty="0">
                <a:solidFill>
                  <a:schemeClr val="tx1"/>
                </a:solidFill>
                <a:latin typeface="+mn-lt"/>
                <a:cs typeface="Arial" charset="0"/>
              </a:rPr>
              <a:t> BC</a:t>
            </a:r>
          </a:p>
          <a:p>
            <a:pPr eaLnBrk="1" hangingPunct="1">
              <a:defRPr/>
            </a:pPr>
            <a:r>
              <a:rPr lang="en-US" sz="2800" b="1" u="sng" dirty="0">
                <a:solidFill>
                  <a:schemeClr val="tx1"/>
                </a:solidFill>
                <a:latin typeface="+mn-lt"/>
                <a:cs typeface="Arial" charset="0"/>
              </a:rPr>
              <a:t>Theme</a:t>
            </a:r>
            <a:r>
              <a:rPr lang="en-US" sz="2800" b="1" dirty="0">
                <a:solidFill>
                  <a:schemeClr val="tx1"/>
                </a:solidFill>
                <a:latin typeface="+mn-lt"/>
                <a:cs typeface="Arial" charset="0"/>
              </a:rPr>
              <a:t>:	</a:t>
            </a:r>
            <a:r>
              <a:rPr lang="en-US" sz="3200" b="1" dirty="0">
                <a:solidFill>
                  <a:schemeClr val="tx1"/>
                </a:solidFill>
                <a:latin typeface="+mn-lt"/>
                <a:cs typeface="Arial" charset="0"/>
              </a:rPr>
              <a:t>Census and History</a:t>
            </a:r>
          </a:p>
          <a:p>
            <a:pPr eaLnBrk="1" hangingPunct="1">
              <a:defRPr/>
            </a:pPr>
            <a:endParaRPr lang="en-US" sz="800" b="1" dirty="0">
              <a:solidFill>
                <a:schemeClr val="tx1"/>
              </a:solidFill>
              <a:latin typeface="+mn-lt"/>
              <a:cs typeface="Arial" charset="0"/>
            </a:endParaRPr>
          </a:p>
          <a:p>
            <a:pPr eaLnBrk="1" hangingPunct="1">
              <a:defRPr/>
            </a:pPr>
            <a:r>
              <a:rPr lang="en-US" sz="2800" b="1" u="sng" dirty="0">
                <a:solidFill>
                  <a:schemeClr val="tx1"/>
                </a:solidFill>
                <a:latin typeface="+mn-lt"/>
                <a:cs typeface="Arial" charset="0"/>
              </a:rPr>
              <a:t>Key Word</a:t>
            </a:r>
            <a:r>
              <a:rPr lang="en-US" sz="3200" b="1" dirty="0">
                <a:solidFill>
                  <a:schemeClr val="tx1"/>
                </a:solidFill>
                <a:latin typeface="+mn-lt"/>
                <a:cs typeface="Arial" charset="0"/>
              </a:rPr>
              <a:t>: Wanderings</a:t>
            </a:r>
          </a:p>
          <a:p>
            <a:pPr eaLnBrk="1" hangingPunct="1">
              <a:defRPr/>
            </a:pPr>
            <a:r>
              <a:rPr lang="en-US" sz="2800" b="1" u="sng" dirty="0">
                <a:solidFill>
                  <a:schemeClr val="tx1"/>
                </a:solidFill>
                <a:latin typeface="+mn-lt"/>
                <a:cs typeface="Arial" charset="0"/>
              </a:rPr>
              <a:t>Purpose</a:t>
            </a:r>
            <a:r>
              <a:rPr lang="en-US" sz="2800" b="1" dirty="0">
                <a:solidFill>
                  <a:schemeClr val="tx1"/>
                </a:solidFill>
                <a:latin typeface="+mn-lt"/>
                <a:cs typeface="Arial" charset="0"/>
              </a:rPr>
              <a:t>:</a:t>
            </a:r>
            <a:r>
              <a:rPr lang="en-US" b="1" dirty="0">
                <a:solidFill>
                  <a:schemeClr val="tx1"/>
                </a:solidFill>
                <a:latin typeface="+mn-lt"/>
                <a:cs typeface="Arial" charset="0"/>
              </a:rPr>
              <a:t>  </a:t>
            </a:r>
            <a:r>
              <a:rPr lang="en-US" sz="3200" b="1" dirty="0">
                <a:solidFill>
                  <a:schemeClr val="tx1"/>
                </a:solidFill>
                <a:latin typeface="+mn-lt"/>
                <a:cs typeface="Arial" charset="0"/>
              </a:rPr>
              <a:t>Show what can happen when 			God’s people rebel against Him.</a:t>
            </a:r>
          </a:p>
          <a:p>
            <a:pPr eaLnBrk="1" hangingPunct="1">
              <a:defRPr/>
            </a:pPr>
            <a:r>
              <a:rPr lang="en-US" sz="2800" b="1" u="sng" dirty="0">
                <a:solidFill>
                  <a:schemeClr val="tx1"/>
                </a:solidFill>
                <a:latin typeface="+mn-lt"/>
                <a:cs typeface="Arial" charset="0"/>
              </a:rPr>
              <a:t>Outline</a:t>
            </a:r>
            <a:r>
              <a:rPr lang="en-US" sz="2800" b="1" dirty="0">
                <a:solidFill>
                  <a:schemeClr val="tx1"/>
                </a:solidFill>
                <a:latin typeface="+mn-lt"/>
                <a:cs typeface="Arial" charset="0"/>
              </a:rPr>
              <a:t>:  </a:t>
            </a:r>
            <a:r>
              <a:rPr lang="en-US" b="1" dirty="0">
                <a:solidFill>
                  <a:schemeClr val="tx1"/>
                </a:solidFill>
                <a:latin typeface="+mn-lt"/>
                <a:cs typeface="Arial" charset="0"/>
              </a:rPr>
              <a:t>	</a:t>
            </a:r>
            <a:r>
              <a:rPr lang="en-US" sz="3200" b="1" dirty="0">
                <a:solidFill>
                  <a:schemeClr val="tx1"/>
                </a:solidFill>
                <a:latin typeface="+mn-lt"/>
                <a:cs typeface="Arial" charset="0"/>
              </a:rPr>
              <a:t>Census (</a:t>
            </a:r>
            <a:r>
              <a:rPr lang="en-US" sz="3200" b="1" dirty="0" err="1">
                <a:solidFill>
                  <a:schemeClr val="tx1"/>
                </a:solidFill>
                <a:latin typeface="+mn-lt"/>
                <a:cs typeface="Arial" charset="0"/>
              </a:rPr>
              <a:t>chs</a:t>
            </a:r>
            <a:r>
              <a:rPr lang="en-US" sz="3200" b="1" dirty="0">
                <a:solidFill>
                  <a:schemeClr val="tx1"/>
                </a:solidFill>
                <a:latin typeface="+mn-lt"/>
                <a:cs typeface="Arial" charset="0"/>
              </a:rPr>
              <a:t>. 1-9)</a:t>
            </a:r>
          </a:p>
          <a:p>
            <a:pPr lvl="2" eaLnBrk="1" hangingPunct="1">
              <a:defRPr/>
            </a:pPr>
            <a:r>
              <a:rPr lang="en-US" sz="3200" b="1" dirty="0">
                <a:solidFill>
                  <a:schemeClr val="tx1"/>
                </a:solidFill>
                <a:latin typeface="+mn-lt"/>
                <a:cs typeface="Arial" charset="0"/>
              </a:rPr>
              <a:t>	Sinai to Canaan (</a:t>
            </a:r>
            <a:r>
              <a:rPr lang="en-US" sz="3200" b="1" dirty="0" err="1">
                <a:solidFill>
                  <a:schemeClr val="tx1"/>
                </a:solidFill>
                <a:latin typeface="+mn-lt"/>
                <a:cs typeface="Arial" charset="0"/>
              </a:rPr>
              <a:t>chs</a:t>
            </a:r>
            <a:r>
              <a:rPr lang="en-US" sz="3200" b="1" dirty="0">
                <a:solidFill>
                  <a:schemeClr val="tx1"/>
                </a:solidFill>
                <a:latin typeface="+mn-lt"/>
                <a:cs typeface="Arial" charset="0"/>
              </a:rPr>
              <a:t>. 10-12)</a:t>
            </a:r>
          </a:p>
          <a:p>
            <a:pPr lvl="2" eaLnBrk="1" hangingPunct="1">
              <a:defRPr/>
            </a:pPr>
            <a:r>
              <a:rPr lang="en-US" sz="3200" b="1" dirty="0">
                <a:solidFill>
                  <a:schemeClr val="tx1"/>
                </a:solidFill>
                <a:latin typeface="+mn-lt"/>
                <a:cs typeface="Arial" charset="0"/>
              </a:rPr>
              <a:t>	Spies and Rebellion (</a:t>
            </a:r>
            <a:r>
              <a:rPr lang="en-US" sz="3200" b="1" dirty="0" err="1">
                <a:solidFill>
                  <a:schemeClr val="tx1"/>
                </a:solidFill>
                <a:latin typeface="+mn-lt"/>
                <a:cs typeface="Arial" charset="0"/>
              </a:rPr>
              <a:t>chs</a:t>
            </a:r>
            <a:r>
              <a:rPr lang="en-US" sz="3200" b="1" dirty="0">
                <a:solidFill>
                  <a:schemeClr val="tx1"/>
                </a:solidFill>
                <a:latin typeface="+mn-lt"/>
                <a:cs typeface="Arial" charset="0"/>
              </a:rPr>
              <a:t>. 13-19)</a:t>
            </a:r>
          </a:p>
          <a:p>
            <a:pPr lvl="2" eaLnBrk="1" hangingPunct="1">
              <a:defRPr/>
            </a:pPr>
            <a:r>
              <a:rPr lang="en-US" sz="3200" b="1" dirty="0">
                <a:solidFill>
                  <a:schemeClr val="tx1"/>
                </a:solidFill>
                <a:latin typeface="+mn-lt"/>
                <a:cs typeface="Arial" charset="0"/>
              </a:rPr>
              <a:t>	At Moab (</a:t>
            </a:r>
            <a:r>
              <a:rPr lang="en-US" sz="3200" b="1" dirty="0" err="1">
                <a:solidFill>
                  <a:schemeClr val="tx1"/>
                </a:solidFill>
                <a:latin typeface="+mn-lt"/>
                <a:cs typeface="Arial" charset="0"/>
              </a:rPr>
              <a:t>chs</a:t>
            </a:r>
            <a:r>
              <a:rPr lang="en-US" sz="3200" b="1" dirty="0">
                <a:solidFill>
                  <a:schemeClr val="tx1"/>
                </a:solidFill>
                <a:latin typeface="+mn-lt"/>
                <a:cs typeface="Arial" charset="0"/>
              </a:rPr>
              <a:t>. 20-36)</a:t>
            </a:r>
          </a:p>
          <a:p>
            <a:pPr lvl="2" eaLnBrk="1" hangingPunct="1">
              <a:defRPr/>
            </a:pPr>
            <a:r>
              <a:rPr lang="en-US" sz="3200" b="1" dirty="0">
                <a:solidFill>
                  <a:schemeClr val="tx1"/>
                </a:solidFill>
                <a:latin typeface="+mn-lt"/>
                <a:cs typeface="Arial" charset="0"/>
              </a:rPr>
              <a:t>		</a:t>
            </a: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875" y="566738"/>
            <a:ext cx="8289925" cy="64611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b="1" i="1" dirty="0"/>
              <a:t>The Book of Numbers</a:t>
            </a:r>
          </a:p>
        </p:txBody>
      </p:sp>
      <p:sp>
        <p:nvSpPr>
          <p:cNvPr id="4" name="Rectangle 3"/>
          <p:cNvSpPr/>
          <p:nvPr/>
        </p:nvSpPr>
        <p:spPr bwMode="auto">
          <a:xfrm>
            <a:off x="396875" y="1219200"/>
            <a:ext cx="1371600"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i="1" dirty="0">
                <a:solidFill>
                  <a:schemeClr val="bg2"/>
                </a:solidFill>
              </a:rPr>
              <a:t>Focus</a:t>
            </a:r>
          </a:p>
        </p:txBody>
      </p:sp>
      <p:sp>
        <p:nvSpPr>
          <p:cNvPr id="7" name="Rectangle 6"/>
          <p:cNvSpPr/>
          <p:nvPr/>
        </p:nvSpPr>
        <p:spPr bwMode="auto">
          <a:xfrm>
            <a:off x="396875" y="2057400"/>
            <a:ext cx="1371600"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i="1" dirty="0">
                <a:solidFill>
                  <a:schemeClr val="bg2"/>
                </a:solidFill>
              </a:rPr>
              <a:t>Reference</a:t>
            </a:r>
          </a:p>
        </p:txBody>
      </p:sp>
      <p:sp>
        <p:nvSpPr>
          <p:cNvPr id="8" name="Rectangle 7"/>
          <p:cNvSpPr/>
          <p:nvPr/>
        </p:nvSpPr>
        <p:spPr bwMode="auto">
          <a:xfrm>
            <a:off x="396875" y="2895600"/>
            <a:ext cx="1371600"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i="1" dirty="0">
                <a:solidFill>
                  <a:schemeClr val="bg2"/>
                </a:solidFill>
              </a:rPr>
              <a:t>Division</a:t>
            </a:r>
          </a:p>
        </p:txBody>
      </p:sp>
      <p:sp>
        <p:nvSpPr>
          <p:cNvPr id="9" name="Rectangle 8"/>
          <p:cNvSpPr/>
          <p:nvPr/>
        </p:nvSpPr>
        <p:spPr bwMode="auto">
          <a:xfrm>
            <a:off x="396875" y="3717925"/>
            <a:ext cx="1371600" cy="777875"/>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i="1" dirty="0">
                <a:solidFill>
                  <a:schemeClr val="bg2"/>
                </a:solidFill>
              </a:rPr>
              <a:t>Topic</a:t>
            </a:r>
          </a:p>
        </p:txBody>
      </p:sp>
      <p:sp>
        <p:nvSpPr>
          <p:cNvPr id="10" name="Rectangle 9"/>
          <p:cNvSpPr/>
          <p:nvPr/>
        </p:nvSpPr>
        <p:spPr bwMode="auto">
          <a:xfrm>
            <a:off x="396875" y="4495800"/>
            <a:ext cx="1371600" cy="873125"/>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i="1" dirty="0">
                <a:solidFill>
                  <a:schemeClr val="bg2"/>
                </a:solidFill>
              </a:rPr>
              <a:t>Location</a:t>
            </a:r>
          </a:p>
        </p:txBody>
      </p:sp>
      <p:sp>
        <p:nvSpPr>
          <p:cNvPr id="11" name="Rectangle 10"/>
          <p:cNvSpPr/>
          <p:nvPr/>
        </p:nvSpPr>
        <p:spPr bwMode="auto">
          <a:xfrm>
            <a:off x="396875" y="5368925"/>
            <a:ext cx="1371600" cy="879475"/>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i="1" dirty="0">
                <a:solidFill>
                  <a:schemeClr val="bg2"/>
                </a:solidFill>
              </a:rPr>
              <a:t>Time</a:t>
            </a:r>
          </a:p>
        </p:txBody>
      </p:sp>
      <p:sp>
        <p:nvSpPr>
          <p:cNvPr id="12" name="Rectangle 11"/>
          <p:cNvSpPr/>
          <p:nvPr/>
        </p:nvSpPr>
        <p:spPr bwMode="auto">
          <a:xfrm>
            <a:off x="1776413" y="1212850"/>
            <a:ext cx="1804987" cy="84455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800" dirty="0">
                <a:solidFill>
                  <a:schemeClr val="bg2"/>
                </a:solidFill>
              </a:rPr>
              <a:t>The Old Generation</a:t>
            </a:r>
          </a:p>
        </p:txBody>
      </p:sp>
      <p:sp>
        <p:nvSpPr>
          <p:cNvPr id="13" name="Rectangle 12"/>
          <p:cNvSpPr/>
          <p:nvPr/>
        </p:nvSpPr>
        <p:spPr bwMode="auto">
          <a:xfrm>
            <a:off x="1768475" y="2057400"/>
            <a:ext cx="6918325"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600" dirty="0">
                <a:solidFill>
                  <a:schemeClr val="bg2"/>
                </a:solidFill>
              </a:rPr>
              <a:t>1:1-------5:1-------10:11---13:1----15:1-----20:1--26:1----28:1----31:1----36:13</a:t>
            </a:r>
          </a:p>
        </p:txBody>
      </p:sp>
      <p:sp>
        <p:nvSpPr>
          <p:cNvPr id="15" name="Rectangle 14"/>
          <p:cNvSpPr/>
          <p:nvPr/>
        </p:nvSpPr>
        <p:spPr bwMode="auto">
          <a:xfrm>
            <a:off x="1768475" y="2895600"/>
            <a:ext cx="898525" cy="83185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200" dirty="0" err="1">
                <a:solidFill>
                  <a:schemeClr val="bg2"/>
                </a:solidFill>
              </a:rPr>
              <a:t>Organiza-tion</a:t>
            </a:r>
            <a:r>
              <a:rPr lang="en-US" sz="1200" dirty="0">
                <a:solidFill>
                  <a:schemeClr val="bg2"/>
                </a:solidFill>
              </a:rPr>
              <a:t> of Israel</a:t>
            </a:r>
          </a:p>
        </p:txBody>
      </p:sp>
      <p:sp>
        <p:nvSpPr>
          <p:cNvPr id="16" name="Rectangle 15"/>
          <p:cNvSpPr/>
          <p:nvPr/>
        </p:nvSpPr>
        <p:spPr bwMode="auto">
          <a:xfrm>
            <a:off x="2667000" y="2895600"/>
            <a:ext cx="914400"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200" dirty="0" err="1">
                <a:solidFill>
                  <a:schemeClr val="bg2"/>
                </a:solidFill>
              </a:rPr>
              <a:t>Sanctifica-tion</a:t>
            </a:r>
            <a:r>
              <a:rPr lang="en-US" sz="1200" dirty="0">
                <a:solidFill>
                  <a:schemeClr val="bg2"/>
                </a:solidFill>
              </a:rPr>
              <a:t> of Israel</a:t>
            </a:r>
          </a:p>
        </p:txBody>
      </p:sp>
      <p:sp>
        <p:nvSpPr>
          <p:cNvPr id="17" name="Rectangle 16"/>
          <p:cNvSpPr/>
          <p:nvPr/>
        </p:nvSpPr>
        <p:spPr bwMode="auto">
          <a:xfrm>
            <a:off x="3581400" y="2895600"/>
            <a:ext cx="685800"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050" dirty="0">
                <a:solidFill>
                  <a:schemeClr val="bg2"/>
                </a:solidFill>
              </a:rPr>
              <a:t>To </a:t>
            </a:r>
            <a:r>
              <a:rPr lang="en-US" sz="1050" dirty="0" err="1">
                <a:solidFill>
                  <a:schemeClr val="bg2"/>
                </a:solidFill>
              </a:rPr>
              <a:t>Kadesh</a:t>
            </a:r>
            <a:endParaRPr lang="en-US" sz="1050" dirty="0">
              <a:solidFill>
                <a:schemeClr val="bg2"/>
              </a:solidFill>
            </a:endParaRPr>
          </a:p>
        </p:txBody>
      </p:sp>
      <p:sp>
        <p:nvSpPr>
          <p:cNvPr id="18" name="Rectangle 17"/>
          <p:cNvSpPr/>
          <p:nvPr/>
        </p:nvSpPr>
        <p:spPr bwMode="auto">
          <a:xfrm>
            <a:off x="4953000" y="2890838"/>
            <a:ext cx="609600" cy="8509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050" dirty="0">
                <a:solidFill>
                  <a:schemeClr val="bg2"/>
                </a:solidFill>
              </a:rPr>
              <a:t>In the Wilder-ness</a:t>
            </a:r>
          </a:p>
        </p:txBody>
      </p:sp>
      <p:sp>
        <p:nvSpPr>
          <p:cNvPr id="20" name="Rectangle 19"/>
          <p:cNvSpPr/>
          <p:nvPr/>
        </p:nvSpPr>
        <p:spPr bwMode="auto">
          <a:xfrm>
            <a:off x="4267200" y="2895600"/>
            <a:ext cx="685800" cy="846138"/>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050" dirty="0">
                <a:solidFill>
                  <a:schemeClr val="bg2"/>
                </a:solidFill>
              </a:rPr>
              <a:t>At </a:t>
            </a:r>
            <a:r>
              <a:rPr lang="en-US" sz="1050" dirty="0" err="1">
                <a:solidFill>
                  <a:schemeClr val="bg2"/>
                </a:solidFill>
              </a:rPr>
              <a:t>Kadesh</a:t>
            </a:r>
            <a:endParaRPr lang="en-US" sz="1050" dirty="0">
              <a:solidFill>
                <a:schemeClr val="bg2"/>
              </a:solidFill>
            </a:endParaRPr>
          </a:p>
        </p:txBody>
      </p:sp>
      <p:sp>
        <p:nvSpPr>
          <p:cNvPr id="22" name="Rectangle 21"/>
          <p:cNvSpPr/>
          <p:nvPr/>
        </p:nvSpPr>
        <p:spPr bwMode="auto">
          <a:xfrm>
            <a:off x="1776413" y="4114800"/>
            <a:ext cx="1811337" cy="38735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600" dirty="0">
                <a:solidFill>
                  <a:schemeClr val="bg2"/>
                </a:solidFill>
              </a:rPr>
              <a:t>Preparation</a:t>
            </a:r>
          </a:p>
        </p:txBody>
      </p:sp>
      <p:sp>
        <p:nvSpPr>
          <p:cNvPr id="24" name="Rectangle 23"/>
          <p:cNvSpPr/>
          <p:nvPr/>
        </p:nvSpPr>
        <p:spPr bwMode="auto">
          <a:xfrm>
            <a:off x="1776413" y="3727450"/>
            <a:ext cx="1804987" cy="396875"/>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400" dirty="0">
                <a:solidFill>
                  <a:schemeClr val="bg2"/>
                </a:solidFill>
              </a:rPr>
              <a:t>Order</a:t>
            </a:r>
          </a:p>
        </p:txBody>
      </p:sp>
      <p:sp>
        <p:nvSpPr>
          <p:cNvPr id="25" name="Rectangle 24"/>
          <p:cNvSpPr/>
          <p:nvPr/>
        </p:nvSpPr>
        <p:spPr bwMode="auto">
          <a:xfrm>
            <a:off x="6096000" y="4124325"/>
            <a:ext cx="2590800" cy="390525"/>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800" dirty="0">
                <a:solidFill>
                  <a:schemeClr val="bg2"/>
                </a:solidFill>
              </a:rPr>
              <a:t>Preparation</a:t>
            </a:r>
          </a:p>
        </p:txBody>
      </p:sp>
      <p:sp>
        <p:nvSpPr>
          <p:cNvPr id="32" name="Rectangle 31"/>
          <p:cNvSpPr/>
          <p:nvPr/>
        </p:nvSpPr>
        <p:spPr bwMode="auto">
          <a:xfrm>
            <a:off x="6096000" y="1211263"/>
            <a:ext cx="2589213" cy="846137"/>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chemeClr val="bg2"/>
                </a:solidFill>
              </a:rPr>
              <a:t>The New Generation</a:t>
            </a:r>
          </a:p>
        </p:txBody>
      </p:sp>
      <p:sp>
        <p:nvSpPr>
          <p:cNvPr id="37" name="Rectangle 36"/>
          <p:cNvSpPr/>
          <p:nvPr/>
        </p:nvSpPr>
        <p:spPr bwMode="auto">
          <a:xfrm>
            <a:off x="7772400" y="2890838"/>
            <a:ext cx="914400"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050" dirty="0">
                <a:solidFill>
                  <a:schemeClr val="bg2"/>
                </a:solidFill>
              </a:rPr>
              <a:t>Conquest &amp; Division of Israel</a:t>
            </a:r>
          </a:p>
        </p:txBody>
      </p:sp>
      <p:sp>
        <p:nvSpPr>
          <p:cNvPr id="30" name="Rectangle 29"/>
          <p:cNvSpPr/>
          <p:nvPr/>
        </p:nvSpPr>
        <p:spPr bwMode="auto">
          <a:xfrm>
            <a:off x="3581400" y="1219200"/>
            <a:ext cx="2514600"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chemeClr val="bg2"/>
                </a:solidFill>
              </a:rPr>
              <a:t>The Tragic Transition</a:t>
            </a:r>
          </a:p>
        </p:txBody>
      </p:sp>
      <p:sp>
        <p:nvSpPr>
          <p:cNvPr id="35" name="Rectangle 34"/>
          <p:cNvSpPr/>
          <p:nvPr/>
        </p:nvSpPr>
        <p:spPr bwMode="auto">
          <a:xfrm>
            <a:off x="6096000" y="2895600"/>
            <a:ext cx="762000"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050" dirty="0">
                <a:solidFill>
                  <a:schemeClr val="bg2"/>
                </a:solidFill>
              </a:rPr>
              <a:t>Reorg. of Israel</a:t>
            </a:r>
          </a:p>
        </p:txBody>
      </p:sp>
      <p:sp>
        <p:nvSpPr>
          <p:cNvPr id="36" name="Rectangle 35"/>
          <p:cNvSpPr/>
          <p:nvPr/>
        </p:nvSpPr>
        <p:spPr bwMode="auto">
          <a:xfrm>
            <a:off x="6781800" y="2895600"/>
            <a:ext cx="990600"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050" dirty="0">
                <a:solidFill>
                  <a:schemeClr val="bg2"/>
                </a:solidFill>
              </a:rPr>
              <a:t>Regulations: Offerings &amp; Vows</a:t>
            </a:r>
          </a:p>
        </p:txBody>
      </p:sp>
      <p:sp>
        <p:nvSpPr>
          <p:cNvPr id="38" name="Rectangle 37"/>
          <p:cNvSpPr/>
          <p:nvPr/>
        </p:nvSpPr>
        <p:spPr bwMode="auto">
          <a:xfrm>
            <a:off x="6096000" y="3733800"/>
            <a:ext cx="2589213" cy="390525"/>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chemeClr val="bg2"/>
                </a:solidFill>
              </a:rPr>
              <a:t>Reorder</a:t>
            </a:r>
          </a:p>
        </p:txBody>
      </p:sp>
      <p:sp>
        <p:nvSpPr>
          <p:cNvPr id="31" name="Rectangle 30"/>
          <p:cNvSpPr/>
          <p:nvPr/>
        </p:nvSpPr>
        <p:spPr bwMode="auto">
          <a:xfrm>
            <a:off x="3584575" y="4114800"/>
            <a:ext cx="2511425" cy="38735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800" dirty="0">
                <a:solidFill>
                  <a:schemeClr val="bg2"/>
                </a:solidFill>
              </a:rPr>
              <a:t>Postponement</a:t>
            </a:r>
          </a:p>
        </p:txBody>
      </p:sp>
      <p:sp>
        <p:nvSpPr>
          <p:cNvPr id="33" name="Rectangle 32"/>
          <p:cNvSpPr/>
          <p:nvPr/>
        </p:nvSpPr>
        <p:spPr bwMode="auto">
          <a:xfrm>
            <a:off x="3581400" y="3733800"/>
            <a:ext cx="2514600" cy="390525"/>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800" dirty="0">
                <a:solidFill>
                  <a:schemeClr val="bg2"/>
                </a:solidFill>
              </a:rPr>
              <a:t>Disorder</a:t>
            </a:r>
          </a:p>
        </p:txBody>
      </p:sp>
      <p:sp>
        <p:nvSpPr>
          <p:cNvPr id="40" name="Rectangle 39"/>
          <p:cNvSpPr/>
          <p:nvPr/>
        </p:nvSpPr>
        <p:spPr bwMode="auto">
          <a:xfrm>
            <a:off x="1776413" y="4495800"/>
            <a:ext cx="1797050" cy="877888"/>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chemeClr val="bg2"/>
                </a:solidFill>
              </a:rPr>
              <a:t>Mount Sinai</a:t>
            </a:r>
          </a:p>
        </p:txBody>
      </p:sp>
      <p:sp>
        <p:nvSpPr>
          <p:cNvPr id="41" name="Rectangle 40"/>
          <p:cNvSpPr/>
          <p:nvPr/>
        </p:nvSpPr>
        <p:spPr bwMode="auto">
          <a:xfrm>
            <a:off x="1768475" y="5373688"/>
            <a:ext cx="1812925" cy="879475"/>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chemeClr val="bg2"/>
                </a:solidFill>
              </a:rPr>
              <a:t>20 Days</a:t>
            </a:r>
          </a:p>
        </p:txBody>
      </p:sp>
      <p:sp>
        <p:nvSpPr>
          <p:cNvPr id="42" name="Rectangle 41"/>
          <p:cNvSpPr/>
          <p:nvPr/>
        </p:nvSpPr>
        <p:spPr bwMode="auto">
          <a:xfrm>
            <a:off x="5554663" y="2890838"/>
            <a:ext cx="541337" cy="842962"/>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050" dirty="0">
                <a:solidFill>
                  <a:schemeClr val="bg2"/>
                </a:solidFill>
              </a:rPr>
              <a:t>To Moab</a:t>
            </a:r>
          </a:p>
        </p:txBody>
      </p:sp>
      <p:sp>
        <p:nvSpPr>
          <p:cNvPr id="43" name="Rectangle 42"/>
          <p:cNvSpPr/>
          <p:nvPr/>
        </p:nvSpPr>
        <p:spPr bwMode="auto">
          <a:xfrm>
            <a:off x="3581400" y="4502150"/>
            <a:ext cx="2514600" cy="858838"/>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chemeClr val="bg2"/>
                </a:solidFill>
              </a:rPr>
              <a:t>Wilderness</a:t>
            </a:r>
          </a:p>
        </p:txBody>
      </p:sp>
      <p:sp>
        <p:nvSpPr>
          <p:cNvPr id="44" name="Rectangle 43"/>
          <p:cNvSpPr/>
          <p:nvPr/>
        </p:nvSpPr>
        <p:spPr bwMode="auto">
          <a:xfrm>
            <a:off x="3573463" y="5360988"/>
            <a:ext cx="2525712" cy="892175"/>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chemeClr val="bg2"/>
                </a:solidFill>
              </a:rPr>
              <a:t>30 Years 3 Months 10 Days</a:t>
            </a:r>
          </a:p>
        </p:txBody>
      </p:sp>
      <p:sp>
        <p:nvSpPr>
          <p:cNvPr id="45" name="Rectangle 44"/>
          <p:cNvSpPr/>
          <p:nvPr/>
        </p:nvSpPr>
        <p:spPr bwMode="auto">
          <a:xfrm>
            <a:off x="6096000" y="4514850"/>
            <a:ext cx="2579688" cy="858838"/>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chemeClr val="bg2"/>
                </a:solidFill>
              </a:rPr>
              <a:t>Plains of Moab</a:t>
            </a:r>
          </a:p>
        </p:txBody>
      </p:sp>
      <p:sp>
        <p:nvSpPr>
          <p:cNvPr id="46" name="Rectangle 45"/>
          <p:cNvSpPr/>
          <p:nvPr/>
        </p:nvSpPr>
        <p:spPr bwMode="auto">
          <a:xfrm>
            <a:off x="6099175" y="5373688"/>
            <a:ext cx="2576513" cy="879475"/>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chemeClr val="bg2"/>
                </a:solidFill>
              </a:rPr>
              <a:t>c. 5 Months</a:t>
            </a: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63638" y="0"/>
            <a:ext cx="6815137" cy="734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p:cNvSpPr>
            <a:spLocks noGrp="1"/>
          </p:cNvSpPr>
          <p:nvPr>
            <p:ph type="title"/>
          </p:nvPr>
        </p:nvSpPr>
        <p:spPr>
          <a:xfrm>
            <a:off x="457200" y="0"/>
            <a:ext cx="8229600" cy="762000"/>
          </a:xfrm>
        </p:spPr>
        <p:txBody>
          <a:bodyPr/>
          <a:lstStyle/>
          <a:p>
            <a:r>
              <a:rPr lang="en-US" altLang="en-US" b="1">
                <a:solidFill>
                  <a:schemeClr val="tx1"/>
                </a:solidFill>
              </a:rPr>
              <a:t>The Book of Deuteronomy</a:t>
            </a:r>
            <a:endParaRPr lang="en-US" altLang="en-US">
              <a:solidFill>
                <a:schemeClr val="tx1"/>
              </a:solidFill>
            </a:endParaRPr>
          </a:p>
        </p:txBody>
      </p:sp>
      <p:sp>
        <p:nvSpPr>
          <p:cNvPr id="4" name="TextBox 3"/>
          <p:cNvSpPr txBox="1"/>
          <p:nvPr/>
        </p:nvSpPr>
        <p:spPr>
          <a:xfrm>
            <a:off x="304800" y="838200"/>
            <a:ext cx="8763000" cy="5878513"/>
          </a:xfrm>
          <a:prstGeom prst="rect">
            <a:avLst/>
          </a:prstGeom>
          <a:noFill/>
        </p:spPr>
        <p:txBody>
          <a:bodyPr>
            <a:spAutoFit/>
          </a:bodyPr>
          <a:lstStyle/>
          <a:p>
            <a:pPr eaLnBrk="1" hangingPunct="1">
              <a:defRPr/>
            </a:pPr>
            <a:r>
              <a:rPr lang="en-US" sz="2800" b="1" u="sng" dirty="0">
                <a:solidFill>
                  <a:schemeClr val="tx1"/>
                </a:solidFill>
                <a:latin typeface="+mn-lt"/>
                <a:cs typeface="Arial" charset="0"/>
              </a:rPr>
              <a:t>Author</a:t>
            </a:r>
            <a:r>
              <a:rPr lang="en-US" sz="2800" b="1" dirty="0">
                <a:solidFill>
                  <a:schemeClr val="tx1"/>
                </a:solidFill>
                <a:latin typeface="+mn-lt"/>
                <a:cs typeface="Arial" charset="0"/>
              </a:rPr>
              <a:t>:</a:t>
            </a:r>
            <a:r>
              <a:rPr lang="en-US" b="1" dirty="0">
                <a:solidFill>
                  <a:schemeClr val="tx1"/>
                </a:solidFill>
                <a:latin typeface="+mn-lt"/>
                <a:cs typeface="Arial" charset="0"/>
              </a:rPr>
              <a:t> 	</a:t>
            </a:r>
            <a:r>
              <a:rPr lang="en-US" sz="3200" b="1" dirty="0">
                <a:solidFill>
                  <a:schemeClr val="tx1"/>
                </a:solidFill>
                <a:latin typeface="+mn-lt"/>
                <a:cs typeface="Arial" charset="0"/>
              </a:rPr>
              <a:t>Moses</a:t>
            </a:r>
          </a:p>
          <a:p>
            <a:pPr eaLnBrk="1" hangingPunct="1">
              <a:defRPr/>
            </a:pPr>
            <a:r>
              <a:rPr lang="en-US" sz="2800" b="1" u="sng" dirty="0">
                <a:solidFill>
                  <a:schemeClr val="tx1"/>
                </a:solidFill>
                <a:latin typeface="+mn-lt"/>
                <a:cs typeface="Arial" charset="0"/>
              </a:rPr>
              <a:t>Date</a:t>
            </a:r>
            <a:r>
              <a:rPr lang="en-US" sz="2800" b="1" dirty="0">
                <a:solidFill>
                  <a:schemeClr val="tx1"/>
                </a:solidFill>
                <a:latin typeface="+mn-lt"/>
                <a:cs typeface="Arial" charset="0"/>
              </a:rPr>
              <a:t>:		</a:t>
            </a:r>
            <a:r>
              <a:rPr lang="en-US" sz="3200" b="1" dirty="0">
                <a:solidFill>
                  <a:schemeClr val="tx1"/>
                </a:solidFill>
                <a:latin typeface="+mn-lt"/>
                <a:cs typeface="Arial" charset="0"/>
              </a:rPr>
              <a:t>c. 1401 </a:t>
            </a:r>
            <a:r>
              <a:rPr lang="en-US" sz="1800" b="1" dirty="0">
                <a:solidFill>
                  <a:schemeClr val="tx1"/>
                </a:solidFill>
                <a:latin typeface="+mn-lt"/>
                <a:cs typeface="Arial" charset="0"/>
              </a:rPr>
              <a:t>BC</a:t>
            </a:r>
            <a:r>
              <a:rPr lang="en-US" sz="3200" b="1" dirty="0">
                <a:solidFill>
                  <a:schemeClr val="tx1"/>
                </a:solidFill>
                <a:latin typeface="+mn-lt"/>
                <a:cs typeface="Arial" charset="0"/>
              </a:rPr>
              <a:t>-1400</a:t>
            </a:r>
            <a:r>
              <a:rPr lang="en-US" sz="1800" b="1" dirty="0">
                <a:solidFill>
                  <a:schemeClr val="tx1"/>
                </a:solidFill>
                <a:latin typeface="+mn-lt"/>
                <a:cs typeface="Arial" charset="0"/>
              </a:rPr>
              <a:t> BC</a:t>
            </a:r>
          </a:p>
          <a:p>
            <a:pPr eaLnBrk="1" hangingPunct="1">
              <a:defRPr/>
            </a:pPr>
            <a:r>
              <a:rPr lang="en-US" sz="2800" b="1" u="sng" dirty="0">
                <a:solidFill>
                  <a:schemeClr val="tx1"/>
                </a:solidFill>
                <a:latin typeface="+mn-lt"/>
                <a:cs typeface="Arial" charset="0"/>
              </a:rPr>
              <a:t>Theme</a:t>
            </a:r>
            <a:r>
              <a:rPr lang="en-US" sz="2800" b="1" dirty="0">
                <a:solidFill>
                  <a:schemeClr val="tx1"/>
                </a:solidFill>
                <a:latin typeface="+mn-lt"/>
                <a:cs typeface="Arial" charset="0"/>
              </a:rPr>
              <a:t>:	</a:t>
            </a:r>
            <a:r>
              <a:rPr lang="en-US" sz="3200" b="1" dirty="0">
                <a:solidFill>
                  <a:schemeClr val="tx1"/>
                </a:solidFill>
                <a:latin typeface="+mn-lt"/>
                <a:cs typeface="Arial" charset="0"/>
              </a:rPr>
              <a:t>Three Sermons by Moses</a:t>
            </a:r>
          </a:p>
          <a:p>
            <a:pPr eaLnBrk="1" hangingPunct="1">
              <a:defRPr/>
            </a:pPr>
            <a:endParaRPr lang="en-US" sz="800" b="1" dirty="0">
              <a:solidFill>
                <a:schemeClr val="tx1"/>
              </a:solidFill>
              <a:latin typeface="+mn-lt"/>
              <a:cs typeface="Arial" charset="0"/>
            </a:endParaRPr>
          </a:p>
          <a:p>
            <a:pPr eaLnBrk="1" hangingPunct="1">
              <a:defRPr/>
            </a:pPr>
            <a:r>
              <a:rPr lang="en-US" sz="2800" b="1" u="sng" dirty="0">
                <a:solidFill>
                  <a:schemeClr val="tx1"/>
                </a:solidFill>
                <a:latin typeface="+mn-lt"/>
                <a:cs typeface="Arial" charset="0"/>
              </a:rPr>
              <a:t>Key Word</a:t>
            </a:r>
            <a:r>
              <a:rPr lang="en-US" sz="3200" b="1" dirty="0">
                <a:solidFill>
                  <a:schemeClr val="tx1"/>
                </a:solidFill>
                <a:latin typeface="+mn-lt"/>
                <a:cs typeface="Arial" charset="0"/>
              </a:rPr>
              <a:t>: Covenant</a:t>
            </a:r>
          </a:p>
          <a:p>
            <a:pPr eaLnBrk="1" hangingPunct="1">
              <a:defRPr/>
            </a:pPr>
            <a:r>
              <a:rPr lang="en-US" sz="2800" b="1" u="sng" dirty="0">
                <a:solidFill>
                  <a:schemeClr val="tx1"/>
                </a:solidFill>
                <a:latin typeface="+mn-lt"/>
                <a:cs typeface="Arial" charset="0"/>
              </a:rPr>
              <a:t>Purpose</a:t>
            </a:r>
            <a:r>
              <a:rPr lang="en-US" sz="2800" b="1" dirty="0">
                <a:solidFill>
                  <a:schemeClr val="tx1"/>
                </a:solidFill>
                <a:latin typeface="+mn-lt"/>
                <a:cs typeface="Arial" charset="0"/>
              </a:rPr>
              <a:t>:</a:t>
            </a:r>
            <a:r>
              <a:rPr lang="en-US" b="1" dirty="0">
                <a:solidFill>
                  <a:schemeClr val="tx1"/>
                </a:solidFill>
                <a:latin typeface="+mn-lt"/>
                <a:cs typeface="Arial" charset="0"/>
              </a:rPr>
              <a:t>  </a:t>
            </a:r>
            <a:r>
              <a:rPr lang="en-US" sz="3200" b="1" dirty="0">
                <a:solidFill>
                  <a:schemeClr val="tx1"/>
                </a:solidFill>
                <a:latin typeface="+mn-lt"/>
                <a:cs typeface="Arial" charset="0"/>
              </a:rPr>
              <a:t>To remind the people of what God 			expects from them.</a:t>
            </a:r>
          </a:p>
          <a:p>
            <a:pPr eaLnBrk="1" hangingPunct="1">
              <a:defRPr/>
            </a:pPr>
            <a:r>
              <a:rPr lang="en-US" sz="2800" b="1" u="sng" dirty="0">
                <a:solidFill>
                  <a:schemeClr val="tx1"/>
                </a:solidFill>
                <a:latin typeface="+mn-lt"/>
                <a:cs typeface="Arial" charset="0"/>
              </a:rPr>
              <a:t>Outline</a:t>
            </a:r>
            <a:r>
              <a:rPr lang="en-US" sz="2800" b="1" dirty="0">
                <a:solidFill>
                  <a:schemeClr val="tx1"/>
                </a:solidFill>
                <a:latin typeface="+mn-lt"/>
                <a:cs typeface="Arial" charset="0"/>
              </a:rPr>
              <a:t>:  </a:t>
            </a:r>
            <a:r>
              <a:rPr lang="en-US" b="1" dirty="0">
                <a:solidFill>
                  <a:schemeClr val="tx1"/>
                </a:solidFill>
                <a:latin typeface="+mn-lt"/>
                <a:cs typeface="Arial" charset="0"/>
              </a:rPr>
              <a:t>	</a:t>
            </a:r>
            <a:r>
              <a:rPr lang="en-US" sz="3200" b="1" dirty="0">
                <a:solidFill>
                  <a:schemeClr val="tx1"/>
                </a:solidFill>
                <a:latin typeface="+mn-lt"/>
                <a:cs typeface="Arial" charset="0"/>
              </a:rPr>
              <a:t>Sermon 1: Journey reviewed (1-4)</a:t>
            </a:r>
          </a:p>
          <a:p>
            <a:pPr lvl="2" eaLnBrk="1" hangingPunct="1">
              <a:defRPr/>
            </a:pPr>
            <a:r>
              <a:rPr lang="en-US" sz="3200" b="1" dirty="0">
                <a:solidFill>
                  <a:schemeClr val="tx1"/>
                </a:solidFill>
                <a:latin typeface="+mn-lt"/>
                <a:cs typeface="Arial" charset="0"/>
              </a:rPr>
              <a:t>	Sermon 2:  Laws reviewed (5-28)</a:t>
            </a:r>
          </a:p>
          <a:p>
            <a:pPr lvl="2" eaLnBrk="1" hangingPunct="1">
              <a:defRPr/>
            </a:pPr>
            <a:r>
              <a:rPr lang="en-US" sz="3200" b="1" dirty="0">
                <a:solidFill>
                  <a:schemeClr val="tx1"/>
                </a:solidFill>
                <a:latin typeface="+mn-lt"/>
                <a:cs typeface="Arial" charset="0"/>
              </a:rPr>
              <a:t>	Sermon 3: Covenant (29-30)</a:t>
            </a:r>
          </a:p>
          <a:p>
            <a:pPr lvl="2" eaLnBrk="1" hangingPunct="1">
              <a:defRPr/>
            </a:pPr>
            <a:r>
              <a:rPr lang="en-US" sz="3200" b="1" dirty="0">
                <a:solidFill>
                  <a:schemeClr val="tx1"/>
                </a:solidFill>
                <a:latin typeface="+mn-lt"/>
                <a:cs typeface="Arial" charset="0"/>
              </a:rPr>
              <a:t>	Final Farewells (31-34)</a:t>
            </a:r>
          </a:p>
          <a:p>
            <a:pPr lvl="2" eaLnBrk="1" hangingPunct="1">
              <a:defRPr/>
            </a:pPr>
            <a:r>
              <a:rPr lang="en-US" sz="3200" b="1" dirty="0">
                <a:solidFill>
                  <a:schemeClr val="tx1"/>
                </a:solidFill>
                <a:latin typeface="+mn-lt"/>
                <a:cs typeface="Arial" charset="0"/>
              </a:rPr>
              <a:t>		</a:t>
            </a: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875" y="566738"/>
            <a:ext cx="8289925" cy="64611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b="1" i="1" dirty="0">
                <a:solidFill>
                  <a:srgbClr val="003366"/>
                </a:solidFill>
              </a:rPr>
              <a:t>The Book of Deuteronomy</a:t>
            </a:r>
          </a:p>
        </p:txBody>
      </p:sp>
      <p:sp>
        <p:nvSpPr>
          <p:cNvPr id="4" name="Rectangle 3"/>
          <p:cNvSpPr/>
          <p:nvPr/>
        </p:nvSpPr>
        <p:spPr bwMode="auto">
          <a:xfrm>
            <a:off x="396875" y="1219200"/>
            <a:ext cx="1371600"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i="1" dirty="0">
                <a:solidFill>
                  <a:srgbClr val="003366"/>
                </a:solidFill>
              </a:rPr>
              <a:t>Focus</a:t>
            </a:r>
          </a:p>
        </p:txBody>
      </p:sp>
      <p:sp>
        <p:nvSpPr>
          <p:cNvPr id="7" name="Rectangle 6"/>
          <p:cNvSpPr/>
          <p:nvPr/>
        </p:nvSpPr>
        <p:spPr bwMode="auto">
          <a:xfrm>
            <a:off x="396875" y="2057400"/>
            <a:ext cx="1371600"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i="1" dirty="0">
                <a:solidFill>
                  <a:srgbClr val="003366"/>
                </a:solidFill>
              </a:rPr>
              <a:t>Reference</a:t>
            </a:r>
          </a:p>
        </p:txBody>
      </p:sp>
      <p:sp>
        <p:nvSpPr>
          <p:cNvPr id="8" name="Rectangle 7"/>
          <p:cNvSpPr/>
          <p:nvPr/>
        </p:nvSpPr>
        <p:spPr bwMode="auto">
          <a:xfrm>
            <a:off x="396875" y="2895600"/>
            <a:ext cx="1371600"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i="1" dirty="0">
                <a:solidFill>
                  <a:srgbClr val="003366"/>
                </a:solidFill>
              </a:rPr>
              <a:t>Division</a:t>
            </a:r>
          </a:p>
        </p:txBody>
      </p:sp>
      <p:sp>
        <p:nvSpPr>
          <p:cNvPr id="9" name="Rectangle 8"/>
          <p:cNvSpPr/>
          <p:nvPr/>
        </p:nvSpPr>
        <p:spPr bwMode="auto">
          <a:xfrm>
            <a:off x="396875" y="3717925"/>
            <a:ext cx="1371600" cy="777875"/>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i="1" dirty="0">
                <a:solidFill>
                  <a:srgbClr val="003366"/>
                </a:solidFill>
              </a:rPr>
              <a:t>Topic</a:t>
            </a:r>
          </a:p>
        </p:txBody>
      </p:sp>
      <p:sp>
        <p:nvSpPr>
          <p:cNvPr id="10" name="Rectangle 9"/>
          <p:cNvSpPr/>
          <p:nvPr/>
        </p:nvSpPr>
        <p:spPr bwMode="auto">
          <a:xfrm>
            <a:off x="396875" y="4495800"/>
            <a:ext cx="1371600" cy="873125"/>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i="1" dirty="0">
                <a:solidFill>
                  <a:srgbClr val="003366"/>
                </a:solidFill>
              </a:rPr>
              <a:t>Location</a:t>
            </a:r>
          </a:p>
        </p:txBody>
      </p:sp>
      <p:sp>
        <p:nvSpPr>
          <p:cNvPr id="11" name="Rectangle 10"/>
          <p:cNvSpPr/>
          <p:nvPr/>
        </p:nvSpPr>
        <p:spPr bwMode="auto">
          <a:xfrm>
            <a:off x="396875" y="5368925"/>
            <a:ext cx="1371600" cy="879475"/>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i="1" dirty="0">
                <a:solidFill>
                  <a:srgbClr val="003366"/>
                </a:solidFill>
              </a:rPr>
              <a:t>Time</a:t>
            </a:r>
          </a:p>
        </p:txBody>
      </p:sp>
      <p:sp>
        <p:nvSpPr>
          <p:cNvPr id="12" name="Rectangle 11"/>
          <p:cNvSpPr/>
          <p:nvPr/>
        </p:nvSpPr>
        <p:spPr bwMode="auto">
          <a:xfrm>
            <a:off x="1776413" y="1212850"/>
            <a:ext cx="1054100" cy="84455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800" dirty="0">
                <a:solidFill>
                  <a:srgbClr val="003366"/>
                </a:solidFill>
              </a:rPr>
              <a:t>First Sermon</a:t>
            </a:r>
          </a:p>
        </p:txBody>
      </p:sp>
      <p:sp>
        <p:nvSpPr>
          <p:cNvPr id="13" name="Rectangle 12"/>
          <p:cNvSpPr/>
          <p:nvPr/>
        </p:nvSpPr>
        <p:spPr bwMode="auto">
          <a:xfrm>
            <a:off x="1768475" y="2057400"/>
            <a:ext cx="6918325"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600" dirty="0">
                <a:solidFill>
                  <a:srgbClr val="003366"/>
                </a:solidFill>
              </a:rPr>
              <a:t>1:1-------4:4--------12:1----16:18----21:1------27:1--------29:1------31:1---34:12</a:t>
            </a:r>
          </a:p>
        </p:txBody>
      </p:sp>
      <p:sp>
        <p:nvSpPr>
          <p:cNvPr id="15" name="Rectangle 14"/>
          <p:cNvSpPr/>
          <p:nvPr/>
        </p:nvSpPr>
        <p:spPr bwMode="auto">
          <a:xfrm>
            <a:off x="1768475" y="2895600"/>
            <a:ext cx="1058863" cy="83185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200" dirty="0">
                <a:solidFill>
                  <a:srgbClr val="003366"/>
                </a:solidFill>
              </a:rPr>
              <a:t>Review of God’s Acts for Israel</a:t>
            </a:r>
          </a:p>
        </p:txBody>
      </p:sp>
      <p:sp>
        <p:nvSpPr>
          <p:cNvPr id="16" name="Rectangle 15"/>
          <p:cNvSpPr/>
          <p:nvPr/>
        </p:nvSpPr>
        <p:spPr bwMode="auto">
          <a:xfrm>
            <a:off x="2827338" y="2895600"/>
            <a:ext cx="982662"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200" dirty="0">
                <a:solidFill>
                  <a:srgbClr val="003366"/>
                </a:solidFill>
              </a:rPr>
              <a:t>Exposition of the Decalogue</a:t>
            </a:r>
          </a:p>
        </p:txBody>
      </p:sp>
      <p:sp>
        <p:nvSpPr>
          <p:cNvPr id="17" name="Rectangle 16"/>
          <p:cNvSpPr/>
          <p:nvPr/>
        </p:nvSpPr>
        <p:spPr bwMode="auto">
          <a:xfrm>
            <a:off x="3733800" y="2895600"/>
            <a:ext cx="914400"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050" dirty="0">
                <a:solidFill>
                  <a:srgbClr val="003366"/>
                </a:solidFill>
              </a:rPr>
              <a:t>Ceremonial Law </a:t>
            </a:r>
          </a:p>
        </p:txBody>
      </p:sp>
      <p:sp>
        <p:nvSpPr>
          <p:cNvPr id="18" name="Rectangle 17"/>
          <p:cNvSpPr/>
          <p:nvPr/>
        </p:nvSpPr>
        <p:spPr bwMode="auto">
          <a:xfrm>
            <a:off x="5227638" y="2895600"/>
            <a:ext cx="808037"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050" dirty="0">
                <a:solidFill>
                  <a:srgbClr val="003366"/>
                </a:solidFill>
              </a:rPr>
              <a:t>Social Laws</a:t>
            </a:r>
          </a:p>
        </p:txBody>
      </p:sp>
      <p:sp>
        <p:nvSpPr>
          <p:cNvPr id="20" name="Rectangle 19"/>
          <p:cNvSpPr/>
          <p:nvPr/>
        </p:nvSpPr>
        <p:spPr bwMode="auto">
          <a:xfrm>
            <a:off x="4648200" y="2892425"/>
            <a:ext cx="579438" cy="841375"/>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050" dirty="0">
                <a:solidFill>
                  <a:srgbClr val="003366"/>
                </a:solidFill>
              </a:rPr>
              <a:t>Civil Laws</a:t>
            </a:r>
          </a:p>
        </p:txBody>
      </p:sp>
      <p:sp>
        <p:nvSpPr>
          <p:cNvPr id="22" name="Rectangle 21"/>
          <p:cNvSpPr/>
          <p:nvPr/>
        </p:nvSpPr>
        <p:spPr bwMode="auto">
          <a:xfrm>
            <a:off x="1776413" y="4114800"/>
            <a:ext cx="1054100" cy="38735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600" dirty="0">
                <a:solidFill>
                  <a:srgbClr val="003366"/>
                </a:solidFill>
              </a:rPr>
              <a:t>Historical</a:t>
            </a:r>
          </a:p>
        </p:txBody>
      </p:sp>
      <p:sp>
        <p:nvSpPr>
          <p:cNvPr id="24" name="Rectangle 23"/>
          <p:cNvSpPr/>
          <p:nvPr/>
        </p:nvSpPr>
        <p:spPr bwMode="auto">
          <a:xfrm>
            <a:off x="1776413" y="3727450"/>
            <a:ext cx="1050925" cy="396875"/>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400" dirty="0">
                <a:solidFill>
                  <a:srgbClr val="003366"/>
                </a:solidFill>
              </a:rPr>
              <a:t>What God Has Done</a:t>
            </a:r>
          </a:p>
        </p:txBody>
      </p:sp>
      <p:sp>
        <p:nvSpPr>
          <p:cNvPr id="25" name="Rectangle 24"/>
          <p:cNvSpPr/>
          <p:nvPr/>
        </p:nvSpPr>
        <p:spPr bwMode="auto">
          <a:xfrm>
            <a:off x="6035675" y="4124325"/>
            <a:ext cx="2651125" cy="390525"/>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800" dirty="0">
                <a:solidFill>
                  <a:srgbClr val="003366"/>
                </a:solidFill>
              </a:rPr>
              <a:t>Prophetical</a:t>
            </a:r>
          </a:p>
        </p:txBody>
      </p:sp>
      <p:sp>
        <p:nvSpPr>
          <p:cNvPr id="32" name="Rectangle 31"/>
          <p:cNvSpPr/>
          <p:nvPr/>
        </p:nvSpPr>
        <p:spPr bwMode="auto">
          <a:xfrm>
            <a:off x="6035675" y="1219200"/>
            <a:ext cx="2649538"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rgbClr val="003366"/>
                </a:solidFill>
              </a:rPr>
              <a:t>Third Sermon</a:t>
            </a:r>
          </a:p>
        </p:txBody>
      </p:sp>
      <p:sp>
        <p:nvSpPr>
          <p:cNvPr id="37" name="Rectangle 36"/>
          <p:cNvSpPr/>
          <p:nvPr/>
        </p:nvSpPr>
        <p:spPr bwMode="auto">
          <a:xfrm>
            <a:off x="7696200" y="2890838"/>
            <a:ext cx="990600"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050" dirty="0">
                <a:solidFill>
                  <a:srgbClr val="003366"/>
                </a:solidFill>
              </a:rPr>
              <a:t>Transition of Covenant Mediator</a:t>
            </a:r>
          </a:p>
        </p:txBody>
      </p:sp>
      <p:sp>
        <p:nvSpPr>
          <p:cNvPr id="30" name="Rectangle 29"/>
          <p:cNvSpPr/>
          <p:nvPr/>
        </p:nvSpPr>
        <p:spPr bwMode="auto">
          <a:xfrm>
            <a:off x="2830513" y="1219200"/>
            <a:ext cx="3205162"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rgbClr val="003366"/>
                </a:solidFill>
              </a:rPr>
              <a:t>Second Sermon</a:t>
            </a:r>
          </a:p>
        </p:txBody>
      </p:sp>
      <p:sp>
        <p:nvSpPr>
          <p:cNvPr id="35" name="Rectangle 34"/>
          <p:cNvSpPr/>
          <p:nvPr/>
        </p:nvSpPr>
        <p:spPr bwMode="auto">
          <a:xfrm>
            <a:off x="6035675" y="2895600"/>
            <a:ext cx="898525"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050" dirty="0">
                <a:solidFill>
                  <a:srgbClr val="003366"/>
                </a:solidFill>
              </a:rPr>
              <a:t>Ratification of Covenant</a:t>
            </a:r>
          </a:p>
        </p:txBody>
      </p:sp>
      <p:sp>
        <p:nvSpPr>
          <p:cNvPr id="36" name="Rectangle 35"/>
          <p:cNvSpPr/>
          <p:nvPr/>
        </p:nvSpPr>
        <p:spPr bwMode="auto">
          <a:xfrm>
            <a:off x="6859588" y="2895600"/>
            <a:ext cx="912812"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050" dirty="0">
                <a:solidFill>
                  <a:srgbClr val="003366"/>
                </a:solidFill>
              </a:rPr>
              <a:t>Palestinian Covenant</a:t>
            </a:r>
          </a:p>
        </p:txBody>
      </p:sp>
      <p:sp>
        <p:nvSpPr>
          <p:cNvPr id="38" name="Rectangle 37"/>
          <p:cNvSpPr/>
          <p:nvPr/>
        </p:nvSpPr>
        <p:spPr bwMode="auto">
          <a:xfrm>
            <a:off x="6035675" y="3733800"/>
            <a:ext cx="2649538" cy="390525"/>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rgbClr val="003366"/>
                </a:solidFill>
              </a:rPr>
              <a:t>What God Will Do</a:t>
            </a:r>
          </a:p>
        </p:txBody>
      </p:sp>
      <p:sp>
        <p:nvSpPr>
          <p:cNvPr id="31" name="Rectangle 30"/>
          <p:cNvSpPr/>
          <p:nvPr/>
        </p:nvSpPr>
        <p:spPr bwMode="auto">
          <a:xfrm>
            <a:off x="2830513" y="4114800"/>
            <a:ext cx="3205162" cy="38735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800" dirty="0">
                <a:solidFill>
                  <a:srgbClr val="003366"/>
                </a:solidFill>
              </a:rPr>
              <a:t>Legal</a:t>
            </a:r>
          </a:p>
        </p:txBody>
      </p:sp>
      <p:sp>
        <p:nvSpPr>
          <p:cNvPr id="33" name="Rectangle 32"/>
          <p:cNvSpPr/>
          <p:nvPr/>
        </p:nvSpPr>
        <p:spPr bwMode="auto">
          <a:xfrm>
            <a:off x="2827338" y="3733800"/>
            <a:ext cx="3208337" cy="390525"/>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800" dirty="0">
                <a:solidFill>
                  <a:srgbClr val="003366"/>
                </a:solidFill>
              </a:rPr>
              <a:t>What God Expected of Israel</a:t>
            </a:r>
          </a:p>
        </p:txBody>
      </p:sp>
      <p:sp>
        <p:nvSpPr>
          <p:cNvPr id="40" name="Rectangle 39"/>
          <p:cNvSpPr/>
          <p:nvPr/>
        </p:nvSpPr>
        <p:spPr bwMode="auto">
          <a:xfrm>
            <a:off x="1776413" y="4514850"/>
            <a:ext cx="6908800" cy="858838"/>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rgbClr val="003366"/>
                </a:solidFill>
              </a:rPr>
              <a:t>Plains of Moab</a:t>
            </a:r>
          </a:p>
        </p:txBody>
      </p:sp>
      <p:sp>
        <p:nvSpPr>
          <p:cNvPr id="41" name="Rectangle 40"/>
          <p:cNvSpPr/>
          <p:nvPr/>
        </p:nvSpPr>
        <p:spPr bwMode="auto">
          <a:xfrm>
            <a:off x="1768475" y="5373688"/>
            <a:ext cx="6916738" cy="879475"/>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rgbClr val="003366"/>
                </a:solidFill>
              </a:rPr>
              <a:t>c. 1 Months</a:t>
            </a: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Jabbok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381000"/>
            <a:ext cx="9067800" cy="607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457200" y="0"/>
            <a:ext cx="8229600" cy="762000"/>
          </a:xfrm>
        </p:spPr>
        <p:txBody>
          <a:bodyPr/>
          <a:lstStyle/>
          <a:p>
            <a:r>
              <a:rPr lang="en-US" altLang="en-US" b="1">
                <a:solidFill>
                  <a:schemeClr val="tx1"/>
                </a:solidFill>
              </a:rPr>
              <a:t>The Book of Exodus</a:t>
            </a:r>
            <a:endParaRPr lang="en-US" altLang="en-US">
              <a:solidFill>
                <a:schemeClr val="tx1"/>
              </a:solidFill>
            </a:endParaRPr>
          </a:p>
        </p:txBody>
      </p:sp>
      <p:sp>
        <p:nvSpPr>
          <p:cNvPr id="4" name="TextBox 3"/>
          <p:cNvSpPr txBox="1"/>
          <p:nvPr/>
        </p:nvSpPr>
        <p:spPr>
          <a:xfrm>
            <a:off x="304800" y="838200"/>
            <a:ext cx="8763000" cy="6199188"/>
          </a:xfrm>
          <a:prstGeom prst="rect">
            <a:avLst/>
          </a:prstGeom>
          <a:noFill/>
        </p:spPr>
        <p:txBody>
          <a:bodyPr>
            <a:spAutoFit/>
          </a:bodyPr>
          <a:lstStyle/>
          <a:p>
            <a:pPr eaLnBrk="1" hangingPunct="1">
              <a:lnSpc>
                <a:spcPct val="90000"/>
              </a:lnSpc>
              <a:defRPr/>
            </a:pPr>
            <a:r>
              <a:rPr lang="en-US" sz="2800" b="1" u="sng" dirty="0">
                <a:solidFill>
                  <a:schemeClr val="tx1"/>
                </a:solidFill>
                <a:latin typeface="+mn-lt"/>
                <a:cs typeface="Arial" charset="0"/>
              </a:rPr>
              <a:t>Author</a:t>
            </a:r>
            <a:r>
              <a:rPr lang="en-US" sz="2800" b="1" dirty="0">
                <a:solidFill>
                  <a:schemeClr val="tx1"/>
                </a:solidFill>
                <a:latin typeface="+mn-lt"/>
                <a:cs typeface="Arial" charset="0"/>
              </a:rPr>
              <a:t>:</a:t>
            </a:r>
            <a:r>
              <a:rPr lang="en-US" b="1" dirty="0">
                <a:solidFill>
                  <a:schemeClr val="tx1"/>
                </a:solidFill>
                <a:latin typeface="+mn-lt"/>
                <a:cs typeface="Arial" charset="0"/>
              </a:rPr>
              <a:t>    </a:t>
            </a:r>
            <a:r>
              <a:rPr lang="en-US" sz="3200" b="1" dirty="0">
                <a:solidFill>
                  <a:schemeClr val="tx1"/>
                </a:solidFill>
                <a:latin typeface="+mn-lt"/>
                <a:cs typeface="Arial" charset="0"/>
              </a:rPr>
              <a:t>Moses</a:t>
            </a:r>
          </a:p>
          <a:p>
            <a:pPr eaLnBrk="1" hangingPunct="1">
              <a:lnSpc>
                <a:spcPct val="90000"/>
              </a:lnSpc>
              <a:defRPr/>
            </a:pPr>
            <a:endParaRPr lang="en-US" sz="800" b="1" dirty="0">
              <a:solidFill>
                <a:schemeClr val="tx1"/>
              </a:solidFill>
              <a:latin typeface="+mn-lt"/>
              <a:cs typeface="Arial" charset="0"/>
            </a:endParaRPr>
          </a:p>
          <a:p>
            <a:pPr eaLnBrk="1" hangingPunct="1">
              <a:lnSpc>
                <a:spcPct val="90000"/>
              </a:lnSpc>
              <a:defRPr/>
            </a:pPr>
            <a:r>
              <a:rPr lang="en-US" sz="2800" b="1" u="sng" dirty="0">
                <a:solidFill>
                  <a:schemeClr val="tx1"/>
                </a:solidFill>
                <a:latin typeface="+mn-lt"/>
                <a:cs typeface="Arial" charset="0"/>
              </a:rPr>
              <a:t>Date</a:t>
            </a:r>
            <a:r>
              <a:rPr lang="en-US" sz="2800" b="1" dirty="0">
                <a:solidFill>
                  <a:schemeClr val="tx1"/>
                </a:solidFill>
                <a:latin typeface="+mn-lt"/>
                <a:cs typeface="Arial" charset="0"/>
              </a:rPr>
              <a:t>:	</a:t>
            </a:r>
            <a:r>
              <a:rPr lang="en-US" sz="2000" b="1" dirty="0">
                <a:solidFill>
                  <a:schemeClr val="tx1"/>
                </a:solidFill>
                <a:latin typeface="+mn-lt"/>
                <a:cs typeface="Arial" charset="0"/>
              </a:rPr>
              <a:t>            </a:t>
            </a:r>
            <a:r>
              <a:rPr lang="en-US" sz="2800" b="1" dirty="0">
                <a:solidFill>
                  <a:schemeClr val="tx1"/>
                </a:solidFill>
                <a:latin typeface="+mn-lt"/>
                <a:cs typeface="Arial" charset="0"/>
              </a:rPr>
              <a:t>circa </a:t>
            </a:r>
            <a:r>
              <a:rPr lang="en-US" sz="3200" b="1" dirty="0">
                <a:solidFill>
                  <a:schemeClr val="tx1"/>
                </a:solidFill>
                <a:latin typeface="+mn-lt"/>
                <a:cs typeface="Arial" charset="0"/>
              </a:rPr>
              <a:t>1446 </a:t>
            </a:r>
            <a:r>
              <a:rPr lang="en-US" sz="2000" b="1" dirty="0">
                <a:solidFill>
                  <a:schemeClr val="tx1"/>
                </a:solidFill>
                <a:latin typeface="+mn-lt"/>
                <a:cs typeface="Arial" charset="0"/>
              </a:rPr>
              <a:t>BC</a:t>
            </a:r>
            <a:r>
              <a:rPr lang="en-US" sz="1800" b="1" dirty="0">
                <a:solidFill>
                  <a:schemeClr val="tx1"/>
                </a:solidFill>
                <a:latin typeface="+mn-lt"/>
                <a:cs typeface="Arial" charset="0"/>
              </a:rPr>
              <a:t> </a:t>
            </a:r>
            <a:r>
              <a:rPr lang="en-US" sz="3200" b="1" dirty="0">
                <a:solidFill>
                  <a:schemeClr val="tx1"/>
                </a:solidFill>
                <a:latin typeface="+mn-lt"/>
                <a:cs typeface="Arial" charset="0"/>
              </a:rPr>
              <a:t>- 1440</a:t>
            </a:r>
            <a:r>
              <a:rPr lang="en-US" sz="1800" b="1" dirty="0">
                <a:solidFill>
                  <a:schemeClr val="tx1"/>
                </a:solidFill>
                <a:latin typeface="+mn-lt"/>
                <a:cs typeface="Arial" charset="0"/>
              </a:rPr>
              <a:t> </a:t>
            </a:r>
            <a:r>
              <a:rPr lang="en-US" sz="2000" b="1" dirty="0">
                <a:solidFill>
                  <a:schemeClr val="tx1"/>
                </a:solidFill>
                <a:latin typeface="+mn-lt"/>
                <a:cs typeface="Arial" charset="0"/>
              </a:rPr>
              <a:t>BC</a:t>
            </a:r>
          </a:p>
          <a:p>
            <a:pPr eaLnBrk="1" hangingPunct="1">
              <a:lnSpc>
                <a:spcPct val="90000"/>
              </a:lnSpc>
              <a:defRPr/>
            </a:pPr>
            <a:endParaRPr lang="en-US" sz="800" b="1" dirty="0">
              <a:solidFill>
                <a:schemeClr val="tx1"/>
              </a:solidFill>
              <a:latin typeface="+mn-lt"/>
              <a:cs typeface="Arial" charset="0"/>
            </a:endParaRPr>
          </a:p>
          <a:p>
            <a:pPr eaLnBrk="1" hangingPunct="1">
              <a:lnSpc>
                <a:spcPct val="90000"/>
              </a:lnSpc>
              <a:defRPr/>
            </a:pPr>
            <a:r>
              <a:rPr lang="en-US" sz="2800" b="1" u="sng" dirty="0">
                <a:solidFill>
                  <a:schemeClr val="tx1"/>
                </a:solidFill>
                <a:latin typeface="+mn-lt"/>
                <a:cs typeface="Arial" charset="0"/>
              </a:rPr>
              <a:t>Theme</a:t>
            </a:r>
            <a:r>
              <a:rPr lang="en-US" sz="2800" b="1" dirty="0">
                <a:solidFill>
                  <a:schemeClr val="tx1"/>
                </a:solidFill>
                <a:latin typeface="+mn-lt"/>
                <a:cs typeface="Arial" charset="0"/>
              </a:rPr>
              <a:t>:    God’s deliverance of His Chosen people.</a:t>
            </a:r>
          </a:p>
          <a:p>
            <a:pPr eaLnBrk="1" hangingPunct="1">
              <a:lnSpc>
                <a:spcPct val="90000"/>
              </a:lnSpc>
              <a:defRPr/>
            </a:pPr>
            <a:endParaRPr lang="en-US" sz="800" b="1" dirty="0">
              <a:solidFill>
                <a:schemeClr val="tx1"/>
              </a:solidFill>
              <a:latin typeface="+mn-lt"/>
              <a:cs typeface="Arial" charset="0"/>
            </a:endParaRPr>
          </a:p>
          <a:p>
            <a:pPr eaLnBrk="1" hangingPunct="1">
              <a:lnSpc>
                <a:spcPct val="90000"/>
              </a:lnSpc>
              <a:defRPr/>
            </a:pPr>
            <a:r>
              <a:rPr lang="en-US" sz="2800" b="1" u="sng" dirty="0">
                <a:solidFill>
                  <a:schemeClr val="tx1"/>
                </a:solidFill>
                <a:latin typeface="+mn-lt"/>
                <a:cs typeface="Arial" charset="0"/>
              </a:rPr>
              <a:t>Key Word</a:t>
            </a:r>
            <a:r>
              <a:rPr lang="en-US" sz="2800" b="1" dirty="0">
                <a:solidFill>
                  <a:schemeClr val="tx1"/>
                </a:solidFill>
                <a:latin typeface="+mn-lt"/>
                <a:cs typeface="Arial" charset="0"/>
              </a:rPr>
              <a:t>: Redemption</a:t>
            </a:r>
          </a:p>
          <a:p>
            <a:pPr eaLnBrk="1" hangingPunct="1">
              <a:lnSpc>
                <a:spcPct val="90000"/>
              </a:lnSpc>
              <a:defRPr/>
            </a:pPr>
            <a:endParaRPr lang="en-US" sz="800" b="1" dirty="0">
              <a:solidFill>
                <a:schemeClr val="tx1"/>
              </a:solidFill>
              <a:latin typeface="+mn-lt"/>
              <a:cs typeface="Arial" charset="0"/>
            </a:endParaRPr>
          </a:p>
          <a:p>
            <a:pPr eaLnBrk="1" hangingPunct="1">
              <a:lnSpc>
                <a:spcPct val="90000"/>
              </a:lnSpc>
              <a:defRPr/>
            </a:pPr>
            <a:r>
              <a:rPr lang="en-US" sz="2800" b="1" u="sng" dirty="0">
                <a:solidFill>
                  <a:schemeClr val="tx1"/>
                </a:solidFill>
                <a:latin typeface="+mn-lt"/>
                <a:cs typeface="Arial" charset="0"/>
              </a:rPr>
              <a:t>Purpose</a:t>
            </a:r>
            <a:r>
              <a:rPr lang="en-US" sz="2800" b="1" dirty="0">
                <a:solidFill>
                  <a:schemeClr val="tx1"/>
                </a:solidFill>
                <a:latin typeface="+mn-lt"/>
                <a:cs typeface="Arial" charset="0"/>
              </a:rPr>
              <a:t>:</a:t>
            </a:r>
            <a:r>
              <a:rPr lang="en-US" b="1" dirty="0">
                <a:solidFill>
                  <a:schemeClr val="tx1"/>
                </a:solidFill>
                <a:latin typeface="+mn-lt"/>
                <a:cs typeface="Arial" charset="0"/>
              </a:rPr>
              <a:t> </a:t>
            </a:r>
            <a:r>
              <a:rPr lang="en-US" sz="3200" dirty="0">
                <a:solidFill>
                  <a:schemeClr val="tx1"/>
                </a:solidFill>
                <a:latin typeface="+mn-lt"/>
                <a:cs typeface="Arial" charset="0"/>
              </a:rPr>
              <a:t>To show God’s faithfulness to His 	     covenant &amp; give directions for living.</a:t>
            </a:r>
          </a:p>
          <a:p>
            <a:pPr eaLnBrk="1" hangingPunct="1">
              <a:lnSpc>
                <a:spcPct val="90000"/>
              </a:lnSpc>
              <a:defRPr/>
            </a:pPr>
            <a:endParaRPr lang="en-US" sz="800" b="1" dirty="0">
              <a:solidFill>
                <a:schemeClr val="tx1"/>
              </a:solidFill>
              <a:latin typeface="+mn-lt"/>
              <a:cs typeface="Arial" charset="0"/>
            </a:endParaRPr>
          </a:p>
          <a:p>
            <a:pPr eaLnBrk="1" hangingPunct="1">
              <a:lnSpc>
                <a:spcPct val="90000"/>
              </a:lnSpc>
              <a:defRPr/>
            </a:pPr>
            <a:r>
              <a:rPr lang="en-US" sz="2800" b="1" u="sng" dirty="0">
                <a:solidFill>
                  <a:schemeClr val="tx1"/>
                </a:solidFill>
                <a:latin typeface="+mn-lt"/>
                <a:cs typeface="Arial" charset="0"/>
              </a:rPr>
              <a:t>Outline</a:t>
            </a:r>
            <a:r>
              <a:rPr lang="en-US" sz="2800" b="1" dirty="0">
                <a:solidFill>
                  <a:schemeClr val="tx1"/>
                </a:solidFill>
                <a:latin typeface="+mn-lt"/>
                <a:cs typeface="Arial" charset="0"/>
              </a:rPr>
              <a:t>:  </a:t>
            </a:r>
            <a:r>
              <a:rPr lang="en-US" sz="3200" dirty="0">
                <a:solidFill>
                  <a:schemeClr val="tx1"/>
                </a:solidFill>
                <a:latin typeface="+mn-lt"/>
                <a:cs typeface="Arial" charset="0"/>
              </a:rPr>
              <a:t>Moses (1-7)</a:t>
            </a:r>
            <a:endParaRPr lang="en-US" sz="4000" dirty="0">
              <a:solidFill>
                <a:schemeClr val="tx1"/>
              </a:solidFill>
              <a:latin typeface="+mn-lt"/>
              <a:cs typeface="Arial" charset="0"/>
            </a:endParaRPr>
          </a:p>
          <a:p>
            <a:pPr lvl="2" eaLnBrk="1" hangingPunct="1">
              <a:lnSpc>
                <a:spcPct val="90000"/>
              </a:lnSpc>
              <a:defRPr/>
            </a:pPr>
            <a:r>
              <a:rPr lang="en-US" sz="2000" dirty="0">
                <a:solidFill>
                  <a:schemeClr val="tx1"/>
                </a:solidFill>
                <a:latin typeface="+mn-lt"/>
                <a:cs typeface="Arial" charset="0"/>
              </a:rPr>
              <a:t>         </a:t>
            </a:r>
            <a:r>
              <a:rPr lang="en-US" sz="3200" dirty="0">
                <a:solidFill>
                  <a:schemeClr val="tx1"/>
                </a:solidFill>
                <a:latin typeface="+mn-lt"/>
                <a:cs typeface="Arial" charset="0"/>
              </a:rPr>
              <a:t>The Plagues (7-13)</a:t>
            </a:r>
          </a:p>
          <a:p>
            <a:pPr lvl="2" eaLnBrk="1" hangingPunct="1">
              <a:lnSpc>
                <a:spcPct val="90000"/>
              </a:lnSpc>
              <a:defRPr/>
            </a:pPr>
            <a:r>
              <a:rPr lang="en-US" sz="3200" dirty="0">
                <a:solidFill>
                  <a:schemeClr val="tx1"/>
                </a:solidFill>
                <a:latin typeface="+mn-lt"/>
                <a:cs typeface="Arial" charset="0"/>
              </a:rPr>
              <a:t>      The Exodus from Egypt (14-18)                 </a:t>
            </a:r>
          </a:p>
          <a:p>
            <a:pPr lvl="2" eaLnBrk="1" hangingPunct="1">
              <a:lnSpc>
                <a:spcPct val="90000"/>
              </a:lnSpc>
              <a:defRPr/>
            </a:pPr>
            <a:r>
              <a:rPr lang="en-US" sz="3200" dirty="0">
                <a:solidFill>
                  <a:schemeClr val="tx1"/>
                </a:solidFill>
                <a:latin typeface="+mn-lt"/>
                <a:cs typeface="Arial" charset="0"/>
              </a:rPr>
              <a:t>      The Law (19-24)</a:t>
            </a:r>
          </a:p>
          <a:p>
            <a:pPr lvl="2" eaLnBrk="1" hangingPunct="1">
              <a:lnSpc>
                <a:spcPct val="90000"/>
              </a:lnSpc>
              <a:defRPr/>
            </a:pPr>
            <a:r>
              <a:rPr lang="en-US" sz="3200" dirty="0">
                <a:solidFill>
                  <a:schemeClr val="tx1"/>
                </a:solidFill>
                <a:latin typeface="+mn-lt"/>
                <a:cs typeface="Arial" charset="0"/>
              </a:rPr>
              <a:t>      Tabernacle &amp; Worship (25-40)</a:t>
            </a:r>
            <a:endParaRPr lang="en-US" dirty="0">
              <a:solidFill>
                <a:schemeClr val="tx1"/>
              </a:solidFill>
              <a:latin typeface="+mn-lt"/>
              <a:cs typeface="Arial" charset="0"/>
            </a:endParaRPr>
          </a:p>
          <a:p>
            <a:pPr eaLnBrk="1" hangingPunct="1">
              <a:defRPr/>
            </a:pPr>
            <a:endParaRPr lang="en-US" sz="4400" dirty="0">
              <a:solidFill>
                <a:schemeClr val="tx1"/>
              </a:solidFill>
              <a:latin typeface="+mn-lt"/>
              <a:cs typeface="Arial" charset="0"/>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875" y="566738"/>
            <a:ext cx="8289925" cy="64611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US" b="1" i="1" dirty="0"/>
              <a:t>The Book of Exodus</a:t>
            </a:r>
          </a:p>
        </p:txBody>
      </p:sp>
      <p:sp>
        <p:nvSpPr>
          <p:cNvPr id="4" name="Rectangle 3"/>
          <p:cNvSpPr/>
          <p:nvPr/>
        </p:nvSpPr>
        <p:spPr bwMode="auto">
          <a:xfrm>
            <a:off x="396875" y="1219200"/>
            <a:ext cx="1371600"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i="1" dirty="0">
                <a:solidFill>
                  <a:schemeClr val="bg2"/>
                </a:solidFill>
              </a:rPr>
              <a:t>Focus</a:t>
            </a:r>
          </a:p>
        </p:txBody>
      </p:sp>
      <p:sp>
        <p:nvSpPr>
          <p:cNvPr id="7" name="Rectangle 6"/>
          <p:cNvSpPr/>
          <p:nvPr/>
        </p:nvSpPr>
        <p:spPr bwMode="auto">
          <a:xfrm>
            <a:off x="396875" y="2057400"/>
            <a:ext cx="1371600"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i="1" dirty="0">
                <a:solidFill>
                  <a:schemeClr val="bg2"/>
                </a:solidFill>
              </a:rPr>
              <a:t>Reference</a:t>
            </a:r>
          </a:p>
        </p:txBody>
      </p:sp>
      <p:sp>
        <p:nvSpPr>
          <p:cNvPr id="8" name="Rectangle 7"/>
          <p:cNvSpPr/>
          <p:nvPr/>
        </p:nvSpPr>
        <p:spPr bwMode="auto">
          <a:xfrm>
            <a:off x="396875" y="2895600"/>
            <a:ext cx="1371600"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i="1" dirty="0">
                <a:solidFill>
                  <a:schemeClr val="bg2"/>
                </a:solidFill>
              </a:rPr>
              <a:t>Division</a:t>
            </a:r>
          </a:p>
        </p:txBody>
      </p:sp>
      <p:sp>
        <p:nvSpPr>
          <p:cNvPr id="9" name="Rectangle 8"/>
          <p:cNvSpPr/>
          <p:nvPr/>
        </p:nvSpPr>
        <p:spPr bwMode="auto">
          <a:xfrm>
            <a:off x="396875" y="3733800"/>
            <a:ext cx="1371600" cy="7620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i="1" dirty="0">
                <a:solidFill>
                  <a:schemeClr val="bg2"/>
                </a:solidFill>
              </a:rPr>
              <a:t>Topic</a:t>
            </a:r>
          </a:p>
        </p:txBody>
      </p:sp>
      <p:sp>
        <p:nvSpPr>
          <p:cNvPr id="10" name="Rectangle 9"/>
          <p:cNvSpPr/>
          <p:nvPr/>
        </p:nvSpPr>
        <p:spPr bwMode="auto">
          <a:xfrm>
            <a:off x="396875" y="4495800"/>
            <a:ext cx="1371600" cy="873125"/>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i="1" dirty="0">
                <a:solidFill>
                  <a:schemeClr val="bg2"/>
                </a:solidFill>
              </a:rPr>
              <a:t>Location</a:t>
            </a:r>
          </a:p>
        </p:txBody>
      </p:sp>
      <p:sp>
        <p:nvSpPr>
          <p:cNvPr id="11" name="Rectangle 10"/>
          <p:cNvSpPr/>
          <p:nvPr/>
        </p:nvSpPr>
        <p:spPr bwMode="auto">
          <a:xfrm>
            <a:off x="396875" y="5368925"/>
            <a:ext cx="1371600" cy="879475"/>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i="1" dirty="0">
                <a:solidFill>
                  <a:schemeClr val="bg2"/>
                </a:solidFill>
              </a:rPr>
              <a:t>Time</a:t>
            </a:r>
          </a:p>
        </p:txBody>
      </p:sp>
      <p:sp>
        <p:nvSpPr>
          <p:cNvPr id="12" name="Rectangle 11"/>
          <p:cNvSpPr/>
          <p:nvPr/>
        </p:nvSpPr>
        <p:spPr bwMode="auto">
          <a:xfrm>
            <a:off x="1768475" y="1212850"/>
            <a:ext cx="4403725" cy="84455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chemeClr val="bg2"/>
                </a:solidFill>
              </a:rPr>
              <a:t>Redemption from Egypt</a:t>
            </a:r>
          </a:p>
        </p:txBody>
      </p:sp>
      <p:sp>
        <p:nvSpPr>
          <p:cNvPr id="13" name="Rectangle 12"/>
          <p:cNvSpPr/>
          <p:nvPr/>
        </p:nvSpPr>
        <p:spPr bwMode="auto">
          <a:xfrm>
            <a:off x="1768475" y="2057400"/>
            <a:ext cx="6918325"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chemeClr val="bg2"/>
                </a:solidFill>
              </a:rPr>
              <a:t>1:1----- 2:1--------5:1-------15:22------19:1--------32:1-----40:38</a:t>
            </a:r>
          </a:p>
        </p:txBody>
      </p:sp>
      <p:sp>
        <p:nvSpPr>
          <p:cNvPr id="15" name="Rectangle 14"/>
          <p:cNvSpPr/>
          <p:nvPr/>
        </p:nvSpPr>
        <p:spPr bwMode="auto">
          <a:xfrm>
            <a:off x="1768475" y="2889250"/>
            <a:ext cx="1106488"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200" dirty="0">
                <a:solidFill>
                  <a:schemeClr val="bg2"/>
                </a:solidFill>
              </a:rPr>
              <a:t>Need for Redemption      </a:t>
            </a:r>
          </a:p>
        </p:txBody>
      </p:sp>
      <p:sp>
        <p:nvSpPr>
          <p:cNvPr id="16" name="Rectangle 15"/>
          <p:cNvSpPr/>
          <p:nvPr/>
        </p:nvSpPr>
        <p:spPr bwMode="auto">
          <a:xfrm>
            <a:off x="2751138" y="2889250"/>
            <a:ext cx="1219200" cy="865188"/>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200" dirty="0">
                <a:solidFill>
                  <a:schemeClr val="bg2"/>
                </a:solidFill>
              </a:rPr>
              <a:t>Preparation for Redemption</a:t>
            </a:r>
          </a:p>
        </p:txBody>
      </p:sp>
      <p:sp>
        <p:nvSpPr>
          <p:cNvPr id="17" name="Rectangle 16"/>
          <p:cNvSpPr/>
          <p:nvPr/>
        </p:nvSpPr>
        <p:spPr bwMode="auto">
          <a:xfrm>
            <a:off x="3970338" y="2889250"/>
            <a:ext cx="1211262"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200" dirty="0">
                <a:solidFill>
                  <a:schemeClr val="bg2"/>
                </a:solidFill>
              </a:rPr>
              <a:t>Redemption </a:t>
            </a:r>
          </a:p>
          <a:p>
            <a:pPr algn="ctr" eaLnBrk="1" hangingPunct="1">
              <a:defRPr/>
            </a:pPr>
            <a:r>
              <a:rPr lang="en-US" sz="1200" dirty="0">
                <a:solidFill>
                  <a:schemeClr val="bg2"/>
                </a:solidFill>
              </a:rPr>
              <a:t>of Israel</a:t>
            </a:r>
          </a:p>
        </p:txBody>
      </p:sp>
      <p:sp>
        <p:nvSpPr>
          <p:cNvPr id="18" name="Rectangle 17"/>
          <p:cNvSpPr/>
          <p:nvPr/>
        </p:nvSpPr>
        <p:spPr bwMode="auto">
          <a:xfrm>
            <a:off x="6172200" y="2898775"/>
            <a:ext cx="1150938"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400" dirty="0">
                <a:solidFill>
                  <a:schemeClr val="bg2"/>
                </a:solidFill>
              </a:rPr>
              <a:t>Revelation of the Covenant</a:t>
            </a:r>
          </a:p>
        </p:txBody>
      </p:sp>
      <p:sp>
        <p:nvSpPr>
          <p:cNvPr id="19" name="Rectangle 18"/>
          <p:cNvSpPr/>
          <p:nvPr/>
        </p:nvSpPr>
        <p:spPr bwMode="auto">
          <a:xfrm>
            <a:off x="7323138" y="2901950"/>
            <a:ext cx="1371600"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400" dirty="0">
                <a:solidFill>
                  <a:schemeClr val="bg2"/>
                </a:solidFill>
              </a:rPr>
              <a:t>Response of Israel to the Covenant</a:t>
            </a:r>
          </a:p>
        </p:txBody>
      </p:sp>
      <p:sp>
        <p:nvSpPr>
          <p:cNvPr id="20" name="Rectangle 19"/>
          <p:cNvSpPr/>
          <p:nvPr/>
        </p:nvSpPr>
        <p:spPr bwMode="auto">
          <a:xfrm>
            <a:off x="5073650" y="2889250"/>
            <a:ext cx="1109663" cy="8509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200" dirty="0">
                <a:solidFill>
                  <a:schemeClr val="bg2"/>
                </a:solidFill>
              </a:rPr>
              <a:t>Preservation of Israel</a:t>
            </a:r>
          </a:p>
        </p:txBody>
      </p:sp>
      <p:sp>
        <p:nvSpPr>
          <p:cNvPr id="21" name="Rectangle 20"/>
          <p:cNvSpPr/>
          <p:nvPr/>
        </p:nvSpPr>
        <p:spPr bwMode="auto">
          <a:xfrm>
            <a:off x="1776413" y="3727450"/>
            <a:ext cx="4395787" cy="38735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chemeClr val="bg2"/>
                </a:solidFill>
              </a:rPr>
              <a:t>Narration</a:t>
            </a:r>
          </a:p>
        </p:txBody>
      </p:sp>
      <p:sp>
        <p:nvSpPr>
          <p:cNvPr id="22" name="Rectangle 21"/>
          <p:cNvSpPr/>
          <p:nvPr/>
        </p:nvSpPr>
        <p:spPr bwMode="auto">
          <a:xfrm>
            <a:off x="1776413" y="4114800"/>
            <a:ext cx="2197100" cy="38735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chemeClr val="bg2"/>
                </a:solidFill>
              </a:rPr>
              <a:t>Subjection</a:t>
            </a:r>
          </a:p>
        </p:txBody>
      </p:sp>
      <p:sp>
        <p:nvSpPr>
          <p:cNvPr id="23" name="Rectangle 22"/>
          <p:cNvSpPr/>
          <p:nvPr/>
        </p:nvSpPr>
        <p:spPr bwMode="auto">
          <a:xfrm>
            <a:off x="6172200" y="3727450"/>
            <a:ext cx="2514600" cy="38735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chemeClr val="bg2"/>
                </a:solidFill>
              </a:rPr>
              <a:t>Legislation</a:t>
            </a:r>
          </a:p>
        </p:txBody>
      </p:sp>
      <p:sp>
        <p:nvSpPr>
          <p:cNvPr id="24" name="Rectangle 23"/>
          <p:cNvSpPr/>
          <p:nvPr/>
        </p:nvSpPr>
        <p:spPr bwMode="auto">
          <a:xfrm>
            <a:off x="3973513" y="4121150"/>
            <a:ext cx="2198687" cy="38735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chemeClr val="bg2"/>
                </a:solidFill>
              </a:rPr>
              <a:t>Redemption</a:t>
            </a:r>
          </a:p>
        </p:txBody>
      </p:sp>
      <p:sp>
        <p:nvSpPr>
          <p:cNvPr id="25" name="Rectangle 24"/>
          <p:cNvSpPr/>
          <p:nvPr/>
        </p:nvSpPr>
        <p:spPr bwMode="auto">
          <a:xfrm>
            <a:off x="6172200" y="4121150"/>
            <a:ext cx="2514600" cy="38735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chemeClr val="bg2"/>
                </a:solidFill>
              </a:rPr>
              <a:t>Instruction</a:t>
            </a:r>
          </a:p>
        </p:txBody>
      </p:sp>
      <p:sp>
        <p:nvSpPr>
          <p:cNvPr id="26" name="Rectangle 25"/>
          <p:cNvSpPr/>
          <p:nvPr/>
        </p:nvSpPr>
        <p:spPr bwMode="auto">
          <a:xfrm>
            <a:off x="5073650" y="4508500"/>
            <a:ext cx="1098550" cy="860425"/>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400" dirty="0">
                <a:solidFill>
                  <a:schemeClr val="bg2"/>
                </a:solidFill>
              </a:rPr>
              <a:t>Wilderness</a:t>
            </a:r>
          </a:p>
        </p:txBody>
      </p:sp>
      <p:sp>
        <p:nvSpPr>
          <p:cNvPr id="27" name="Rectangle 26"/>
          <p:cNvSpPr/>
          <p:nvPr/>
        </p:nvSpPr>
        <p:spPr bwMode="auto">
          <a:xfrm>
            <a:off x="5073650" y="5368925"/>
            <a:ext cx="1109663" cy="879475"/>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1800" dirty="0">
                <a:solidFill>
                  <a:schemeClr val="bg2"/>
                </a:solidFill>
              </a:rPr>
              <a:t>2 Months</a:t>
            </a:r>
          </a:p>
        </p:txBody>
      </p:sp>
      <p:sp>
        <p:nvSpPr>
          <p:cNvPr id="28" name="Rectangle 27"/>
          <p:cNvSpPr/>
          <p:nvPr/>
        </p:nvSpPr>
        <p:spPr bwMode="auto">
          <a:xfrm>
            <a:off x="1768475" y="4510088"/>
            <a:ext cx="3305175" cy="858837"/>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chemeClr val="bg2"/>
                </a:solidFill>
              </a:rPr>
              <a:t>Egypt</a:t>
            </a:r>
          </a:p>
        </p:txBody>
      </p:sp>
      <p:sp>
        <p:nvSpPr>
          <p:cNvPr id="29" name="Rectangle 28"/>
          <p:cNvSpPr/>
          <p:nvPr/>
        </p:nvSpPr>
        <p:spPr bwMode="auto">
          <a:xfrm>
            <a:off x="1776413" y="5368925"/>
            <a:ext cx="3297237" cy="879475"/>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chemeClr val="bg2"/>
                </a:solidFill>
              </a:rPr>
              <a:t>430 Years</a:t>
            </a:r>
          </a:p>
        </p:txBody>
      </p:sp>
      <p:sp>
        <p:nvSpPr>
          <p:cNvPr id="32" name="Rectangle 31"/>
          <p:cNvSpPr/>
          <p:nvPr/>
        </p:nvSpPr>
        <p:spPr bwMode="auto">
          <a:xfrm>
            <a:off x="6170613" y="1219200"/>
            <a:ext cx="2514600" cy="838200"/>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chemeClr val="bg2"/>
                </a:solidFill>
              </a:rPr>
              <a:t>Revelation from God</a:t>
            </a:r>
          </a:p>
        </p:txBody>
      </p:sp>
      <p:sp>
        <p:nvSpPr>
          <p:cNvPr id="33" name="Rectangle 32"/>
          <p:cNvSpPr/>
          <p:nvPr/>
        </p:nvSpPr>
        <p:spPr bwMode="auto">
          <a:xfrm>
            <a:off x="6172200" y="4510088"/>
            <a:ext cx="2514600" cy="858837"/>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chemeClr val="bg2"/>
                </a:solidFill>
              </a:rPr>
              <a:t>Mount Sinai</a:t>
            </a:r>
          </a:p>
        </p:txBody>
      </p:sp>
      <p:sp>
        <p:nvSpPr>
          <p:cNvPr id="34" name="Rectangle 33"/>
          <p:cNvSpPr/>
          <p:nvPr/>
        </p:nvSpPr>
        <p:spPr bwMode="auto">
          <a:xfrm>
            <a:off x="6170613" y="5368925"/>
            <a:ext cx="2514600" cy="879475"/>
          </a:xfrm>
          <a:prstGeom prst="rect">
            <a:avLst/>
          </a:prstGeom>
          <a:ln/>
          <a:extLst/>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2000" dirty="0">
                <a:solidFill>
                  <a:schemeClr val="bg2"/>
                </a:solidFill>
              </a:rPr>
              <a:t>10 Months</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1000" y="0"/>
            <a:ext cx="8229600" cy="533400"/>
          </a:xfrm>
        </p:spPr>
        <p:txBody>
          <a:bodyPr/>
          <a:lstStyle/>
          <a:p>
            <a:r>
              <a:rPr lang="en-US" altLang="en-US" sz="3600" u="sng">
                <a:solidFill>
                  <a:schemeClr val="tx1"/>
                </a:solidFill>
              </a:rPr>
              <a:t>Major Events in Exodus</a:t>
            </a:r>
          </a:p>
        </p:txBody>
      </p:sp>
      <p:sp>
        <p:nvSpPr>
          <p:cNvPr id="3" name="Content Placeholder 2"/>
          <p:cNvSpPr>
            <a:spLocks noGrp="1"/>
          </p:cNvSpPr>
          <p:nvPr>
            <p:ph idx="1"/>
          </p:nvPr>
        </p:nvSpPr>
        <p:spPr>
          <a:xfrm>
            <a:off x="228600" y="533400"/>
            <a:ext cx="8686800" cy="6096000"/>
          </a:xfrm>
        </p:spPr>
        <p:txBody>
          <a:bodyPr/>
          <a:lstStyle/>
          <a:p>
            <a:pPr>
              <a:defRPr/>
            </a:pPr>
            <a:r>
              <a:rPr lang="en-US" dirty="0"/>
              <a:t>Oppression of the Israelites</a:t>
            </a:r>
          </a:p>
          <a:p>
            <a:pPr marL="0" indent="0">
              <a:buFontTx/>
              <a:buNone/>
              <a:defRPr/>
            </a:pPr>
            <a:r>
              <a:rPr lang="en-US" sz="2400" dirty="0"/>
              <a:t>	</a:t>
            </a:r>
            <a:r>
              <a:rPr lang="en-US" sz="2100" dirty="0"/>
              <a:t>Then a new king, who did not know about Joseph, came to power in Egypt.  </a:t>
            </a:r>
            <a:r>
              <a:rPr lang="en-US" sz="2100" baseline="30000" dirty="0"/>
              <a:t>9</a:t>
            </a:r>
            <a:r>
              <a:rPr lang="en-US" sz="2100" dirty="0"/>
              <a:t> "Look," he said to his people, "the Israelites have become much too numerous for us.  </a:t>
            </a:r>
            <a:r>
              <a:rPr lang="en-US" sz="2100" baseline="30000" dirty="0"/>
              <a:t>10 </a:t>
            </a:r>
            <a:r>
              <a:rPr lang="en-US" sz="2100" dirty="0"/>
              <a:t>Come, we must deal shrewdly with them or they will become even more numerous and, if war breaks out, will join our enemies, fight against us and leave the country." </a:t>
            </a:r>
          </a:p>
          <a:p>
            <a:pPr marL="0" indent="0">
              <a:buFontTx/>
              <a:buNone/>
              <a:defRPr/>
            </a:pPr>
            <a:r>
              <a:rPr lang="en-US" sz="2100" dirty="0"/>
              <a:t>	</a:t>
            </a:r>
            <a:r>
              <a:rPr lang="en-US" sz="2100" baseline="30000" dirty="0"/>
              <a:t>11 </a:t>
            </a:r>
            <a:r>
              <a:rPr lang="en-US" sz="2100" dirty="0"/>
              <a:t>So they put slave masters over them to oppress them with forced labor, and they built </a:t>
            </a:r>
            <a:r>
              <a:rPr lang="en-US" sz="2100" dirty="0" err="1"/>
              <a:t>Pithom</a:t>
            </a:r>
            <a:r>
              <a:rPr lang="en-US" sz="2100" dirty="0"/>
              <a:t> and </a:t>
            </a:r>
            <a:r>
              <a:rPr lang="en-US" sz="2100" dirty="0" err="1"/>
              <a:t>Rameses</a:t>
            </a:r>
            <a:r>
              <a:rPr lang="en-US" sz="2100" dirty="0"/>
              <a:t> as store cities for Pharaoh.  </a:t>
            </a:r>
            <a:r>
              <a:rPr lang="en-US" sz="2100" baseline="30000" dirty="0"/>
              <a:t>12 </a:t>
            </a:r>
            <a:r>
              <a:rPr lang="en-US" sz="2100" dirty="0"/>
              <a:t>But the more they were oppressed, the more they multiplied and spread; so the Egyptians came to dread the Israelites </a:t>
            </a:r>
            <a:r>
              <a:rPr lang="en-US" sz="2100" baseline="30000" dirty="0"/>
              <a:t>13 </a:t>
            </a:r>
            <a:r>
              <a:rPr lang="en-US" sz="2100" dirty="0"/>
              <a:t>and worked them ruthlessly.  </a:t>
            </a:r>
            <a:r>
              <a:rPr lang="en-US" sz="2100" baseline="30000" dirty="0"/>
              <a:t>14 </a:t>
            </a:r>
            <a:r>
              <a:rPr lang="en-US" sz="2100" dirty="0"/>
              <a:t>They made their lives bitter with hard labor in brick and mortar and with all kinds of work in the fields; in all their hard labor the Egyptians used them ruthlessly. </a:t>
            </a:r>
          </a:p>
          <a:p>
            <a:pPr marL="0" indent="0">
              <a:buFontTx/>
              <a:buNone/>
              <a:defRPr/>
            </a:pPr>
            <a:r>
              <a:rPr lang="en-US" sz="2100" dirty="0"/>
              <a:t>	</a:t>
            </a:r>
            <a:r>
              <a:rPr lang="en-US" sz="2100" baseline="30000" dirty="0"/>
              <a:t>15 </a:t>
            </a:r>
            <a:r>
              <a:rPr lang="en-US" sz="2100" dirty="0"/>
              <a:t>The king of Egypt said to the Hebrew midwives, whose names were </a:t>
            </a:r>
            <a:r>
              <a:rPr lang="en-US" sz="2100" dirty="0" err="1"/>
              <a:t>Shiphrah</a:t>
            </a:r>
            <a:r>
              <a:rPr lang="en-US" sz="2100" dirty="0"/>
              <a:t> and </a:t>
            </a:r>
            <a:r>
              <a:rPr lang="en-US" sz="2100" dirty="0" err="1"/>
              <a:t>Puah</a:t>
            </a:r>
            <a:r>
              <a:rPr lang="en-US" sz="2100" dirty="0"/>
              <a:t>, </a:t>
            </a:r>
            <a:r>
              <a:rPr lang="en-US" sz="2100" baseline="30000" dirty="0"/>
              <a:t>16</a:t>
            </a:r>
            <a:r>
              <a:rPr lang="en-US" sz="2100" dirty="0"/>
              <a:t> "When you help the Hebrew women in childbirth and observe them on the delivery stool, if it is a boy, kill him; but if it is a girl, let her live." 				Exodus 1:8-16</a:t>
            </a:r>
          </a:p>
          <a:p>
            <a:pPr>
              <a:defRPr/>
            </a:pPr>
            <a:endParaRPr lang="en-US" sz="2800" dirty="0"/>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81000" y="0"/>
            <a:ext cx="8229600" cy="533400"/>
          </a:xfrm>
        </p:spPr>
        <p:txBody>
          <a:bodyPr/>
          <a:lstStyle/>
          <a:p>
            <a:r>
              <a:rPr lang="en-US" altLang="en-US" sz="3600" u="sng">
                <a:solidFill>
                  <a:schemeClr val="tx1"/>
                </a:solidFill>
              </a:rPr>
              <a:t>Major Events in Exodus</a:t>
            </a:r>
          </a:p>
        </p:txBody>
      </p:sp>
      <p:sp>
        <p:nvSpPr>
          <p:cNvPr id="3" name="Content Placeholder 2"/>
          <p:cNvSpPr>
            <a:spLocks noGrp="1"/>
          </p:cNvSpPr>
          <p:nvPr>
            <p:ph idx="1"/>
          </p:nvPr>
        </p:nvSpPr>
        <p:spPr>
          <a:xfrm>
            <a:off x="228600" y="533400"/>
            <a:ext cx="8686800" cy="6096000"/>
          </a:xfrm>
        </p:spPr>
        <p:txBody>
          <a:bodyPr/>
          <a:lstStyle/>
          <a:p>
            <a:pPr>
              <a:defRPr/>
            </a:pPr>
            <a:r>
              <a:rPr lang="en-US" dirty="0"/>
              <a:t>Birth &amp; Preservation of Moses</a:t>
            </a:r>
          </a:p>
          <a:p>
            <a:pPr marL="0" indent="0">
              <a:buFontTx/>
              <a:buNone/>
              <a:defRPr/>
            </a:pPr>
            <a:r>
              <a:rPr lang="en-US" sz="2400" dirty="0"/>
              <a:t>	</a:t>
            </a:r>
            <a:r>
              <a:rPr lang="en-US" sz="2100" dirty="0"/>
              <a:t>Now a man of the house of Levi married a Levite woman, </a:t>
            </a:r>
            <a:r>
              <a:rPr lang="en-US" sz="2100" baseline="30000" dirty="0"/>
              <a:t>2</a:t>
            </a:r>
            <a:r>
              <a:rPr lang="en-US" sz="2100" dirty="0"/>
              <a:t> and she became pregnant and gave birth to a son.  When she saw that he was a fine child, she hid him for three months.  </a:t>
            </a:r>
            <a:r>
              <a:rPr lang="en-US" sz="2100" baseline="30000" dirty="0"/>
              <a:t>3 </a:t>
            </a:r>
            <a:r>
              <a:rPr lang="en-US" sz="2100" dirty="0"/>
              <a:t>But when she could hide him no longer, she got a papyrus basket for him and coated it with tar and pitch.  Then she placed the child in it and put it among the reeds along the bank of the Nile.  </a:t>
            </a:r>
            <a:r>
              <a:rPr lang="en-US" sz="2100" baseline="30000" dirty="0"/>
              <a:t>4 </a:t>
            </a:r>
            <a:r>
              <a:rPr lang="en-US" sz="2100" dirty="0"/>
              <a:t>His sister stood at a distance to see what would happen to him. </a:t>
            </a:r>
          </a:p>
          <a:p>
            <a:pPr marL="0" indent="0">
              <a:buFontTx/>
              <a:buNone/>
              <a:defRPr/>
            </a:pPr>
            <a:r>
              <a:rPr lang="en-US" sz="2100" dirty="0"/>
              <a:t>	</a:t>
            </a:r>
            <a:r>
              <a:rPr lang="en-US" sz="2100" baseline="30000" dirty="0"/>
              <a:t>5 </a:t>
            </a:r>
            <a:r>
              <a:rPr lang="en-US" sz="2100" dirty="0"/>
              <a:t>Then Pharaoh's daughter went down to the Nile to bathe, and her attendants were walking along the river bank.  She saw the basket among the reeds and sent her slave girl to get it.  </a:t>
            </a:r>
            <a:r>
              <a:rPr lang="en-US" sz="2100" baseline="30000" dirty="0"/>
              <a:t>6 </a:t>
            </a:r>
            <a:r>
              <a:rPr lang="en-US" sz="2100" dirty="0"/>
              <a:t>She opened it and saw the baby.  He was crying, and she felt sorry for him.  "This is one of the Hebrew babies," she said. …</a:t>
            </a:r>
          </a:p>
          <a:p>
            <a:pPr marL="0" indent="0">
              <a:buFontTx/>
              <a:buNone/>
              <a:defRPr/>
            </a:pPr>
            <a:r>
              <a:rPr lang="en-US" sz="2100" dirty="0"/>
              <a:t>	</a:t>
            </a:r>
            <a:r>
              <a:rPr lang="en-US" sz="2100" baseline="30000" dirty="0"/>
              <a:t>10 </a:t>
            </a:r>
            <a:r>
              <a:rPr lang="en-US" sz="2100" dirty="0"/>
              <a:t>When the child grew older, she took him to Pharaoh's daughter and he became her son.  She named him Moses, saying, "I drew him out of the water."  			 Exodus 2:1-10</a:t>
            </a:r>
          </a:p>
          <a:p>
            <a:pPr marL="0" indent="0">
              <a:buFontTx/>
              <a:buNone/>
              <a:defRPr/>
            </a:pPr>
            <a:endParaRPr lang="en-US" sz="2100" dirty="0"/>
          </a:p>
          <a:p>
            <a:pPr marL="0" indent="0">
              <a:buFontTx/>
              <a:buNone/>
              <a:defRPr/>
            </a:pPr>
            <a:endParaRPr lang="en-US" sz="2100" dirty="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81000" y="0"/>
            <a:ext cx="8229600" cy="533400"/>
          </a:xfrm>
        </p:spPr>
        <p:txBody>
          <a:bodyPr/>
          <a:lstStyle/>
          <a:p>
            <a:r>
              <a:rPr lang="en-US" altLang="en-US" sz="3600" u="sng">
                <a:solidFill>
                  <a:schemeClr val="tx1"/>
                </a:solidFill>
              </a:rPr>
              <a:t>Major Events in Exodus</a:t>
            </a:r>
          </a:p>
        </p:txBody>
      </p:sp>
      <p:sp>
        <p:nvSpPr>
          <p:cNvPr id="3" name="Content Placeholder 2"/>
          <p:cNvSpPr>
            <a:spLocks noGrp="1"/>
          </p:cNvSpPr>
          <p:nvPr>
            <p:ph idx="1"/>
          </p:nvPr>
        </p:nvSpPr>
        <p:spPr>
          <a:xfrm>
            <a:off x="228600" y="533400"/>
            <a:ext cx="8686800" cy="6096000"/>
          </a:xfrm>
        </p:spPr>
        <p:txBody>
          <a:bodyPr/>
          <a:lstStyle/>
          <a:p>
            <a:pPr>
              <a:defRPr/>
            </a:pPr>
            <a:r>
              <a:rPr lang="en-US" dirty="0"/>
              <a:t>Flight of Moses to </a:t>
            </a:r>
            <a:r>
              <a:rPr lang="en-US" dirty="0" err="1"/>
              <a:t>Midian</a:t>
            </a:r>
            <a:endParaRPr lang="en-US" dirty="0"/>
          </a:p>
          <a:p>
            <a:pPr marL="0" indent="0">
              <a:buFontTx/>
              <a:buNone/>
              <a:defRPr/>
            </a:pPr>
            <a:r>
              <a:rPr lang="en-US" sz="2400" dirty="0"/>
              <a:t>	One day, after Moses had grown up, he went out to where his own people were and watched them at their hard labor.  He saw an Egyptian beating a Hebrew, one of his own people.  </a:t>
            </a:r>
            <a:r>
              <a:rPr lang="en-US" sz="2400" baseline="30000" dirty="0"/>
              <a:t>12 </a:t>
            </a:r>
            <a:r>
              <a:rPr lang="en-US" sz="2400" dirty="0"/>
              <a:t>Glancing this way and that and seeing no one, he killed the Egyptian and hid him in the sand.  </a:t>
            </a:r>
            <a:r>
              <a:rPr lang="en-US" sz="2400" baseline="30000" dirty="0"/>
              <a:t>13 </a:t>
            </a:r>
            <a:r>
              <a:rPr lang="en-US" sz="2400" dirty="0"/>
              <a:t>The next day he went out and saw two Hebrews fighting.  He asked the one in the wrong, "Why are you hitting your fellow Hebrew?" </a:t>
            </a:r>
          </a:p>
          <a:p>
            <a:pPr marL="0" indent="0">
              <a:buFontTx/>
              <a:buNone/>
              <a:defRPr/>
            </a:pPr>
            <a:r>
              <a:rPr lang="en-US" sz="2400" dirty="0"/>
              <a:t>	</a:t>
            </a:r>
            <a:r>
              <a:rPr lang="en-US" sz="2400" baseline="30000" dirty="0"/>
              <a:t>14 </a:t>
            </a:r>
            <a:r>
              <a:rPr lang="en-US" sz="2400" dirty="0"/>
              <a:t>The man said, "Who made you ruler and judge over us?  Are you thinking of killing me as you killed the Egyptian?"  Then Moses was afraid and thought, "What I did must have become known." </a:t>
            </a:r>
          </a:p>
          <a:p>
            <a:pPr marL="0" indent="0">
              <a:buFontTx/>
              <a:buNone/>
              <a:defRPr/>
            </a:pPr>
            <a:r>
              <a:rPr lang="en-US" sz="2400" dirty="0"/>
              <a:t>	</a:t>
            </a:r>
            <a:r>
              <a:rPr lang="en-US" sz="2400" baseline="30000" dirty="0"/>
              <a:t>15 </a:t>
            </a:r>
            <a:r>
              <a:rPr lang="en-US" sz="2400" dirty="0"/>
              <a:t>When Pharaoh heard of this, he tried to kill Moses, but Moses fled from Pharaoh and went to live in </a:t>
            </a:r>
            <a:r>
              <a:rPr lang="en-US" sz="2400" dirty="0" err="1"/>
              <a:t>Midian</a:t>
            </a:r>
            <a:r>
              <a:rPr lang="en-US" sz="2400" dirty="0"/>
              <a:t>, where he sat down by a well.   			Exodus 2:11-16</a:t>
            </a:r>
          </a:p>
          <a:p>
            <a:pPr marL="0" indent="0">
              <a:buFontTx/>
              <a:buNone/>
              <a:defRPr/>
            </a:pPr>
            <a:endParaRPr lang="en-US" sz="2100" dirty="0"/>
          </a:p>
          <a:p>
            <a:pPr marL="0" indent="0">
              <a:buFontTx/>
              <a:buNone/>
              <a:defRPr/>
            </a:pPr>
            <a:endParaRPr lang="en-US" sz="2100" dirty="0"/>
          </a:p>
          <a:p>
            <a:pPr marL="0" indent="0">
              <a:buFontTx/>
              <a:buNone/>
              <a:defRPr/>
            </a:pPr>
            <a:endParaRPr lang="en-US" sz="2100" dirty="0"/>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81000" y="0"/>
            <a:ext cx="8229600" cy="533400"/>
          </a:xfrm>
        </p:spPr>
        <p:txBody>
          <a:bodyPr/>
          <a:lstStyle/>
          <a:p>
            <a:r>
              <a:rPr lang="en-US" altLang="en-US" sz="3600" u="sng">
                <a:solidFill>
                  <a:schemeClr val="tx1"/>
                </a:solidFill>
              </a:rPr>
              <a:t>Major Events in Exodus</a:t>
            </a:r>
          </a:p>
        </p:txBody>
      </p:sp>
      <p:sp>
        <p:nvSpPr>
          <p:cNvPr id="3" name="Content Placeholder 2"/>
          <p:cNvSpPr>
            <a:spLocks noGrp="1"/>
          </p:cNvSpPr>
          <p:nvPr>
            <p:ph idx="1"/>
          </p:nvPr>
        </p:nvSpPr>
        <p:spPr>
          <a:xfrm>
            <a:off x="228600" y="533400"/>
            <a:ext cx="8686800" cy="6096000"/>
          </a:xfrm>
        </p:spPr>
        <p:txBody>
          <a:bodyPr/>
          <a:lstStyle/>
          <a:p>
            <a:pPr>
              <a:defRPr/>
            </a:pPr>
            <a:r>
              <a:rPr lang="en-US" dirty="0"/>
              <a:t>The Burning Bush </a:t>
            </a:r>
          </a:p>
          <a:p>
            <a:pPr marL="0" indent="0">
              <a:buFontTx/>
              <a:buNone/>
              <a:defRPr/>
            </a:pPr>
            <a:r>
              <a:rPr lang="en-US" sz="2400" dirty="0"/>
              <a:t>	</a:t>
            </a:r>
            <a:r>
              <a:rPr lang="en-US" sz="2100" dirty="0"/>
              <a:t>Now Moses was tending the flock of </a:t>
            </a:r>
            <a:r>
              <a:rPr lang="en-US" sz="2100" dirty="0" err="1"/>
              <a:t>Jethro</a:t>
            </a:r>
            <a:r>
              <a:rPr lang="en-US" sz="2100" dirty="0"/>
              <a:t> his father-in-law, the priest of </a:t>
            </a:r>
            <a:r>
              <a:rPr lang="en-US" sz="2100" dirty="0" err="1"/>
              <a:t>Midian</a:t>
            </a:r>
            <a:r>
              <a:rPr lang="en-US" sz="2100" dirty="0"/>
              <a:t>, and he led the flock to the far side of the desert and came to </a:t>
            </a:r>
            <a:r>
              <a:rPr lang="en-US" sz="2100" dirty="0" err="1"/>
              <a:t>Horeb</a:t>
            </a:r>
            <a:r>
              <a:rPr lang="en-US" sz="2100" dirty="0"/>
              <a:t>, the mountain of God.  2 There the angel of the Lord appeared to him in flames of fire from within a bush. Moses saw that though the bush was on fire it did not burn up.  3 So Moses thought, "I will go over and see this strange sight - why the bush does not burn up." </a:t>
            </a:r>
          </a:p>
          <a:p>
            <a:pPr marL="0" indent="0">
              <a:buFontTx/>
              <a:buNone/>
              <a:defRPr/>
            </a:pPr>
            <a:r>
              <a:rPr lang="en-US" sz="2100" dirty="0"/>
              <a:t>	4 When the Lord saw that he had gone over to look, God called to him from within the bush, "Moses! Moses!“  	</a:t>
            </a:r>
          </a:p>
          <a:p>
            <a:pPr marL="0" indent="0">
              <a:buFontTx/>
              <a:buNone/>
              <a:defRPr/>
            </a:pPr>
            <a:r>
              <a:rPr lang="en-US" sz="2100" dirty="0"/>
              <a:t>And Moses said, "Here I am." </a:t>
            </a:r>
          </a:p>
          <a:p>
            <a:pPr marL="0" indent="0">
              <a:buFontTx/>
              <a:buNone/>
              <a:defRPr/>
            </a:pPr>
            <a:r>
              <a:rPr lang="en-US" sz="2100" dirty="0"/>
              <a:t>	"Do not come any closer," God said. "Take off your sandals, for the place where you are standing is holy ground." 6 Then he said, "I am the God of your father, the God of Abraham, the God of Isaac and the God of Jacob." At this, Moses hid his face, because he was afraid to look at God. </a:t>
            </a:r>
          </a:p>
          <a:p>
            <a:pPr marL="0" indent="0">
              <a:buFontTx/>
              <a:buNone/>
              <a:defRPr/>
            </a:pPr>
            <a:r>
              <a:rPr lang="en-US" sz="2100" dirty="0"/>
              <a:t>						Exodus 3:5-6</a:t>
            </a:r>
          </a:p>
        </p:txBody>
      </p:sp>
    </p:spTree>
  </p:cSld>
  <p:clrMapOvr>
    <a:masterClrMapping/>
  </p:clrMapOvr>
  <p:transition spd="med">
    <p:fade/>
  </p:transition>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8770</TotalTime>
  <Words>601</Words>
  <Application>Microsoft Office PowerPoint</Application>
  <PresentationFormat>On-screen Show (4:3)</PresentationFormat>
  <Paragraphs>267</Paragraphs>
  <Slides>36</Slides>
  <Notes>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36</vt:i4>
      </vt:variant>
    </vt:vector>
  </HeadingPairs>
  <TitlesOfParts>
    <vt:vector size="40" baseType="lpstr">
      <vt:lpstr>Arial</vt:lpstr>
      <vt:lpstr>Times New Roman</vt:lpstr>
      <vt:lpstr>Default Design</vt:lpstr>
      <vt:lpstr>1_Default Design</vt:lpstr>
      <vt:lpstr>PowerPoint Presentation</vt:lpstr>
      <vt:lpstr>Torah</vt:lpstr>
      <vt:lpstr>Numbers</vt:lpstr>
      <vt:lpstr>The Book of Exodus</vt:lpstr>
      <vt:lpstr>PowerPoint Presentation</vt:lpstr>
      <vt:lpstr>Major Events in Exodus</vt:lpstr>
      <vt:lpstr>Major Events in Exodus</vt:lpstr>
      <vt:lpstr>Major Events in Exodus</vt:lpstr>
      <vt:lpstr>Major Events in Exodus</vt:lpstr>
      <vt:lpstr>Major Events in Exodus</vt:lpstr>
      <vt:lpstr>Major Events in Exodus</vt:lpstr>
      <vt:lpstr>Major Events in Exodus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Major Events in Exodus</vt:lpstr>
      <vt:lpstr>Major Events in Exodus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Book of Leviticus</vt:lpstr>
      <vt:lpstr>PowerPoint Presentation</vt:lpstr>
      <vt:lpstr>The Book of Numbers</vt:lpstr>
      <vt:lpstr>PowerPoint Presentation</vt:lpstr>
      <vt:lpstr>PowerPoint Presentation</vt:lpstr>
      <vt:lpstr>The Book of Deuteronomy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16-11-4 OT1-Exodus-Deut Lecture  PPT Notes</dc:title>
  <dc:creator>Ross Arnold</dc:creator>
  <cp:lastModifiedBy>Carolyn</cp:lastModifiedBy>
  <cp:revision>324</cp:revision>
  <cp:lastPrinted>2012-09-17T17:14:15Z</cp:lastPrinted>
  <dcterms:created xsi:type="dcterms:W3CDTF">2007-12-04T08:55:22Z</dcterms:created>
  <dcterms:modified xsi:type="dcterms:W3CDTF">2016-11-15T22:08:12Z</dcterms:modified>
</cp:coreProperties>
</file>