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343" r:id="rId2"/>
    <p:sldId id="344" r:id="rId3"/>
    <p:sldId id="345" r:id="rId4"/>
    <p:sldId id="370" r:id="rId5"/>
    <p:sldId id="368" r:id="rId6"/>
    <p:sldId id="371" r:id="rId7"/>
    <p:sldId id="372" r:id="rId8"/>
    <p:sldId id="373" r:id="rId9"/>
    <p:sldId id="375" r:id="rId10"/>
    <p:sldId id="376" r:id="rId11"/>
    <p:sldId id="374" r:id="rId12"/>
    <p:sldId id="377" r:id="rId13"/>
    <p:sldId id="348" r:id="rId14"/>
    <p:sldId id="362" r:id="rId15"/>
  </p:sldIdLst>
  <p:sldSz cx="9144000" cy="6858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FFCC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77251" autoAdjust="0"/>
  </p:normalViewPr>
  <p:slideViewPr>
    <p:cSldViewPr>
      <p:cViewPr varScale="1">
        <p:scale>
          <a:sx n="66" d="100"/>
          <a:sy n="66" d="100"/>
        </p:scale>
        <p:origin x="-102" y="-3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eaLnBrk="1" hangingPunct="1">
              <a:defRPr sz="1200">
                <a:cs typeface="+mn-cs"/>
              </a:defRPr>
            </a:lvl1pPr>
          </a:lstStyle>
          <a:p>
            <a:pPr>
              <a:defRPr/>
            </a:pPr>
            <a:endParaRPr lang="en-US" altLang="en-US"/>
          </a:p>
        </p:txBody>
      </p:sp>
      <p:sp>
        <p:nvSpPr>
          <p:cNvPr id="32771" name="Rectangle 3"/>
          <p:cNvSpPr>
            <a:spLocks noGrp="1" noChangeArrowheads="1"/>
          </p:cNvSpPr>
          <p:nvPr>
            <p:ph type="dt" sz="quarter"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lgn="r" eaLnBrk="1" hangingPunct="1">
              <a:defRPr sz="1200">
                <a:cs typeface="+mn-cs"/>
              </a:defRPr>
            </a:lvl1pPr>
          </a:lstStyle>
          <a:p>
            <a:pPr>
              <a:defRPr/>
            </a:pPr>
            <a:endParaRPr lang="en-US" altLang="en-US"/>
          </a:p>
        </p:txBody>
      </p:sp>
      <p:sp>
        <p:nvSpPr>
          <p:cNvPr id="32772" name="Rectangle 4"/>
          <p:cNvSpPr>
            <a:spLocks noGrp="1" noChangeArrowheads="1"/>
          </p:cNvSpPr>
          <p:nvPr>
            <p:ph type="ftr" sz="quarter" idx="2"/>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eaLnBrk="1" hangingPunct="1">
              <a:defRPr sz="1200">
                <a:cs typeface="+mn-cs"/>
              </a:defRPr>
            </a:lvl1pPr>
          </a:lstStyle>
          <a:p>
            <a:pPr>
              <a:defRPr/>
            </a:pPr>
            <a:endParaRPr lang="en-US" altLang="en-US"/>
          </a:p>
        </p:txBody>
      </p:sp>
      <p:sp>
        <p:nvSpPr>
          <p:cNvPr id="32773" name="Rectangle 5"/>
          <p:cNvSpPr>
            <a:spLocks noGrp="1" noChangeArrowheads="1"/>
          </p:cNvSpPr>
          <p:nvPr>
            <p:ph type="sldNum" sz="quarter" idx="3"/>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eaLnBrk="1" hangingPunct="1">
              <a:defRPr sz="1200"/>
            </a:lvl1pPr>
          </a:lstStyle>
          <a:p>
            <a:fld id="{349D3C8C-E081-48FA-8079-806EB2D42AE7}" type="slidenum">
              <a:rPr lang="en-US" altLang="en-US"/>
              <a:pPr/>
              <a:t>‹#›</a:t>
            </a:fld>
            <a:endParaRPr lang="en-US" altLang="en-US"/>
          </a:p>
        </p:txBody>
      </p:sp>
    </p:spTree>
    <p:extLst>
      <p:ext uri="{BB962C8B-B14F-4D97-AF65-F5344CB8AC3E}">
        <p14:creationId xmlns:p14="http://schemas.microsoft.com/office/powerpoint/2010/main" val="2281247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eaLnBrk="1" hangingPunct="1">
              <a:defRPr sz="1200">
                <a:cs typeface="+mn-cs"/>
              </a:defRPr>
            </a:lvl1pPr>
          </a:lstStyle>
          <a:p>
            <a:pPr>
              <a:defRPr/>
            </a:pPr>
            <a:endParaRPr lang="en-US" altLang="en-US"/>
          </a:p>
        </p:txBody>
      </p:sp>
      <p:sp>
        <p:nvSpPr>
          <p:cNvPr id="46083" name="Rectangle 3"/>
          <p:cNvSpPr>
            <a:spLocks noGrp="1" noChangeArrowheads="1"/>
          </p:cNvSpPr>
          <p:nvPr>
            <p:ph type="dt"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lgn="r" eaLnBrk="1" hangingPunct="1">
              <a:defRPr sz="1200">
                <a:cs typeface="+mn-cs"/>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96975" y="701675"/>
            <a:ext cx="4683125" cy="35115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6085" name="Rectangle 5"/>
          <p:cNvSpPr>
            <a:spLocks noGrp="1" noChangeArrowheads="1"/>
          </p:cNvSpPr>
          <p:nvPr>
            <p:ph type="body" sz="quarter" idx="3"/>
          </p:nvPr>
        </p:nvSpPr>
        <p:spPr bwMode="auto">
          <a:xfrm>
            <a:off x="942975" y="4448175"/>
            <a:ext cx="5191125"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6086" name="Rectangle 6"/>
          <p:cNvSpPr>
            <a:spLocks noGrp="1" noChangeArrowheads="1"/>
          </p:cNvSpPr>
          <p:nvPr>
            <p:ph type="ftr" sz="quarter" idx="4"/>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eaLnBrk="1" hangingPunct="1">
              <a:defRPr sz="1200">
                <a:cs typeface="+mn-cs"/>
              </a:defRPr>
            </a:lvl1pPr>
          </a:lstStyle>
          <a:p>
            <a:pPr>
              <a:defRPr/>
            </a:pPr>
            <a:endParaRPr lang="en-US" altLang="en-US"/>
          </a:p>
        </p:txBody>
      </p:sp>
      <p:sp>
        <p:nvSpPr>
          <p:cNvPr id="46087" name="Rectangle 7"/>
          <p:cNvSpPr>
            <a:spLocks noGrp="1" noChangeArrowheads="1"/>
          </p:cNvSpPr>
          <p:nvPr>
            <p:ph type="sldNum" sz="quarter" idx="5"/>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eaLnBrk="1" hangingPunct="1">
              <a:defRPr sz="1200"/>
            </a:lvl1pPr>
          </a:lstStyle>
          <a:p>
            <a:fld id="{1533ABB6-39E9-416C-B692-B8C6633359F5}" type="slidenum">
              <a:rPr lang="en-US" altLang="en-US"/>
              <a:pPr/>
              <a:t>‹#›</a:t>
            </a:fld>
            <a:endParaRPr lang="en-US" altLang="en-US"/>
          </a:p>
        </p:txBody>
      </p:sp>
    </p:spTree>
    <p:extLst>
      <p:ext uri="{BB962C8B-B14F-4D97-AF65-F5344CB8AC3E}">
        <p14:creationId xmlns:p14="http://schemas.microsoft.com/office/powerpoint/2010/main" val="1908068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en.wikipedia.org/wiki/Sign_%28semiotics%29"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p:spPr>
        <p:txBody>
          <a:bodyPr/>
          <a:lstStyle/>
          <a:p>
            <a:pPr eaLnBrk="1" hangingPunct="1"/>
            <a:endParaRPr lang="en-US" altLang="en-US" smtClean="0"/>
          </a:p>
        </p:txBody>
      </p:sp>
      <p:sp>
        <p:nvSpPr>
          <p:cNvPr id="6148"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AFD13F31-5933-44F5-87A8-89F9405A3B98}" type="slidenum">
              <a:rPr lang="en-US" altLang="en-US"/>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pPr eaLnBrk="1" hangingPunct="1"/>
            <a:r>
              <a:rPr lang="en-US" altLang="en-US" sz="1400" smtClean="0">
                <a:latin typeface="Arial" charset="0"/>
                <a:cs typeface="Arial" charset="0"/>
              </a:rPr>
              <a:t>D.A. Carson reminds us of the dreadful alternative to objective truth when he writes, "If there is no objective truth that binds all cultures together and evaluates them, then epistemologically, there is only truth for the individual, or for the individual culture, or for the diverse interpreting communities found within each culture"(Carson 541).</a:t>
            </a:r>
            <a:br>
              <a:rPr lang="en-US" altLang="en-US" sz="1400" smtClean="0">
                <a:latin typeface="Arial" charset="0"/>
                <a:cs typeface="Arial" charset="0"/>
              </a:rPr>
            </a:br>
            <a:endParaRPr lang="en-US" altLang="en-US" sz="1400" smtClean="0">
              <a:latin typeface="Arial" charset="0"/>
              <a:cs typeface="Arial" charset="0"/>
            </a:endParaRPr>
          </a:p>
          <a:p>
            <a:pPr eaLnBrk="1" hangingPunct="1"/>
            <a:r>
              <a:rPr lang="en-US" altLang="en-US" sz="1400" smtClean="0">
                <a:latin typeface="Arial" charset="0"/>
                <a:cs typeface="Arial" charset="0"/>
              </a:rPr>
              <a:t>There is a crisis of truth in our postmodern times. However, as Phillips points out, “our society dogmatically rejects truth in theory but cannot live that way in practice…The crisis of the postmodern position is that it cannot believe or live out its own claims. Postmodernity has nothing to believe, including its own unbelief, despite the aching need of humans to know and believe.”</a:t>
            </a:r>
          </a:p>
          <a:p>
            <a:pPr eaLnBrk="1" hangingPunct="1"/>
            <a:endParaRPr lang="en-US" altLang="en-US" sz="1400" smtClean="0">
              <a:latin typeface="Arial" charset="0"/>
              <a:cs typeface="Arial" charset="0"/>
            </a:endParaRPr>
          </a:p>
          <a:p>
            <a:r>
              <a:rPr lang="en-US" altLang="en-US" sz="1400" smtClean="0">
                <a:latin typeface="Arial" charset="0"/>
                <a:cs typeface="Arial" charset="0"/>
              </a:rPr>
              <a:t>The postmodern view rejects the reality of truth, positing an implicit (and in some cases, explicit) relativism in which nothing is really and finally true.” The author gives several examples of how this theory does not work in actual practice. Here is one example from the book:</a:t>
            </a:r>
          </a:p>
          <a:p>
            <a:endParaRPr lang="en-US" altLang="en-US" sz="1400" smtClean="0">
              <a:latin typeface="Arial" charset="0"/>
              <a:cs typeface="Arial" charset="0"/>
            </a:endParaRPr>
          </a:p>
          <a:p>
            <a:r>
              <a:rPr lang="en-US" altLang="en-US" sz="1400" smtClean="0">
                <a:latin typeface="Arial" charset="0"/>
                <a:cs typeface="Arial" charset="0"/>
              </a:rPr>
              <a:t>“One professor made this point after his college class had united against him in insisting that nothing is ultimately true or morally wrong in an objective sense. The next day the professor informed the students that regardless of their performance on the exam they were all going to receive an F. The students objected in unison, ‘But that’s wrong!’ and the professor’s point against relativism was made. No one can live it, and therefore no one really believes it.”</a:t>
            </a:r>
          </a:p>
          <a:p>
            <a:endParaRPr lang="en-US" altLang="en-US" sz="1400" smtClean="0">
              <a:latin typeface="Arial" charset="0"/>
              <a:cs typeface="Arial" charset="0"/>
            </a:endParaRPr>
          </a:p>
          <a:p>
            <a:r>
              <a:rPr lang="en-US" altLang="en-US" sz="1400" smtClean="0">
                <a:latin typeface="Arial" charset="0"/>
                <a:cs typeface="Arial" charset="0"/>
              </a:rPr>
              <a:t>The answer lies, not in throwing out the metanarrative, but in reforming the metanarrative--getting the metanarrative</a:t>
            </a:r>
            <a:r>
              <a:rPr lang="en-US" altLang="en-US" sz="1400" i="1" smtClean="0">
                <a:latin typeface="Arial" charset="0"/>
                <a:cs typeface="Arial" charset="0"/>
              </a:rPr>
              <a:t> right</a:t>
            </a:r>
            <a:r>
              <a:rPr lang="en-US" altLang="en-US" sz="1400" smtClean="0">
                <a:latin typeface="Arial" charset="0"/>
                <a:cs typeface="Arial" charset="0"/>
              </a:rPr>
              <a:t> . </a:t>
            </a:r>
          </a:p>
          <a:p>
            <a:endParaRPr lang="en-US" altLang="en-US" sz="1400" smtClean="0">
              <a:latin typeface="Arial" charset="0"/>
              <a:cs typeface="Arial" charset="0"/>
            </a:endParaRPr>
          </a:p>
          <a:p>
            <a:r>
              <a:rPr lang="en-US" altLang="en-US" sz="1400" smtClean="0">
                <a:latin typeface="Arial" charset="0"/>
                <a:cs typeface="Arial" charset="0"/>
              </a:rPr>
              <a:t>If we tune in carefully, we can detect this growing desire for authenticity all around us. We can see it in the specificity of the local food movement or the repeated use of the word “proper” on gastropub menus. We can hear it in the use of the word “legend” as applied to anyone who has actually achieved something in the real world. (The elevation of real life to myth!) We can recognise it in advertising campaigns such as for Jack Daniel’s, which ache to portray not rebellion but authenticity. </a:t>
            </a:r>
          </a:p>
          <a:p>
            <a:endParaRPr lang="en-US" altLang="en-US" sz="1400" smtClean="0">
              <a:latin typeface="Arial" charset="0"/>
              <a:cs typeface="Arial" charset="0"/>
            </a:endParaRPr>
          </a:p>
          <a:p>
            <a:r>
              <a:rPr lang="en-US" altLang="en-US" sz="1400" smtClean="0">
                <a:latin typeface="Arial" charset="0"/>
                <a:cs typeface="Arial" charset="0"/>
              </a:rPr>
              <a:t>Alister McGrath, in attempting to highlight postmodernity's skewed approach to truth, writes:</a:t>
            </a:r>
            <a:br>
              <a:rPr lang="en-US" altLang="en-US" sz="1400" smtClean="0">
                <a:latin typeface="Arial" charset="0"/>
                <a:cs typeface="Arial" charset="0"/>
              </a:rPr>
            </a:br>
            <a:r>
              <a:rPr lang="en-US" altLang="en-US" sz="1400" smtClean="0">
                <a:latin typeface="Arial" charset="0"/>
                <a:cs typeface="Arial" charset="0"/>
              </a:rPr>
              <a:t/>
            </a:r>
            <a:br>
              <a:rPr lang="en-US" altLang="en-US" sz="1400" smtClean="0">
                <a:latin typeface="Arial" charset="0"/>
                <a:cs typeface="Arial" charset="0"/>
              </a:rPr>
            </a:br>
            <a:r>
              <a:rPr lang="en-US" altLang="en-US" sz="1400" i="1" smtClean="0">
                <a:latin typeface="Arial" charset="0"/>
                <a:cs typeface="Arial" charset="0"/>
              </a:rPr>
              <a:t>To the postmodern suggestion that something can be "true for me" but not "true" the following reply might be made. Is fascism as equally true as democratic libertarianism? Consider the person who believes, passionately and sincerely, that it is an excellent thing to place millions of Jews in gas chambers. That is certainly "true for him". But can it be allowed to pass unchallenged? Is it as equally true as the belief that one ought to live in peace and tolerance with one's neighbours, including Jews? (Journal of the Evangelical Theological Society 35, 1992).</a:t>
            </a:r>
            <a:br>
              <a:rPr lang="en-US" altLang="en-US" sz="1400" i="1" smtClean="0">
                <a:latin typeface="Arial" charset="0"/>
                <a:cs typeface="Arial" charset="0"/>
              </a:rPr>
            </a:br>
            <a:r>
              <a:rPr lang="en-US" altLang="en-US" sz="1400" smtClean="0">
                <a:latin typeface="Arial" charset="0"/>
                <a:cs typeface="Arial" charset="0"/>
              </a:rPr>
              <a:t/>
            </a:r>
            <a:br>
              <a:rPr lang="en-US" altLang="en-US" sz="1400" smtClean="0">
                <a:latin typeface="Arial" charset="0"/>
                <a:cs typeface="Arial" charset="0"/>
              </a:rPr>
            </a:br>
            <a:r>
              <a:rPr lang="en-US" altLang="en-US" sz="1400" smtClean="0">
                <a:latin typeface="Arial" charset="0"/>
                <a:cs typeface="Arial" charset="0"/>
              </a:rPr>
              <a:t>The postmodernists are wise to question the the modernist arrogance regarding truth, but at the same time, it would be foolish to say objective truth doesn't exist or can't be perceived. The balanced approach would suggest that any "claims" on truth be done humbly and with little sense of finality, allowing that "truth" to be constantly polished and reevaluated. Truth should constantly be polished and reevaluated in light of the fact that human understanding of truth, though potentially accurate, is never exhaustive or absolute. </a:t>
            </a:r>
          </a:p>
          <a:p>
            <a:endParaRPr lang="en-US" altLang="en-US" sz="1400" smtClean="0">
              <a:latin typeface="Arial" charset="0"/>
              <a:cs typeface="Arial" charset="0"/>
            </a:endParaRPr>
          </a:p>
          <a:p>
            <a:r>
              <a:rPr lang="en-US" altLang="en-US" sz="1400" smtClean="0">
                <a:latin typeface="Arial" charset="0"/>
                <a:cs typeface="Arial" charset="0"/>
              </a:rPr>
              <a:t>We can identify it in the way brands are trying to hold on to, or take up, an interest in ethics, or in a particular ethos. A culture of care is advertised and celebrated and cherished. Values are important once more: the values that the artist puts into the making of an object as well as the values that the consumer takes out of the object. And all of these striven-for values are separate to the naked commercial value.</a:t>
            </a:r>
          </a:p>
          <a:p>
            <a:endParaRPr lang="en-US" altLang="en-US" sz="1400" smtClean="0">
              <a:latin typeface="Arial" charset="0"/>
              <a:cs typeface="Arial" charset="0"/>
            </a:endParaRPr>
          </a:p>
          <a:p>
            <a:pPr eaLnBrk="1" hangingPunct="1"/>
            <a:r>
              <a:rPr lang="en-US" altLang="en-US" sz="1400" smtClean="0">
                <a:latin typeface="Arial" charset="0"/>
                <a:cs typeface="Arial" charset="0"/>
              </a:rPr>
              <a:t>Go deeper still and we can see a growing reverence and appreciation for the man or woman who can make objects well. </a:t>
            </a:r>
          </a:p>
        </p:txBody>
      </p:sp>
      <p:sp>
        <p:nvSpPr>
          <p:cNvPr id="24580"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4A8E9E96-CC98-4F7E-9B9F-4AF8A27F1179}" type="slidenum">
              <a:rPr lang="en-US" altLang="en-US"/>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pPr eaLnBrk="1" hangingPunct="1"/>
            <a:endParaRPr lang="en-US" altLang="en-US" smtClean="0"/>
          </a:p>
        </p:txBody>
      </p:sp>
      <p:sp>
        <p:nvSpPr>
          <p:cNvPr id="26628"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DA869007-981F-4B4C-A0F2-D3CA4BF99FBE}" type="slidenum">
              <a:rPr lang="en-US" altLang="en-US"/>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endParaRPr lang="en-US" altLang="en-US" smtClean="0"/>
          </a:p>
        </p:txBody>
      </p:sp>
      <p:sp>
        <p:nvSpPr>
          <p:cNvPr id="28676"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fld id="{1A72BCDC-0F57-47BA-B36D-3CE1185791C7}" type="slidenum">
              <a:rPr lang="en-US" altLang="en-US" sz="1200"/>
              <a:pPr/>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pPr eaLnBrk="1" hangingPunct="1"/>
            <a:endParaRPr lang="en-US" altLang="en-US" smtClean="0"/>
          </a:p>
        </p:txBody>
      </p:sp>
      <p:sp>
        <p:nvSpPr>
          <p:cNvPr id="30724"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3B72F470-046C-4768-8C73-547EC7CB2B18}" type="slidenum">
              <a:rPr lang="en-US" altLang="en-US"/>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altLang="en-US" smtClean="0"/>
          </a:p>
        </p:txBody>
      </p:sp>
      <p:sp>
        <p:nvSpPr>
          <p:cNvPr id="31748"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fld id="{B66E2DC5-B032-421C-9CC4-B2F623620881}" type="slidenum">
              <a:rPr lang="en-US" altLang="en-US" sz="1200"/>
              <a:pPr/>
              <a:t>14</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p:spPr>
        <p:txBody>
          <a:bodyPr/>
          <a:lstStyle/>
          <a:p>
            <a:pPr eaLnBrk="1" hangingPunct="1"/>
            <a:endParaRPr lang="en-US" altLang="en-US" smtClean="0"/>
          </a:p>
        </p:txBody>
      </p:sp>
      <p:sp>
        <p:nvSpPr>
          <p:cNvPr id="8196"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3429E163-61C0-43F1-A2F6-DBD8E4B2702E}" type="slidenum">
              <a:rPr lang="en-US" altLang="en-US"/>
              <a:pPr>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pPr eaLnBrk="1" hangingPunct="1"/>
            <a:r>
              <a:rPr lang="en-US" altLang="en-US" smtClean="0"/>
              <a:t>QUALIFIERS</a:t>
            </a:r>
          </a:p>
          <a:p>
            <a:pPr eaLnBrk="1" hangingPunct="1"/>
            <a:endParaRPr lang="en-US" altLang="en-US" smtClean="0"/>
          </a:p>
          <a:p>
            <a:pPr eaLnBrk="1" hangingPunct="1"/>
            <a:r>
              <a:rPr lang="en-US" altLang="en-US" smtClean="0"/>
              <a:t>*ONLY Western thought and Western philosophers.</a:t>
            </a:r>
          </a:p>
          <a:p>
            <a:pPr eaLnBrk="1" hangingPunct="1"/>
            <a:r>
              <a:rPr lang="en-US" altLang="en-US" smtClean="0"/>
              <a:t>*Not ALL Western philosophers – just those I think especially have affected the way we modern Westerners think – and you are free to disagree.</a:t>
            </a:r>
          </a:p>
          <a:p>
            <a:pPr eaLnBrk="1" hangingPunct="1"/>
            <a:endParaRPr lang="en-US" altLang="en-US" smtClean="0"/>
          </a:p>
          <a:p>
            <a:pPr eaLnBrk="1" hangingPunct="1"/>
            <a:r>
              <a:rPr lang="en-US" altLang="en-US" smtClean="0"/>
              <a:t>WHY philosophy is important.</a:t>
            </a:r>
          </a:p>
          <a:p>
            <a:pPr eaLnBrk="1" hangingPunct="1"/>
            <a:endParaRPr lang="en-US" altLang="en-US" smtClean="0"/>
          </a:p>
        </p:txBody>
      </p:sp>
      <p:sp>
        <p:nvSpPr>
          <p:cNvPr id="10244"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10592853-E3D6-4355-8F59-E500D5180A2D}" type="slidenum">
              <a:rPr lang="en-US" altLang="en-US"/>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p:spPr>
        <p:txBody>
          <a:bodyPr/>
          <a:lstStyle/>
          <a:p>
            <a:pPr eaLnBrk="1" hangingPunct="1"/>
            <a:endParaRPr lang="en-US" altLang="en-US" smtClean="0"/>
          </a:p>
        </p:txBody>
      </p:sp>
      <p:sp>
        <p:nvSpPr>
          <p:cNvPr id="12292"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66FD81A9-7A7A-4D92-8815-9C031BA02EDE}" type="slidenum">
              <a:rPr lang="en-US" altLang="en-US"/>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p:spPr>
        <p:txBody>
          <a:bodyPr/>
          <a:lstStyle/>
          <a:p>
            <a:pPr eaLnBrk="1" hangingPunct="1"/>
            <a:endParaRPr lang="en-US" altLang="en-US" sz="1400" smtClean="0">
              <a:latin typeface="Arial" charset="0"/>
              <a:cs typeface="Arial" charset="0"/>
            </a:endParaRPr>
          </a:p>
        </p:txBody>
      </p:sp>
      <p:sp>
        <p:nvSpPr>
          <p:cNvPr id="14340"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5A235BDD-BA43-481C-B1DD-3BC33DF2293D}" type="slidenum">
              <a:rPr lang="en-US" altLang="en-US"/>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p:spPr>
        <p:txBody>
          <a:bodyPr/>
          <a:lstStyle/>
          <a:p>
            <a:pPr eaLnBrk="1" hangingPunct="1"/>
            <a:r>
              <a:rPr lang="en-US" altLang="en-US" sz="1400" smtClean="0">
                <a:latin typeface="Arial" charset="0"/>
                <a:cs typeface="Arial" charset="0"/>
              </a:rPr>
              <a:t>Lyotard understood </a:t>
            </a:r>
            <a:r>
              <a:rPr lang="en-US" altLang="en-US" sz="1400" u="sng" smtClean="0">
                <a:latin typeface="Arial" charset="0"/>
                <a:cs typeface="Arial" charset="0"/>
              </a:rPr>
              <a:t>modernity</a:t>
            </a:r>
            <a:r>
              <a:rPr lang="en-US" altLang="en-US" sz="1400" smtClean="0">
                <a:latin typeface="Arial" charset="0"/>
                <a:cs typeface="Arial" charset="0"/>
              </a:rPr>
              <a:t> as a cultural condition characterized by constant change in the pursuit of progress. Postmodernity then represents the culmination of this process where constant change has become the </a:t>
            </a:r>
            <a:r>
              <a:rPr lang="en-US" altLang="en-US" sz="1400" i="1" u="sng" smtClean="0">
                <a:latin typeface="Arial" charset="0"/>
                <a:cs typeface="Arial" charset="0"/>
              </a:rPr>
              <a:t>status quo</a:t>
            </a:r>
            <a:r>
              <a:rPr lang="en-US" altLang="en-US" sz="1400" smtClean="0">
                <a:latin typeface="Arial" charset="0"/>
                <a:cs typeface="Arial" charset="0"/>
              </a:rPr>
              <a:t> and the notion of progress obsolete. Following </a:t>
            </a:r>
            <a:r>
              <a:rPr lang="en-US" altLang="en-US" sz="1400" u="sng" smtClean="0">
                <a:latin typeface="Arial" charset="0"/>
                <a:cs typeface="Arial" charset="0"/>
              </a:rPr>
              <a:t>Ludwig Wittgenstein</a:t>
            </a:r>
            <a:r>
              <a:rPr lang="en-US" altLang="en-US" sz="1400" smtClean="0">
                <a:latin typeface="Arial" charset="0"/>
                <a:cs typeface="Arial" charset="0"/>
              </a:rPr>
              <a:t>'s critique of the possibility of absolute and total knowledge Lyotard further argued that the various </a:t>
            </a:r>
            <a:r>
              <a:rPr lang="en-US" altLang="en-US" sz="1400" u="sng" smtClean="0">
                <a:latin typeface="Arial" charset="0"/>
                <a:cs typeface="Arial" charset="0"/>
              </a:rPr>
              <a:t>metanarratives</a:t>
            </a:r>
            <a:r>
              <a:rPr lang="en-US" altLang="en-US" sz="1400" smtClean="0">
                <a:latin typeface="Arial" charset="0"/>
                <a:cs typeface="Arial" charset="0"/>
              </a:rPr>
              <a:t> of progress such as </a:t>
            </a:r>
            <a:r>
              <a:rPr lang="en-US" altLang="en-US" sz="1400" u="sng" smtClean="0">
                <a:latin typeface="Arial" charset="0"/>
                <a:cs typeface="Arial" charset="0"/>
              </a:rPr>
              <a:t>positivist</a:t>
            </a:r>
            <a:r>
              <a:rPr lang="en-US" altLang="en-US" sz="1400" smtClean="0">
                <a:latin typeface="Arial" charset="0"/>
                <a:cs typeface="Arial" charset="0"/>
              </a:rPr>
              <a:t> </a:t>
            </a:r>
            <a:r>
              <a:rPr lang="en-US" altLang="en-US" sz="1400" u="sng" smtClean="0">
                <a:latin typeface="Arial" charset="0"/>
                <a:cs typeface="Arial" charset="0"/>
              </a:rPr>
              <a:t>science</a:t>
            </a:r>
            <a:r>
              <a:rPr lang="en-US" altLang="en-US" sz="1400" smtClean="0">
                <a:latin typeface="Arial" charset="0"/>
                <a:cs typeface="Arial" charset="0"/>
              </a:rPr>
              <a:t>, </a:t>
            </a:r>
            <a:r>
              <a:rPr lang="en-US" altLang="en-US" sz="1400" u="sng" smtClean="0">
                <a:latin typeface="Arial" charset="0"/>
                <a:cs typeface="Arial" charset="0"/>
              </a:rPr>
              <a:t>Marxism</a:t>
            </a:r>
            <a:r>
              <a:rPr lang="en-US" altLang="en-US" sz="1400" smtClean="0">
                <a:latin typeface="Arial" charset="0"/>
                <a:cs typeface="Arial" charset="0"/>
              </a:rPr>
              <a:t>, and </a:t>
            </a:r>
            <a:r>
              <a:rPr lang="en-US" altLang="en-US" sz="1400" u="sng" smtClean="0">
                <a:latin typeface="Arial" charset="0"/>
                <a:cs typeface="Arial" charset="0"/>
              </a:rPr>
              <a:t>structuralism</a:t>
            </a:r>
            <a:r>
              <a:rPr lang="en-US" altLang="en-US" sz="1400" smtClean="0">
                <a:latin typeface="Arial" charset="0"/>
                <a:cs typeface="Arial" charset="0"/>
              </a:rPr>
              <a:t> were defunct as methods of achieving progress.</a:t>
            </a:r>
          </a:p>
          <a:p>
            <a:pPr eaLnBrk="1" hangingPunct="1"/>
            <a:endParaRPr lang="en-US" altLang="en-US" sz="1400" smtClean="0">
              <a:latin typeface="Arial" charset="0"/>
              <a:cs typeface="Arial" charset="0"/>
            </a:endParaRPr>
          </a:p>
          <a:p>
            <a:pPr eaLnBrk="1" hangingPunct="1"/>
            <a:r>
              <a:rPr lang="en-US" altLang="en-US" sz="1400" smtClean="0">
                <a:latin typeface="Arial" charset="0"/>
                <a:cs typeface="Arial" charset="0"/>
              </a:rPr>
              <a:t>Modernity is characterized as a movement that "delights in the natural" as opposed to the supernatural(Middleton/Walsh 14). It is a movement that stresses the "individual" and the "power" our minds have to attain truth(Middleton/Walsh 14). And it is a movement where progress is measured by our ability to "subdue" the forces of nature and utilize them for our benefit(Middleton/Walsh 14).</a:t>
            </a:r>
            <a:br>
              <a:rPr lang="en-US" altLang="en-US" sz="1400" smtClean="0">
                <a:latin typeface="Arial" charset="0"/>
                <a:cs typeface="Arial" charset="0"/>
              </a:rPr>
            </a:br>
            <a:r>
              <a:rPr lang="en-US" altLang="en-US" sz="1400" smtClean="0">
                <a:latin typeface="Arial" charset="0"/>
                <a:cs typeface="Arial" charset="0"/>
              </a:rPr>
              <a:t/>
            </a:r>
            <a:br>
              <a:rPr lang="en-US" altLang="en-US" sz="1400" smtClean="0">
                <a:latin typeface="Arial" charset="0"/>
                <a:cs typeface="Arial" charset="0"/>
              </a:rPr>
            </a:br>
            <a:r>
              <a:rPr lang="en-US" altLang="en-US" sz="1400" smtClean="0">
                <a:latin typeface="Arial" charset="0"/>
                <a:cs typeface="Arial" charset="0"/>
              </a:rPr>
              <a:t>Middleton/Walsh go on to describe these characterizations of modernity in terms of "tiers". The first tier, "scientism", provides humanity with authoritative knowledge. "Technicism", the second tier, is about the effective translation of scientific knowledge into control of the creation. The third tier, "economism", maintains that a increased standard of living is the pinnacle of human life(Middleton/Walsh 22).</a:t>
            </a:r>
          </a:p>
          <a:p>
            <a:pPr eaLnBrk="1" hangingPunct="1"/>
            <a:endParaRPr lang="en-US" altLang="en-US" sz="1400" smtClean="0">
              <a:latin typeface="Arial" charset="0"/>
              <a:cs typeface="Arial" charset="0"/>
            </a:endParaRPr>
          </a:p>
          <a:p>
            <a:pPr eaLnBrk="1" hangingPunct="1"/>
            <a:r>
              <a:rPr lang="en-US" altLang="en-US" sz="1400" smtClean="0">
                <a:latin typeface="Arial" charset="0"/>
                <a:cs typeface="Arial" charset="0"/>
              </a:rPr>
              <a:t>The difficulty with modernity, Middleton/Walsh point out, is that this "progress myth is losing its power"(Middleton/Walsh 20). Middleton/Walsh argue convincingly how the "myth of progress" began to crumble with the first bombs of World War I, followed by the Great Depression of the 1930's(Middleton/Walsh 23).</a:t>
            </a:r>
            <a:br>
              <a:rPr lang="en-US" altLang="en-US" sz="1400" smtClean="0">
                <a:latin typeface="Arial" charset="0"/>
                <a:cs typeface="Arial" charset="0"/>
              </a:rPr>
            </a:br>
            <a:endParaRPr lang="en-US" altLang="en-US" sz="1400" smtClean="0">
              <a:latin typeface="Arial" charset="0"/>
              <a:cs typeface="Arial" charset="0"/>
            </a:endParaRPr>
          </a:p>
        </p:txBody>
      </p:sp>
      <p:sp>
        <p:nvSpPr>
          <p:cNvPr id="16388"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493C1A82-9066-4FFB-8E6C-134ED937E99D}" type="slidenum">
              <a:rPr lang="en-US" altLang="en-US"/>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51555" name="Notes Placeholder 2"/>
          <p:cNvSpPr>
            <a:spLocks noGrp="1"/>
          </p:cNvSpPr>
          <p:nvPr>
            <p:ph type="body" idx="1"/>
          </p:nvPr>
        </p:nvSpPr>
        <p:spPr/>
        <p:txBody>
          <a:bodyPr/>
          <a:lstStyle/>
          <a:p>
            <a:pPr eaLnBrk="1" hangingPunct="1">
              <a:defRPr/>
            </a:pPr>
            <a:r>
              <a:rPr lang="en-US" sz="1400" dirty="0">
                <a:latin typeface="Arial" panose="020B0604020202020204" pitchFamily="34" charset="0"/>
                <a:cs typeface="Arial" panose="020B0604020202020204" pitchFamily="34" charset="0"/>
              </a:rPr>
              <a:t>Postmodernism is the economic or cultural state or condition of </a:t>
            </a:r>
            <a:r>
              <a:rPr lang="en-US" sz="1400" u="sng" dirty="0">
                <a:latin typeface="Arial" panose="020B0604020202020204" pitchFamily="34" charset="0"/>
                <a:cs typeface="Arial" panose="020B0604020202020204" pitchFamily="34" charset="0"/>
              </a:rPr>
              <a:t>Western</a:t>
            </a:r>
            <a:r>
              <a:rPr lang="en-US" sz="1400" dirty="0">
                <a:latin typeface="Arial" panose="020B0604020202020204" pitchFamily="34" charset="0"/>
                <a:cs typeface="Arial" panose="020B0604020202020204" pitchFamily="34" charset="0"/>
              </a:rPr>
              <a:t> society which is said to exist </a:t>
            </a:r>
            <a:r>
              <a:rPr lang="en-US" sz="1400" i="1" dirty="0">
                <a:latin typeface="Arial" panose="020B0604020202020204" pitchFamily="34" charset="0"/>
                <a:cs typeface="Arial" panose="020B0604020202020204" pitchFamily="34" charset="0"/>
              </a:rPr>
              <a:t>after</a:t>
            </a:r>
            <a:r>
              <a:rPr lang="en-US" sz="1400" dirty="0">
                <a:latin typeface="Arial" panose="020B0604020202020204" pitchFamily="34" charset="0"/>
                <a:cs typeface="Arial" panose="020B0604020202020204" pitchFamily="34" charset="0"/>
              </a:rPr>
              <a:t> </a:t>
            </a:r>
            <a:r>
              <a:rPr lang="en-US" sz="1400" u="sng" dirty="0">
                <a:latin typeface="Arial" panose="020B0604020202020204" pitchFamily="34" charset="0"/>
                <a:cs typeface="Arial" panose="020B0604020202020204" pitchFamily="34" charset="0"/>
              </a:rPr>
              <a:t>modernity</a:t>
            </a:r>
            <a:r>
              <a:rPr lang="en-US" sz="1400" dirty="0">
                <a:latin typeface="Arial" panose="020B0604020202020204" pitchFamily="34" charset="0"/>
                <a:cs typeface="Arial" panose="020B0604020202020204" pitchFamily="34" charset="0"/>
              </a:rPr>
              <a:t>. Some schools of thought hold that modernity ended in the late 20th century – in the 1980s or early 1990s – and that it was replaced by postmodernity, while others would extend modernity to cover the developments denoted by postmodernity, while some believe that modernity ended after World War II. The simplest, but not necessarily most correct demarcation point of this era is the collapse of the </a:t>
            </a:r>
            <a:r>
              <a:rPr lang="en-US" sz="1400" u="sng" dirty="0">
                <a:latin typeface="Arial" panose="020B0604020202020204" pitchFamily="34" charset="0"/>
                <a:cs typeface="Arial" panose="020B0604020202020204" pitchFamily="34" charset="0"/>
              </a:rPr>
              <a:t>Soviet Union</a:t>
            </a:r>
            <a:r>
              <a:rPr lang="en-US" sz="1400" dirty="0">
                <a:latin typeface="Arial" panose="020B0604020202020204" pitchFamily="34" charset="0"/>
                <a:cs typeface="Arial" panose="020B0604020202020204" pitchFamily="34" charset="0"/>
              </a:rPr>
              <a:t> and the </a:t>
            </a:r>
            <a:r>
              <a:rPr lang="en-US" sz="1400" dirty="0" err="1">
                <a:latin typeface="Arial" panose="020B0604020202020204" pitchFamily="34" charset="0"/>
                <a:cs typeface="Arial" panose="020B0604020202020204" pitchFamily="34" charset="0"/>
              </a:rPr>
              <a:t>liberalisation</a:t>
            </a:r>
            <a:r>
              <a:rPr lang="en-US" sz="1400" dirty="0">
                <a:latin typeface="Arial" panose="020B0604020202020204" pitchFamily="34" charset="0"/>
                <a:cs typeface="Arial" panose="020B0604020202020204" pitchFamily="34" charset="0"/>
              </a:rPr>
              <a:t> of China in 1991.</a:t>
            </a:r>
          </a:p>
          <a:p>
            <a:pPr eaLnBrk="1" hangingPunct="1">
              <a:defRPr/>
            </a:pPr>
            <a:endParaRPr lang="en-US" sz="1400" b="1" dirty="0">
              <a:latin typeface="Arial" panose="020B0604020202020204" pitchFamily="34" charset="0"/>
              <a:cs typeface="Arial" panose="020B0604020202020204" pitchFamily="34" charset="0"/>
            </a:endParaRPr>
          </a:p>
          <a:p>
            <a:pPr eaLnBrk="1" hangingPunct="1">
              <a:defRPr/>
            </a:pPr>
            <a:r>
              <a:rPr lang="en-US" sz="1400" b="1" dirty="0">
                <a:latin typeface="Arial" panose="020B0604020202020204" pitchFamily="34" charset="0"/>
                <a:cs typeface="Arial" panose="020B0604020202020204" pitchFamily="34" charset="0"/>
              </a:rPr>
              <a:t>Postmodernism</a:t>
            </a:r>
            <a:r>
              <a:rPr lang="en-US" sz="1400" dirty="0">
                <a:latin typeface="Arial" panose="020B0604020202020204" pitchFamily="34" charset="0"/>
                <a:cs typeface="Arial" panose="020B0604020202020204" pitchFamily="34" charset="0"/>
              </a:rPr>
              <a:t> is a relativistic system of observation and thought that denies absolutes and objectivity. While no consensus exists on a precise definition, postmodernism nevertheless signals a dissatisfaction with one or more aspects of </a:t>
            </a:r>
            <a:r>
              <a:rPr lang="en-US" sz="1400" u="sng" dirty="0">
                <a:latin typeface="Arial" panose="020B0604020202020204" pitchFamily="34" charset="0"/>
                <a:cs typeface="Arial" panose="020B0604020202020204" pitchFamily="34" charset="0"/>
              </a:rPr>
              <a:t>modernity</a:t>
            </a:r>
          </a:p>
          <a:p>
            <a:pPr eaLnBrk="1" hangingPunct="1">
              <a:defRPr/>
            </a:pPr>
            <a:endParaRPr lang="en-US" altLang="en-US" sz="1400" u="sng" dirty="0">
              <a:latin typeface="Arial" panose="020B0604020202020204" pitchFamily="34" charset="0"/>
              <a:cs typeface="Arial" panose="020B0604020202020204" pitchFamily="34" charset="0"/>
            </a:endParaRPr>
          </a:p>
          <a:p>
            <a:pPr eaLnBrk="1" hangingPunct="1">
              <a:defRPr/>
            </a:pPr>
            <a:r>
              <a:rPr lang="en-US" sz="1400" dirty="0">
                <a:latin typeface="Arial" panose="020B0604020202020204" pitchFamily="34" charset="0"/>
                <a:cs typeface="Arial" panose="020B0604020202020204" pitchFamily="34" charset="0"/>
              </a:rPr>
              <a:t>The </a:t>
            </a:r>
            <a:r>
              <a:rPr lang="en-US" sz="1400" i="1" dirty="0">
                <a:latin typeface="Arial" panose="020B0604020202020204" pitchFamily="34" charset="0"/>
                <a:cs typeface="Arial" panose="020B0604020202020204" pitchFamily="34" charset="0"/>
              </a:rPr>
              <a:t>Postmodern Era</a:t>
            </a:r>
            <a:r>
              <a:rPr lang="en-US" sz="1400" dirty="0">
                <a:latin typeface="Arial" panose="020B0604020202020204" pitchFamily="34" charset="0"/>
                <a:cs typeface="Arial" panose="020B0604020202020204" pitchFamily="34" charset="0"/>
              </a:rPr>
              <a:t> refers to this modern context that we find ourselves in. Regardless of whether one is a postmodernist, one does live in the time period of postmodernism and is affected by it on every level whether they give into its demands or not. Everyone living in the twenty-first century is living in the Postmodern Era. </a:t>
            </a:r>
          </a:p>
          <a:p>
            <a:pPr eaLnBrk="1" hangingPunct="1">
              <a:defRPr/>
            </a:pPr>
            <a:endParaRPr lang="en-US" sz="1400" dirty="0">
              <a:latin typeface="Arial" panose="020B0604020202020204" pitchFamily="34" charset="0"/>
              <a:cs typeface="Arial" panose="020B0604020202020204" pitchFamily="34" charset="0"/>
            </a:endParaRPr>
          </a:p>
          <a:p>
            <a:pPr eaLnBrk="1" hangingPunct="1">
              <a:defRPr/>
            </a:pPr>
            <a:r>
              <a:rPr lang="en-US" sz="1400" dirty="0">
                <a:latin typeface="Arial" panose="020B0604020202020204" pitchFamily="34" charset="0"/>
                <a:cs typeface="Arial" panose="020B0604020202020204" pitchFamily="34" charset="0"/>
              </a:rPr>
              <a:t>"Postmodernism is </a:t>
            </a:r>
            <a:r>
              <a:rPr lang="en-US" sz="1400" i="1" dirty="0">
                <a:latin typeface="Arial" panose="020B0604020202020204" pitchFamily="34" charset="0"/>
                <a:cs typeface="Arial" panose="020B0604020202020204" pitchFamily="34" charset="0"/>
              </a:rPr>
              <a:t>post</a:t>
            </a:r>
            <a:r>
              <a:rPr lang="en-US" sz="1400" dirty="0">
                <a:latin typeface="Arial" panose="020B0604020202020204" pitchFamily="34" charset="0"/>
                <a:cs typeface="Arial" panose="020B0604020202020204" pitchFamily="34" charset="0"/>
              </a:rPr>
              <a:t> because it is denies the existence of any ultimate principles, and it lacks the optimism of there being a scientific, philosophical, or religious truth which will explain everything for everybody - a characteristic of the so-called </a:t>
            </a:r>
            <a:r>
              <a:rPr lang="en-US" sz="1400" i="1" dirty="0">
                <a:latin typeface="Arial" panose="020B0604020202020204" pitchFamily="34" charset="0"/>
                <a:cs typeface="Arial" panose="020B0604020202020204" pitchFamily="34" charset="0"/>
              </a:rPr>
              <a:t>modern</a:t>
            </a:r>
            <a:r>
              <a:rPr lang="en-US" sz="1400" dirty="0">
                <a:latin typeface="Arial" panose="020B0604020202020204" pitchFamily="34" charset="0"/>
                <a:cs typeface="Arial" panose="020B0604020202020204" pitchFamily="34" charset="0"/>
              </a:rPr>
              <a:t> mind. The paradox of the postmodern position is that, in placing all principles under the scrutiny of its skepticism, it must realize that even its own principles are not beyond questioning.“</a:t>
            </a:r>
          </a:p>
          <a:p>
            <a:pPr eaLnBrk="1" hangingPunct="1">
              <a:defRPr/>
            </a:pPr>
            <a:endParaRPr lang="en-US" sz="1400" dirty="0">
              <a:latin typeface="Arial" panose="020B0604020202020204" pitchFamily="34" charset="0"/>
              <a:cs typeface="Arial" panose="020B0604020202020204" pitchFamily="34" charset="0"/>
            </a:endParaRPr>
          </a:p>
          <a:p>
            <a:pPr eaLnBrk="1" hangingPunct="1">
              <a:defRPr/>
            </a:pPr>
            <a:r>
              <a:rPr lang="en-US" sz="1400" dirty="0">
                <a:latin typeface="Arial" panose="020B0604020202020204" pitchFamily="34" charset="0"/>
                <a:cs typeface="Arial" panose="020B0604020202020204" pitchFamily="34" charset="0"/>
              </a:rPr>
              <a:t>"Faced with such opposition and the pressure it brings, postmodernism is a form of intellectual pacifism that, at the end of the day, recommends backgammon while the barbarians are at the gate. It is the easy, cowardly way out that removes the pressure to engage alternative conceptual schemes, to be different, to risk ridicule, to take a stand outside the gate. But </a:t>
            </a:r>
            <a:r>
              <a:rPr lang="en-US" sz="1400" strike="sngStrike" dirty="0">
                <a:latin typeface="Arial" panose="020B0604020202020204" pitchFamily="34" charset="0"/>
                <a:cs typeface="Arial" panose="020B0604020202020204" pitchFamily="34" charset="0"/>
              </a:rPr>
              <a:t>it is precisely as disciples of Christ, even more, as officers in his army, that</a:t>
            </a:r>
            <a:r>
              <a:rPr lang="en-US" sz="1400" dirty="0">
                <a:latin typeface="Arial" panose="020B0604020202020204" pitchFamily="34" charset="0"/>
                <a:cs typeface="Arial" panose="020B0604020202020204" pitchFamily="34" charset="0"/>
              </a:rPr>
              <a:t> the pacifist way out is simply not an option. However comforting it may be, postmodernism is the cure that kills the patient, the military strategy that concedes defeat before the first shot is fired, the ideology that undermines its own claim to allegiance. And it is an immoral, coward's way out that is not worthy of a movement born out of the martyrs' blood," ( </a:t>
            </a:r>
            <a:r>
              <a:rPr lang="en-US" sz="1400" u="sng" dirty="0">
                <a:latin typeface="Arial" panose="020B0604020202020204" pitchFamily="34" charset="0"/>
                <a:cs typeface="Arial" panose="020B0604020202020204" pitchFamily="34" charset="0"/>
              </a:rPr>
              <a:t>J.P. Moreland</a:t>
            </a:r>
            <a:r>
              <a:rPr lang="en-US" sz="1400" dirty="0">
                <a:latin typeface="Arial" panose="020B0604020202020204" pitchFamily="34" charset="0"/>
                <a:cs typeface="Arial" panose="020B0604020202020204" pitchFamily="34" charset="0"/>
              </a:rPr>
              <a:t>, "Truth, Contemporary Philosophy and the Postmodern Turn", p. 88, </a:t>
            </a:r>
            <a:r>
              <a:rPr lang="en-US" sz="1400" i="1" dirty="0">
                <a:latin typeface="Arial" panose="020B0604020202020204" pitchFamily="34" charset="0"/>
                <a:cs typeface="Arial" panose="020B0604020202020204" pitchFamily="34" charset="0"/>
              </a:rPr>
              <a:t>JETS</a:t>
            </a:r>
            <a:r>
              <a:rPr lang="en-US" sz="1400" dirty="0">
                <a:latin typeface="Arial" panose="020B0604020202020204" pitchFamily="34" charset="0"/>
                <a:cs typeface="Arial" panose="020B0604020202020204" pitchFamily="34" charset="0"/>
              </a:rPr>
              <a:t>, March 2005, 48:1)</a:t>
            </a:r>
          </a:p>
          <a:p>
            <a:pPr eaLnBrk="1" hangingPunct="1">
              <a:defRPr/>
            </a:pPr>
            <a:endParaRPr lang="en-US" sz="1400" dirty="0">
              <a:latin typeface="Arial" panose="020B0604020202020204" pitchFamily="34" charset="0"/>
              <a:cs typeface="Arial" panose="020B0604020202020204" pitchFamily="34" charset="0"/>
            </a:endParaRPr>
          </a:p>
          <a:p>
            <a:pPr eaLnBrk="1" hangingPunct="1">
              <a:defRPr/>
            </a:pPr>
            <a:r>
              <a:rPr lang="en-US" sz="1400" dirty="0">
                <a:latin typeface="Arial" panose="020B0604020202020204" pitchFamily="34" charset="0"/>
                <a:cs typeface="Arial" panose="020B0604020202020204" pitchFamily="34" charset="0"/>
              </a:rPr>
              <a:t>Postmodern critique comprises three main elements; an anti-</a:t>
            </a:r>
            <a:r>
              <a:rPr lang="en-US" sz="1400" dirty="0" err="1">
                <a:latin typeface="Arial" panose="020B0604020202020204" pitchFamily="34" charset="0"/>
                <a:cs typeface="Arial" panose="020B0604020202020204" pitchFamily="34" charset="0"/>
              </a:rPr>
              <a:t>foundationalist</a:t>
            </a:r>
            <a:r>
              <a:rPr lang="en-US" sz="1400" dirty="0">
                <a:latin typeface="Arial" panose="020B0604020202020204" pitchFamily="34" charset="0"/>
                <a:cs typeface="Arial" panose="020B0604020202020204" pitchFamily="34" charset="0"/>
              </a:rPr>
              <a:t> concept of the subject and identity, the death of history and of notions of teleology and progress, and the death of metaphysics defined as the search for objective truth.  Discourse is all there is, as if discourse were some kind of monistic stuff out of which all things are composed; the subject is dead, I can never say “I” again; there is no reality, only representation.   </a:t>
            </a:r>
          </a:p>
          <a:p>
            <a:pPr eaLnBrk="1" hangingPunct="1">
              <a:defRPr/>
            </a:pPr>
            <a:endParaRPr lang="en-US" sz="1400" dirty="0">
              <a:latin typeface="Arial" panose="020B0604020202020204" pitchFamily="34" charset="0"/>
              <a:cs typeface="Arial" panose="020B0604020202020204" pitchFamily="34" charset="0"/>
            </a:endParaRPr>
          </a:p>
          <a:p>
            <a:pPr eaLnBrk="1" hangingPunct="1">
              <a:defRPr/>
            </a:pPr>
            <a:r>
              <a:rPr lang="en-US" sz="1400" dirty="0">
                <a:latin typeface="Arial" panose="020B0604020202020204" pitchFamily="34" charset="0"/>
                <a:cs typeface="Arial" panose="020B0604020202020204" pitchFamily="34" charset="0"/>
              </a:rPr>
              <a:t>…"a new kind of </a:t>
            </a:r>
            <a:r>
              <a:rPr lang="en-US" sz="1400" u="sng" dirty="0">
                <a:latin typeface="Arial" panose="020B0604020202020204" pitchFamily="34" charset="0"/>
                <a:cs typeface="Arial" panose="020B0604020202020204" pitchFamily="34" charset="0"/>
              </a:rPr>
              <a:t>superficiality</a:t>
            </a:r>
            <a:r>
              <a:rPr lang="en-US" sz="1400" dirty="0">
                <a:latin typeface="Arial" panose="020B0604020202020204" pitchFamily="34" charset="0"/>
                <a:cs typeface="Arial" panose="020B0604020202020204" pitchFamily="34" charset="0"/>
              </a:rPr>
              <a:t>" or "</a:t>
            </a:r>
            <a:r>
              <a:rPr lang="en-US" sz="1400" dirty="0" err="1">
                <a:latin typeface="Arial" panose="020B0604020202020204" pitchFamily="34" charset="0"/>
                <a:cs typeface="Arial" panose="020B0604020202020204" pitchFamily="34" charset="0"/>
              </a:rPr>
              <a:t>depthlessness</a:t>
            </a:r>
            <a:r>
              <a:rPr lang="en-US" sz="1400" dirty="0">
                <a:latin typeface="Arial" panose="020B0604020202020204" pitchFamily="34" charset="0"/>
                <a:cs typeface="Arial" panose="020B0604020202020204" pitchFamily="34" charset="0"/>
              </a:rPr>
              <a:t>" in which models that once explained people and things in terms of an "inside" and an "outside" (such as </a:t>
            </a:r>
            <a:r>
              <a:rPr lang="en-US" sz="1400" u="sng" dirty="0">
                <a:latin typeface="Arial" panose="020B0604020202020204" pitchFamily="34" charset="0"/>
                <a:cs typeface="Arial" panose="020B0604020202020204" pitchFamily="34" charset="0"/>
              </a:rPr>
              <a:t>hermeneutics</a:t>
            </a:r>
            <a:r>
              <a:rPr lang="en-US" sz="1400" dirty="0">
                <a:latin typeface="Arial" panose="020B0604020202020204" pitchFamily="34" charset="0"/>
                <a:cs typeface="Arial" panose="020B0604020202020204" pitchFamily="34" charset="0"/>
              </a:rPr>
              <a:t>, the </a:t>
            </a:r>
            <a:r>
              <a:rPr lang="en-US" sz="1400" u="sng" dirty="0">
                <a:latin typeface="Arial" panose="020B0604020202020204" pitchFamily="34" charset="0"/>
                <a:cs typeface="Arial" panose="020B0604020202020204" pitchFamily="34" charset="0"/>
              </a:rPr>
              <a:t>dialectic</a:t>
            </a:r>
            <a:r>
              <a:rPr lang="en-US" sz="1400" dirty="0">
                <a:latin typeface="Arial" panose="020B0604020202020204" pitchFamily="34" charset="0"/>
                <a:cs typeface="Arial" panose="020B0604020202020204" pitchFamily="34" charset="0"/>
              </a:rPr>
              <a:t>, </a:t>
            </a:r>
            <a:r>
              <a:rPr lang="en-US" sz="1400" u="sng" dirty="0">
                <a:latin typeface="Arial" panose="020B0604020202020204" pitchFamily="34" charset="0"/>
                <a:cs typeface="Arial" panose="020B0604020202020204" pitchFamily="34" charset="0"/>
              </a:rPr>
              <a:t>Freudian</a:t>
            </a:r>
            <a:r>
              <a:rPr lang="en-US" sz="1400" dirty="0">
                <a:latin typeface="Arial" panose="020B0604020202020204" pitchFamily="34" charset="0"/>
                <a:cs typeface="Arial" panose="020B0604020202020204" pitchFamily="34" charset="0"/>
              </a:rPr>
              <a:t> </a:t>
            </a:r>
            <a:r>
              <a:rPr lang="en-US" sz="1400" u="sng" dirty="0">
                <a:latin typeface="Arial" panose="020B0604020202020204" pitchFamily="34" charset="0"/>
                <a:cs typeface="Arial" panose="020B0604020202020204" pitchFamily="34" charset="0"/>
              </a:rPr>
              <a:t>repression</a:t>
            </a:r>
            <a:r>
              <a:rPr lang="en-US" sz="1400" dirty="0">
                <a:latin typeface="Arial" panose="020B0604020202020204" pitchFamily="34" charset="0"/>
                <a:cs typeface="Arial" panose="020B0604020202020204" pitchFamily="34" charset="0"/>
              </a:rPr>
              <a:t>, the </a:t>
            </a:r>
            <a:r>
              <a:rPr lang="en-US" sz="1400" u="sng" dirty="0">
                <a:latin typeface="Arial" panose="020B0604020202020204" pitchFamily="34" charset="0"/>
                <a:cs typeface="Arial" panose="020B0604020202020204" pitchFamily="34" charset="0"/>
              </a:rPr>
              <a:t>existentialist</a:t>
            </a:r>
            <a:r>
              <a:rPr lang="en-US" sz="1400" dirty="0">
                <a:latin typeface="Arial" panose="020B0604020202020204" pitchFamily="34" charset="0"/>
                <a:cs typeface="Arial" panose="020B0604020202020204" pitchFamily="34" charset="0"/>
              </a:rPr>
              <a:t> distinction between authenticity and inauthenticity and the </a:t>
            </a:r>
            <a:r>
              <a:rPr lang="en-US" sz="1400" u="sng" dirty="0">
                <a:latin typeface="Arial" panose="020B0604020202020204" pitchFamily="34" charset="0"/>
                <a:cs typeface="Arial" panose="020B0604020202020204" pitchFamily="34" charset="0"/>
                <a:hlinkClick r:id="rId3" tooltip="Sign (semiotics)"/>
              </a:rPr>
              <a:t>semiotic</a:t>
            </a:r>
            <a:r>
              <a:rPr lang="en-US" sz="1400" dirty="0">
                <a:latin typeface="Arial" panose="020B0604020202020204" pitchFamily="34" charset="0"/>
                <a:cs typeface="Arial" panose="020B0604020202020204" pitchFamily="34" charset="0"/>
              </a:rPr>
              <a:t> distinction of signifier and signified) have been rejected.</a:t>
            </a:r>
          </a:p>
          <a:p>
            <a:pPr eaLnBrk="1" hangingPunct="1">
              <a:defRPr/>
            </a:pPr>
            <a:endParaRPr lang="en-US" sz="1400" dirty="0">
              <a:latin typeface="Arial" panose="020B0604020202020204" pitchFamily="34" charset="0"/>
              <a:cs typeface="Arial" panose="020B0604020202020204" pitchFamily="34" charset="0"/>
            </a:endParaRPr>
          </a:p>
          <a:p>
            <a:pPr eaLnBrk="1" hangingPunct="1">
              <a:defRPr/>
            </a:pPr>
            <a:r>
              <a:rPr lang="en-US" sz="1400" dirty="0">
                <a:latin typeface="Arial" panose="020B0604020202020204" pitchFamily="34" charset="0"/>
                <a:cs typeface="Arial" panose="020B0604020202020204" pitchFamily="34" charset="0"/>
              </a:rPr>
              <a:t>Whereas modernist art sought to redeem and </a:t>
            </a:r>
            <a:r>
              <a:rPr lang="en-US" sz="1400" dirty="0" err="1">
                <a:latin typeface="Arial" panose="020B0604020202020204" pitchFamily="34" charset="0"/>
                <a:cs typeface="Arial" panose="020B0604020202020204" pitchFamily="34" charset="0"/>
              </a:rPr>
              <a:t>sacralize</a:t>
            </a:r>
            <a:r>
              <a:rPr lang="en-US" sz="1400" dirty="0">
                <a:latin typeface="Arial" panose="020B0604020202020204" pitchFamily="34" charset="0"/>
                <a:cs typeface="Arial" panose="020B0604020202020204" pitchFamily="34" charset="0"/>
              </a:rPr>
              <a:t> the world, to give life to world (we might say, following Graff, to give the world back the enchantment that science and the decline of religion had taken away from it), postmodernist art bestows upon the world a "deathly quality… whose </a:t>
            </a:r>
            <a:r>
              <a:rPr lang="en-US" sz="1400" dirty="0" err="1">
                <a:latin typeface="Arial" panose="020B0604020202020204" pitchFamily="34" charset="0"/>
                <a:cs typeface="Arial" panose="020B0604020202020204" pitchFamily="34" charset="0"/>
              </a:rPr>
              <a:t>glacéd</a:t>
            </a:r>
            <a:r>
              <a:rPr lang="en-US" sz="1400" dirty="0">
                <a:latin typeface="Arial" panose="020B0604020202020204" pitchFamily="34" charset="0"/>
                <a:cs typeface="Arial" panose="020B0604020202020204" pitchFamily="34" charset="0"/>
              </a:rPr>
              <a:t> X-ray elegance mortifies the reified eye of the viewer in a way that would seem to have nothing to do with death or the death obsession or the death anxiety on the level of content" (ibid.). Graff sees the origins of this transformative mission of art in an attempted substitution of art for religion in giving meaning to the world that the rise of science and </a:t>
            </a:r>
            <a:r>
              <a:rPr lang="en-US" sz="1400" u="sng" dirty="0">
                <a:latin typeface="Arial" panose="020B0604020202020204" pitchFamily="34" charset="0"/>
                <a:cs typeface="Arial" panose="020B0604020202020204" pitchFamily="34" charset="0"/>
              </a:rPr>
              <a:t>Enlightenment</a:t>
            </a:r>
            <a:r>
              <a:rPr lang="en-US" sz="1400" dirty="0">
                <a:latin typeface="Arial" panose="020B0604020202020204" pitchFamily="34" charset="0"/>
                <a:cs typeface="Arial" panose="020B0604020202020204" pitchFamily="34" charset="0"/>
              </a:rPr>
              <a:t> rationality had removed – but in the postmodern period this is seen as futile.</a:t>
            </a:r>
          </a:p>
          <a:p>
            <a:pPr eaLnBrk="1" hangingPunct="1">
              <a:defRPr/>
            </a:pPr>
            <a:endParaRPr lang="en-US" sz="1400" dirty="0">
              <a:latin typeface="Arial" panose="020B0604020202020204" pitchFamily="34" charset="0"/>
              <a:cs typeface="Arial" panose="020B0604020202020204" pitchFamily="34" charset="0"/>
            </a:endParaRPr>
          </a:p>
          <a:p>
            <a:pPr>
              <a:defRPr/>
            </a:pPr>
            <a:r>
              <a:rPr lang="en-US" sz="1400" dirty="0">
                <a:latin typeface="Arial" panose="020B0604020202020204" pitchFamily="34" charset="0"/>
                <a:cs typeface="Arial" panose="020B0604020202020204" pitchFamily="34" charset="0"/>
              </a:rPr>
              <a:t>Rather, in the beginning artists, philosophers, linguists, writers and musicians were bound up in a movement of great force that sought to break with the past, and which did so with great energy. A new and radical permissiveness was the result. Postmodernism was a high-energy revolt, an attack, a strategy for destruction. It was a set of critical and rhetorical practices that sought to </a:t>
            </a:r>
            <a:r>
              <a:rPr lang="en-US" sz="1400" dirty="0" err="1">
                <a:latin typeface="Arial" panose="020B0604020202020204" pitchFamily="34" charset="0"/>
                <a:cs typeface="Arial" panose="020B0604020202020204" pitchFamily="34" charset="0"/>
              </a:rPr>
              <a:t>destabilise</a:t>
            </a:r>
            <a:r>
              <a:rPr lang="en-US" sz="1400" dirty="0">
                <a:latin typeface="Arial" panose="020B0604020202020204" pitchFamily="34" charset="0"/>
                <a:cs typeface="Arial" panose="020B0604020202020204" pitchFamily="34" charset="0"/>
              </a:rPr>
              <a:t> the modernist touchstones of identity, historical progress and epistemic certainty.</a:t>
            </a:r>
          </a:p>
          <a:p>
            <a:pPr>
              <a:defRPr/>
            </a:pPr>
            <a:endParaRPr lang="en-US" sz="1400" dirty="0">
              <a:latin typeface="Arial" panose="020B0604020202020204" pitchFamily="34" charset="0"/>
              <a:cs typeface="Arial" panose="020B0604020202020204" pitchFamily="34" charset="0"/>
            </a:endParaRPr>
          </a:p>
          <a:p>
            <a:pPr>
              <a:defRPr/>
            </a:pPr>
            <a:r>
              <a:rPr lang="en-US" sz="1400" dirty="0">
                <a:latin typeface="Arial" panose="020B0604020202020204" pitchFamily="34" charset="0"/>
                <a:cs typeface="Arial" panose="020B0604020202020204" pitchFamily="34" charset="0"/>
              </a:rPr>
              <a:t>Above all, it was a way of thinking and making that sought to strip privilege from any one ethos and to deny the consensus of taste. Like all the big ideas, it was an artistic tendency that grew to take on social and political significance. As </a:t>
            </a:r>
            <a:r>
              <a:rPr lang="en-US" sz="1400" dirty="0" err="1">
                <a:latin typeface="Arial" panose="020B0604020202020204" pitchFamily="34" charset="0"/>
                <a:cs typeface="Arial" panose="020B0604020202020204" pitchFamily="34" charset="0"/>
              </a:rPr>
              <a:t>Ihab</a:t>
            </a:r>
            <a:r>
              <a:rPr lang="en-US" sz="1400" dirty="0">
                <a:latin typeface="Arial" panose="020B0604020202020204" pitchFamily="34" charset="0"/>
                <a:cs typeface="Arial" panose="020B0604020202020204" pitchFamily="34" charset="0"/>
              </a:rPr>
              <a:t> Hassan, the Egyptian-American philosopher, has said, there moved through this (our) period “a vast will to un-making, affecting the body politic, the body cognitive, the erotic body, the individual psyche, the entire realm of discourse in the west.”</a:t>
            </a:r>
          </a:p>
          <a:p>
            <a:pPr eaLnBrk="1" hangingPunct="1">
              <a:defRPr/>
            </a:pPr>
            <a:endParaRPr lang="en-US" sz="1400" dirty="0">
              <a:latin typeface="Arial" panose="020B0604020202020204" pitchFamily="34" charset="0"/>
              <a:cs typeface="Arial" panose="020B0604020202020204" pitchFamily="34" charset="0"/>
            </a:endParaRPr>
          </a:p>
          <a:p>
            <a:pPr eaLnBrk="1" hangingPunct="1">
              <a:defRPr/>
            </a:pPr>
            <a:r>
              <a:rPr lang="en-US" sz="1400" dirty="0" err="1">
                <a:latin typeface="Arial" panose="020B0604020202020204" pitchFamily="34" charset="0"/>
                <a:cs typeface="Arial" panose="020B0604020202020204" pitchFamily="34" charset="0"/>
              </a:rPr>
              <a:t>Lyotard</a:t>
            </a:r>
            <a:r>
              <a:rPr lang="en-US" sz="1400" dirty="0">
                <a:latin typeface="Arial" panose="020B0604020202020204" pitchFamily="34" charset="0"/>
                <a:cs typeface="Arial" panose="020B0604020202020204" pitchFamily="34" charset="0"/>
              </a:rPr>
              <a:t> drew on Wittgenstein’s idea of the “language game,” which had pointed out that different groups of people use the same language in different ways, which in turn can lead to their looking at the world in quite separate ways. So, for instance, the priest might use a word, say “truth,” in a very different way to the scientist, who in turn would understand the term in quite a different way to the policeman, the journalist, the philosopher, or the artist. In this way, the notion of a single, overarching view of the world—a dominant narrative (or to use the jargon, meta-narrative)—vanishes. There is no single narrative, no privileged standpoint, no system or theory that overlays all others. Hence, </a:t>
            </a:r>
            <a:r>
              <a:rPr lang="en-US" sz="1400" dirty="0" err="1">
                <a:latin typeface="Arial" panose="020B0604020202020204" pitchFamily="34" charset="0"/>
                <a:cs typeface="Arial" panose="020B0604020202020204" pitchFamily="34" charset="0"/>
              </a:rPr>
              <a:t>Lyotard</a:t>
            </a:r>
            <a:r>
              <a:rPr lang="en-US" sz="1400" dirty="0">
                <a:latin typeface="Arial" panose="020B0604020202020204" pitchFamily="34" charset="0"/>
                <a:cs typeface="Arial" panose="020B0604020202020204" pitchFamily="34" charset="0"/>
              </a:rPr>
              <a:t> argued, all narratives exist together, side by side, with none dominating. </a:t>
            </a:r>
          </a:p>
          <a:p>
            <a:pPr eaLnBrk="1" hangingPunct="1">
              <a:defRPr/>
            </a:pPr>
            <a:endParaRPr lang="en-US" sz="1400" dirty="0">
              <a:latin typeface="Arial" panose="020B0604020202020204" pitchFamily="34" charset="0"/>
              <a:cs typeface="Arial" panose="020B0604020202020204" pitchFamily="34" charset="0"/>
            </a:endParaRPr>
          </a:p>
          <a:p>
            <a:pPr eaLnBrk="1" hangingPunct="1">
              <a:defRPr/>
            </a:pPr>
            <a:r>
              <a:rPr lang="en-US" sz="1400" dirty="0">
                <a:latin typeface="Arial" panose="020B0604020202020204" pitchFamily="34" charset="0"/>
                <a:cs typeface="Arial" panose="020B0604020202020204" pitchFamily="34" charset="0"/>
              </a:rPr>
              <a:t>Over time, though, a new difficulty was created: because postmodernism attacks everything, a mood of confusion and uncertainty began to grow and flourish until, in recent years, it became ubiquitous. A lack of confidence in the tenets, skills and aesthetics of literature permeated the culture and few felt secure or able or skilled enough or politically permitted to distinguish or </a:t>
            </a:r>
            <a:r>
              <a:rPr lang="en-US" sz="1400" dirty="0" err="1">
                <a:latin typeface="Arial" panose="020B0604020202020204" pitchFamily="34" charset="0"/>
                <a:cs typeface="Arial" panose="020B0604020202020204" pitchFamily="34" charset="0"/>
              </a:rPr>
              <a:t>recognise</a:t>
            </a:r>
            <a:r>
              <a:rPr lang="en-US" sz="1400" dirty="0">
                <a:latin typeface="Arial" panose="020B0604020202020204" pitchFamily="34" charset="0"/>
                <a:cs typeface="Arial" panose="020B0604020202020204" pitchFamily="34" charset="0"/>
              </a:rPr>
              <a:t> the schlock from the not. And so, sure enough, in the absence of any aesthetic criteria, it became more and more useful to assess the value of works according to the profits they yielded. </a:t>
            </a:r>
          </a:p>
          <a:p>
            <a:pPr eaLnBrk="1" hangingPunct="1">
              <a:defRPr/>
            </a:pPr>
            <a:endParaRPr lang="en-US" sz="1400" dirty="0">
              <a:latin typeface="Arial" panose="020B0604020202020204" pitchFamily="34" charset="0"/>
              <a:cs typeface="Arial" panose="020B0604020202020204" pitchFamily="34" charset="0"/>
            </a:endParaRPr>
          </a:p>
          <a:p>
            <a:pPr eaLnBrk="1" hangingPunct="1">
              <a:defRPr/>
            </a:pPr>
            <a:r>
              <a:rPr lang="en-US" sz="1400" dirty="0">
                <a:latin typeface="Arial" panose="020B0604020202020204" pitchFamily="34" charset="0"/>
                <a:cs typeface="Arial" panose="020B0604020202020204" pitchFamily="34" charset="0"/>
              </a:rPr>
              <a:t>In other words, increasingly, artistic success has become about nothing except money; and, increasingly, artists have come to judge their own success that way, too. </a:t>
            </a:r>
          </a:p>
          <a:p>
            <a:pPr eaLnBrk="1" hangingPunct="1">
              <a:defRPr/>
            </a:pPr>
            <a:endParaRPr lang="en-US" sz="1400" dirty="0">
              <a:latin typeface="Arial" panose="020B0604020202020204" pitchFamily="34" charset="0"/>
              <a:cs typeface="Arial" panose="020B0604020202020204" pitchFamily="34" charset="0"/>
            </a:endParaRPr>
          </a:p>
          <a:p>
            <a:pPr>
              <a:defRPr/>
            </a:pPr>
            <a:r>
              <a:rPr lang="en-US" sz="1400" dirty="0">
                <a:latin typeface="Arial" panose="020B0604020202020204" pitchFamily="34" charset="0"/>
                <a:cs typeface="Arial" panose="020B0604020202020204" pitchFamily="34" charset="0"/>
              </a:rPr>
              <a:t>If we de-privilege all positions, we can assert no position, we cannot therefore participate in society or the collective and so, in effect, an aggressive postmodernism becomes, in the real world, indistinguishable from an odd species of inert conservatism.</a:t>
            </a:r>
          </a:p>
          <a:p>
            <a:pPr>
              <a:defRPr/>
            </a:pPr>
            <a:endParaRPr lang="en-US" sz="1400" dirty="0">
              <a:latin typeface="Arial" panose="020B0604020202020204" pitchFamily="34" charset="0"/>
              <a:cs typeface="Arial" panose="020B0604020202020204" pitchFamily="34" charset="0"/>
            </a:endParaRPr>
          </a:p>
          <a:p>
            <a:pPr>
              <a:defRPr/>
            </a:pPr>
            <a:r>
              <a:rPr lang="en-US" sz="1400" dirty="0">
                <a:latin typeface="Arial" panose="020B0604020202020204" pitchFamily="34" charset="0"/>
                <a:cs typeface="Arial" panose="020B0604020202020204" pitchFamily="34" charset="0"/>
              </a:rPr>
              <a:t>Looked at in this way, it’s easier to see why its power has been diminishing. The postmodern solution will no longer do as a response to the world we now find ourselves in. As human beings, we avowedly do not wish to be left with only the market. Even billionaires want art collections. </a:t>
            </a:r>
          </a:p>
          <a:p>
            <a:pPr>
              <a:defRPr/>
            </a:pPr>
            <a:endParaRPr lang="en-US" sz="1400" dirty="0">
              <a:latin typeface="Arial" panose="020B0604020202020204" pitchFamily="34" charset="0"/>
              <a:cs typeface="Arial" panose="020B0604020202020204" pitchFamily="34" charset="0"/>
            </a:endParaRPr>
          </a:p>
          <a:p>
            <a:pPr>
              <a:defRPr/>
            </a:pPr>
            <a:r>
              <a:rPr lang="en-US" sz="1400" dirty="0">
                <a:latin typeface="Arial" panose="020B0604020202020204" pitchFamily="34" charset="0"/>
                <a:cs typeface="Arial" panose="020B0604020202020204" pitchFamily="34" charset="0"/>
              </a:rPr>
              <a:t>We desire to be redeemed from the grossness of our consumption, the sham of our </a:t>
            </a:r>
            <a:r>
              <a:rPr lang="en-US" sz="1400" dirty="0" err="1">
                <a:latin typeface="Arial" panose="020B0604020202020204" pitchFamily="34" charset="0"/>
                <a:cs typeface="Arial" panose="020B0604020202020204" pitchFamily="34" charset="0"/>
              </a:rPr>
              <a:t>attitudinising</a:t>
            </a:r>
            <a:r>
              <a:rPr lang="en-US" sz="1400" dirty="0">
                <a:latin typeface="Arial" panose="020B0604020202020204" pitchFamily="34" charset="0"/>
                <a:cs typeface="Arial" panose="020B0604020202020204" pitchFamily="34" charset="0"/>
              </a:rPr>
              <a:t>, the teeming insecurities on which social networking sites were founded and now feed. We want to become reacquainted with the spellbinding narrative of expertise. If the problem for the postmodernists was that the modernists had been telling them what to do, then the problem for the present generation is the opposite: nobody has been telling us what to do.</a:t>
            </a:r>
          </a:p>
          <a:p>
            <a:pPr>
              <a:defRPr/>
            </a:pPr>
            <a:endParaRPr lang="en-US" sz="1400" dirty="0">
              <a:latin typeface="Arial" panose="020B0604020202020204" pitchFamily="34" charset="0"/>
              <a:cs typeface="Arial" panose="020B0604020202020204" pitchFamily="34" charset="0"/>
            </a:endParaRPr>
          </a:p>
          <a:p>
            <a:pPr>
              <a:defRPr/>
            </a:pPr>
            <a:r>
              <a:rPr lang="en-US" sz="1400" b="1" dirty="0">
                <a:latin typeface="Arial" panose="020B0604020202020204" pitchFamily="34" charset="0"/>
                <a:cs typeface="Arial" panose="020B0604020202020204" pitchFamily="34" charset="0"/>
              </a:rPr>
              <a:t>Characterizations Of Postmodernity: </a:t>
            </a:r>
            <a:r>
              <a:rPr lang="en-US" sz="1400" b="1" i="1" dirty="0">
                <a:latin typeface="Arial" panose="020B0604020202020204" pitchFamily="34" charset="0"/>
                <a:cs typeface="Arial" panose="020B0604020202020204" pitchFamily="34" charset="0"/>
              </a:rPr>
              <a:t>Pessimism</a:t>
            </a:r>
            <a:r>
              <a:rPr lang="en-US" sz="1400" dirty="0">
                <a:latin typeface="Arial" panose="020B0604020202020204" pitchFamily="34" charset="0"/>
                <a:cs typeface="Arial" panose="020B0604020202020204" pitchFamily="34" charset="0"/>
              </a:rPr>
              <a:t> </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Continuing in the spirit of postmodernity being a reaction to modernity, Middleton/Walsh describe the "onset of postmodernity" as a "loss of enthusiasm in the grounding convictions of modernity“ -- a loss of confidence in the foundational features of thought established by the Enlightenment“ (Fowler 179). Put quite simply, the postmodern consciousness has abandoned the modern trust in inevitable progress (</a:t>
            </a:r>
            <a:r>
              <a:rPr lang="en-US" sz="1400" dirty="0" err="1">
                <a:latin typeface="Arial" panose="020B0604020202020204" pitchFamily="34" charset="0"/>
                <a:cs typeface="Arial" panose="020B0604020202020204" pitchFamily="34" charset="0"/>
              </a:rPr>
              <a:t>Grenz</a:t>
            </a:r>
            <a:r>
              <a:rPr lang="en-US" sz="1400" dirty="0">
                <a:latin typeface="Arial" panose="020B0604020202020204" pitchFamily="34" charset="0"/>
                <a:cs typeface="Arial" panose="020B0604020202020204" pitchFamily="34" charset="0"/>
              </a:rPr>
              <a:t> 13). In contrast to the optimism of modernism, the spirit of postmodernity is one of "gnawing pessimism“ (</a:t>
            </a:r>
            <a:r>
              <a:rPr lang="en-US" sz="1400" dirty="0" err="1">
                <a:latin typeface="Arial" panose="020B0604020202020204" pitchFamily="34" charset="0"/>
                <a:cs typeface="Arial" panose="020B0604020202020204" pitchFamily="34" charset="0"/>
              </a:rPr>
              <a:t>Grenz</a:t>
            </a:r>
            <a:r>
              <a:rPr lang="en-US" sz="1400" dirty="0">
                <a:latin typeface="Arial" panose="020B0604020202020204" pitchFamily="34" charset="0"/>
                <a:cs typeface="Arial" panose="020B0604020202020204" pitchFamily="34" charset="0"/>
              </a:rPr>
              <a:t> 7).</a:t>
            </a:r>
          </a:p>
          <a:p>
            <a:pPr>
              <a:defRPr/>
            </a:pPr>
            <a:endParaRPr lang="en-US" sz="1400" dirty="0">
              <a:latin typeface="Arial" panose="020B0604020202020204" pitchFamily="34" charset="0"/>
              <a:cs typeface="Arial" panose="020B0604020202020204" pitchFamily="34" charset="0"/>
            </a:endParaRPr>
          </a:p>
          <a:p>
            <a:pPr>
              <a:defRPr/>
            </a:pPr>
            <a:r>
              <a:rPr lang="en-US" sz="1400" b="1" dirty="0">
                <a:latin typeface="Arial" panose="020B0604020202020204" pitchFamily="34" charset="0"/>
                <a:cs typeface="Arial" panose="020B0604020202020204" pitchFamily="34" charset="0"/>
              </a:rPr>
              <a:t>Characterizations Of Postmodernity: </a:t>
            </a:r>
            <a:r>
              <a:rPr lang="en-US" sz="1400" b="1" i="1" dirty="0">
                <a:latin typeface="Arial" panose="020B0604020202020204" pitchFamily="34" charset="0"/>
                <a:cs typeface="Arial" panose="020B0604020202020204" pitchFamily="34" charset="0"/>
              </a:rPr>
              <a:t>Denial Of Objective Truth</a:t>
            </a:r>
            <a:r>
              <a:rPr lang="en-US" sz="1400" dirty="0">
                <a:latin typeface="Arial" panose="020B0604020202020204" pitchFamily="34" charset="0"/>
                <a:cs typeface="Arial" panose="020B0604020202020204" pitchFamily="34" charset="0"/>
              </a:rPr>
              <a:t> </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It is difficult to be governed by competing voices without, at the same time, losing a single, authoritative voice. As </a:t>
            </a:r>
            <a:r>
              <a:rPr lang="en-US" sz="1400" dirty="0" err="1">
                <a:latin typeface="Arial" panose="020B0604020202020204" pitchFamily="34" charset="0"/>
                <a:cs typeface="Arial" panose="020B0604020202020204" pitchFamily="34" charset="0"/>
              </a:rPr>
              <a:t>Gergen</a:t>
            </a:r>
            <a:r>
              <a:rPr lang="en-US" sz="1400" dirty="0">
                <a:latin typeface="Arial" panose="020B0604020202020204" pitchFamily="34" charset="0"/>
                <a:cs typeface="Arial" panose="020B0604020202020204" pitchFamily="34" charset="0"/>
              </a:rPr>
              <a:t> pointed out, with each new voice we can't but help doubt the validity of the other voices. While some postmodernists are reluctant to speak of this denial of the objective as total relativism, it is difficult to see how that can be avoided. </a:t>
            </a:r>
          </a:p>
          <a:p>
            <a:pPr>
              <a:defRPr/>
            </a:pPr>
            <a:endParaRPr lang="en-US" sz="1400" dirty="0">
              <a:latin typeface="Arial" panose="020B0604020202020204" pitchFamily="34" charset="0"/>
              <a:cs typeface="Arial" panose="020B0604020202020204" pitchFamily="34" charset="0"/>
            </a:endParaRPr>
          </a:p>
          <a:p>
            <a:pPr>
              <a:defRPr/>
            </a:pPr>
            <a:r>
              <a:rPr lang="en-US" sz="1400" dirty="0" err="1">
                <a:latin typeface="Arial" panose="020B0604020202020204" pitchFamily="34" charset="0"/>
                <a:cs typeface="Arial" panose="020B0604020202020204" pitchFamily="34" charset="0"/>
              </a:rPr>
              <a:t>Gergen</a:t>
            </a:r>
            <a:r>
              <a:rPr lang="en-US" sz="1400" dirty="0">
                <a:latin typeface="Arial" panose="020B0604020202020204" pitchFamily="34" charset="0"/>
                <a:cs typeface="Arial" panose="020B0604020202020204" pitchFamily="34" charset="0"/>
              </a:rPr>
              <a:t> theorizes that this may be, in part, a reaction against the modernist view that was committed to "an objective and knowable world"(</a:t>
            </a:r>
            <a:r>
              <a:rPr lang="en-US" sz="1400" dirty="0" err="1">
                <a:latin typeface="Arial" panose="020B0604020202020204" pitchFamily="34" charset="0"/>
                <a:cs typeface="Arial" panose="020B0604020202020204" pitchFamily="34" charset="0"/>
              </a:rPr>
              <a:t>Gergen</a:t>
            </a:r>
            <a:r>
              <a:rPr lang="en-US" sz="1400" dirty="0">
                <a:latin typeface="Arial" panose="020B0604020202020204" pitchFamily="34" charset="0"/>
                <a:cs typeface="Arial" panose="020B0604020202020204" pitchFamily="34" charset="0"/>
              </a:rPr>
              <a:t> 83). </a:t>
            </a:r>
            <a:r>
              <a:rPr lang="en-US" sz="1400" dirty="0" err="1">
                <a:latin typeface="Arial" panose="020B0604020202020204" pitchFamily="34" charset="0"/>
                <a:cs typeface="Arial" panose="020B0604020202020204" pitchFamily="34" charset="0"/>
              </a:rPr>
              <a:t>Grenz</a:t>
            </a:r>
            <a:r>
              <a:rPr lang="en-US" sz="1400" dirty="0">
                <a:latin typeface="Arial" panose="020B0604020202020204" pitchFamily="34" charset="0"/>
                <a:cs typeface="Arial" panose="020B0604020202020204" pitchFamily="34" charset="0"/>
              </a:rPr>
              <a:t> goes on to elaborate on this postmodernist rejection of knowledge as objective. </a:t>
            </a:r>
            <a:r>
              <a:rPr lang="en-US" sz="1400" dirty="0" err="1">
                <a:latin typeface="Arial" panose="020B0604020202020204" pitchFamily="34" charset="0"/>
                <a:cs typeface="Arial" panose="020B0604020202020204" pitchFamily="34" charset="0"/>
              </a:rPr>
              <a:t>Grenz</a:t>
            </a:r>
            <a:r>
              <a:rPr lang="en-US" sz="1400" dirty="0">
                <a:latin typeface="Arial" panose="020B0604020202020204" pitchFamily="34" charset="0"/>
                <a:cs typeface="Arial" panose="020B0604020202020204" pitchFamily="34" charset="0"/>
              </a:rPr>
              <a:t> claims that postmodernists argue this, because the universe is not "mechanistic" and "dualistic", but "historical, relational, and personal"(</a:t>
            </a:r>
            <a:r>
              <a:rPr lang="en-US" sz="1400" dirty="0" err="1">
                <a:latin typeface="Arial" panose="020B0604020202020204" pitchFamily="34" charset="0"/>
                <a:cs typeface="Arial" panose="020B0604020202020204" pitchFamily="34" charset="0"/>
              </a:rPr>
              <a:t>Grenz</a:t>
            </a:r>
            <a:r>
              <a:rPr lang="en-US" sz="1400" dirty="0">
                <a:latin typeface="Arial" panose="020B0604020202020204" pitchFamily="34" charset="0"/>
                <a:cs typeface="Arial" panose="020B0604020202020204" pitchFamily="34" charset="0"/>
              </a:rPr>
              <a:t> 7). </a:t>
            </a:r>
          </a:p>
          <a:p>
            <a:pPr>
              <a:defRPr/>
            </a:pPr>
            <a:endParaRPr lang="en-US" sz="1400" dirty="0">
              <a:latin typeface="Arial" panose="020B0604020202020204" pitchFamily="34" charset="0"/>
              <a:cs typeface="Arial" panose="020B0604020202020204" pitchFamily="34" charset="0"/>
            </a:endParaRPr>
          </a:p>
          <a:p>
            <a:pPr>
              <a:defRPr/>
            </a:pPr>
            <a:r>
              <a:rPr lang="en-US" sz="1400" b="1" dirty="0">
                <a:latin typeface="Arial" panose="020B0604020202020204" pitchFamily="34" charset="0"/>
                <a:cs typeface="Arial" panose="020B0604020202020204" pitchFamily="34" charset="0"/>
              </a:rPr>
              <a:t>Disposing Of Metanarratives</a:t>
            </a:r>
            <a:r>
              <a:rPr lang="en-US" sz="1400" dirty="0">
                <a:latin typeface="Arial" panose="020B0604020202020204" pitchFamily="34" charset="0"/>
                <a:cs typeface="Arial" panose="020B0604020202020204" pitchFamily="34" charset="0"/>
              </a:rPr>
              <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The modernist notion of "greatest show on earth" is no longer believable, say the postmodernists. "Plurality of voices", "a plethora of selves", "dueling texts", and "sideshows" is their preference. It is their preference because they unashamedly deny the existence of objective truth(Anderson 19). Postmodernists strongly resist any kind of "all-encompassing", "universal" explanations. Instead, they celebrate the "local" and the "particular"(</a:t>
            </a:r>
            <a:r>
              <a:rPr lang="en-US" sz="1400" dirty="0" err="1">
                <a:latin typeface="Arial" panose="020B0604020202020204" pitchFamily="34" charset="0"/>
                <a:cs typeface="Arial" panose="020B0604020202020204" pitchFamily="34" charset="0"/>
              </a:rPr>
              <a:t>Grenz</a:t>
            </a:r>
            <a:r>
              <a:rPr lang="en-US" sz="1400" dirty="0">
                <a:latin typeface="Arial" panose="020B0604020202020204" pitchFamily="34" charset="0"/>
                <a:cs typeface="Arial" panose="020B0604020202020204" pitchFamily="34" charset="0"/>
              </a:rPr>
              <a:t> 12). Steinar </a:t>
            </a:r>
            <a:r>
              <a:rPr lang="en-US" sz="1400" dirty="0" err="1">
                <a:latin typeface="Arial" panose="020B0604020202020204" pitchFamily="34" charset="0"/>
                <a:cs typeface="Arial" panose="020B0604020202020204" pitchFamily="34" charset="0"/>
              </a:rPr>
              <a:t>Kvale</a:t>
            </a:r>
            <a:r>
              <a:rPr lang="en-US" sz="1400" dirty="0">
                <a:latin typeface="Arial" panose="020B0604020202020204" pitchFamily="34" charset="0"/>
                <a:cs typeface="Arial" panose="020B0604020202020204" pitchFamily="34" charset="0"/>
              </a:rPr>
              <a:t> talks about how, in postmodernism, there is "a continual change of perspectives, with no common frame of reference"(Anderson 21). Charles Jencks describes the postmodern age as "a time of incessant choosing", where no orthodoxy can prevail because "all traditions seem to have some validity"(Anderson 27).</a:t>
            </a:r>
          </a:p>
          <a:p>
            <a:pPr>
              <a:defRPr/>
            </a:pPr>
            <a:endParaRPr lang="en-US" sz="1400" dirty="0">
              <a:latin typeface="Arial" panose="020B0604020202020204" pitchFamily="34" charset="0"/>
              <a:cs typeface="Arial" panose="020B0604020202020204" pitchFamily="34" charset="0"/>
            </a:endParaRPr>
          </a:p>
          <a:p>
            <a:pPr>
              <a:defRPr/>
            </a:pPr>
            <a:r>
              <a:rPr lang="en-US" sz="1400" dirty="0">
                <a:latin typeface="Arial" panose="020B0604020202020204" pitchFamily="34" charset="0"/>
                <a:cs typeface="Arial" panose="020B0604020202020204" pitchFamily="34" charset="0"/>
              </a:rPr>
              <a:t>The discarding of metanarratives is the logical conclusion when no metanarrative can be seen as universally true. If no metanarrative is true, but all are "constructions", then no narrative should be "privileged" over another(Middleton/Walsh 73). </a:t>
            </a:r>
            <a:br>
              <a:rPr lang="en-US" sz="1400" dirty="0">
                <a:latin typeface="Arial" panose="020B06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a:p>
            <a:pPr>
              <a:defRPr/>
            </a:pPr>
            <a:r>
              <a:rPr lang="en-US" sz="1400" dirty="0">
                <a:latin typeface="Arial" panose="020B0604020202020204" pitchFamily="34" charset="0"/>
                <a:cs typeface="Arial" panose="020B0604020202020204" pitchFamily="34" charset="0"/>
              </a:rPr>
              <a:t>Since interpretation is nothing more than my interpretation, no purely objective stance is possible(Carson 57). One of the main advocates for this circular hermeneutic is Jacques Derrida. Derrida's name is most commonly linked to the type of postmodernism termed, "deconstructive“ (Carson 73). Since all meaning is bound up irretrievably with the knower rather than the text, the words never have a referent other than words. Words then, can only refer to other words and not to any "objective reality"(Carson 73). Applied to the Bible, "texts" refer only to other "texts", and these too are in the hands of "interpreters"(Carson 74). Taken to the extreme this can mean that there are as many meanings as there are interpreters leading to the natural conclusion that a text may equally support two mutually incompatible interpretations(Carson 75).</a:t>
            </a:r>
            <a:br>
              <a:rPr lang="en-US" sz="1400" dirty="0">
                <a:latin typeface="Arial" panose="020B06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a:p>
            <a:pPr>
              <a:defRPr/>
            </a:pPr>
            <a:r>
              <a:rPr lang="en-US" sz="1400" dirty="0">
                <a:latin typeface="Arial" panose="020B0604020202020204" pitchFamily="34" charset="0"/>
                <a:cs typeface="Arial" panose="020B0604020202020204" pitchFamily="34" charset="0"/>
              </a:rPr>
              <a:t/>
            </a:r>
            <a:br>
              <a:rPr lang="en-US" sz="1400" dirty="0">
                <a:latin typeface="Arial" panose="020B06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a:p>
            <a:pPr eaLnBrk="1" hangingPunct="1">
              <a:defRPr/>
            </a:pPr>
            <a:endParaRPr lang="en-US" altLang="en-US" dirty="0"/>
          </a:p>
        </p:txBody>
      </p:sp>
      <p:sp>
        <p:nvSpPr>
          <p:cNvPr id="18436"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ED936CA0-95A1-4591-8E9A-8746C0109F6B}" type="slidenum">
              <a:rPr lang="en-US" altLang="en-US"/>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pPr eaLnBrk="1" hangingPunct="1"/>
            <a:r>
              <a:rPr lang="en-US" altLang="en-US" sz="1400" smtClean="0">
                <a:latin typeface="Arial" charset="0"/>
                <a:cs typeface="Arial" charset="0"/>
              </a:rPr>
              <a:t>D.A. Carson reminds us of the dreadful alternative to objective truth when he writes, "If there is no objective truth that binds all cultures together and evaluates them, then epistemologically, there is only truth for the individual, or for the individual culture, or for the diverse interpreting communities found within each culture"(Carson 541).</a:t>
            </a:r>
            <a:br>
              <a:rPr lang="en-US" altLang="en-US" sz="1400" smtClean="0">
                <a:latin typeface="Arial" charset="0"/>
                <a:cs typeface="Arial" charset="0"/>
              </a:rPr>
            </a:br>
            <a:endParaRPr lang="en-US" altLang="en-US" sz="1400" smtClean="0">
              <a:latin typeface="Arial" charset="0"/>
              <a:cs typeface="Arial" charset="0"/>
            </a:endParaRPr>
          </a:p>
          <a:p>
            <a:pPr eaLnBrk="1" hangingPunct="1"/>
            <a:r>
              <a:rPr lang="en-US" altLang="en-US" sz="1400" smtClean="0">
                <a:latin typeface="Arial" charset="0"/>
                <a:cs typeface="Arial" charset="0"/>
              </a:rPr>
              <a:t>There is a crisis of truth in our postmodern times. However, as Phillips points out, “our society dogmatically rejects truth in theory but cannot live that way in practice…The crisis of the postmodern position is that it cannot believe or live out its own claims. Postmodernity has nothing to believe, including its own unbelief, despite the aching need of humans to know and believe.”</a:t>
            </a:r>
          </a:p>
          <a:p>
            <a:pPr eaLnBrk="1" hangingPunct="1"/>
            <a:endParaRPr lang="en-US" altLang="en-US" sz="1400" smtClean="0">
              <a:latin typeface="Arial" charset="0"/>
              <a:cs typeface="Arial" charset="0"/>
            </a:endParaRPr>
          </a:p>
          <a:p>
            <a:r>
              <a:rPr lang="en-US" altLang="en-US" sz="1400" smtClean="0">
                <a:latin typeface="Arial" charset="0"/>
                <a:cs typeface="Arial" charset="0"/>
              </a:rPr>
              <a:t>The postmodern view rejects the reality of truth, positing an implicit (and in some cases, explicit) relativism in which nothing is really and finally true.” The author gives several examples of how this theory does not work in actual practice. Here is one example from the book:</a:t>
            </a:r>
          </a:p>
          <a:p>
            <a:endParaRPr lang="en-US" altLang="en-US" sz="1400" smtClean="0">
              <a:latin typeface="Arial" charset="0"/>
              <a:cs typeface="Arial" charset="0"/>
            </a:endParaRPr>
          </a:p>
          <a:p>
            <a:r>
              <a:rPr lang="en-US" altLang="en-US" sz="1400" smtClean="0">
                <a:latin typeface="Arial" charset="0"/>
                <a:cs typeface="Arial" charset="0"/>
              </a:rPr>
              <a:t>“One professor made this point after his college class had united against him in insisting that nothing is ultimately true or morally wrong in an objective sense. The next day the professor informed the students that regardless of their performance on the exam they were all going to receive an F. The students objected in unison, ‘But that’s wrong!’ and the professor’s point against relativism was made. No one can live it, and therefore no one really believes it.”</a:t>
            </a:r>
          </a:p>
          <a:p>
            <a:endParaRPr lang="en-US" altLang="en-US" sz="1400" smtClean="0">
              <a:latin typeface="Arial" charset="0"/>
              <a:cs typeface="Arial" charset="0"/>
            </a:endParaRPr>
          </a:p>
          <a:p>
            <a:r>
              <a:rPr lang="en-US" altLang="en-US" sz="1400" smtClean="0">
                <a:latin typeface="Arial" charset="0"/>
                <a:cs typeface="Arial" charset="0"/>
              </a:rPr>
              <a:t>The answer lies, not in throwing out the metanarrative, but in reforming the metanarrative--getting the metanarrative</a:t>
            </a:r>
            <a:r>
              <a:rPr lang="en-US" altLang="en-US" sz="1400" i="1" smtClean="0">
                <a:latin typeface="Arial" charset="0"/>
                <a:cs typeface="Arial" charset="0"/>
              </a:rPr>
              <a:t> right</a:t>
            </a:r>
            <a:r>
              <a:rPr lang="en-US" altLang="en-US" sz="1400" smtClean="0">
                <a:latin typeface="Arial" charset="0"/>
                <a:cs typeface="Arial" charset="0"/>
              </a:rPr>
              <a:t> . </a:t>
            </a:r>
          </a:p>
          <a:p>
            <a:endParaRPr lang="en-US" altLang="en-US" sz="1400" smtClean="0">
              <a:latin typeface="Arial" charset="0"/>
              <a:cs typeface="Arial" charset="0"/>
            </a:endParaRPr>
          </a:p>
          <a:p>
            <a:r>
              <a:rPr lang="en-US" altLang="en-US" sz="1400" smtClean="0">
                <a:latin typeface="Arial" charset="0"/>
                <a:cs typeface="Arial" charset="0"/>
              </a:rPr>
              <a:t>If we tune in carefully, we can detect this growing desire for authenticity all around us. We can see it in the specificity of the local food movement or the repeated use of the word “proper” on gastropub menus. We can hear it in the use of the word “legend” as applied to anyone who has actually achieved something in the real world. (The elevation of real life to myth!) We can recognise it in advertising campaigns such as for Jack Daniel’s, which ache to portray not rebellion but authenticity. </a:t>
            </a:r>
          </a:p>
          <a:p>
            <a:endParaRPr lang="en-US" altLang="en-US" sz="1400" smtClean="0">
              <a:latin typeface="Arial" charset="0"/>
              <a:cs typeface="Arial" charset="0"/>
            </a:endParaRPr>
          </a:p>
          <a:p>
            <a:r>
              <a:rPr lang="en-US" altLang="en-US" sz="1400" smtClean="0">
                <a:latin typeface="Arial" charset="0"/>
                <a:cs typeface="Arial" charset="0"/>
              </a:rPr>
              <a:t>Alister McGrath, in attempting to highlight postmodernity's skewed approach to truth, writes:</a:t>
            </a:r>
            <a:br>
              <a:rPr lang="en-US" altLang="en-US" sz="1400" smtClean="0">
                <a:latin typeface="Arial" charset="0"/>
                <a:cs typeface="Arial" charset="0"/>
              </a:rPr>
            </a:br>
            <a:r>
              <a:rPr lang="en-US" altLang="en-US" sz="1400" smtClean="0">
                <a:latin typeface="Arial" charset="0"/>
                <a:cs typeface="Arial" charset="0"/>
              </a:rPr>
              <a:t/>
            </a:r>
            <a:br>
              <a:rPr lang="en-US" altLang="en-US" sz="1400" smtClean="0">
                <a:latin typeface="Arial" charset="0"/>
                <a:cs typeface="Arial" charset="0"/>
              </a:rPr>
            </a:br>
            <a:r>
              <a:rPr lang="en-US" altLang="en-US" sz="1400" i="1" smtClean="0">
                <a:latin typeface="Arial" charset="0"/>
                <a:cs typeface="Arial" charset="0"/>
              </a:rPr>
              <a:t>To the postmodern suggestion that something can be "true for me" but not "true" the following reply might be made. Is fascism as equally true as democratic libertarianism? Consider the person who believes, passionately and sincerely, that it is an excellent thing to place millions of Jews in gas chambers. That is certainly "true for him". But can it be allowed to pass unchallenged? Is it as equally true as the belief that one ought to live in peace and tolerance with one's neighbours, including Jews? (Journal of the Evangelical Theological Society 35, 1992).</a:t>
            </a:r>
            <a:br>
              <a:rPr lang="en-US" altLang="en-US" sz="1400" i="1" smtClean="0">
                <a:latin typeface="Arial" charset="0"/>
                <a:cs typeface="Arial" charset="0"/>
              </a:rPr>
            </a:br>
            <a:r>
              <a:rPr lang="en-US" altLang="en-US" sz="1400" smtClean="0">
                <a:latin typeface="Arial" charset="0"/>
                <a:cs typeface="Arial" charset="0"/>
              </a:rPr>
              <a:t/>
            </a:r>
            <a:br>
              <a:rPr lang="en-US" altLang="en-US" sz="1400" smtClean="0">
                <a:latin typeface="Arial" charset="0"/>
                <a:cs typeface="Arial" charset="0"/>
              </a:rPr>
            </a:br>
            <a:r>
              <a:rPr lang="en-US" altLang="en-US" sz="1400" smtClean="0">
                <a:latin typeface="Arial" charset="0"/>
                <a:cs typeface="Arial" charset="0"/>
              </a:rPr>
              <a:t>The postmodernists are wise to question the the modernist arrogance regarding truth, but at the same time, it would be foolish to say objective truth doesn't exist or can't be perceived. The balanced approach would suggest that any "claims" on truth be done humbly and with little sense of finality, allowing that "truth" to be constantly polished and reevaluated. Truth should constantly be polished and reevaluated in light of the fact that human understanding of truth, though potentially accurate, is never exhaustive or absolute. </a:t>
            </a:r>
          </a:p>
          <a:p>
            <a:endParaRPr lang="en-US" altLang="en-US" sz="1400" smtClean="0">
              <a:latin typeface="Arial" charset="0"/>
              <a:cs typeface="Arial" charset="0"/>
            </a:endParaRPr>
          </a:p>
          <a:p>
            <a:r>
              <a:rPr lang="en-US" altLang="en-US" sz="1400" smtClean="0">
                <a:latin typeface="Arial" charset="0"/>
                <a:cs typeface="Arial" charset="0"/>
              </a:rPr>
              <a:t>We can identify it in the way brands are trying to hold on to, or take up, an interest in ethics, or in a particular ethos. A culture of care is advertised and celebrated and cherished. Values are important once more: the values that the artist puts into the making of an object as well as the values that the consumer takes out of the object. And all of these striven-for values are separate to the naked commercial value.</a:t>
            </a:r>
          </a:p>
          <a:p>
            <a:endParaRPr lang="en-US" altLang="en-US" sz="1400" smtClean="0">
              <a:latin typeface="Arial" charset="0"/>
              <a:cs typeface="Arial" charset="0"/>
            </a:endParaRPr>
          </a:p>
          <a:p>
            <a:pPr eaLnBrk="1" hangingPunct="1"/>
            <a:r>
              <a:rPr lang="en-US" altLang="en-US" sz="1400" smtClean="0">
                <a:latin typeface="Arial" charset="0"/>
                <a:cs typeface="Arial" charset="0"/>
              </a:rPr>
              <a:t>Go deeper still and we can see a growing reverence and appreciation for the man or woman who can make objects well. </a:t>
            </a:r>
          </a:p>
        </p:txBody>
      </p:sp>
      <p:sp>
        <p:nvSpPr>
          <p:cNvPr id="20484"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D69169BD-6C6B-4BCB-A56C-7F61910158B8}" type="slidenum">
              <a:rPr lang="en-US" altLang="en-US"/>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22532"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fld id="{51F5F24E-5372-434A-8397-6F31FD055FC1}" type="slidenum">
              <a:rPr lang="en-US" altLang="en-US" sz="1200"/>
              <a:pPr/>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828800" cy="6856413"/>
            <a:chOff x="0" y="0"/>
            <a:chExt cx="1152" cy="4319"/>
          </a:xfrm>
        </p:grpSpPr>
        <p:sp>
          <p:nvSpPr>
            <p:cNvPr id="5" name="Rectangle 3"/>
            <p:cNvSpPr>
              <a:spLocks noChangeArrowheads="1"/>
            </p:cNvSpPr>
            <p:nvPr/>
          </p:nvSpPr>
          <p:spPr bwMode="auto">
            <a:xfrm>
              <a:off x="0" y="0"/>
              <a:ext cx="1152" cy="1026"/>
            </a:xfrm>
            <a:prstGeom prst="rect">
              <a:avLst/>
            </a:prstGeom>
            <a:gradFill rotWithShape="0">
              <a:gsLst>
                <a:gs pos="0">
                  <a:schemeClr val="bg2"/>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endParaRPr lang="en-US" altLang="en-US"/>
            </a:p>
          </p:txBody>
        </p:sp>
        <p:sp>
          <p:nvSpPr>
            <p:cNvPr id="6" name="Rectangle 4"/>
            <p:cNvSpPr>
              <a:spLocks noChangeArrowheads="1"/>
            </p:cNvSpPr>
            <p:nvPr/>
          </p:nvSpPr>
          <p:spPr bwMode="auto">
            <a:xfrm>
              <a:off x="0" y="2400"/>
              <a:ext cx="1152" cy="1919"/>
            </a:xfrm>
            <a:prstGeom prst="rect">
              <a:avLst/>
            </a:prstGeom>
            <a:gradFill rotWithShape="0">
              <a:gsLst>
                <a:gs pos="0">
                  <a:schemeClr val="accent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endParaRPr lang="en-US" altLang="en-US"/>
            </a:p>
          </p:txBody>
        </p:sp>
        <p:pic>
          <p:nvPicPr>
            <p:cNvPr id="7" name="Picture 5"/>
            <p:cNvPicPr>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1028"/>
              <a:ext cx="1152" cy="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4102" name="Rectangle 6"/>
          <p:cNvSpPr>
            <a:spLocks noGrp="1" noChangeArrowheads="1"/>
          </p:cNvSpPr>
          <p:nvPr>
            <p:ph type="ctrTitle" sz="quarter"/>
          </p:nvPr>
        </p:nvSpPr>
        <p:spPr>
          <a:xfrm>
            <a:off x="1905000" y="1676400"/>
            <a:ext cx="6934200" cy="2116138"/>
          </a:xfrm>
        </p:spPr>
        <p:txBody>
          <a:bodyPr/>
          <a:lstStyle>
            <a:lvl1pPr>
              <a:defRPr/>
            </a:lvl1pPr>
          </a:lstStyle>
          <a:p>
            <a:pPr lvl="0"/>
            <a:r>
              <a:rPr lang="en-US" altLang="en-US" noProof="0"/>
              <a:t>Click to edit Master title style</a:t>
            </a:r>
          </a:p>
        </p:txBody>
      </p:sp>
      <p:sp>
        <p:nvSpPr>
          <p:cNvPr id="4103" name="Rectangle 7"/>
          <p:cNvSpPr>
            <a:spLocks noGrp="1" noChangeArrowheads="1"/>
          </p:cNvSpPr>
          <p:nvPr>
            <p:ph type="subTitle" sz="quarter" idx="1"/>
          </p:nvPr>
        </p:nvSpPr>
        <p:spPr>
          <a:xfrm>
            <a:off x="1911350" y="3968750"/>
            <a:ext cx="6400800" cy="1752600"/>
          </a:xfrm>
        </p:spPr>
        <p:txBody>
          <a:bodyPr/>
          <a:lstStyle>
            <a:lvl1pPr marL="0" indent="0">
              <a:buFont typeface="Symbol" pitchFamily="18" charset="2"/>
              <a:buNone/>
              <a:defRPr/>
            </a:lvl1pPr>
          </a:lstStyle>
          <a:p>
            <a:pPr lvl="0"/>
            <a:r>
              <a:rPr lang="en-US" altLang="en-US" noProof="0"/>
              <a:t>Click to edit Master subtitle style</a:t>
            </a:r>
          </a:p>
        </p:txBody>
      </p:sp>
      <p:sp>
        <p:nvSpPr>
          <p:cNvPr id="8" name="Rectangle 8"/>
          <p:cNvSpPr>
            <a:spLocks noGrp="1" noChangeArrowheads="1"/>
          </p:cNvSpPr>
          <p:nvPr>
            <p:ph type="dt" sz="quarter" idx="10"/>
          </p:nvPr>
        </p:nvSpPr>
        <p:spPr>
          <a:xfrm>
            <a:off x="1828800" y="6400800"/>
            <a:ext cx="1905000" cy="457200"/>
          </a:xfrm>
        </p:spPr>
        <p:txBody>
          <a:bodyPr/>
          <a:lstStyle>
            <a:lvl1pPr>
              <a:defRPr/>
            </a:lvl1pPr>
          </a:lstStyle>
          <a:p>
            <a:pPr>
              <a:defRPr/>
            </a:pPr>
            <a:endParaRPr lang="en-US" altLang="en-US"/>
          </a:p>
        </p:txBody>
      </p:sp>
      <p:sp>
        <p:nvSpPr>
          <p:cNvPr id="9" name="Rectangle 9"/>
          <p:cNvSpPr>
            <a:spLocks noGrp="1" noChangeArrowheads="1"/>
          </p:cNvSpPr>
          <p:nvPr>
            <p:ph type="ftr" sz="quarter" idx="11"/>
          </p:nvPr>
        </p:nvSpPr>
        <p:spPr>
          <a:xfrm>
            <a:off x="3962400" y="6400800"/>
            <a:ext cx="2895600" cy="457200"/>
          </a:xfrm>
        </p:spPr>
        <p:txBody>
          <a:bodyPr/>
          <a:lstStyle>
            <a:lvl1pPr>
              <a:defRPr/>
            </a:lvl1pPr>
          </a:lstStyle>
          <a:p>
            <a:pPr>
              <a:defRPr/>
            </a:pPr>
            <a:endParaRPr lang="en-US" altLang="en-US"/>
          </a:p>
        </p:txBody>
      </p:sp>
      <p:sp>
        <p:nvSpPr>
          <p:cNvPr id="10" name="Rectangle 10"/>
          <p:cNvSpPr>
            <a:spLocks noGrp="1" noChangeArrowheads="1"/>
          </p:cNvSpPr>
          <p:nvPr>
            <p:ph type="sldNum" sz="quarter" idx="12"/>
          </p:nvPr>
        </p:nvSpPr>
        <p:spPr/>
        <p:txBody>
          <a:bodyPr/>
          <a:lstStyle>
            <a:lvl1pPr>
              <a:defRPr/>
            </a:lvl1pPr>
          </a:lstStyle>
          <a:p>
            <a:fld id="{CC5194DD-689C-4605-B655-20BA4C13948E}" type="slidenum">
              <a:rPr lang="en-US" altLang="en-US"/>
              <a:pPr/>
              <a:t>‹#›</a:t>
            </a:fld>
            <a:endParaRPr lang="en-US" altLang="en-US"/>
          </a:p>
        </p:txBody>
      </p:sp>
    </p:spTree>
    <p:extLst>
      <p:ext uri="{BB962C8B-B14F-4D97-AF65-F5344CB8AC3E}">
        <p14:creationId xmlns:p14="http://schemas.microsoft.com/office/powerpoint/2010/main" val="476496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4"/>
          <p:cNvSpPr>
            <a:spLocks noGrp="1" noChangeArrowheads="1"/>
          </p:cNvSpPr>
          <p:nvPr>
            <p:ph type="sldNum" sz="quarter" idx="12"/>
          </p:nvPr>
        </p:nvSpPr>
        <p:spPr>
          <a:ln/>
        </p:spPr>
        <p:txBody>
          <a:bodyPr/>
          <a:lstStyle>
            <a:lvl1pPr>
              <a:defRPr/>
            </a:lvl1pPr>
          </a:lstStyle>
          <a:p>
            <a:fld id="{F93CEB1F-09AE-4155-9E3A-308353A79047}" type="slidenum">
              <a:rPr lang="en-US" altLang="en-US"/>
              <a:pPr/>
              <a:t>‹#›</a:t>
            </a:fld>
            <a:endParaRPr lang="en-US" altLang="en-US"/>
          </a:p>
        </p:txBody>
      </p:sp>
    </p:spTree>
    <p:extLst>
      <p:ext uri="{BB962C8B-B14F-4D97-AF65-F5344CB8AC3E}">
        <p14:creationId xmlns:p14="http://schemas.microsoft.com/office/powerpoint/2010/main" val="296141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4"/>
          <p:cNvSpPr>
            <a:spLocks noGrp="1" noChangeArrowheads="1"/>
          </p:cNvSpPr>
          <p:nvPr>
            <p:ph type="sldNum" sz="quarter" idx="12"/>
          </p:nvPr>
        </p:nvSpPr>
        <p:spPr>
          <a:ln/>
        </p:spPr>
        <p:txBody>
          <a:bodyPr/>
          <a:lstStyle>
            <a:lvl1pPr>
              <a:defRPr/>
            </a:lvl1pPr>
          </a:lstStyle>
          <a:p>
            <a:fld id="{3CF52772-DC11-4FE6-9862-DF530636FB99}" type="slidenum">
              <a:rPr lang="en-US" altLang="en-US"/>
              <a:pPr/>
              <a:t>‹#›</a:t>
            </a:fld>
            <a:endParaRPr lang="en-US" altLang="en-US"/>
          </a:p>
        </p:txBody>
      </p:sp>
    </p:spTree>
    <p:extLst>
      <p:ext uri="{BB962C8B-B14F-4D97-AF65-F5344CB8AC3E}">
        <p14:creationId xmlns:p14="http://schemas.microsoft.com/office/powerpoint/2010/main" val="594980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219200" y="304800"/>
            <a:ext cx="7772400" cy="579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034"/>
          <p:cNvSpPr>
            <a:spLocks noGrp="1" noChangeArrowheads="1"/>
          </p:cNvSpPr>
          <p:nvPr>
            <p:ph type="sldNum" sz="quarter" idx="12"/>
          </p:nvPr>
        </p:nvSpPr>
        <p:spPr>
          <a:ln/>
        </p:spPr>
        <p:txBody>
          <a:bodyPr/>
          <a:lstStyle>
            <a:lvl1pPr>
              <a:defRPr/>
            </a:lvl1pPr>
          </a:lstStyle>
          <a:p>
            <a:fld id="{82D853C7-8B48-4C7E-93E2-A6482D6FD490}" type="slidenum">
              <a:rPr lang="en-US" altLang="en-US"/>
              <a:pPr/>
              <a:t>‹#›</a:t>
            </a:fld>
            <a:endParaRPr lang="en-US" altLang="en-US"/>
          </a:p>
        </p:txBody>
      </p:sp>
    </p:spTree>
    <p:extLst>
      <p:ext uri="{BB962C8B-B14F-4D97-AF65-F5344CB8AC3E}">
        <p14:creationId xmlns:p14="http://schemas.microsoft.com/office/powerpoint/2010/main" val="650694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4"/>
          <p:cNvSpPr>
            <a:spLocks noGrp="1" noChangeArrowheads="1"/>
          </p:cNvSpPr>
          <p:nvPr>
            <p:ph type="sldNum" sz="quarter" idx="12"/>
          </p:nvPr>
        </p:nvSpPr>
        <p:spPr>
          <a:ln/>
        </p:spPr>
        <p:txBody>
          <a:bodyPr/>
          <a:lstStyle>
            <a:lvl1pPr>
              <a:defRPr/>
            </a:lvl1pPr>
          </a:lstStyle>
          <a:p>
            <a:fld id="{E9F2C788-FAF9-41EB-96F7-C42A7D814243}" type="slidenum">
              <a:rPr lang="en-US" altLang="en-US"/>
              <a:pPr/>
              <a:t>‹#›</a:t>
            </a:fld>
            <a:endParaRPr lang="en-US" altLang="en-US"/>
          </a:p>
        </p:txBody>
      </p:sp>
    </p:spTree>
    <p:extLst>
      <p:ext uri="{BB962C8B-B14F-4D97-AF65-F5344CB8AC3E}">
        <p14:creationId xmlns:p14="http://schemas.microsoft.com/office/powerpoint/2010/main" val="2155775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4"/>
          <p:cNvSpPr>
            <a:spLocks noGrp="1" noChangeArrowheads="1"/>
          </p:cNvSpPr>
          <p:nvPr>
            <p:ph type="sldNum" sz="quarter" idx="12"/>
          </p:nvPr>
        </p:nvSpPr>
        <p:spPr>
          <a:ln/>
        </p:spPr>
        <p:txBody>
          <a:bodyPr/>
          <a:lstStyle>
            <a:lvl1pPr>
              <a:defRPr/>
            </a:lvl1pPr>
          </a:lstStyle>
          <a:p>
            <a:fld id="{FD1DEDDA-3B08-4072-B395-FE48538EAEAA}" type="slidenum">
              <a:rPr lang="en-US" altLang="en-US"/>
              <a:pPr/>
              <a:t>‹#›</a:t>
            </a:fld>
            <a:endParaRPr lang="en-US" altLang="en-US"/>
          </a:p>
        </p:txBody>
      </p:sp>
    </p:spTree>
    <p:extLst>
      <p:ext uri="{BB962C8B-B14F-4D97-AF65-F5344CB8AC3E}">
        <p14:creationId xmlns:p14="http://schemas.microsoft.com/office/powerpoint/2010/main" val="221968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19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16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34"/>
          <p:cNvSpPr>
            <a:spLocks noGrp="1" noChangeArrowheads="1"/>
          </p:cNvSpPr>
          <p:nvPr>
            <p:ph type="sldNum" sz="quarter" idx="12"/>
          </p:nvPr>
        </p:nvSpPr>
        <p:spPr>
          <a:ln/>
        </p:spPr>
        <p:txBody>
          <a:bodyPr/>
          <a:lstStyle>
            <a:lvl1pPr>
              <a:defRPr/>
            </a:lvl1pPr>
          </a:lstStyle>
          <a:p>
            <a:fld id="{250FA47B-4355-4804-8FE7-8AD872E4951B}" type="slidenum">
              <a:rPr lang="en-US" altLang="en-US"/>
              <a:pPr/>
              <a:t>‹#›</a:t>
            </a:fld>
            <a:endParaRPr lang="en-US" altLang="en-US"/>
          </a:p>
        </p:txBody>
      </p:sp>
    </p:spTree>
    <p:extLst>
      <p:ext uri="{BB962C8B-B14F-4D97-AF65-F5344CB8AC3E}">
        <p14:creationId xmlns:p14="http://schemas.microsoft.com/office/powerpoint/2010/main" val="185219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034"/>
          <p:cNvSpPr>
            <a:spLocks noGrp="1" noChangeArrowheads="1"/>
          </p:cNvSpPr>
          <p:nvPr>
            <p:ph type="sldNum" sz="quarter" idx="12"/>
          </p:nvPr>
        </p:nvSpPr>
        <p:spPr>
          <a:ln/>
        </p:spPr>
        <p:txBody>
          <a:bodyPr/>
          <a:lstStyle>
            <a:lvl1pPr>
              <a:defRPr/>
            </a:lvl1pPr>
          </a:lstStyle>
          <a:p>
            <a:fld id="{99D928FE-B65E-443A-B067-3A77EF88F321}" type="slidenum">
              <a:rPr lang="en-US" altLang="en-US"/>
              <a:pPr/>
              <a:t>‹#›</a:t>
            </a:fld>
            <a:endParaRPr lang="en-US" altLang="en-US"/>
          </a:p>
        </p:txBody>
      </p:sp>
    </p:spTree>
    <p:extLst>
      <p:ext uri="{BB962C8B-B14F-4D97-AF65-F5344CB8AC3E}">
        <p14:creationId xmlns:p14="http://schemas.microsoft.com/office/powerpoint/2010/main" val="357337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034"/>
          <p:cNvSpPr>
            <a:spLocks noGrp="1" noChangeArrowheads="1"/>
          </p:cNvSpPr>
          <p:nvPr>
            <p:ph type="sldNum" sz="quarter" idx="12"/>
          </p:nvPr>
        </p:nvSpPr>
        <p:spPr>
          <a:ln/>
        </p:spPr>
        <p:txBody>
          <a:bodyPr/>
          <a:lstStyle>
            <a:lvl1pPr>
              <a:defRPr/>
            </a:lvl1pPr>
          </a:lstStyle>
          <a:p>
            <a:fld id="{40DDC855-F507-4A93-B1DF-E88F43B77528}" type="slidenum">
              <a:rPr lang="en-US" altLang="en-US"/>
              <a:pPr/>
              <a:t>‹#›</a:t>
            </a:fld>
            <a:endParaRPr lang="en-US" altLang="en-US"/>
          </a:p>
        </p:txBody>
      </p:sp>
    </p:spTree>
    <p:extLst>
      <p:ext uri="{BB962C8B-B14F-4D97-AF65-F5344CB8AC3E}">
        <p14:creationId xmlns:p14="http://schemas.microsoft.com/office/powerpoint/2010/main" val="2949282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034"/>
          <p:cNvSpPr>
            <a:spLocks noGrp="1" noChangeArrowheads="1"/>
          </p:cNvSpPr>
          <p:nvPr>
            <p:ph type="sldNum" sz="quarter" idx="12"/>
          </p:nvPr>
        </p:nvSpPr>
        <p:spPr>
          <a:ln/>
        </p:spPr>
        <p:txBody>
          <a:bodyPr/>
          <a:lstStyle>
            <a:lvl1pPr>
              <a:defRPr/>
            </a:lvl1pPr>
          </a:lstStyle>
          <a:p>
            <a:fld id="{ED049937-8B08-43EF-9446-BC6C04DAD3CB}" type="slidenum">
              <a:rPr lang="en-US" altLang="en-US"/>
              <a:pPr/>
              <a:t>‹#›</a:t>
            </a:fld>
            <a:endParaRPr lang="en-US" altLang="en-US"/>
          </a:p>
        </p:txBody>
      </p:sp>
    </p:spTree>
    <p:extLst>
      <p:ext uri="{BB962C8B-B14F-4D97-AF65-F5344CB8AC3E}">
        <p14:creationId xmlns:p14="http://schemas.microsoft.com/office/powerpoint/2010/main" val="797698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34"/>
          <p:cNvSpPr>
            <a:spLocks noGrp="1" noChangeArrowheads="1"/>
          </p:cNvSpPr>
          <p:nvPr>
            <p:ph type="sldNum" sz="quarter" idx="12"/>
          </p:nvPr>
        </p:nvSpPr>
        <p:spPr>
          <a:ln/>
        </p:spPr>
        <p:txBody>
          <a:bodyPr/>
          <a:lstStyle>
            <a:lvl1pPr>
              <a:defRPr/>
            </a:lvl1pPr>
          </a:lstStyle>
          <a:p>
            <a:fld id="{F24CFB99-9209-4751-9552-3460AFC22909}" type="slidenum">
              <a:rPr lang="en-US" altLang="en-US"/>
              <a:pPr/>
              <a:t>‹#›</a:t>
            </a:fld>
            <a:endParaRPr lang="en-US" altLang="en-US"/>
          </a:p>
        </p:txBody>
      </p:sp>
    </p:spTree>
    <p:extLst>
      <p:ext uri="{BB962C8B-B14F-4D97-AF65-F5344CB8AC3E}">
        <p14:creationId xmlns:p14="http://schemas.microsoft.com/office/powerpoint/2010/main" val="2245391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34"/>
          <p:cNvSpPr>
            <a:spLocks noGrp="1" noChangeArrowheads="1"/>
          </p:cNvSpPr>
          <p:nvPr>
            <p:ph type="sldNum" sz="quarter" idx="12"/>
          </p:nvPr>
        </p:nvSpPr>
        <p:spPr>
          <a:ln/>
        </p:spPr>
        <p:txBody>
          <a:bodyPr/>
          <a:lstStyle>
            <a:lvl1pPr>
              <a:defRPr/>
            </a:lvl1pPr>
          </a:lstStyle>
          <a:p>
            <a:fld id="{E57A035D-FEA0-41B0-9754-2CA09FB534FD}" type="slidenum">
              <a:rPr lang="en-US" altLang="en-US"/>
              <a:pPr/>
              <a:t>‹#›</a:t>
            </a:fld>
            <a:endParaRPr lang="en-US" altLang="en-US"/>
          </a:p>
        </p:txBody>
      </p:sp>
    </p:spTree>
    <p:extLst>
      <p:ext uri="{BB962C8B-B14F-4D97-AF65-F5344CB8AC3E}">
        <p14:creationId xmlns:p14="http://schemas.microsoft.com/office/powerpoint/2010/main" val="2794436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1026" name="Group 1026"/>
          <p:cNvGrpSpPr>
            <a:grpSpLocks/>
          </p:cNvGrpSpPr>
          <p:nvPr/>
        </p:nvGrpSpPr>
        <p:grpSpPr bwMode="auto">
          <a:xfrm>
            <a:off x="0" y="0"/>
            <a:ext cx="1143000" cy="6856413"/>
            <a:chOff x="0" y="0"/>
            <a:chExt cx="720" cy="4319"/>
          </a:xfrm>
        </p:grpSpPr>
        <p:sp>
          <p:nvSpPr>
            <p:cNvPr id="1032" name="Rectangle 1027"/>
            <p:cNvSpPr>
              <a:spLocks noChangeArrowheads="1"/>
            </p:cNvSpPr>
            <p:nvPr/>
          </p:nvSpPr>
          <p:spPr bwMode="auto">
            <a:xfrm>
              <a:off x="0" y="0"/>
              <a:ext cx="720" cy="336"/>
            </a:xfrm>
            <a:prstGeom prst="rect">
              <a:avLst/>
            </a:prstGeom>
            <a:gradFill rotWithShape="0">
              <a:gsLst>
                <a:gs pos="0">
                  <a:schemeClr val="bg2"/>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endParaRPr lang="en-US" altLang="en-US"/>
            </a:p>
          </p:txBody>
        </p:sp>
        <p:sp>
          <p:nvSpPr>
            <p:cNvPr id="1033" name="Rectangle 1028"/>
            <p:cNvSpPr>
              <a:spLocks noChangeArrowheads="1"/>
            </p:cNvSpPr>
            <p:nvPr/>
          </p:nvSpPr>
          <p:spPr bwMode="auto">
            <a:xfrm>
              <a:off x="0" y="2016"/>
              <a:ext cx="720" cy="2303"/>
            </a:xfrm>
            <a:prstGeom prst="rect">
              <a:avLst/>
            </a:prstGeom>
            <a:gradFill rotWithShape="0">
              <a:gsLst>
                <a:gs pos="0">
                  <a:schemeClr val="accent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endParaRPr lang="en-US" altLang="en-US"/>
            </a:p>
          </p:txBody>
        </p:sp>
        <p:pic>
          <p:nvPicPr>
            <p:cNvPr id="1034" name="Picture 1029"/>
            <p:cNvPicPr>
              <a:picLocks noChangeArrowheads="1"/>
            </p:cNvPicPr>
            <p:nvPr/>
          </p:nvPicPr>
          <p:blipFill>
            <a:blip r:embed="rId15">
              <a:extLst>
                <a:ext uri="{28A0092B-C50C-407E-A947-70E740481C1C}">
                  <a14:useLocalDpi xmlns:a14="http://schemas.microsoft.com/office/drawing/2010/main"/>
                </a:ext>
              </a:extLst>
            </a:blip>
            <a:srcRect/>
            <a:stretch>
              <a:fillRect/>
            </a:stretch>
          </p:blipFill>
          <p:spPr bwMode="auto">
            <a:xfrm>
              <a:off x="0" y="312"/>
              <a:ext cx="720" cy="1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1027" name="Rectangle 1030"/>
          <p:cNvSpPr>
            <a:spLocks noGrp="1" noChangeArrowheads="1"/>
          </p:cNvSpPr>
          <p:nvPr>
            <p:ph type="title"/>
          </p:nvPr>
        </p:nvSpPr>
        <p:spPr bwMode="auto">
          <a:xfrm>
            <a:off x="1219200" y="304800"/>
            <a:ext cx="7772400"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1031"/>
          <p:cNvSpPr>
            <a:spLocks noGrp="1" noChangeArrowheads="1"/>
          </p:cNvSpPr>
          <p:nvPr>
            <p:ph type="body" idx="1"/>
          </p:nvPr>
        </p:nvSpPr>
        <p:spPr bwMode="auto">
          <a:xfrm>
            <a:off x="1219200" y="1600200"/>
            <a:ext cx="7772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0" name="Rectangle 1032"/>
          <p:cNvSpPr>
            <a:spLocks noGrp="1" noChangeArrowheads="1"/>
          </p:cNvSpPr>
          <p:nvPr>
            <p:ph type="dt" sz="half" idx="2"/>
          </p:nvPr>
        </p:nvSpPr>
        <p:spPr bwMode="auto">
          <a:xfrm>
            <a:off x="11430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cs typeface="+mn-cs"/>
              </a:defRPr>
            </a:lvl1pPr>
          </a:lstStyle>
          <a:p>
            <a:pPr>
              <a:defRPr/>
            </a:pPr>
            <a:endParaRPr lang="en-US" altLang="en-US"/>
          </a:p>
        </p:txBody>
      </p:sp>
      <p:sp>
        <p:nvSpPr>
          <p:cNvPr id="3081" name="Rectangle 1033"/>
          <p:cNvSpPr>
            <a:spLocks noGrp="1" noChangeArrowheads="1"/>
          </p:cNvSpPr>
          <p:nvPr>
            <p:ph type="ftr" sz="quarter" idx="3"/>
          </p:nvPr>
        </p:nvSpPr>
        <p:spPr bwMode="auto">
          <a:xfrm>
            <a:off x="35814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cs typeface="+mn-cs"/>
              </a:defRPr>
            </a:lvl1pPr>
          </a:lstStyle>
          <a:p>
            <a:pPr>
              <a:defRPr/>
            </a:pPr>
            <a:endParaRPr lang="en-US" altLang="en-US"/>
          </a:p>
        </p:txBody>
      </p:sp>
      <p:sp>
        <p:nvSpPr>
          <p:cNvPr id="3082" name="Rectangle 1034"/>
          <p:cNvSpPr>
            <a:spLocks noGrp="1" noChangeArrowheads="1"/>
          </p:cNvSpPr>
          <p:nvPr>
            <p:ph type="sldNum" sz="quarter" idx="4"/>
          </p:nvPr>
        </p:nvSpPr>
        <p:spPr bwMode="auto">
          <a:xfrm>
            <a:off x="72390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3FDD9EEE-B2A5-4BA6-8BD7-5B4156907DFE}"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43"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90000"/>
        <a:buFont typeface="Symbol" pitchFamily="18"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dreads.com/author/show/1197.Harold_Pinter"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828800" y="1676400"/>
            <a:ext cx="7315200" cy="1752600"/>
          </a:xfrm>
        </p:spPr>
        <p:txBody>
          <a:bodyPr/>
          <a:lstStyle/>
          <a:p>
            <a:pPr algn="ctr" eaLnBrk="1" hangingPunct="1">
              <a:defRPr/>
            </a:pPr>
            <a:r>
              <a:rPr lang="en-US" altLang="en-US" sz="3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 History of Western Thought</a:t>
            </a:r>
            <a:r>
              <a:rPr lang="en-US" altLang="en-US" b="1" dirty="0">
                <a:latin typeface="Arial" panose="020B0604020202020204" pitchFamily="34" charset="0"/>
                <a:cs typeface="Arial" panose="020B0604020202020204" pitchFamily="34" charset="0"/>
              </a:rPr>
              <a:t/>
            </a:r>
            <a:br>
              <a:rPr lang="en-US" altLang="en-US"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Why We Think the Way We Do</a:t>
            </a:r>
          </a:p>
        </p:txBody>
      </p:sp>
      <p:sp>
        <p:nvSpPr>
          <p:cNvPr id="5123" name="Rectangle 3"/>
          <p:cNvSpPr>
            <a:spLocks noGrp="1" noChangeArrowheads="1"/>
          </p:cNvSpPr>
          <p:nvPr>
            <p:ph type="subTitle" idx="1"/>
          </p:nvPr>
        </p:nvSpPr>
        <p:spPr>
          <a:xfrm>
            <a:off x="2209800" y="3962400"/>
            <a:ext cx="6400800" cy="2057400"/>
          </a:xfrm>
        </p:spPr>
        <p:txBody>
          <a:bodyPr/>
          <a:lstStyle/>
          <a:p>
            <a:pPr algn="ctr" eaLnBrk="1" hangingPunct="1"/>
            <a:r>
              <a:rPr lang="en-US" altLang="en-US" sz="2400" b="1" smtClean="0">
                <a:latin typeface="Arial" charset="0"/>
                <a:cs typeface="Arial" charset="0"/>
              </a:rPr>
              <a:t>Summer 2016</a:t>
            </a:r>
          </a:p>
          <a:p>
            <a:pPr algn="ctr" eaLnBrk="1" hangingPunct="1"/>
            <a:r>
              <a:rPr lang="en-US" altLang="en-US" sz="2400" b="1" smtClean="0">
                <a:latin typeface="Arial" charset="0"/>
                <a:cs typeface="Arial" charset="0"/>
              </a:rPr>
              <a:t>Ross Arnold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371600" y="0"/>
            <a:ext cx="7772400" cy="609600"/>
          </a:xfrm>
        </p:spPr>
        <p:txBody>
          <a:bodyPr/>
          <a:lstStyle/>
          <a:p>
            <a:pPr eaLnBrk="1" hangingPunct="1"/>
            <a:r>
              <a:rPr lang="en-US" altLang="en-US" sz="3600" b="1" smtClean="0">
                <a:latin typeface="Arial" charset="0"/>
                <a:cs typeface="Arial" charset="0"/>
              </a:rPr>
              <a:t>Our Response</a:t>
            </a:r>
          </a:p>
        </p:txBody>
      </p:sp>
      <p:sp>
        <p:nvSpPr>
          <p:cNvPr id="152579" name="Rectangle 3"/>
          <p:cNvSpPr>
            <a:spLocks noGrp="1" noChangeArrowheads="1"/>
          </p:cNvSpPr>
          <p:nvPr>
            <p:ph type="body" idx="1"/>
          </p:nvPr>
        </p:nvSpPr>
        <p:spPr>
          <a:xfrm>
            <a:off x="1219200" y="609600"/>
            <a:ext cx="7772400" cy="6248400"/>
          </a:xfrm>
        </p:spPr>
        <p:txBody>
          <a:bodyPr/>
          <a:lstStyle/>
          <a:p>
            <a:pPr marL="609600" indent="-609600" eaLnBrk="1" hangingPunct="1">
              <a:lnSpc>
                <a:spcPct val="90000"/>
              </a:lnSpc>
              <a:buFont typeface="Symbol" pitchFamily="18" charset="2"/>
              <a:buAutoNum type="arabicPeriod"/>
            </a:pPr>
            <a:r>
              <a:rPr lang="en-US" altLang="en-US" sz="2700" b="1" smtClean="0">
                <a:latin typeface="Arial" charset="0"/>
                <a:cs typeface="Arial" charset="0"/>
              </a:rPr>
              <a:t>Be aware.  </a:t>
            </a:r>
            <a:r>
              <a:rPr lang="en-US" altLang="en-US" sz="2700" smtClean="0">
                <a:latin typeface="Arial" charset="0"/>
                <a:cs typeface="Arial" charset="0"/>
              </a:rPr>
              <a:t>Know what our culture is thinking and saying, and from where people are getting their ideas.</a:t>
            </a:r>
          </a:p>
          <a:p>
            <a:pPr marL="609600" indent="-609600" eaLnBrk="1" hangingPunct="1">
              <a:lnSpc>
                <a:spcPct val="90000"/>
              </a:lnSpc>
              <a:buFont typeface="Symbol" pitchFamily="18" charset="2"/>
              <a:buAutoNum type="arabicPeriod"/>
            </a:pPr>
            <a:r>
              <a:rPr lang="en-US" altLang="en-US" sz="2700" b="1" smtClean="0">
                <a:latin typeface="Arial" charset="0"/>
                <a:cs typeface="Arial" charset="0"/>
              </a:rPr>
              <a:t>Think about </a:t>
            </a:r>
            <a:r>
              <a:rPr lang="en-US" altLang="en-US" sz="2700" smtClean="0">
                <a:latin typeface="Arial" charset="0"/>
                <a:cs typeface="Arial" charset="0"/>
              </a:rPr>
              <a:t>the terrible consequences of accepting that there is no meaning and nothing beyond ourselves.</a:t>
            </a:r>
          </a:p>
          <a:p>
            <a:pPr marL="609600" indent="-609600" eaLnBrk="1" hangingPunct="1">
              <a:lnSpc>
                <a:spcPct val="90000"/>
              </a:lnSpc>
              <a:buFont typeface="Symbol" pitchFamily="18" charset="2"/>
              <a:buAutoNum type="arabicPeriod"/>
            </a:pPr>
            <a:r>
              <a:rPr lang="en-US" altLang="en-US" sz="2700" b="1" smtClean="0">
                <a:latin typeface="Arial" charset="0"/>
                <a:cs typeface="Arial" charset="0"/>
              </a:rPr>
              <a:t>Recognize </a:t>
            </a:r>
            <a:r>
              <a:rPr lang="en-US" altLang="en-US" sz="2700" smtClean="0">
                <a:latin typeface="Arial" charset="0"/>
                <a:cs typeface="Arial" charset="0"/>
              </a:rPr>
              <a:t>when something doesn’t make sense or doesn’t work, and say so.</a:t>
            </a:r>
          </a:p>
          <a:p>
            <a:pPr marL="609600" indent="-609600" eaLnBrk="1" hangingPunct="1">
              <a:lnSpc>
                <a:spcPct val="90000"/>
              </a:lnSpc>
              <a:buFont typeface="Symbol" pitchFamily="18" charset="2"/>
              <a:buAutoNum type="arabicPeriod"/>
            </a:pPr>
            <a:r>
              <a:rPr lang="en-US" altLang="en-US" sz="2700" b="1" smtClean="0">
                <a:latin typeface="Arial" charset="0"/>
                <a:cs typeface="Arial" charset="0"/>
              </a:rPr>
              <a:t>Reclaim your foundation</a:t>
            </a:r>
            <a:r>
              <a:rPr lang="en-US" altLang="en-US" sz="2700" smtClean="0">
                <a:latin typeface="Arial" charset="0"/>
                <a:cs typeface="Arial" charset="0"/>
              </a:rPr>
              <a:t>.  Some things are true and others are not; some things are right and others are not; some things are good and others are not.</a:t>
            </a:r>
          </a:p>
          <a:p>
            <a:pPr marL="609600" indent="-609600" eaLnBrk="1" hangingPunct="1">
              <a:lnSpc>
                <a:spcPct val="90000"/>
              </a:lnSpc>
              <a:buFont typeface="Symbol" pitchFamily="18" charset="2"/>
              <a:buAutoNum type="arabicPeriod"/>
            </a:pPr>
            <a:r>
              <a:rPr lang="en-US" altLang="en-US" sz="2700" b="1" smtClean="0">
                <a:latin typeface="Arial" charset="0"/>
                <a:cs typeface="Arial" charset="0"/>
              </a:rPr>
              <a:t>Decide for yourself </a:t>
            </a:r>
            <a:r>
              <a:rPr lang="en-US" altLang="en-US" sz="2700" smtClean="0">
                <a:latin typeface="Arial" charset="0"/>
                <a:cs typeface="Arial" charset="0"/>
              </a:rPr>
              <a:t>if science if the only source of truth (really?).  Decide for yourself if there is a God (really).</a:t>
            </a:r>
          </a:p>
          <a:p>
            <a:pPr marL="609600" indent="-609600" eaLnBrk="1" hangingPunct="1">
              <a:lnSpc>
                <a:spcPct val="90000"/>
              </a:lnSpc>
              <a:buFont typeface="Times New Roman" pitchFamily="18" charset="0"/>
              <a:buAutoNum type="arabicPeriod"/>
            </a:pPr>
            <a:endParaRPr lang="en-US" altLang="en-US" sz="1000" smtClean="0">
              <a:latin typeface="Arial" charset="0"/>
              <a:cs typeface="Arial" charset="0"/>
            </a:endParaRPr>
          </a:p>
          <a:p>
            <a:pPr marL="609600" indent="-609600" eaLnBrk="1" hangingPunct="1">
              <a:lnSpc>
                <a:spcPct val="90000"/>
              </a:lnSpc>
              <a:buFont typeface="Symbol" pitchFamily="18" charset="2"/>
              <a:buNone/>
            </a:pPr>
            <a:endParaRPr lang="en-US" altLang="en-US" sz="27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52579">
                                            <p:txEl>
                                              <p:pRg st="4" end="4"/>
                                            </p:txEl>
                                          </p:spTgt>
                                        </p:tgtEl>
                                        <p:attrNameLst>
                                          <p:attrName>style.visibility</p:attrName>
                                        </p:attrNameLst>
                                      </p:cBhvr>
                                      <p:to>
                                        <p:strVal val="visible"/>
                                      </p:to>
                                    </p:set>
                                    <p:animEffect transition="in" filter="fade">
                                      <p:cBhvr>
                                        <p:cTn id="7" dur="1000"/>
                                        <p:tgtEl>
                                          <p:spTgt spid="152579">
                                            <p:txEl>
                                              <p:pRg st="4" end="4"/>
                                            </p:txEl>
                                          </p:spTgt>
                                        </p:tgtEl>
                                      </p:cBhvr>
                                    </p:animEffect>
                                    <p:anim calcmode="lin" valueType="num">
                                      <p:cBhvr>
                                        <p:cTn id="8" dur="1000" fill="hold"/>
                                        <p:tgtEl>
                                          <p:spTgt spid="152579">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15257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371600" y="0"/>
            <a:ext cx="7772400" cy="609600"/>
          </a:xfrm>
        </p:spPr>
        <p:txBody>
          <a:bodyPr/>
          <a:lstStyle/>
          <a:p>
            <a:pPr eaLnBrk="1" hangingPunct="1"/>
            <a:r>
              <a:rPr lang="en-US" altLang="en-US" sz="3600" b="1" smtClean="0">
                <a:latin typeface="Arial" charset="0"/>
                <a:cs typeface="Arial" charset="0"/>
              </a:rPr>
              <a:t>Our Response</a:t>
            </a:r>
          </a:p>
        </p:txBody>
      </p:sp>
      <p:sp>
        <p:nvSpPr>
          <p:cNvPr id="152579" name="Rectangle 3"/>
          <p:cNvSpPr>
            <a:spLocks noGrp="1" noChangeArrowheads="1"/>
          </p:cNvSpPr>
          <p:nvPr>
            <p:ph type="body" idx="1"/>
          </p:nvPr>
        </p:nvSpPr>
        <p:spPr>
          <a:xfrm>
            <a:off x="1219200" y="609600"/>
            <a:ext cx="7772400" cy="6248400"/>
          </a:xfrm>
        </p:spPr>
        <p:txBody>
          <a:bodyPr/>
          <a:lstStyle/>
          <a:p>
            <a:pPr marL="514350" indent="-514350" eaLnBrk="1" hangingPunct="1">
              <a:lnSpc>
                <a:spcPct val="90000"/>
              </a:lnSpc>
              <a:buFont typeface="+mj-lt"/>
              <a:buAutoNum type="arabicPeriod" startAt="6"/>
              <a:defRPr/>
            </a:pPr>
            <a:r>
              <a:rPr lang="en-US" altLang="en-US" sz="2700" b="1" dirty="0">
                <a:latin typeface="Arial" panose="020B0604020202020204" pitchFamily="34" charset="0"/>
                <a:cs typeface="Arial" panose="020B0604020202020204" pitchFamily="34" charset="0"/>
              </a:rPr>
              <a:t>Choose hope </a:t>
            </a:r>
            <a:r>
              <a:rPr lang="en-US" altLang="en-US" sz="2700" dirty="0">
                <a:latin typeface="Arial" panose="020B0604020202020204" pitchFamily="34" charset="0"/>
                <a:cs typeface="Arial" panose="020B0604020202020204" pitchFamily="34" charset="0"/>
              </a:rPr>
              <a:t>and not hopelessness; </a:t>
            </a:r>
            <a:r>
              <a:rPr lang="en-US" altLang="en-US" sz="2700" b="1" dirty="0">
                <a:latin typeface="Arial" panose="020B0604020202020204" pitchFamily="34" charset="0"/>
                <a:cs typeface="Arial" panose="020B0604020202020204" pitchFamily="34" charset="0"/>
              </a:rPr>
              <a:t>choose meaning </a:t>
            </a:r>
            <a:r>
              <a:rPr lang="en-US" altLang="en-US" sz="2700" dirty="0">
                <a:latin typeface="Arial" panose="020B0604020202020204" pitchFamily="34" charset="0"/>
                <a:cs typeface="Arial" panose="020B0604020202020204" pitchFamily="34" charset="0"/>
              </a:rPr>
              <a:t>and not meaninglessness.  No fear.</a:t>
            </a:r>
          </a:p>
          <a:p>
            <a:pPr marL="514350" indent="-514350" eaLnBrk="1" hangingPunct="1">
              <a:lnSpc>
                <a:spcPct val="90000"/>
              </a:lnSpc>
              <a:buFont typeface="+mj-lt"/>
              <a:buAutoNum type="arabicPeriod" startAt="6"/>
              <a:defRPr/>
            </a:pPr>
            <a:r>
              <a:rPr lang="en-US" altLang="en-US" sz="2700" b="1" dirty="0">
                <a:latin typeface="Arial" panose="020B0604020202020204" pitchFamily="34" charset="0"/>
                <a:cs typeface="Arial" panose="020B0604020202020204" pitchFamily="34" charset="0"/>
              </a:rPr>
              <a:t>Speak out </a:t>
            </a:r>
            <a:r>
              <a:rPr lang="en-US" altLang="en-US" sz="2700" dirty="0">
                <a:latin typeface="Arial" panose="020B0604020202020204" pitchFamily="34" charset="0"/>
                <a:cs typeface="Arial" panose="020B0604020202020204" pitchFamily="34" charset="0"/>
              </a:rPr>
              <a:t>for the need to regain a belief in objective reality, meaning and transcendence.</a:t>
            </a:r>
            <a:r>
              <a:rPr lang="en-US" altLang="en-US" sz="2800" dirty="0">
                <a:latin typeface="Arial" panose="020B0604020202020204" pitchFamily="34" charset="0"/>
                <a:cs typeface="Arial" panose="020B0604020202020204" pitchFamily="34" charset="0"/>
              </a:rPr>
              <a:t>  </a:t>
            </a:r>
            <a:endParaRPr lang="en-US" altLang="en-US" sz="1000" dirty="0">
              <a:latin typeface="Arial" panose="020B0604020202020204" pitchFamily="34" charset="0"/>
              <a:cs typeface="Arial" panose="020B0604020202020204" pitchFamily="34" charset="0"/>
            </a:endParaRPr>
          </a:p>
          <a:p>
            <a:pPr marL="463550" indent="-463550" eaLnBrk="1" hangingPunct="1">
              <a:lnSpc>
                <a:spcPct val="90000"/>
              </a:lnSpc>
              <a:buFont typeface="+mj-lt"/>
              <a:buAutoNum type="arabicPeriod" startAt="6"/>
              <a:defRPr/>
            </a:pPr>
            <a:r>
              <a:rPr lang="en-US" altLang="en-US" sz="2700" b="1" dirty="0">
                <a:latin typeface="Arial" panose="020B0604020202020204" pitchFamily="34" charset="0"/>
                <a:cs typeface="Arial" panose="020B0604020202020204" pitchFamily="34" charset="0"/>
              </a:rPr>
              <a:t>Be intentional but gentle in not giving in</a:t>
            </a:r>
            <a:r>
              <a:rPr lang="en-US" altLang="en-US" sz="2700" dirty="0">
                <a:latin typeface="Arial" panose="020B0604020202020204" pitchFamily="34" charset="0"/>
                <a:cs typeface="Arial" panose="020B0604020202020204" pitchFamily="34" charset="0"/>
              </a:rPr>
              <a:t> to the negative attitudes and activities that mark postmodernism – rampant materialism and consumerism, cynicism, nihilism, isolation and depersonalization, and the blind worship of science and technology.  Be willing to not be seen as “cool.”</a:t>
            </a:r>
          </a:p>
          <a:p>
            <a:pPr marL="463550" indent="-463550" eaLnBrk="1" hangingPunct="1">
              <a:lnSpc>
                <a:spcPct val="90000"/>
              </a:lnSpc>
              <a:buFont typeface="+mj-lt"/>
              <a:buAutoNum type="arabicPeriod" startAt="6"/>
              <a:defRPr/>
            </a:pPr>
            <a:r>
              <a:rPr lang="en-US" altLang="en-US" sz="2700" b="1" dirty="0">
                <a:latin typeface="Arial" panose="020B0604020202020204" pitchFamily="34" charset="0"/>
                <a:cs typeface="Arial" panose="020B0604020202020204" pitchFamily="34" charset="0"/>
              </a:rPr>
              <a:t>Reclaim and encourage the authentic </a:t>
            </a:r>
            <a:r>
              <a:rPr lang="en-US" altLang="en-US" sz="2700" dirty="0">
                <a:latin typeface="Arial" panose="020B0604020202020204" pitchFamily="34" charset="0"/>
                <a:cs typeface="Arial" panose="020B0604020202020204" pitchFamily="34" charset="0"/>
              </a:rPr>
              <a:t>– family, friends, conversation, worship, working with your hands, making things.</a:t>
            </a:r>
          </a:p>
          <a:p>
            <a:pPr marL="463550" indent="-463550" eaLnBrk="1" hangingPunct="1">
              <a:lnSpc>
                <a:spcPct val="90000"/>
              </a:lnSpc>
              <a:buFont typeface="+mj-lt"/>
              <a:buAutoNum type="arabicPeriod" startAt="6"/>
              <a:defRPr/>
            </a:pPr>
            <a:r>
              <a:rPr lang="en-US" altLang="en-US" sz="2700" dirty="0">
                <a:latin typeface="Arial" panose="020B0604020202020204" pitchFamily="34" charset="0"/>
                <a:cs typeface="Arial" panose="020B0604020202020204" pitchFamily="34" charset="0"/>
              </a:rPr>
              <a:t> </a:t>
            </a:r>
            <a:r>
              <a:rPr lang="en-US" altLang="en-US" sz="2700" b="1" dirty="0">
                <a:latin typeface="Arial" panose="020B0604020202020204" pitchFamily="34" charset="0"/>
                <a:cs typeface="Arial" panose="020B0604020202020204" pitchFamily="34" charset="0"/>
              </a:rPr>
              <a:t>Have some humility</a:t>
            </a:r>
            <a:r>
              <a:rPr lang="en-US" altLang="en-US" sz="2700" dirty="0">
                <a:latin typeface="Arial" panose="020B0604020202020204" pitchFamily="34" charset="0"/>
                <a:cs typeface="Arial" panose="020B0604020202020204" pitchFamily="34" charset="0"/>
              </a:rPr>
              <a:t>, and look for it in others.</a:t>
            </a:r>
          </a:p>
          <a:p>
            <a:pPr marL="609600" indent="-609600" eaLnBrk="1" hangingPunct="1">
              <a:lnSpc>
                <a:spcPct val="90000"/>
              </a:lnSpc>
              <a:buFont typeface="Symbol" pitchFamily="18" charset="2"/>
              <a:buNone/>
              <a:defRPr/>
            </a:pPr>
            <a:endParaRPr lang="en-US" altLang="en-US" sz="27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371600" y="228600"/>
            <a:ext cx="7772400" cy="5791200"/>
          </a:xfrm>
        </p:spPr>
        <p:txBody>
          <a:bodyPr/>
          <a:lstStyle/>
          <a:p>
            <a:pPr marL="0" indent="0">
              <a:buFont typeface="Symbol" pitchFamily="18" charset="2"/>
              <a:buNone/>
              <a:defRPr/>
            </a:pPr>
            <a:r>
              <a:rPr lang="en-US" sz="2400" dirty="0">
                <a:latin typeface="Arial" panose="020B0604020202020204" pitchFamily="34" charset="0"/>
                <a:cs typeface="Arial" panose="020B0604020202020204" pitchFamily="34" charset="0"/>
              </a:rPr>
              <a:t>“We are living in a time when sensitivities are at the surface, often vented with cutting words. Philosophically, you can believe anything so as you do not claim it a better way. Religiously, you can hold to anything, so long as you do not bring Jesus Christ into it. If a spiritual idea is eastern, it is granted critical immunity; if western, it is thoroughly criticized. Thus, a journalist can walk into a church and mock its carryings on, but he or she dare not do the same if the ceremony is from eastern fold. Such is the mood at the end of the twentieth century. A mood can be a dangerous state of mind, because it can crush reason under the weight of feeling. But that is precisely what I believe postmodernism best represents - a mood.” </a:t>
            </a:r>
          </a:p>
          <a:p>
            <a:pPr marL="0" indent="0">
              <a:buFont typeface="Symbol" pitchFamily="18" charset="2"/>
              <a:buNone/>
              <a:defRPr/>
            </a:pPr>
            <a:r>
              <a:rPr lang="en-US" sz="2400" dirty="0">
                <a:latin typeface="Arial" panose="020B0604020202020204" pitchFamily="34" charset="0"/>
                <a:cs typeface="Arial" panose="020B0604020202020204" pitchFamily="34" charset="0"/>
              </a:rPr>
              <a:t>	― Ravi Zacharias, </a:t>
            </a:r>
            <a:r>
              <a:rPr lang="en-US" sz="2000" i="1" dirty="0">
                <a:latin typeface="Arial" panose="020B0604020202020204" pitchFamily="34" charset="0"/>
                <a:cs typeface="Arial" panose="020B0604020202020204" pitchFamily="34" charset="0"/>
              </a:rPr>
              <a:t>Jesus Among Other Gods:		 The Absolute Claims of the Christian Message</a:t>
            </a:r>
            <a:endParaRPr lang="en-US" sz="2400" i="1" dirty="0">
              <a:latin typeface="Arial" panose="020B0604020202020204" pitchFamily="34" charset="0"/>
              <a:cs typeface="Arial" panose="020B0604020202020204" pitchFamily="34" charset="0"/>
            </a:endParaRPr>
          </a:p>
          <a:p>
            <a:pPr>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905000" y="1371600"/>
            <a:ext cx="7315200" cy="3810000"/>
          </a:xfrm>
        </p:spPr>
        <p:txBody>
          <a:bodyPr/>
          <a:lstStyle/>
          <a:p>
            <a:pPr algn="ctr" eaLnBrk="1" hangingPunct="1">
              <a:defRPr/>
            </a:pPr>
            <a:r>
              <a:rPr lang="en-US" altLang="en-US" sz="3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 History of Western Thought</a:t>
            </a:r>
            <a:r>
              <a:rPr lang="en-US" altLang="en-US" b="1" dirty="0">
                <a:latin typeface="Arial" panose="020B0604020202020204" pitchFamily="34" charset="0"/>
                <a:cs typeface="Arial" panose="020B0604020202020204" pitchFamily="34" charset="0"/>
              </a:rPr>
              <a:t/>
            </a:r>
            <a:br>
              <a:rPr lang="en-US" altLang="en-US"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Why We Think the Way We Do</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
            </a:r>
            <a:br>
              <a:rPr lang="en-US" altLang="en-US" sz="3200" b="1" dirty="0">
                <a:latin typeface="Arial" panose="020B0604020202020204" pitchFamily="34" charset="0"/>
                <a:cs typeface="Arial" panose="020B0604020202020204" pitchFamily="34" charset="0"/>
              </a:rPr>
            </a:br>
            <a:r>
              <a:rPr lang="en-US" altLang="en-US" sz="3200" b="1" dirty="0">
                <a:solidFill>
                  <a:srgbClr val="FFFF00"/>
                </a:solidFill>
                <a:latin typeface="Arial" panose="020B0604020202020204" pitchFamily="34" charset="0"/>
                <a:cs typeface="Arial" panose="020B0604020202020204" pitchFamily="34" charset="0"/>
              </a:rPr>
              <a:t>Videos of lectures available at:</a:t>
            </a:r>
            <a:br>
              <a:rPr lang="en-US" altLang="en-US" sz="3200" b="1" dirty="0">
                <a:solidFill>
                  <a:srgbClr val="FFFF00"/>
                </a:solidFill>
                <a:latin typeface="Arial" panose="020B0604020202020204" pitchFamily="34" charset="0"/>
                <a:cs typeface="Arial" panose="020B0604020202020204" pitchFamily="34" charset="0"/>
              </a:rPr>
            </a:br>
            <a:r>
              <a:rPr lang="en-US" altLang="en-US" sz="4000" b="1" dirty="0">
                <a:latin typeface="Arial" panose="020B0604020202020204" pitchFamily="34" charset="0"/>
                <a:cs typeface="Arial" panose="020B0604020202020204" pitchFamily="34" charset="0"/>
              </a:rPr>
              <a:t>www.litchapala.org</a:t>
            </a:r>
            <a:br>
              <a:rPr lang="en-US" altLang="en-US" sz="4000" b="1" dirty="0">
                <a:latin typeface="Arial" panose="020B0604020202020204" pitchFamily="34" charset="0"/>
                <a:cs typeface="Arial" panose="020B0604020202020204" pitchFamily="34" charset="0"/>
              </a:rPr>
            </a:br>
            <a:r>
              <a:rPr lang="en-US" altLang="en-US" sz="2400" b="1" dirty="0">
                <a:latin typeface="Arial" panose="020B0604020202020204" pitchFamily="34" charset="0"/>
                <a:cs typeface="Arial" panose="020B0604020202020204" pitchFamily="34" charset="0"/>
              </a:rPr>
              <a:t/>
            </a:r>
            <a:br>
              <a:rPr lang="en-US" altLang="en-US" sz="2400" b="1" dirty="0">
                <a:latin typeface="Arial" panose="020B0604020202020204" pitchFamily="34" charset="0"/>
                <a:cs typeface="Arial" panose="020B0604020202020204" pitchFamily="34" charset="0"/>
              </a:rPr>
            </a:br>
            <a:r>
              <a:rPr lang="en-US" altLang="en-US" sz="3200" b="1" dirty="0">
                <a:solidFill>
                  <a:srgbClr val="FFFF00"/>
                </a:solidFill>
                <a:latin typeface="Arial" panose="020B0604020202020204" pitchFamily="34" charset="0"/>
                <a:cs typeface="Arial" panose="020B0604020202020204" pitchFamily="34" charset="0"/>
              </a:rPr>
              <a:t>under </a:t>
            </a:r>
            <a:r>
              <a:rPr lang="en-US" altLang="en-US" sz="3600" b="1" dirty="0">
                <a:solidFill>
                  <a:srgbClr val="FFFF00"/>
                </a:solidFill>
                <a:latin typeface="Arial" panose="020B0604020202020204" pitchFamily="34" charset="0"/>
                <a:cs typeface="Arial" panose="020B0604020202020204" pitchFamily="34" charset="0"/>
              </a:rPr>
              <a:t>“8-Week Lectures” </a:t>
            </a:r>
            <a:r>
              <a:rPr lang="en-US" altLang="en-US" sz="3200" b="1" dirty="0">
                <a:solidFill>
                  <a:srgbClr val="FFFF00"/>
                </a:solidFill>
                <a:latin typeface="Arial" panose="020B0604020202020204" pitchFamily="34" charset="0"/>
                <a:cs typeface="Arial" panose="020B0604020202020204" pitchFamily="34" charset="0"/>
              </a:rPr>
              <a:t>tab</a:t>
            </a:r>
            <a:endParaRPr lang="en-US" altLang="en-US" sz="32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905000" y="1371600"/>
            <a:ext cx="7315200" cy="3810000"/>
          </a:xfrm>
        </p:spPr>
        <p:txBody>
          <a:bodyPr/>
          <a:lstStyle/>
          <a:p>
            <a:pPr algn="ctr" eaLnBrk="1" hangingPunct="1">
              <a:defRPr/>
            </a:pPr>
            <a:r>
              <a:rPr lang="en-US" altLang="en-US" sz="3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 History of Western Thought</a:t>
            </a:r>
            <a:r>
              <a:rPr lang="en-US" altLang="en-US" b="1" dirty="0">
                <a:latin typeface="Arial" panose="020B0604020202020204" pitchFamily="34" charset="0"/>
                <a:cs typeface="Arial" panose="020B0604020202020204" pitchFamily="34" charset="0"/>
              </a:rPr>
              <a:t/>
            </a:r>
            <a:br>
              <a:rPr lang="en-US" altLang="en-US"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Why We Think the Way We Do</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
            </a:r>
            <a:br>
              <a:rPr lang="en-US" altLang="en-US" sz="3200" b="1" dirty="0">
                <a:latin typeface="Arial" panose="020B0604020202020204" pitchFamily="34" charset="0"/>
                <a:cs typeface="Arial" panose="020B0604020202020204" pitchFamily="34" charset="0"/>
              </a:rPr>
            </a:br>
            <a:r>
              <a:rPr lang="en-US" altLang="en-US" sz="3200" b="1" dirty="0">
                <a:solidFill>
                  <a:srgbClr val="FFFF00"/>
                </a:solidFill>
                <a:latin typeface="Arial" panose="020B0604020202020204" pitchFamily="34" charset="0"/>
                <a:cs typeface="Arial" panose="020B0604020202020204" pitchFamily="34" charset="0"/>
              </a:rPr>
              <a:t>Videos of lectures available at:</a:t>
            </a:r>
            <a:br>
              <a:rPr lang="en-US" altLang="en-US" sz="3200" b="1" dirty="0">
                <a:solidFill>
                  <a:srgbClr val="FFFF00"/>
                </a:solidFill>
                <a:latin typeface="Arial" panose="020B0604020202020204" pitchFamily="34" charset="0"/>
                <a:cs typeface="Arial" panose="020B0604020202020204" pitchFamily="34" charset="0"/>
              </a:rPr>
            </a:br>
            <a:r>
              <a:rPr lang="en-US" altLang="en-US" sz="4000" b="1" dirty="0">
                <a:latin typeface="Arial" panose="020B0604020202020204" pitchFamily="34" charset="0"/>
                <a:cs typeface="Arial" panose="020B0604020202020204" pitchFamily="34" charset="0"/>
              </a:rPr>
              <a:t>www.litchapala.org</a:t>
            </a:r>
            <a:br>
              <a:rPr lang="en-US" altLang="en-US" sz="4000" b="1" dirty="0">
                <a:latin typeface="Arial" panose="020B0604020202020204" pitchFamily="34" charset="0"/>
                <a:cs typeface="Arial" panose="020B0604020202020204" pitchFamily="34" charset="0"/>
              </a:rPr>
            </a:br>
            <a:r>
              <a:rPr lang="en-US" altLang="en-US" sz="2400" b="1" dirty="0">
                <a:latin typeface="Arial" panose="020B0604020202020204" pitchFamily="34" charset="0"/>
                <a:cs typeface="Arial" panose="020B0604020202020204" pitchFamily="34" charset="0"/>
              </a:rPr>
              <a:t/>
            </a:r>
            <a:br>
              <a:rPr lang="en-US" altLang="en-US" sz="2400" b="1" dirty="0">
                <a:latin typeface="Arial" panose="020B0604020202020204" pitchFamily="34" charset="0"/>
                <a:cs typeface="Arial" panose="020B0604020202020204" pitchFamily="34" charset="0"/>
              </a:rPr>
            </a:br>
            <a:r>
              <a:rPr lang="en-US" altLang="en-US" sz="3200" b="1" dirty="0">
                <a:solidFill>
                  <a:srgbClr val="FFFF00"/>
                </a:solidFill>
                <a:latin typeface="Arial" panose="020B0604020202020204" pitchFamily="34" charset="0"/>
                <a:cs typeface="Arial" panose="020B0604020202020204" pitchFamily="34" charset="0"/>
              </a:rPr>
              <a:t>under </a:t>
            </a:r>
            <a:r>
              <a:rPr lang="en-US" altLang="en-US" sz="3600" b="1" dirty="0">
                <a:solidFill>
                  <a:srgbClr val="FFFF00"/>
                </a:solidFill>
                <a:latin typeface="Arial" panose="020B0604020202020204" pitchFamily="34" charset="0"/>
                <a:cs typeface="Arial" panose="020B0604020202020204" pitchFamily="34" charset="0"/>
              </a:rPr>
              <a:t>“8-Week Lectures” </a:t>
            </a:r>
            <a:r>
              <a:rPr lang="en-US" altLang="en-US" sz="3200" b="1" dirty="0">
                <a:solidFill>
                  <a:srgbClr val="FFFF00"/>
                </a:solidFill>
                <a:latin typeface="Arial" panose="020B0604020202020204" pitchFamily="34" charset="0"/>
                <a:cs typeface="Arial" panose="020B0604020202020204" pitchFamily="34" charset="0"/>
              </a:rPr>
              <a:t>tab</a:t>
            </a:r>
            <a:endParaRPr lang="en-US" altLang="en-US" sz="32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219200" y="228600"/>
            <a:ext cx="7772400" cy="609600"/>
          </a:xfrm>
        </p:spPr>
        <p:txBody>
          <a:bodyPr/>
          <a:lstStyle/>
          <a:p>
            <a:pPr eaLnBrk="1" hangingPunct="1"/>
            <a:r>
              <a:rPr lang="en-US" altLang="en-US" sz="3600" b="1" smtClean="0">
                <a:latin typeface="Arial" charset="0"/>
                <a:cs typeface="Arial" charset="0"/>
              </a:rPr>
              <a:t>   A History of Western Thought</a:t>
            </a:r>
            <a:r>
              <a:rPr lang="en-US" altLang="en-US" sz="4000" b="1" smtClean="0">
                <a:latin typeface="Arial" charset="0"/>
                <a:cs typeface="Arial" charset="0"/>
              </a:rPr>
              <a:t/>
            </a:r>
            <a:br>
              <a:rPr lang="en-US" altLang="en-US" sz="4000" b="1" smtClean="0">
                <a:latin typeface="Arial" charset="0"/>
                <a:cs typeface="Arial" charset="0"/>
              </a:rPr>
            </a:br>
            <a:r>
              <a:rPr lang="en-US" altLang="en-US" sz="2800" b="1" smtClean="0">
                <a:latin typeface="Arial" charset="0"/>
                <a:cs typeface="Arial" charset="0"/>
              </a:rPr>
              <a:t>	Lecture Schedule</a:t>
            </a:r>
          </a:p>
        </p:txBody>
      </p:sp>
      <p:sp>
        <p:nvSpPr>
          <p:cNvPr id="16387" name="Rectangle 3"/>
          <p:cNvSpPr>
            <a:spLocks noGrp="1" noChangeArrowheads="1"/>
          </p:cNvSpPr>
          <p:nvPr>
            <p:ph type="body" idx="1"/>
          </p:nvPr>
        </p:nvSpPr>
        <p:spPr>
          <a:xfrm>
            <a:off x="1143000" y="1143000"/>
            <a:ext cx="8229600" cy="5638800"/>
          </a:xfrm>
        </p:spPr>
        <p:txBody>
          <a:bodyPr/>
          <a:lstStyle/>
          <a:p>
            <a:pPr eaLnBrk="1" hangingPunct="1">
              <a:spcBef>
                <a:spcPts val="0"/>
              </a:spcBef>
              <a:defRPr/>
            </a:pPr>
            <a:r>
              <a:rPr lang="en-US" altLang="en-US" sz="2600" dirty="0">
                <a:latin typeface="Arial" panose="020B0604020202020204" pitchFamily="34" charset="0"/>
                <a:cs typeface="Arial" panose="020B0604020202020204" pitchFamily="34" charset="0"/>
              </a:rPr>
              <a:t>August 12 – </a:t>
            </a:r>
            <a:r>
              <a:rPr lang="en-US" altLang="en-US" sz="2600" b="1" dirty="0">
                <a:latin typeface="Arial" panose="020B0604020202020204" pitchFamily="34" charset="0"/>
                <a:cs typeface="Arial" panose="020B0604020202020204" pitchFamily="34" charset="0"/>
              </a:rPr>
              <a:t>Intro/Faith</a:t>
            </a:r>
            <a:r>
              <a:rPr lang="en-US" altLang="en-US" sz="2600"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(Plato, Aristotle; Augustine; </a:t>
            </a:r>
          </a:p>
          <a:p>
            <a:pPr marL="0" indent="0" eaLnBrk="1" hangingPunct="1">
              <a:spcBef>
                <a:spcPts val="0"/>
              </a:spcBef>
              <a:buFont typeface="Symbol" pitchFamily="18" charset="2"/>
              <a:buNone/>
              <a:defRPr/>
            </a:pPr>
            <a:r>
              <a:rPr lang="en-US" altLang="en-US" sz="2400" dirty="0">
                <a:latin typeface="Arial" panose="020B0604020202020204" pitchFamily="34" charset="0"/>
                <a:cs typeface="Arial" panose="020B0604020202020204" pitchFamily="34" charset="0"/>
              </a:rPr>
              <a:t>				Aquinas)</a:t>
            </a:r>
          </a:p>
          <a:p>
            <a:pPr marL="0" indent="0" eaLnBrk="1" hangingPunct="1">
              <a:spcBef>
                <a:spcPts val="0"/>
              </a:spcBef>
              <a:buFont typeface="Symbol" pitchFamily="18" charset="2"/>
              <a:buNone/>
              <a:defRPr/>
            </a:pPr>
            <a:endParaRPr lang="en-US" altLang="en-US" sz="800" dirty="0">
              <a:latin typeface="Arial" panose="020B0604020202020204" pitchFamily="34" charset="0"/>
              <a:cs typeface="Arial" panose="020B0604020202020204" pitchFamily="34" charset="0"/>
            </a:endParaRPr>
          </a:p>
          <a:p>
            <a:pPr eaLnBrk="1" hangingPunct="1">
              <a:spcBef>
                <a:spcPts val="0"/>
              </a:spcBef>
              <a:defRPr/>
            </a:pPr>
            <a:r>
              <a:rPr lang="en-US" altLang="en-US" sz="2600" dirty="0">
                <a:latin typeface="Arial" panose="020B0604020202020204" pitchFamily="34" charset="0"/>
                <a:cs typeface="Arial" panose="020B0604020202020204" pitchFamily="34" charset="0"/>
              </a:rPr>
              <a:t>August 19 – </a:t>
            </a:r>
            <a:r>
              <a:rPr lang="en-US" altLang="en-US" sz="2600" b="1" dirty="0">
                <a:latin typeface="Arial" panose="020B0604020202020204" pitchFamily="34" charset="0"/>
                <a:cs typeface="Arial" panose="020B0604020202020204" pitchFamily="34" charset="0"/>
              </a:rPr>
              <a:t>Reason</a:t>
            </a:r>
            <a:r>
              <a:rPr lang="en-US" altLang="en-US" sz="2600"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(Descartes, Locke, Hume)</a:t>
            </a:r>
          </a:p>
          <a:p>
            <a:pPr eaLnBrk="1" hangingPunct="1">
              <a:spcBef>
                <a:spcPts val="0"/>
              </a:spcBef>
              <a:defRPr/>
            </a:pPr>
            <a:endParaRPr lang="en-US" altLang="en-US" sz="800" dirty="0">
              <a:latin typeface="Arial" panose="020B0604020202020204" pitchFamily="34" charset="0"/>
              <a:cs typeface="Arial" panose="020B0604020202020204" pitchFamily="34" charset="0"/>
            </a:endParaRPr>
          </a:p>
          <a:p>
            <a:pPr eaLnBrk="1" hangingPunct="1">
              <a:spcBef>
                <a:spcPts val="0"/>
              </a:spcBef>
              <a:defRPr/>
            </a:pPr>
            <a:r>
              <a:rPr lang="en-US" altLang="en-US" sz="2600" dirty="0">
                <a:latin typeface="Arial" panose="020B0604020202020204" pitchFamily="34" charset="0"/>
                <a:cs typeface="Arial" panose="020B0604020202020204" pitchFamily="34" charset="0"/>
              </a:rPr>
              <a:t>August 26 – </a:t>
            </a:r>
            <a:r>
              <a:rPr lang="en-US" altLang="en-US" sz="2600" b="1" dirty="0">
                <a:latin typeface="Arial" panose="020B0604020202020204" pitchFamily="34" charset="0"/>
                <a:cs typeface="Arial" panose="020B0604020202020204" pitchFamily="34" charset="0"/>
              </a:rPr>
              <a:t>Experience</a:t>
            </a:r>
            <a:r>
              <a:rPr lang="en-US" altLang="en-US" sz="2600"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(Kant, Schleiermacher)</a:t>
            </a:r>
          </a:p>
          <a:p>
            <a:pPr eaLnBrk="1" hangingPunct="1">
              <a:spcBef>
                <a:spcPts val="0"/>
              </a:spcBef>
              <a:defRPr/>
            </a:pPr>
            <a:endParaRPr lang="en-US" altLang="en-US" sz="800" dirty="0">
              <a:latin typeface="Arial" panose="020B0604020202020204" pitchFamily="34" charset="0"/>
              <a:cs typeface="Arial" panose="020B0604020202020204" pitchFamily="34" charset="0"/>
            </a:endParaRPr>
          </a:p>
          <a:p>
            <a:pPr eaLnBrk="1" hangingPunct="1">
              <a:spcBef>
                <a:spcPts val="0"/>
              </a:spcBef>
              <a:defRPr/>
            </a:pPr>
            <a:r>
              <a:rPr lang="en-US" altLang="en-US" sz="2600" dirty="0">
                <a:latin typeface="Arial" panose="020B0604020202020204" pitchFamily="34" charset="0"/>
                <a:cs typeface="Arial" panose="020B0604020202020204" pitchFamily="34" charset="0"/>
              </a:rPr>
              <a:t>September 2 – </a:t>
            </a:r>
            <a:r>
              <a:rPr lang="en-US" altLang="en-US" sz="2600" b="1" dirty="0">
                <a:latin typeface="Arial" panose="020B0604020202020204" pitchFamily="34" charset="0"/>
                <a:cs typeface="Arial" panose="020B0604020202020204" pitchFamily="34" charset="0"/>
              </a:rPr>
              <a:t>Process</a:t>
            </a:r>
            <a:r>
              <a:rPr lang="en-US" altLang="en-US" sz="2600"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(Hegel, Marx, Darwin, </a:t>
            </a:r>
          </a:p>
          <a:p>
            <a:pPr marL="0" indent="0" eaLnBrk="1" hangingPunct="1">
              <a:spcBef>
                <a:spcPts val="0"/>
              </a:spcBef>
              <a:buFont typeface="Symbol" pitchFamily="18" charset="2"/>
              <a:buNone/>
              <a:defRPr/>
            </a:pPr>
            <a:r>
              <a:rPr lang="en-US" altLang="en-US" sz="2400" dirty="0">
                <a:latin typeface="Arial" panose="020B0604020202020204" pitchFamily="34" charset="0"/>
                <a:cs typeface="Arial" panose="020B0604020202020204" pitchFamily="34" charset="0"/>
              </a:rPr>
              <a:t>				Whitehead)</a:t>
            </a:r>
          </a:p>
          <a:p>
            <a:pPr marL="0" indent="0" eaLnBrk="1" hangingPunct="1">
              <a:spcBef>
                <a:spcPts val="0"/>
              </a:spcBef>
              <a:buFont typeface="Symbol" pitchFamily="18" charset="2"/>
              <a:buNone/>
              <a:defRPr/>
            </a:pPr>
            <a:endParaRPr lang="en-US" altLang="en-US" sz="800" dirty="0">
              <a:latin typeface="Arial" panose="020B0604020202020204" pitchFamily="34" charset="0"/>
              <a:cs typeface="Arial" panose="020B0604020202020204" pitchFamily="34" charset="0"/>
            </a:endParaRPr>
          </a:p>
          <a:p>
            <a:pPr eaLnBrk="1" hangingPunct="1">
              <a:spcBef>
                <a:spcPts val="0"/>
              </a:spcBef>
              <a:defRPr/>
            </a:pPr>
            <a:r>
              <a:rPr lang="en-US" altLang="en-US" sz="2600" dirty="0">
                <a:latin typeface="Arial" panose="020B0604020202020204" pitchFamily="34" charset="0"/>
                <a:cs typeface="Arial" panose="020B0604020202020204" pitchFamily="34" charset="0"/>
              </a:rPr>
              <a:t>September 9 – NO LECTURE</a:t>
            </a:r>
          </a:p>
          <a:p>
            <a:pPr eaLnBrk="1" hangingPunct="1">
              <a:spcBef>
                <a:spcPts val="0"/>
              </a:spcBef>
              <a:defRPr/>
            </a:pPr>
            <a:endParaRPr lang="en-US" altLang="en-US" sz="800" dirty="0">
              <a:latin typeface="Arial" panose="020B0604020202020204" pitchFamily="34" charset="0"/>
              <a:cs typeface="Arial" panose="020B0604020202020204" pitchFamily="34" charset="0"/>
            </a:endParaRPr>
          </a:p>
          <a:p>
            <a:pPr eaLnBrk="1" hangingPunct="1">
              <a:spcBef>
                <a:spcPts val="0"/>
              </a:spcBef>
              <a:defRPr/>
            </a:pPr>
            <a:r>
              <a:rPr lang="en-US" altLang="en-US" sz="2600" dirty="0">
                <a:latin typeface="Arial" panose="020B0604020202020204" pitchFamily="34" charset="0"/>
                <a:cs typeface="Arial" panose="020B0604020202020204" pitchFamily="34" charset="0"/>
              </a:rPr>
              <a:t>September 16 – </a:t>
            </a:r>
            <a:r>
              <a:rPr lang="en-US" altLang="en-US" sz="2600" b="1" dirty="0">
                <a:latin typeface="Arial" panose="020B0604020202020204" pitchFamily="34" charset="0"/>
                <a:cs typeface="Arial" panose="020B0604020202020204" pitchFamily="34" charset="0"/>
              </a:rPr>
              <a:t>Will</a:t>
            </a:r>
            <a:r>
              <a:rPr lang="en-US" altLang="en-US" sz="2600"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(Machiavelli, James, Nietzsche)</a:t>
            </a:r>
          </a:p>
          <a:p>
            <a:pPr eaLnBrk="1" hangingPunct="1">
              <a:spcBef>
                <a:spcPts val="0"/>
              </a:spcBef>
              <a:defRPr/>
            </a:pPr>
            <a:endParaRPr lang="en-US" altLang="en-US" sz="800" dirty="0">
              <a:latin typeface="Arial" panose="020B0604020202020204" pitchFamily="34" charset="0"/>
              <a:cs typeface="Arial" panose="020B0604020202020204" pitchFamily="34" charset="0"/>
            </a:endParaRPr>
          </a:p>
          <a:p>
            <a:pPr eaLnBrk="1" hangingPunct="1">
              <a:spcBef>
                <a:spcPts val="0"/>
              </a:spcBef>
              <a:defRPr/>
            </a:pPr>
            <a:r>
              <a:rPr lang="en-US" altLang="en-US" sz="2600" dirty="0">
                <a:latin typeface="Arial" panose="020B0604020202020204" pitchFamily="34" charset="0"/>
                <a:cs typeface="Arial" panose="020B0604020202020204" pitchFamily="34" charset="0"/>
              </a:rPr>
              <a:t>September 23 – </a:t>
            </a:r>
            <a:r>
              <a:rPr lang="en-US" altLang="en-US" sz="2600" b="1" dirty="0">
                <a:latin typeface="Arial" panose="020B0604020202020204" pitchFamily="34" charset="0"/>
                <a:cs typeface="Arial" panose="020B0604020202020204" pitchFamily="34" charset="0"/>
              </a:rPr>
              <a:t>Meaning &amp; Meaninglessness</a:t>
            </a:r>
            <a:r>
              <a:rPr lang="en-US" altLang="en-US" sz="2600"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(Wittgenstein; Logical Positivists; D</a:t>
            </a:r>
            <a:r>
              <a:rPr lang="en-US" altLang="en-US" sz="2600" dirty="0">
                <a:latin typeface="Arial" panose="020B0604020202020204" pitchFamily="34" charset="0"/>
                <a:cs typeface="Arial" panose="020B0604020202020204" pitchFamily="34" charset="0"/>
              </a:rPr>
              <a:t>errida)</a:t>
            </a:r>
          </a:p>
          <a:p>
            <a:pPr eaLnBrk="1" hangingPunct="1">
              <a:spcBef>
                <a:spcPts val="0"/>
              </a:spcBef>
              <a:defRPr/>
            </a:pPr>
            <a:endParaRPr lang="en-US" altLang="en-US" sz="800" dirty="0">
              <a:latin typeface="Arial" panose="020B0604020202020204" pitchFamily="34" charset="0"/>
              <a:cs typeface="Arial" panose="020B0604020202020204" pitchFamily="34" charset="0"/>
            </a:endParaRPr>
          </a:p>
          <a:p>
            <a:pPr eaLnBrk="1" hangingPunct="1">
              <a:spcBef>
                <a:spcPts val="0"/>
              </a:spcBef>
              <a:defRPr/>
            </a:pPr>
            <a:r>
              <a:rPr lang="en-US" altLang="en-US" sz="2600" dirty="0">
                <a:latin typeface="Arial" panose="020B0604020202020204" pitchFamily="34" charset="0"/>
                <a:cs typeface="Arial" panose="020B0604020202020204" pitchFamily="34" charset="0"/>
              </a:rPr>
              <a:t>September 30 – </a:t>
            </a:r>
            <a:r>
              <a:rPr lang="en-US" altLang="en-US" sz="2600" b="1" dirty="0">
                <a:latin typeface="Arial" panose="020B0604020202020204" pitchFamily="34" charset="0"/>
                <a:cs typeface="Arial" panose="020B0604020202020204" pitchFamily="34" charset="0"/>
              </a:rPr>
              <a:t>Where Do We Go From Here?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219200" y="0"/>
            <a:ext cx="7924800" cy="685800"/>
          </a:xfrm>
        </p:spPr>
        <p:txBody>
          <a:bodyPr/>
          <a:lstStyle/>
          <a:p>
            <a:pPr eaLnBrk="1" hangingPunct="1"/>
            <a:r>
              <a:rPr lang="en-US" altLang="en-US" sz="3600" b="1" smtClean="0"/>
              <a:t>Progression of Philosophical Thinking</a:t>
            </a:r>
            <a:r>
              <a:rPr lang="en-US" altLang="en-US" sz="1000" b="1" smtClean="0"/>
              <a:t/>
            </a:r>
            <a:br>
              <a:rPr lang="en-US" altLang="en-US" sz="1000" b="1" smtClean="0"/>
            </a:br>
            <a:r>
              <a:rPr lang="en-US" altLang="en-US" sz="1000" b="1" smtClean="0"/>
              <a:t>-----------------------------------------------------------------------------------------------------------------------------------------------------------------------------------</a:t>
            </a:r>
          </a:p>
        </p:txBody>
      </p:sp>
      <p:sp>
        <p:nvSpPr>
          <p:cNvPr id="11267" name="Rectangle 3"/>
          <p:cNvSpPr>
            <a:spLocks noGrp="1" noChangeArrowheads="1"/>
          </p:cNvSpPr>
          <p:nvPr>
            <p:ph type="body" sz="half" idx="1"/>
          </p:nvPr>
        </p:nvSpPr>
        <p:spPr>
          <a:xfrm>
            <a:off x="1143000" y="685800"/>
            <a:ext cx="6781800" cy="5715000"/>
          </a:xfrm>
          <a:extLst>
            <a:ext uri="{91240B29-F687-4F45-9708-019B960494DF}">
              <a14:hiddenLine xmlns:a14="http://schemas.microsoft.com/office/drawing/2010/main" w="6350" cmpd="sng">
                <a:solidFill>
                  <a:schemeClr val="tx1"/>
                </a:solidFill>
                <a:miter lim="800000"/>
                <a:headEnd/>
                <a:tailEnd/>
              </a14:hiddenLine>
            </a:ext>
          </a:extLst>
        </p:spPr>
        <p:txBody>
          <a:bodyPr/>
          <a:lstStyle/>
          <a:p>
            <a:pPr eaLnBrk="1" hangingPunct="1">
              <a:lnSpc>
                <a:spcPct val="60000"/>
              </a:lnSpc>
              <a:buFont typeface="Symbol" pitchFamily="18" charset="2"/>
              <a:buNone/>
            </a:pPr>
            <a:r>
              <a:rPr lang="en-US" altLang="en-US" sz="2000" b="1" smtClean="0">
                <a:solidFill>
                  <a:schemeClr val="hlink"/>
                </a:solidFill>
              </a:rPr>
              <a:t>Idealism--</a:t>
            </a:r>
            <a:r>
              <a:rPr lang="en-US" altLang="en-US" b="1" smtClean="0">
                <a:solidFill>
                  <a:schemeClr val="hlink"/>
                </a:solidFill>
              </a:rPr>
              <a:t> </a:t>
            </a:r>
            <a:r>
              <a:rPr lang="en-US" altLang="en-US" sz="1400" b="1" smtClean="0"/>
              <a:t>We know reality with </a:t>
            </a:r>
          </a:p>
          <a:p>
            <a:pPr eaLnBrk="1" hangingPunct="1">
              <a:lnSpc>
                <a:spcPct val="60000"/>
              </a:lnSpc>
              <a:buFont typeface="Symbol" pitchFamily="18" charset="2"/>
              <a:buNone/>
            </a:pPr>
            <a:r>
              <a:rPr lang="en-US" altLang="en-US" sz="1400" b="1" smtClean="0"/>
              <a:t>		          our minds</a:t>
            </a:r>
            <a:r>
              <a:rPr lang="en-US" altLang="en-US" sz="2000" b="1" smtClean="0"/>
              <a:t>                        </a:t>
            </a:r>
          </a:p>
          <a:p>
            <a:pPr eaLnBrk="1" hangingPunct="1">
              <a:lnSpc>
                <a:spcPct val="90000"/>
              </a:lnSpc>
              <a:buFont typeface="Symbol" pitchFamily="18" charset="2"/>
              <a:buNone/>
            </a:pPr>
            <a:r>
              <a:rPr lang="en-US" altLang="en-US" sz="1200" b="1" smtClean="0">
                <a:solidFill>
                  <a:srgbClr val="FFCC66"/>
                </a:solidFill>
              </a:rPr>
              <a:t>Plato</a:t>
            </a:r>
            <a:r>
              <a:rPr lang="en-US" altLang="en-US" sz="1200" smtClean="0"/>
              <a:t> (c.427-347 BC)</a:t>
            </a:r>
          </a:p>
          <a:p>
            <a:pPr eaLnBrk="1" hangingPunct="1">
              <a:lnSpc>
                <a:spcPct val="90000"/>
              </a:lnSpc>
              <a:buFont typeface="Symbol" pitchFamily="18" charset="2"/>
              <a:buNone/>
            </a:pPr>
            <a:r>
              <a:rPr lang="en-US" altLang="en-US" sz="700" smtClean="0"/>
              <a:t>	</a:t>
            </a:r>
            <a:r>
              <a:rPr lang="en-US" altLang="en-US" sz="700" smtClean="0">
                <a:solidFill>
                  <a:srgbClr val="FFCC66"/>
                </a:solidFill>
              </a:rPr>
              <a:t>	</a:t>
            </a:r>
            <a:endParaRPr lang="en-US" altLang="en-US" sz="700" b="1" smtClean="0">
              <a:solidFill>
                <a:srgbClr val="FFCC66"/>
              </a:solidFill>
            </a:endParaRPr>
          </a:p>
          <a:p>
            <a:pPr eaLnBrk="1" hangingPunct="1">
              <a:lnSpc>
                <a:spcPct val="75000"/>
              </a:lnSpc>
              <a:buFont typeface="Symbol" pitchFamily="18" charset="2"/>
              <a:buNone/>
            </a:pPr>
            <a:r>
              <a:rPr lang="en-US" altLang="en-US" sz="1200" b="1" smtClean="0">
                <a:solidFill>
                  <a:schemeClr val="tx2"/>
                </a:solidFill>
              </a:rPr>
              <a:t>     St. Augustine </a:t>
            </a:r>
            <a:r>
              <a:rPr lang="en-US" altLang="en-US" sz="1200" smtClean="0"/>
              <a:t>(354-430)</a:t>
            </a:r>
          </a:p>
          <a:p>
            <a:pPr eaLnBrk="1" hangingPunct="1">
              <a:lnSpc>
                <a:spcPct val="75000"/>
              </a:lnSpc>
              <a:buFont typeface="Symbol" pitchFamily="18" charset="2"/>
              <a:buNone/>
            </a:pPr>
            <a:r>
              <a:rPr lang="en-US" altLang="en-US" sz="1200" smtClean="0"/>
              <a:t>		</a:t>
            </a:r>
            <a:r>
              <a:rPr lang="en-US" altLang="en-US" sz="1200" b="1" smtClean="0"/>
              <a:t>(faith precedes reason)</a:t>
            </a:r>
          </a:p>
          <a:p>
            <a:pPr eaLnBrk="1" hangingPunct="1">
              <a:lnSpc>
                <a:spcPct val="90000"/>
              </a:lnSpc>
              <a:buFont typeface="Symbol" pitchFamily="18" charset="2"/>
              <a:buNone/>
            </a:pPr>
            <a:r>
              <a:rPr lang="en-US" altLang="en-US" sz="700" smtClean="0"/>
              <a:t>	</a:t>
            </a:r>
            <a:r>
              <a:rPr lang="en-US" altLang="en-US" sz="700" smtClean="0">
                <a:solidFill>
                  <a:srgbClr val="FFCC66"/>
                </a:solidFill>
              </a:rPr>
              <a:t>	</a:t>
            </a:r>
            <a:endParaRPr lang="en-US" altLang="en-US" sz="700" b="1" smtClean="0">
              <a:solidFill>
                <a:srgbClr val="FFCC66"/>
              </a:solidFill>
            </a:endParaRPr>
          </a:p>
          <a:p>
            <a:pPr eaLnBrk="1" hangingPunct="1">
              <a:lnSpc>
                <a:spcPct val="75000"/>
              </a:lnSpc>
              <a:buFont typeface="Symbol" pitchFamily="18" charset="2"/>
              <a:buNone/>
            </a:pPr>
            <a:r>
              <a:rPr lang="en-US" altLang="en-US" sz="1200" b="1" smtClean="0">
                <a:solidFill>
                  <a:schemeClr val="tx2"/>
                </a:solidFill>
              </a:rPr>
              <a:t>Rene Descartes </a:t>
            </a:r>
            <a:r>
              <a:rPr lang="en-US" altLang="en-US" sz="1200" smtClean="0"/>
              <a:t>(1596-1650)</a:t>
            </a:r>
          </a:p>
          <a:p>
            <a:pPr eaLnBrk="1" hangingPunct="1">
              <a:lnSpc>
                <a:spcPct val="75000"/>
              </a:lnSpc>
              <a:buFont typeface="Symbol" pitchFamily="18" charset="2"/>
              <a:buNone/>
            </a:pPr>
            <a:r>
              <a:rPr lang="en-US" altLang="en-US" sz="1200" b="1" smtClean="0"/>
              <a:t>	(rationalism, subjectivism)</a:t>
            </a:r>
          </a:p>
          <a:p>
            <a:pPr eaLnBrk="1" hangingPunct="1">
              <a:lnSpc>
                <a:spcPct val="90000"/>
              </a:lnSpc>
              <a:buFont typeface="Symbol" pitchFamily="18" charset="2"/>
              <a:buNone/>
            </a:pPr>
            <a:r>
              <a:rPr lang="en-US" altLang="en-US" sz="1200" smtClean="0"/>
              <a:t>	</a:t>
            </a:r>
            <a:r>
              <a:rPr lang="en-US" altLang="en-US" sz="1200" smtClean="0">
                <a:solidFill>
                  <a:srgbClr val="FFCC66"/>
                </a:solidFill>
              </a:rPr>
              <a:t>	</a:t>
            </a:r>
            <a:endParaRPr lang="en-US" altLang="en-US" sz="1200" b="1" smtClean="0">
              <a:solidFill>
                <a:srgbClr val="FFCC66"/>
              </a:solidFill>
            </a:endParaRPr>
          </a:p>
          <a:p>
            <a:pPr eaLnBrk="1" hangingPunct="1">
              <a:lnSpc>
                <a:spcPct val="75000"/>
              </a:lnSpc>
              <a:buFont typeface="Symbol" pitchFamily="18" charset="2"/>
              <a:buNone/>
            </a:pPr>
            <a:r>
              <a:rPr lang="en-US" altLang="en-US" sz="1200" b="1" smtClean="0">
                <a:solidFill>
                  <a:srgbClr val="FFCC66"/>
                </a:solidFill>
              </a:rPr>
              <a:t>Immanuel Kant </a:t>
            </a:r>
            <a:r>
              <a:rPr lang="en-US" altLang="en-US" sz="1200" smtClean="0"/>
              <a:t>(1724-1804)</a:t>
            </a:r>
          </a:p>
          <a:p>
            <a:pPr eaLnBrk="1" hangingPunct="1">
              <a:lnSpc>
                <a:spcPct val="75000"/>
              </a:lnSpc>
              <a:buFont typeface="Symbol" pitchFamily="18" charset="2"/>
              <a:buNone/>
            </a:pPr>
            <a:r>
              <a:rPr lang="en-US" altLang="en-US" sz="1200" b="1" smtClean="0"/>
              <a:t>    (rationalism; subjectivism; relativism)</a:t>
            </a:r>
          </a:p>
          <a:p>
            <a:pPr eaLnBrk="1" hangingPunct="1">
              <a:lnSpc>
                <a:spcPct val="90000"/>
              </a:lnSpc>
              <a:buFont typeface="Symbol" pitchFamily="18" charset="2"/>
              <a:buNone/>
            </a:pPr>
            <a:r>
              <a:rPr lang="en-US" altLang="en-US" sz="700" smtClean="0"/>
              <a:t>	</a:t>
            </a:r>
            <a:r>
              <a:rPr lang="en-US" altLang="en-US" sz="700" smtClean="0">
                <a:solidFill>
                  <a:srgbClr val="FFCC66"/>
                </a:solidFill>
              </a:rPr>
              <a:t>	</a:t>
            </a:r>
            <a:endParaRPr lang="en-US" altLang="en-US" sz="700" b="1" smtClean="0">
              <a:solidFill>
                <a:srgbClr val="FFCC66"/>
              </a:solidFill>
            </a:endParaRPr>
          </a:p>
          <a:p>
            <a:pPr eaLnBrk="1" hangingPunct="1">
              <a:lnSpc>
                <a:spcPct val="75000"/>
              </a:lnSpc>
              <a:buFont typeface="Symbol" pitchFamily="18" charset="2"/>
              <a:buNone/>
            </a:pPr>
            <a:r>
              <a:rPr lang="en-US" altLang="en-US" sz="1200" b="1" smtClean="0"/>
              <a:t>	 </a:t>
            </a:r>
            <a:r>
              <a:rPr lang="en-US" altLang="en-US" sz="1200" b="1" smtClean="0">
                <a:solidFill>
                  <a:schemeClr val="tx2"/>
                </a:solidFill>
              </a:rPr>
              <a:t>Friedrich Schleiermacher </a:t>
            </a:r>
            <a:r>
              <a:rPr lang="en-US" altLang="en-US" sz="1200" b="1" smtClean="0"/>
              <a:t>(1768-1834)	</a:t>
            </a:r>
          </a:p>
          <a:p>
            <a:pPr eaLnBrk="1" hangingPunct="1">
              <a:lnSpc>
                <a:spcPct val="75000"/>
              </a:lnSpc>
              <a:buFont typeface="Symbol" pitchFamily="18" charset="2"/>
              <a:buNone/>
            </a:pPr>
            <a:r>
              <a:rPr lang="en-US" altLang="en-US" sz="1200" b="1" smtClean="0"/>
              <a:t>		(radical subjectivism; relativism)</a:t>
            </a:r>
          </a:p>
          <a:p>
            <a:pPr eaLnBrk="1" hangingPunct="1">
              <a:lnSpc>
                <a:spcPct val="75000"/>
              </a:lnSpc>
              <a:buFont typeface="Symbol" pitchFamily="18" charset="2"/>
              <a:buNone/>
            </a:pPr>
            <a:endParaRPr lang="en-US" altLang="en-US" sz="1200" b="1" smtClean="0"/>
          </a:p>
          <a:p>
            <a:pPr eaLnBrk="1" hangingPunct="1">
              <a:lnSpc>
                <a:spcPct val="70000"/>
              </a:lnSpc>
              <a:spcBef>
                <a:spcPct val="0"/>
              </a:spcBef>
              <a:buClrTx/>
              <a:buSzTx/>
              <a:buFontTx/>
              <a:buNone/>
            </a:pPr>
            <a:r>
              <a:rPr lang="en-US" altLang="en-US" sz="1200" b="1" smtClean="0">
                <a:solidFill>
                  <a:schemeClr val="tx2"/>
                </a:solidFill>
              </a:rPr>
              <a:t>Georg W.F. Hegel</a:t>
            </a:r>
            <a:r>
              <a:rPr lang="en-US" altLang="en-US" sz="1200" smtClean="0">
                <a:solidFill>
                  <a:schemeClr val="tx2"/>
                </a:solidFill>
              </a:rPr>
              <a:t> </a:t>
            </a:r>
            <a:r>
              <a:rPr lang="en-US" altLang="en-US" sz="1200" b="1" smtClean="0"/>
              <a:t>(1770-1831)</a:t>
            </a:r>
          </a:p>
          <a:p>
            <a:pPr eaLnBrk="1" hangingPunct="1">
              <a:lnSpc>
                <a:spcPct val="70000"/>
              </a:lnSpc>
              <a:spcBef>
                <a:spcPct val="0"/>
              </a:spcBef>
              <a:buClrTx/>
              <a:buSzTx/>
              <a:buFontTx/>
              <a:buNone/>
            </a:pPr>
            <a:r>
              <a:rPr lang="en-US" altLang="en-US" sz="1200" b="1" smtClean="0"/>
              <a:t>     (dialectical idealism)</a:t>
            </a:r>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r>
              <a:rPr lang="en-US" altLang="en-US" sz="1200" b="1" smtClean="0">
                <a:solidFill>
                  <a:schemeClr val="tx2"/>
                </a:solidFill>
              </a:rPr>
              <a:t>Alfred North Whitehead</a:t>
            </a:r>
            <a:r>
              <a:rPr lang="en-US" altLang="en-US" sz="1200" smtClean="0">
                <a:solidFill>
                  <a:schemeClr val="tx2"/>
                </a:solidFill>
              </a:rPr>
              <a:t> </a:t>
            </a:r>
            <a:r>
              <a:rPr lang="en-US" altLang="en-US" sz="1200" b="1" smtClean="0"/>
              <a:t>(1861-1947)</a:t>
            </a:r>
          </a:p>
          <a:p>
            <a:pPr eaLnBrk="1" hangingPunct="1">
              <a:lnSpc>
                <a:spcPct val="70000"/>
              </a:lnSpc>
              <a:spcBef>
                <a:spcPct val="0"/>
              </a:spcBef>
              <a:buClrTx/>
              <a:buSzTx/>
              <a:buFontTx/>
              <a:buNone/>
            </a:pPr>
            <a:r>
              <a:rPr lang="en-US" altLang="en-US" sz="1200" b="1" smtClean="0"/>
              <a:t>	(process philosophy)</a:t>
            </a:r>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r>
              <a:rPr lang="en-US" altLang="en-US" sz="1200" b="1" smtClean="0">
                <a:solidFill>
                  <a:srgbClr val="FFCC66"/>
                </a:solidFill>
              </a:rPr>
              <a:t>Machaivelli</a:t>
            </a:r>
            <a:r>
              <a:rPr lang="en-US" altLang="en-US" sz="1200" b="1" smtClean="0"/>
              <a:t> (1469-1527)     </a:t>
            </a:r>
            <a:r>
              <a:rPr lang="en-US" altLang="en-US" sz="1200" b="1" smtClean="0">
                <a:solidFill>
                  <a:srgbClr val="FFCC66"/>
                </a:solidFill>
              </a:rPr>
              <a:t>William James</a:t>
            </a:r>
            <a:r>
              <a:rPr lang="en-US" altLang="en-US" sz="1200" b="1" smtClean="0"/>
              <a:t> (1842-1910)</a:t>
            </a:r>
          </a:p>
          <a:p>
            <a:pPr eaLnBrk="1" hangingPunct="1">
              <a:lnSpc>
                <a:spcPct val="70000"/>
              </a:lnSpc>
              <a:spcBef>
                <a:spcPct val="0"/>
              </a:spcBef>
              <a:buClrTx/>
              <a:buSzTx/>
              <a:buFontTx/>
              <a:buNone/>
            </a:pPr>
            <a:r>
              <a:rPr lang="en-US" altLang="en-US" sz="1200" b="1" smtClean="0"/>
              <a:t>  (will to power)	(pragmatism; subjectivism)</a:t>
            </a:r>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r>
              <a:rPr lang="en-US" altLang="en-US" sz="1200" b="1" smtClean="0"/>
              <a:t>		       </a:t>
            </a:r>
            <a:r>
              <a:rPr lang="en-US" altLang="en-US" sz="1200" b="1" smtClean="0">
                <a:solidFill>
                  <a:srgbClr val="FFCC66"/>
                </a:solidFill>
              </a:rPr>
              <a:t>Friedrich Nietzsche</a:t>
            </a:r>
            <a:r>
              <a:rPr lang="en-US" altLang="en-US" sz="1200" b="1" smtClean="0"/>
              <a:t> (1844-1900)</a:t>
            </a:r>
          </a:p>
          <a:p>
            <a:pPr eaLnBrk="1" hangingPunct="1">
              <a:lnSpc>
                <a:spcPct val="70000"/>
              </a:lnSpc>
              <a:spcBef>
                <a:spcPct val="0"/>
              </a:spcBef>
              <a:buClrTx/>
              <a:buSzTx/>
              <a:buFontTx/>
              <a:buNone/>
            </a:pPr>
            <a:r>
              <a:rPr lang="en-US" altLang="en-US" sz="1200" b="1" smtClean="0"/>
              <a:t>		          (will to power; nihilism, radical pragmatism)</a:t>
            </a:r>
          </a:p>
          <a:p>
            <a:pPr eaLnBrk="1" hangingPunct="1">
              <a:lnSpc>
                <a:spcPct val="70000"/>
              </a:lnSpc>
              <a:spcBef>
                <a:spcPct val="0"/>
              </a:spcBef>
              <a:buClrTx/>
              <a:buSzTx/>
              <a:buFontTx/>
              <a:buNone/>
            </a:pPr>
            <a:endParaRPr lang="en-US" altLang="en-US" sz="3600" b="1" smtClean="0"/>
          </a:p>
          <a:p>
            <a:pPr eaLnBrk="1" hangingPunct="1">
              <a:lnSpc>
                <a:spcPct val="70000"/>
              </a:lnSpc>
              <a:spcBef>
                <a:spcPct val="0"/>
              </a:spcBef>
              <a:buClrTx/>
              <a:buSzTx/>
              <a:buFontTx/>
              <a:buNone/>
            </a:pPr>
            <a:r>
              <a:rPr lang="en-US" altLang="en-US" sz="1600" b="1" smtClean="0">
                <a:solidFill>
                  <a:srgbClr val="FFCC66"/>
                </a:solidFill>
              </a:rPr>
              <a:t>Ludwig Wittgenstein (</a:t>
            </a:r>
            <a:r>
              <a:rPr lang="en-US" altLang="en-US" sz="1600" b="1" smtClean="0"/>
              <a:t>1889-1951)</a:t>
            </a:r>
          </a:p>
          <a:p>
            <a:pPr eaLnBrk="1" hangingPunct="1">
              <a:lnSpc>
                <a:spcPct val="70000"/>
              </a:lnSpc>
              <a:spcBef>
                <a:spcPct val="0"/>
              </a:spcBef>
              <a:buClrTx/>
              <a:buSzTx/>
              <a:buFontTx/>
              <a:buNone/>
            </a:pPr>
            <a:r>
              <a:rPr lang="en-US" altLang="en-US" sz="1600" b="1" smtClean="0"/>
              <a:t>  (language is all; rest is nonsense)</a:t>
            </a:r>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r>
              <a:rPr lang="en-US" altLang="en-US" sz="1400" b="1" smtClean="0"/>
              <a:t>			</a:t>
            </a:r>
            <a:endParaRPr lang="en-US" altLang="en-US" sz="1600" b="1" smtClean="0"/>
          </a:p>
          <a:p>
            <a:pPr eaLnBrk="1" hangingPunct="1">
              <a:lnSpc>
                <a:spcPct val="70000"/>
              </a:lnSpc>
              <a:spcBef>
                <a:spcPct val="0"/>
              </a:spcBef>
              <a:buClrTx/>
              <a:buSzTx/>
              <a:buFontTx/>
              <a:buNone/>
            </a:pPr>
            <a:r>
              <a:rPr lang="en-US" altLang="en-US" sz="1600" b="1" smtClean="0">
                <a:solidFill>
                  <a:srgbClr val="FFCC66"/>
                </a:solidFill>
              </a:rPr>
              <a:t>			Jacques Derrida and Deconstructionists</a:t>
            </a:r>
            <a:r>
              <a:rPr lang="en-US" altLang="en-US" sz="1600" b="1" smtClean="0"/>
              <a:t> (1930-2004)</a:t>
            </a:r>
          </a:p>
          <a:p>
            <a:pPr eaLnBrk="1" hangingPunct="1">
              <a:lnSpc>
                <a:spcPct val="70000"/>
              </a:lnSpc>
              <a:spcBef>
                <a:spcPct val="0"/>
              </a:spcBef>
              <a:buClrTx/>
              <a:buSzTx/>
              <a:buFontTx/>
              <a:buNone/>
            </a:pPr>
            <a:r>
              <a:rPr lang="en-US" altLang="en-US" sz="1600" b="1" smtClean="0"/>
              <a:t>			         (meaninglessness; loss of transcendence)</a:t>
            </a:r>
          </a:p>
        </p:txBody>
      </p:sp>
      <p:sp>
        <p:nvSpPr>
          <p:cNvPr id="11268" name="Rectangle 4"/>
          <p:cNvSpPr>
            <a:spLocks noGrp="1" noChangeArrowheads="1"/>
          </p:cNvSpPr>
          <p:nvPr>
            <p:ph type="body" sz="half" idx="2"/>
          </p:nvPr>
        </p:nvSpPr>
        <p:spPr>
          <a:xfrm>
            <a:off x="4648200" y="685800"/>
            <a:ext cx="4495800" cy="4191000"/>
          </a:xfrm>
        </p:spPr>
        <p:txBody>
          <a:bodyPr/>
          <a:lstStyle/>
          <a:p>
            <a:pPr eaLnBrk="1" hangingPunct="1">
              <a:lnSpc>
                <a:spcPct val="70000"/>
              </a:lnSpc>
              <a:buFont typeface="Symbol" pitchFamily="18" charset="2"/>
              <a:buNone/>
            </a:pPr>
            <a:r>
              <a:rPr lang="en-US" altLang="en-US" sz="2000" b="1" smtClean="0">
                <a:solidFill>
                  <a:schemeClr val="hlink"/>
                </a:solidFill>
              </a:rPr>
              <a:t>Materialism--</a:t>
            </a:r>
            <a:r>
              <a:rPr lang="en-US" altLang="en-US" b="1" smtClean="0">
                <a:solidFill>
                  <a:schemeClr val="hlink"/>
                </a:solidFill>
              </a:rPr>
              <a:t> </a:t>
            </a:r>
            <a:r>
              <a:rPr lang="en-US" altLang="en-US" sz="1400" b="1" smtClean="0"/>
              <a:t>We know reality 			from our senses</a:t>
            </a:r>
            <a:r>
              <a:rPr lang="en-US" altLang="en-US" sz="1600" b="1" u="sng" smtClean="0"/>
              <a:t> </a:t>
            </a:r>
          </a:p>
          <a:p>
            <a:pPr eaLnBrk="1" hangingPunct="1">
              <a:lnSpc>
                <a:spcPct val="70000"/>
              </a:lnSpc>
              <a:buFont typeface="Symbol" pitchFamily="18" charset="2"/>
              <a:buNone/>
            </a:pPr>
            <a:r>
              <a:rPr lang="en-US" altLang="en-US" sz="700" b="1" u="sng" smtClean="0"/>
              <a:t>                       </a:t>
            </a:r>
          </a:p>
          <a:p>
            <a:pPr eaLnBrk="1" hangingPunct="1">
              <a:lnSpc>
                <a:spcPct val="90000"/>
              </a:lnSpc>
              <a:buFont typeface="Symbol" pitchFamily="18" charset="2"/>
              <a:buNone/>
            </a:pPr>
            <a:r>
              <a:rPr lang="en-US" altLang="en-US" sz="1000" b="1" smtClean="0">
                <a:solidFill>
                  <a:srgbClr val="FFCC66"/>
                </a:solidFill>
              </a:rPr>
              <a:t>     </a:t>
            </a:r>
            <a:r>
              <a:rPr lang="en-US" altLang="en-US" sz="1200" b="1" smtClean="0">
                <a:solidFill>
                  <a:srgbClr val="FFCC66"/>
                </a:solidFill>
              </a:rPr>
              <a:t>Aristotle</a:t>
            </a:r>
            <a:r>
              <a:rPr lang="en-US" altLang="en-US" sz="1200" b="1" smtClean="0"/>
              <a:t> </a:t>
            </a:r>
            <a:r>
              <a:rPr lang="en-US" altLang="en-US" sz="1200" smtClean="0"/>
              <a:t>(c.384-322 BC)</a:t>
            </a:r>
          </a:p>
          <a:p>
            <a:pPr eaLnBrk="1" hangingPunct="1">
              <a:lnSpc>
                <a:spcPct val="90000"/>
              </a:lnSpc>
              <a:buFont typeface="Symbol" pitchFamily="18" charset="2"/>
              <a:buNone/>
            </a:pPr>
            <a:r>
              <a:rPr lang="en-US" altLang="en-US" sz="500" smtClean="0"/>
              <a:t>	</a:t>
            </a:r>
            <a:r>
              <a:rPr lang="en-US" altLang="en-US" sz="500" smtClean="0">
                <a:solidFill>
                  <a:srgbClr val="FFCC66"/>
                </a:solidFill>
              </a:rPr>
              <a:t>	</a:t>
            </a:r>
            <a:endParaRPr lang="en-US" altLang="en-US" sz="500" b="1" smtClean="0">
              <a:solidFill>
                <a:srgbClr val="FFCC66"/>
              </a:solidFill>
            </a:endParaRPr>
          </a:p>
          <a:p>
            <a:pPr eaLnBrk="1" hangingPunct="1">
              <a:lnSpc>
                <a:spcPct val="70000"/>
              </a:lnSpc>
              <a:buFont typeface="Symbol" pitchFamily="18" charset="2"/>
              <a:buNone/>
            </a:pPr>
            <a:r>
              <a:rPr lang="en-US" altLang="en-US" sz="1200" b="1" smtClean="0">
                <a:solidFill>
                  <a:schemeClr val="tx2"/>
                </a:solidFill>
              </a:rPr>
              <a:t>     Thomas Aquinas</a:t>
            </a:r>
            <a:r>
              <a:rPr lang="en-US" altLang="en-US" sz="1200" smtClean="0"/>
              <a:t> (1225-1274)</a:t>
            </a:r>
          </a:p>
          <a:p>
            <a:pPr eaLnBrk="1" hangingPunct="1">
              <a:lnSpc>
                <a:spcPct val="70000"/>
              </a:lnSpc>
              <a:buFont typeface="Symbol" pitchFamily="18" charset="2"/>
              <a:buNone/>
            </a:pPr>
            <a:r>
              <a:rPr lang="en-US" altLang="en-US" sz="1200" smtClean="0"/>
              <a:t>	     </a:t>
            </a:r>
            <a:r>
              <a:rPr lang="en-US" altLang="en-US" sz="1200" b="1" smtClean="0"/>
              <a:t>(reason precedes faith)</a:t>
            </a:r>
          </a:p>
          <a:p>
            <a:pPr eaLnBrk="1" hangingPunct="1">
              <a:lnSpc>
                <a:spcPct val="90000"/>
              </a:lnSpc>
              <a:buFont typeface="Symbol" pitchFamily="18" charset="2"/>
              <a:buNone/>
            </a:pPr>
            <a:r>
              <a:rPr lang="en-US" altLang="en-US" sz="500" smtClean="0"/>
              <a:t>	</a:t>
            </a:r>
            <a:r>
              <a:rPr lang="en-US" altLang="en-US" sz="500" smtClean="0">
                <a:solidFill>
                  <a:srgbClr val="FFCC66"/>
                </a:solidFill>
              </a:rPr>
              <a:t>	</a:t>
            </a:r>
            <a:endParaRPr lang="en-US" altLang="en-US" sz="500" b="1" smtClean="0">
              <a:solidFill>
                <a:srgbClr val="FFCC66"/>
              </a:solidFill>
            </a:endParaRPr>
          </a:p>
          <a:p>
            <a:pPr eaLnBrk="1" hangingPunct="1">
              <a:lnSpc>
                <a:spcPct val="75000"/>
              </a:lnSpc>
              <a:buFont typeface="Symbol" pitchFamily="18" charset="2"/>
              <a:buNone/>
            </a:pPr>
            <a:r>
              <a:rPr lang="en-US" altLang="en-US" sz="1200" b="1" smtClean="0">
                <a:solidFill>
                  <a:srgbClr val="FFCC66"/>
                </a:solidFill>
              </a:rPr>
              <a:t>      John Locke</a:t>
            </a:r>
            <a:r>
              <a:rPr lang="en-US" altLang="en-US" sz="1200" smtClean="0"/>
              <a:t> (1632-1704)</a:t>
            </a:r>
          </a:p>
          <a:p>
            <a:pPr eaLnBrk="1" hangingPunct="1">
              <a:lnSpc>
                <a:spcPct val="75000"/>
              </a:lnSpc>
              <a:buFont typeface="Symbol" pitchFamily="18" charset="2"/>
              <a:buNone/>
            </a:pPr>
            <a:r>
              <a:rPr lang="en-US" altLang="en-US" sz="1200" smtClean="0"/>
              <a:t>	     (</a:t>
            </a:r>
            <a:r>
              <a:rPr lang="en-US" altLang="en-US" sz="1200" b="1" smtClean="0"/>
              <a:t>Empiricism)</a:t>
            </a:r>
          </a:p>
          <a:p>
            <a:pPr eaLnBrk="1" hangingPunct="1">
              <a:lnSpc>
                <a:spcPct val="90000"/>
              </a:lnSpc>
              <a:buFont typeface="Symbol" pitchFamily="18" charset="2"/>
              <a:buNone/>
            </a:pPr>
            <a:r>
              <a:rPr lang="en-US" altLang="en-US" sz="500" smtClean="0"/>
              <a:t>	</a:t>
            </a:r>
            <a:r>
              <a:rPr lang="en-US" altLang="en-US" sz="500" smtClean="0">
                <a:solidFill>
                  <a:srgbClr val="FFCC66"/>
                </a:solidFill>
              </a:rPr>
              <a:t>	</a:t>
            </a:r>
            <a:endParaRPr lang="en-US" altLang="en-US" sz="500" b="1" smtClean="0">
              <a:solidFill>
                <a:srgbClr val="FFCC66"/>
              </a:solidFill>
            </a:endParaRPr>
          </a:p>
          <a:p>
            <a:pPr eaLnBrk="1" hangingPunct="1">
              <a:lnSpc>
                <a:spcPct val="90000"/>
              </a:lnSpc>
              <a:buFont typeface="Symbol" pitchFamily="18" charset="2"/>
              <a:buNone/>
            </a:pPr>
            <a:r>
              <a:rPr lang="en-US" altLang="en-US" sz="1200" b="1" smtClean="0">
                <a:solidFill>
                  <a:srgbClr val="FFCC66"/>
                </a:solidFill>
              </a:rPr>
              <a:t>David Hume</a:t>
            </a:r>
            <a:r>
              <a:rPr lang="en-US" altLang="en-US" sz="1200" smtClean="0"/>
              <a:t> (1711-1776) </a:t>
            </a:r>
          </a:p>
          <a:p>
            <a:pPr eaLnBrk="1" hangingPunct="1">
              <a:lnSpc>
                <a:spcPct val="90000"/>
              </a:lnSpc>
              <a:buFont typeface="Symbol" pitchFamily="18" charset="2"/>
              <a:buNone/>
            </a:pPr>
            <a:r>
              <a:rPr lang="en-US" altLang="en-US" sz="1200" b="1" smtClean="0"/>
              <a:t>(radical skepticism)	</a:t>
            </a:r>
          </a:p>
          <a:p>
            <a:pPr eaLnBrk="1" hangingPunct="1">
              <a:lnSpc>
                <a:spcPct val="90000"/>
              </a:lnSpc>
              <a:buFont typeface="Symbol" pitchFamily="18" charset="2"/>
              <a:buNone/>
            </a:pPr>
            <a:endParaRPr lang="en-US" altLang="en-US" sz="1800" b="1" smtClean="0"/>
          </a:p>
          <a:p>
            <a:pPr eaLnBrk="1" hangingPunct="1">
              <a:lnSpc>
                <a:spcPct val="90000"/>
              </a:lnSpc>
              <a:buFont typeface="Symbol" pitchFamily="18" charset="2"/>
              <a:buNone/>
            </a:pPr>
            <a:endParaRPr lang="en-US" altLang="en-US" sz="1800" b="1" smtClean="0"/>
          </a:p>
          <a:p>
            <a:pPr eaLnBrk="1" hangingPunct="1">
              <a:lnSpc>
                <a:spcPct val="90000"/>
              </a:lnSpc>
              <a:buFont typeface="Symbol" pitchFamily="18" charset="2"/>
              <a:buNone/>
            </a:pPr>
            <a:endParaRPr lang="en-US" altLang="en-US" sz="1800" b="1" smtClean="0"/>
          </a:p>
          <a:p>
            <a:pPr eaLnBrk="1" hangingPunct="1">
              <a:lnSpc>
                <a:spcPct val="70000"/>
              </a:lnSpc>
              <a:spcBef>
                <a:spcPct val="0"/>
              </a:spcBef>
              <a:buClrTx/>
              <a:buSzTx/>
              <a:buFontTx/>
              <a:buNone/>
            </a:pPr>
            <a:r>
              <a:rPr lang="en-US" altLang="en-US" sz="1200" b="1" smtClean="0">
                <a:solidFill>
                  <a:schemeClr val="tx2"/>
                </a:solidFill>
              </a:rPr>
              <a:t>Charles Darwin</a:t>
            </a:r>
            <a:r>
              <a:rPr lang="en-US" altLang="en-US" sz="1200" smtClean="0">
                <a:solidFill>
                  <a:schemeClr val="tx2"/>
                </a:solidFill>
              </a:rPr>
              <a:t> </a:t>
            </a:r>
            <a:r>
              <a:rPr lang="en-US" altLang="en-US" sz="1200" b="1" smtClean="0"/>
              <a:t>(1809-1882)</a:t>
            </a:r>
          </a:p>
          <a:p>
            <a:pPr eaLnBrk="1" hangingPunct="1">
              <a:lnSpc>
                <a:spcPct val="70000"/>
              </a:lnSpc>
              <a:spcBef>
                <a:spcPct val="0"/>
              </a:spcBef>
              <a:buClrTx/>
              <a:buSzTx/>
              <a:buFontTx/>
              <a:buNone/>
            </a:pPr>
            <a:r>
              <a:rPr lang="en-US" altLang="en-US" sz="1200" b="1" smtClean="0"/>
              <a:t>	(scientific materialism)</a:t>
            </a:r>
          </a:p>
          <a:p>
            <a:pPr eaLnBrk="1" hangingPunct="1">
              <a:lnSpc>
                <a:spcPct val="90000"/>
              </a:lnSpc>
              <a:buFont typeface="Symbol" pitchFamily="18" charset="2"/>
              <a:buNone/>
            </a:pPr>
            <a:r>
              <a:rPr lang="en-US" altLang="en-US" sz="1200" smtClean="0"/>
              <a:t>	</a:t>
            </a:r>
          </a:p>
          <a:p>
            <a:pPr eaLnBrk="1" hangingPunct="1">
              <a:lnSpc>
                <a:spcPct val="70000"/>
              </a:lnSpc>
              <a:spcBef>
                <a:spcPct val="0"/>
              </a:spcBef>
              <a:buClrTx/>
              <a:buSzTx/>
              <a:buFontTx/>
              <a:buNone/>
            </a:pPr>
            <a:r>
              <a:rPr lang="en-US" altLang="en-US" sz="1200" b="1" smtClean="0">
                <a:solidFill>
                  <a:schemeClr val="tx2"/>
                </a:solidFill>
              </a:rPr>
              <a:t>      </a:t>
            </a:r>
          </a:p>
          <a:p>
            <a:pPr eaLnBrk="1" hangingPunct="1">
              <a:lnSpc>
                <a:spcPct val="70000"/>
              </a:lnSpc>
              <a:spcBef>
                <a:spcPct val="0"/>
              </a:spcBef>
              <a:buClrTx/>
              <a:buSzTx/>
              <a:buFontTx/>
              <a:buNone/>
            </a:pPr>
            <a:r>
              <a:rPr lang="en-US" altLang="en-US" sz="1200" b="1" smtClean="0">
                <a:solidFill>
                  <a:schemeClr val="tx2"/>
                </a:solidFill>
              </a:rPr>
              <a:t> 	Karl Marx</a:t>
            </a:r>
            <a:r>
              <a:rPr lang="en-US" altLang="en-US" sz="1200" smtClean="0">
                <a:solidFill>
                  <a:schemeClr val="tx2"/>
                </a:solidFill>
              </a:rPr>
              <a:t> </a:t>
            </a:r>
            <a:r>
              <a:rPr lang="en-US" altLang="en-US" sz="1200" b="1" smtClean="0"/>
              <a:t>(1818-1883)</a:t>
            </a:r>
          </a:p>
          <a:p>
            <a:pPr eaLnBrk="1" hangingPunct="1">
              <a:lnSpc>
                <a:spcPct val="70000"/>
              </a:lnSpc>
              <a:spcBef>
                <a:spcPct val="0"/>
              </a:spcBef>
              <a:buClrTx/>
              <a:buSzTx/>
              <a:buFontTx/>
              <a:buNone/>
            </a:pPr>
            <a:r>
              <a:rPr lang="en-US" altLang="en-US" sz="1200" b="1" smtClean="0"/>
              <a:t>             (dialectical materialism)</a:t>
            </a:r>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endParaRPr lang="en-US" altLang="en-US" sz="2000" b="1" smtClean="0"/>
          </a:p>
          <a:p>
            <a:pPr eaLnBrk="1" hangingPunct="1">
              <a:lnSpc>
                <a:spcPct val="70000"/>
              </a:lnSpc>
              <a:spcBef>
                <a:spcPct val="0"/>
              </a:spcBef>
              <a:buClrTx/>
              <a:buSzTx/>
              <a:buFontTx/>
              <a:buNone/>
            </a:pPr>
            <a:r>
              <a:rPr lang="en-US" altLang="en-US" sz="1400" b="1" smtClean="0"/>
              <a:t>	</a:t>
            </a:r>
          </a:p>
          <a:p>
            <a:pPr eaLnBrk="1" hangingPunct="1">
              <a:lnSpc>
                <a:spcPct val="70000"/>
              </a:lnSpc>
              <a:spcBef>
                <a:spcPct val="0"/>
              </a:spcBef>
              <a:buClrTx/>
              <a:buSzTx/>
              <a:buFontTx/>
              <a:buNone/>
            </a:pPr>
            <a:r>
              <a:rPr lang="en-US" altLang="en-US" sz="1600" b="1" smtClean="0">
                <a:solidFill>
                  <a:srgbClr val="FFCC66"/>
                </a:solidFill>
              </a:rPr>
              <a:t>Logical Positivists</a:t>
            </a:r>
            <a:r>
              <a:rPr lang="en-US" altLang="en-US" sz="1600" b="1" smtClean="0"/>
              <a:t> (early 20</a:t>
            </a:r>
            <a:r>
              <a:rPr lang="en-US" altLang="en-US" sz="1600" b="1" baseline="30000" smtClean="0"/>
              <a:t>th</a:t>
            </a:r>
            <a:r>
              <a:rPr lang="en-US" altLang="en-US" sz="1600" b="1" smtClean="0"/>
              <a:t> century)</a:t>
            </a:r>
          </a:p>
          <a:p>
            <a:pPr eaLnBrk="1" hangingPunct="1">
              <a:lnSpc>
                <a:spcPct val="70000"/>
              </a:lnSpc>
              <a:spcBef>
                <a:spcPct val="0"/>
              </a:spcBef>
              <a:buClrTx/>
              <a:buSzTx/>
              <a:buFontTx/>
              <a:buNone/>
            </a:pPr>
            <a:r>
              <a:rPr lang="en-US" altLang="en-US" sz="1600" b="1" smtClean="0"/>
              <a:t>	      (scientific verifiability)</a:t>
            </a:r>
          </a:p>
          <a:p>
            <a:pPr eaLnBrk="1" hangingPunct="1">
              <a:lnSpc>
                <a:spcPct val="75000"/>
              </a:lnSpc>
              <a:buFont typeface="Symbol" pitchFamily="18" charset="2"/>
              <a:buNone/>
            </a:pPr>
            <a:endParaRPr lang="en-US" altLang="en-US" sz="1000" b="1" smtClean="0"/>
          </a:p>
          <a:p>
            <a:pPr eaLnBrk="1" hangingPunct="1">
              <a:lnSpc>
                <a:spcPct val="75000"/>
              </a:lnSpc>
              <a:buFont typeface="Symbol" pitchFamily="18" charset="2"/>
              <a:buNone/>
            </a:pPr>
            <a:r>
              <a:rPr lang="en-US" altLang="en-US" sz="1400" smtClean="0">
                <a:solidFill>
                  <a:schemeClr val="tx2"/>
                </a:solidFill>
              </a:rPr>
              <a:t>   		</a:t>
            </a:r>
          </a:p>
        </p:txBody>
      </p:sp>
      <p:sp>
        <p:nvSpPr>
          <p:cNvPr id="11269" name="Line 24"/>
          <p:cNvSpPr>
            <a:spLocks noChangeShapeType="1"/>
          </p:cNvSpPr>
          <p:nvPr/>
        </p:nvSpPr>
        <p:spPr bwMode="auto">
          <a:xfrm>
            <a:off x="1524000" y="990600"/>
            <a:ext cx="0" cy="3048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0" name="Line 26"/>
          <p:cNvSpPr>
            <a:spLocks noChangeShapeType="1"/>
          </p:cNvSpPr>
          <p:nvPr/>
        </p:nvSpPr>
        <p:spPr bwMode="auto">
          <a:xfrm>
            <a:off x="1752600" y="1752600"/>
            <a:ext cx="0" cy="3048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1" name="Line 27"/>
          <p:cNvSpPr>
            <a:spLocks noChangeShapeType="1"/>
          </p:cNvSpPr>
          <p:nvPr/>
        </p:nvSpPr>
        <p:spPr bwMode="auto">
          <a:xfrm>
            <a:off x="1371600" y="2209800"/>
            <a:ext cx="0" cy="3810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2" name="Line 28"/>
          <p:cNvSpPr>
            <a:spLocks noChangeShapeType="1"/>
          </p:cNvSpPr>
          <p:nvPr/>
        </p:nvSpPr>
        <p:spPr bwMode="auto">
          <a:xfrm>
            <a:off x="3124200" y="2133600"/>
            <a:ext cx="1524000" cy="3810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3" name="Line 29"/>
          <p:cNvSpPr>
            <a:spLocks noChangeShapeType="1"/>
          </p:cNvSpPr>
          <p:nvPr/>
        </p:nvSpPr>
        <p:spPr bwMode="auto">
          <a:xfrm>
            <a:off x="1295400" y="2743200"/>
            <a:ext cx="228600" cy="3810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4" name="Line 30"/>
          <p:cNvSpPr>
            <a:spLocks noChangeShapeType="1"/>
          </p:cNvSpPr>
          <p:nvPr/>
        </p:nvSpPr>
        <p:spPr bwMode="auto">
          <a:xfrm>
            <a:off x="1295400" y="2743200"/>
            <a:ext cx="76200" cy="7620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5" name="Line 31"/>
          <p:cNvSpPr>
            <a:spLocks noChangeShapeType="1"/>
          </p:cNvSpPr>
          <p:nvPr/>
        </p:nvSpPr>
        <p:spPr bwMode="auto">
          <a:xfrm>
            <a:off x="5181600" y="1066800"/>
            <a:ext cx="0" cy="3048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6" name="Line 32"/>
          <p:cNvSpPr>
            <a:spLocks noChangeShapeType="1"/>
          </p:cNvSpPr>
          <p:nvPr/>
        </p:nvSpPr>
        <p:spPr bwMode="auto">
          <a:xfrm>
            <a:off x="5105400" y="1524000"/>
            <a:ext cx="0" cy="762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7" name="Line 33"/>
          <p:cNvSpPr>
            <a:spLocks noChangeShapeType="1"/>
          </p:cNvSpPr>
          <p:nvPr/>
        </p:nvSpPr>
        <p:spPr bwMode="auto">
          <a:xfrm>
            <a:off x="5181600" y="1752600"/>
            <a:ext cx="0" cy="3048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8" name="Line 34"/>
          <p:cNvSpPr>
            <a:spLocks noChangeShapeType="1"/>
          </p:cNvSpPr>
          <p:nvPr/>
        </p:nvSpPr>
        <p:spPr bwMode="auto">
          <a:xfrm>
            <a:off x="1524000" y="1447800"/>
            <a:ext cx="0" cy="1524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9" name="Line 35"/>
          <p:cNvSpPr>
            <a:spLocks noChangeShapeType="1"/>
          </p:cNvSpPr>
          <p:nvPr/>
        </p:nvSpPr>
        <p:spPr bwMode="auto">
          <a:xfrm flipH="1">
            <a:off x="4953000" y="2209800"/>
            <a:ext cx="76200" cy="3048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80" name="Line 36"/>
          <p:cNvSpPr>
            <a:spLocks noChangeShapeType="1"/>
          </p:cNvSpPr>
          <p:nvPr/>
        </p:nvSpPr>
        <p:spPr bwMode="auto">
          <a:xfrm flipH="1">
            <a:off x="3200400" y="2590800"/>
            <a:ext cx="1447800" cy="762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81" name="Line 37"/>
          <p:cNvSpPr>
            <a:spLocks noChangeShapeType="1"/>
          </p:cNvSpPr>
          <p:nvPr/>
        </p:nvSpPr>
        <p:spPr bwMode="auto">
          <a:xfrm>
            <a:off x="6400800" y="2209800"/>
            <a:ext cx="76200" cy="14478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82" name="Line 38"/>
          <p:cNvSpPr>
            <a:spLocks noChangeShapeType="1"/>
          </p:cNvSpPr>
          <p:nvPr/>
        </p:nvSpPr>
        <p:spPr bwMode="auto">
          <a:xfrm flipH="1">
            <a:off x="3657600" y="3810000"/>
            <a:ext cx="990600" cy="2286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83" name="Line 39"/>
          <p:cNvSpPr>
            <a:spLocks noChangeShapeType="1"/>
          </p:cNvSpPr>
          <p:nvPr/>
        </p:nvSpPr>
        <p:spPr bwMode="auto">
          <a:xfrm>
            <a:off x="3352800" y="3581400"/>
            <a:ext cx="1295400" cy="1524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84" name="Line 40"/>
          <p:cNvSpPr>
            <a:spLocks noChangeShapeType="1"/>
          </p:cNvSpPr>
          <p:nvPr/>
        </p:nvSpPr>
        <p:spPr bwMode="auto">
          <a:xfrm>
            <a:off x="3276600" y="3581400"/>
            <a:ext cx="1752600" cy="6858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85" name="Line 41"/>
          <p:cNvSpPr>
            <a:spLocks noChangeShapeType="1"/>
          </p:cNvSpPr>
          <p:nvPr/>
        </p:nvSpPr>
        <p:spPr bwMode="auto">
          <a:xfrm>
            <a:off x="1676400" y="4724400"/>
            <a:ext cx="685800" cy="1524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86" name="Line 42"/>
          <p:cNvSpPr>
            <a:spLocks noChangeShapeType="1"/>
          </p:cNvSpPr>
          <p:nvPr/>
        </p:nvSpPr>
        <p:spPr bwMode="auto">
          <a:xfrm flipH="1">
            <a:off x="2743200" y="4572000"/>
            <a:ext cx="228600" cy="2286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87" name="Line 37"/>
          <p:cNvSpPr>
            <a:spLocks noChangeShapeType="1"/>
          </p:cNvSpPr>
          <p:nvPr/>
        </p:nvSpPr>
        <p:spPr bwMode="auto">
          <a:xfrm>
            <a:off x="4267200" y="5181600"/>
            <a:ext cx="76200" cy="804863"/>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219200" y="0"/>
            <a:ext cx="7924800" cy="685800"/>
          </a:xfrm>
        </p:spPr>
        <p:txBody>
          <a:bodyPr/>
          <a:lstStyle/>
          <a:p>
            <a:pPr eaLnBrk="1" hangingPunct="1"/>
            <a:r>
              <a:rPr lang="en-US" altLang="en-US" sz="3200" b="1" smtClean="0">
                <a:latin typeface="Arial" charset="0"/>
                <a:cs typeface="Arial" charset="0"/>
              </a:rPr>
              <a:t>Progression of Philosophical Thinking</a:t>
            </a:r>
            <a:r>
              <a:rPr lang="en-US" altLang="en-US" sz="1000" b="1" smtClean="0"/>
              <a:t/>
            </a:r>
            <a:br>
              <a:rPr lang="en-US" altLang="en-US" sz="1000" b="1" smtClean="0"/>
            </a:br>
            <a:r>
              <a:rPr lang="en-US" altLang="en-US" sz="1000" b="1" smtClean="0"/>
              <a:t>-----------------------------------------------------------------------------------------------------------------------------------------------------------------------------------</a:t>
            </a:r>
          </a:p>
        </p:txBody>
      </p:sp>
      <p:sp>
        <p:nvSpPr>
          <p:cNvPr id="48131" name="Rectangle 3"/>
          <p:cNvSpPr>
            <a:spLocks noGrp="1" noChangeArrowheads="1"/>
          </p:cNvSpPr>
          <p:nvPr>
            <p:ph type="body" sz="half" idx="1"/>
          </p:nvPr>
        </p:nvSpPr>
        <p:spPr>
          <a:xfrm>
            <a:off x="1104900" y="457200"/>
            <a:ext cx="8039100" cy="6400800"/>
          </a:xfrm>
        </p:spPr>
        <p:txBody>
          <a:bodyPr/>
          <a:lstStyle/>
          <a:p>
            <a:pPr eaLnBrk="1" hangingPunct="1">
              <a:spcBef>
                <a:spcPct val="0"/>
              </a:spcBef>
              <a:buFont typeface="Symbol" pitchFamily="18" charset="2"/>
              <a:buNone/>
              <a:defRPr/>
            </a:pPr>
            <a:endParaRPr lang="en-US" altLang="en-US" sz="600" b="1" dirty="0">
              <a:solidFill>
                <a:schemeClr val="tx2"/>
              </a:solidFill>
              <a:latin typeface="Arial" panose="020B0604020202020204" pitchFamily="34" charset="0"/>
              <a:cs typeface="Arial" panose="020B0604020202020204" pitchFamily="34" charset="0"/>
            </a:endParaRPr>
          </a:p>
          <a:p>
            <a:pPr eaLnBrk="1" hangingPunct="1">
              <a:spcBef>
                <a:spcPct val="0"/>
              </a:spcBef>
              <a:buFont typeface="Symbol" pitchFamily="18" charset="2"/>
              <a:buNone/>
              <a:defRPr/>
            </a:pPr>
            <a:endParaRPr lang="en-US" altLang="en-US" sz="600" b="1" dirty="0">
              <a:solidFill>
                <a:schemeClr val="tx2"/>
              </a:solidFill>
              <a:latin typeface="Arial" panose="020B0604020202020204" pitchFamily="34" charset="0"/>
              <a:cs typeface="Arial" panose="020B0604020202020204" pitchFamily="34" charset="0"/>
            </a:endParaRPr>
          </a:p>
          <a:p>
            <a:pPr eaLnBrk="1" hangingPunct="1">
              <a:spcBef>
                <a:spcPct val="0"/>
              </a:spcBef>
              <a:buFont typeface="Symbol" pitchFamily="18" charset="2"/>
              <a:buNone/>
              <a:defRPr/>
            </a:pPr>
            <a:r>
              <a:rPr lang="en-US" altLang="en-US" sz="1800" b="1" u="sng" dirty="0">
                <a:solidFill>
                  <a:schemeClr val="tx2"/>
                </a:solidFill>
                <a:latin typeface="Arial" panose="020B0604020202020204" pitchFamily="34" charset="0"/>
                <a:cs typeface="Arial" panose="020B0604020202020204" pitchFamily="34" charset="0"/>
              </a:rPr>
              <a:t>Rationalism</a:t>
            </a:r>
            <a:r>
              <a:rPr lang="en-US" altLang="en-US" sz="1400" b="1" dirty="0">
                <a:solidFill>
                  <a:schemeClr val="tx2"/>
                </a:solidFill>
                <a:latin typeface="Arial" panose="020B0604020202020204" pitchFamily="34" charset="0"/>
                <a:cs typeface="Arial" panose="020B0604020202020204" pitchFamily="34" charset="0"/>
              </a:rPr>
              <a:t> </a:t>
            </a:r>
            <a:r>
              <a:rPr lang="en-US" altLang="en-US" sz="1600" b="1" dirty="0">
                <a:solidFill>
                  <a:schemeClr val="tx2"/>
                </a:solidFill>
                <a:latin typeface="Arial" panose="020B0604020202020204" pitchFamily="34" charset="0"/>
                <a:cs typeface="Arial" panose="020B0604020202020204" pitchFamily="34" charset="0"/>
              </a:rPr>
              <a:t>– “R</a:t>
            </a:r>
            <a:r>
              <a:rPr lang="en-US" altLang="en-US" sz="1800" b="1" dirty="0">
                <a:solidFill>
                  <a:schemeClr val="tx2"/>
                </a:solidFill>
                <a:latin typeface="Arial" panose="020B0604020202020204" pitchFamily="34" charset="0"/>
                <a:cs typeface="Arial" panose="020B0604020202020204" pitchFamily="34" charset="0"/>
              </a:rPr>
              <a:t>ationality is the only way to know truth and reality; if anything is not rationally explicable, it cannot be true or real.”</a:t>
            </a:r>
          </a:p>
          <a:p>
            <a:pPr eaLnBrk="1" hangingPunct="1">
              <a:spcBef>
                <a:spcPct val="0"/>
              </a:spcBef>
              <a:buFont typeface="Symbol" pitchFamily="18" charset="2"/>
              <a:buNone/>
              <a:defRPr/>
            </a:pPr>
            <a:endParaRPr lang="en-US" altLang="en-US" sz="600" b="1" dirty="0">
              <a:solidFill>
                <a:schemeClr val="tx2"/>
              </a:solidFill>
              <a:latin typeface="Arial" panose="020B0604020202020204" pitchFamily="34" charset="0"/>
              <a:cs typeface="Arial" panose="020B0604020202020204" pitchFamily="34" charset="0"/>
            </a:endParaRPr>
          </a:p>
          <a:p>
            <a:pPr eaLnBrk="1" hangingPunct="1">
              <a:spcBef>
                <a:spcPct val="0"/>
              </a:spcBef>
              <a:buFont typeface="Symbol" pitchFamily="18" charset="2"/>
              <a:buNone/>
              <a:defRPr/>
            </a:pPr>
            <a:r>
              <a:rPr lang="en-US" altLang="en-US" sz="2000" b="1" u="sng" dirty="0">
                <a:solidFill>
                  <a:schemeClr val="tx2"/>
                </a:solidFill>
                <a:latin typeface="Arial" panose="020B0604020202020204" pitchFamily="34" charset="0"/>
                <a:cs typeface="Arial" panose="020B0604020202020204" pitchFamily="34" charset="0"/>
              </a:rPr>
              <a:t>Scientism</a:t>
            </a:r>
            <a:r>
              <a:rPr lang="en-US" altLang="en-US" sz="1800" b="1" dirty="0">
                <a:solidFill>
                  <a:schemeClr val="tx2"/>
                </a:solidFill>
                <a:latin typeface="Arial" panose="020B0604020202020204" pitchFamily="34" charset="0"/>
                <a:cs typeface="Arial" panose="020B0604020202020204" pitchFamily="34" charset="0"/>
              </a:rPr>
              <a:t> – “Similarly, science and empirical observation are the only sources of truth; therefore, anything not subject to scientific investigation cannot be true or real.”</a:t>
            </a:r>
          </a:p>
          <a:p>
            <a:pPr eaLnBrk="1" hangingPunct="1">
              <a:spcBef>
                <a:spcPct val="0"/>
              </a:spcBef>
              <a:buFont typeface="Symbol" pitchFamily="18" charset="2"/>
              <a:buNone/>
              <a:defRPr/>
            </a:pPr>
            <a:endParaRPr lang="en-US" altLang="en-US" sz="800" b="1" dirty="0">
              <a:solidFill>
                <a:schemeClr val="tx2"/>
              </a:solidFill>
              <a:latin typeface="Arial" panose="020B0604020202020204" pitchFamily="34" charset="0"/>
              <a:cs typeface="Arial" panose="020B0604020202020204" pitchFamily="34" charset="0"/>
            </a:endParaRPr>
          </a:p>
          <a:p>
            <a:pPr eaLnBrk="1" hangingPunct="1">
              <a:spcBef>
                <a:spcPct val="0"/>
              </a:spcBef>
              <a:buFont typeface="Symbol" pitchFamily="18" charset="2"/>
              <a:buNone/>
              <a:defRPr/>
            </a:pPr>
            <a:r>
              <a:rPr lang="en-US" altLang="en-US" sz="2000" b="1" u="sng" dirty="0">
                <a:solidFill>
                  <a:schemeClr val="tx2"/>
                </a:solidFill>
                <a:latin typeface="Arial" panose="020B0604020202020204" pitchFamily="34" charset="0"/>
                <a:cs typeface="Arial" panose="020B0604020202020204" pitchFamily="34" charset="0"/>
              </a:rPr>
              <a:t>Subjectivism</a:t>
            </a:r>
            <a:r>
              <a:rPr lang="en-US" altLang="en-US" sz="1600" b="1" dirty="0">
                <a:solidFill>
                  <a:schemeClr val="tx2"/>
                </a:solidFill>
                <a:latin typeface="Arial" panose="020B0604020202020204" pitchFamily="34" charset="0"/>
                <a:cs typeface="Arial" panose="020B0604020202020204" pitchFamily="34" charset="0"/>
              </a:rPr>
              <a:t> </a:t>
            </a:r>
            <a:r>
              <a:rPr lang="en-US" altLang="en-US" sz="1800" b="1" dirty="0">
                <a:solidFill>
                  <a:schemeClr val="tx2"/>
                </a:solidFill>
                <a:latin typeface="Arial" panose="020B0604020202020204" pitchFamily="34" charset="0"/>
                <a:cs typeface="Arial" panose="020B0604020202020204" pitchFamily="34" charset="0"/>
              </a:rPr>
              <a:t>– “It’s all about me; what I think, experience or prefer.  If it seems true to me, then it </a:t>
            </a:r>
            <a:r>
              <a:rPr lang="en-US" altLang="en-US" sz="1800" b="1" i="1" dirty="0">
                <a:solidFill>
                  <a:schemeClr val="tx2"/>
                </a:solidFill>
                <a:latin typeface="Arial" panose="020B0604020202020204" pitchFamily="34" charset="0"/>
                <a:cs typeface="Arial" panose="020B0604020202020204" pitchFamily="34" charset="0"/>
              </a:rPr>
              <a:t>is</a:t>
            </a:r>
            <a:r>
              <a:rPr lang="en-US" altLang="en-US" sz="1800" b="1" dirty="0">
                <a:solidFill>
                  <a:schemeClr val="tx2"/>
                </a:solidFill>
                <a:latin typeface="Arial" panose="020B0604020202020204" pitchFamily="34" charset="0"/>
                <a:cs typeface="Arial" panose="020B0604020202020204" pitchFamily="34" charset="0"/>
              </a:rPr>
              <a:t> true.”</a:t>
            </a:r>
          </a:p>
          <a:p>
            <a:pPr eaLnBrk="1" hangingPunct="1">
              <a:spcBef>
                <a:spcPct val="0"/>
              </a:spcBef>
              <a:buFont typeface="Symbol" pitchFamily="18" charset="2"/>
              <a:buNone/>
              <a:defRPr/>
            </a:pPr>
            <a:endParaRPr lang="en-US" altLang="en-US" sz="600" b="1" dirty="0">
              <a:solidFill>
                <a:schemeClr val="tx2"/>
              </a:solidFill>
              <a:latin typeface="Arial" panose="020B0604020202020204" pitchFamily="34" charset="0"/>
              <a:cs typeface="Arial" panose="020B0604020202020204" pitchFamily="34" charset="0"/>
            </a:endParaRPr>
          </a:p>
          <a:p>
            <a:pPr eaLnBrk="1" hangingPunct="1">
              <a:spcBef>
                <a:spcPct val="0"/>
              </a:spcBef>
              <a:buFont typeface="Symbol" pitchFamily="18" charset="2"/>
              <a:buNone/>
              <a:defRPr/>
            </a:pPr>
            <a:r>
              <a:rPr lang="en-US" altLang="en-US" sz="2000" b="1" u="sng" dirty="0">
                <a:solidFill>
                  <a:schemeClr val="tx2"/>
                </a:solidFill>
                <a:latin typeface="Arial" panose="020B0604020202020204" pitchFamily="34" charset="0"/>
                <a:cs typeface="Arial" panose="020B0604020202020204" pitchFamily="34" charset="0"/>
              </a:rPr>
              <a:t>Skepticism</a:t>
            </a:r>
            <a:r>
              <a:rPr lang="en-US" altLang="en-US" sz="1800" b="1" dirty="0">
                <a:solidFill>
                  <a:schemeClr val="tx2"/>
                </a:solidFill>
                <a:latin typeface="Arial" panose="020B0604020202020204" pitchFamily="34" charset="0"/>
                <a:cs typeface="Arial" panose="020B0604020202020204" pitchFamily="34" charset="0"/>
              </a:rPr>
              <a:t> – “Nothing can be proven, so everything must be doubted.  How do you KNOW anything?  How can you be SURE of anything?”</a:t>
            </a:r>
          </a:p>
          <a:p>
            <a:pPr eaLnBrk="1" hangingPunct="1">
              <a:spcBef>
                <a:spcPct val="0"/>
              </a:spcBef>
              <a:buFont typeface="Symbol" pitchFamily="18" charset="2"/>
              <a:buNone/>
              <a:defRPr/>
            </a:pPr>
            <a:endParaRPr lang="en-US" altLang="en-US" sz="600" b="1" dirty="0">
              <a:solidFill>
                <a:schemeClr val="tx2"/>
              </a:solidFill>
              <a:latin typeface="Arial" panose="020B0604020202020204" pitchFamily="34" charset="0"/>
              <a:cs typeface="Arial" panose="020B0604020202020204" pitchFamily="34" charset="0"/>
            </a:endParaRPr>
          </a:p>
          <a:p>
            <a:pPr eaLnBrk="1" hangingPunct="1">
              <a:spcBef>
                <a:spcPct val="0"/>
              </a:spcBef>
              <a:buFont typeface="Symbol" pitchFamily="18" charset="2"/>
              <a:buNone/>
              <a:defRPr/>
            </a:pPr>
            <a:r>
              <a:rPr lang="en-US" altLang="en-US" sz="2000" b="1" u="sng" dirty="0">
                <a:solidFill>
                  <a:srgbClr val="FFCC66"/>
                </a:solidFill>
                <a:latin typeface="Arial" panose="020B0604020202020204" pitchFamily="34" charset="0"/>
                <a:cs typeface="Arial" panose="020B0604020202020204" pitchFamily="34" charset="0"/>
              </a:rPr>
              <a:t>Relativism</a:t>
            </a:r>
            <a:r>
              <a:rPr lang="en-US" altLang="en-US" sz="1800" b="1" dirty="0">
                <a:solidFill>
                  <a:srgbClr val="FFCC66"/>
                </a:solidFill>
                <a:latin typeface="Arial" panose="020B0604020202020204" pitchFamily="34" charset="0"/>
                <a:cs typeface="Arial" panose="020B0604020202020204" pitchFamily="34" charset="0"/>
              </a:rPr>
              <a:t> – “No truth can be absolute; truth is entirely relative and varies with different circumstances and different experiences.” </a:t>
            </a:r>
          </a:p>
          <a:p>
            <a:pPr eaLnBrk="1" hangingPunct="1">
              <a:spcBef>
                <a:spcPct val="0"/>
              </a:spcBef>
              <a:buFont typeface="Symbol" pitchFamily="18" charset="2"/>
              <a:buNone/>
              <a:defRPr/>
            </a:pPr>
            <a:endParaRPr lang="en-US" altLang="en-US" sz="600" b="1" dirty="0">
              <a:solidFill>
                <a:schemeClr val="tx2"/>
              </a:solidFill>
              <a:latin typeface="Arial" panose="020B0604020202020204" pitchFamily="34" charset="0"/>
              <a:cs typeface="Arial" panose="020B0604020202020204" pitchFamily="34" charset="0"/>
            </a:endParaRPr>
          </a:p>
          <a:p>
            <a:pPr eaLnBrk="1" hangingPunct="1">
              <a:spcBef>
                <a:spcPct val="0"/>
              </a:spcBef>
              <a:buFont typeface="Symbol" pitchFamily="18" charset="2"/>
              <a:buNone/>
              <a:defRPr/>
            </a:pPr>
            <a:r>
              <a:rPr lang="en-US" altLang="en-US" sz="2000" b="1" u="sng" dirty="0">
                <a:solidFill>
                  <a:srgbClr val="FFCC66"/>
                </a:solidFill>
                <a:latin typeface="Arial" panose="020B0604020202020204" pitchFamily="34" charset="0"/>
                <a:cs typeface="Arial" panose="020B0604020202020204" pitchFamily="34" charset="0"/>
              </a:rPr>
              <a:t>Pragmatism</a:t>
            </a:r>
            <a:r>
              <a:rPr lang="en-US" altLang="en-US" sz="2000" b="1" dirty="0">
                <a:solidFill>
                  <a:srgbClr val="FFCC66"/>
                </a:solidFill>
                <a:latin typeface="Arial" panose="020B0604020202020204" pitchFamily="34" charset="0"/>
                <a:cs typeface="Arial" panose="020B0604020202020204" pitchFamily="34" charset="0"/>
              </a:rPr>
              <a:t> – “If it works, it must be right and true.  The end always justifies the means.”</a:t>
            </a:r>
          </a:p>
          <a:p>
            <a:pPr eaLnBrk="1" hangingPunct="1">
              <a:spcBef>
                <a:spcPct val="0"/>
              </a:spcBef>
              <a:buFont typeface="Symbol" pitchFamily="18" charset="2"/>
              <a:buNone/>
              <a:defRPr/>
            </a:pPr>
            <a:endParaRPr lang="en-US" altLang="en-US" sz="800" b="1" u="sng" dirty="0">
              <a:solidFill>
                <a:srgbClr val="FFCC66"/>
              </a:solidFill>
              <a:latin typeface="Arial" panose="020B0604020202020204" pitchFamily="34" charset="0"/>
              <a:cs typeface="Arial" panose="020B0604020202020204" pitchFamily="34" charset="0"/>
            </a:endParaRPr>
          </a:p>
          <a:p>
            <a:pPr eaLnBrk="1" hangingPunct="1">
              <a:spcBef>
                <a:spcPct val="0"/>
              </a:spcBef>
              <a:buFont typeface="Symbol" pitchFamily="18" charset="2"/>
              <a:buNone/>
              <a:defRPr/>
            </a:pPr>
            <a:r>
              <a:rPr lang="en-US" altLang="en-US" sz="2000" b="1" u="sng" dirty="0">
                <a:solidFill>
                  <a:srgbClr val="FFCC66"/>
                </a:solidFill>
                <a:latin typeface="Arial" panose="020B0604020202020204" pitchFamily="34" charset="0"/>
                <a:cs typeface="Arial" panose="020B0604020202020204" pitchFamily="34" charset="0"/>
              </a:rPr>
              <a:t>Humanism</a:t>
            </a:r>
            <a:r>
              <a:rPr lang="en-US" altLang="en-US" sz="1800" dirty="0">
                <a:solidFill>
                  <a:srgbClr val="FFCC66"/>
                </a:solidFill>
                <a:latin typeface="Arial" panose="020B0604020202020204" pitchFamily="34" charset="0"/>
                <a:cs typeface="Arial" panose="020B0604020202020204" pitchFamily="34" charset="0"/>
              </a:rPr>
              <a:t> </a:t>
            </a:r>
            <a:r>
              <a:rPr lang="en-US" altLang="en-US" sz="1800" b="1" dirty="0">
                <a:solidFill>
                  <a:srgbClr val="FFCC66"/>
                </a:solidFill>
                <a:latin typeface="Arial" panose="020B0604020202020204" pitchFamily="34" charset="0"/>
                <a:cs typeface="Arial" panose="020B0604020202020204" pitchFamily="34" charset="0"/>
              </a:rPr>
              <a:t>– “T</a:t>
            </a:r>
            <a:r>
              <a:rPr lang="en-US" sz="1800" b="1" dirty="0">
                <a:solidFill>
                  <a:srgbClr val="FFCC66"/>
                </a:solidFill>
                <a:latin typeface="Arial" panose="020B0604020202020204" pitchFamily="34" charset="0"/>
                <a:cs typeface="Arial" panose="020B0604020202020204" pitchFamily="34" charset="0"/>
              </a:rPr>
              <a:t>ruth is found in humans and science rather than revelation from a supernatural source; therefore there is no God or supernatural – nothing beyond the physical world</a:t>
            </a:r>
            <a:r>
              <a:rPr lang="en-US" altLang="en-US" sz="1800" b="1" dirty="0">
                <a:solidFill>
                  <a:srgbClr val="FFCC66"/>
                </a:solidFill>
                <a:latin typeface="Arial" panose="020B0604020202020204" pitchFamily="34" charset="0"/>
                <a:cs typeface="Arial" panose="020B0604020202020204" pitchFamily="34" charset="0"/>
              </a:rPr>
              <a:t>.”</a:t>
            </a:r>
          </a:p>
          <a:p>
            <a:pPr eaLnBrk="1" hangingPunct="1">
              <a:spcBef>
                <a:spcPct val="0"/>
              </a:spcBef>
              <a:buFont typeface="Symbol" pitchFamily="18" charset="2"/>
              <a:buNone/>
              <a:defRPr/>
            </a:pPr>
            <a:endParaRPr lang="en-US" altLang="en-US" sz="600" b="1" dirty="0">
              <a:solidFill>
                <a:schemeClr val="tx2"/>
              </a:solidFill>
              <a:latin typeface="Arial" panose="020B0604020202020204" pitchFamily="34" charset="0"/>
              <a:cs typeface="Arial" panose="020B0604020202020204" pitchFamily="34" charset="0"/>
            </a:endParaRPr>
          </a:p>
          <a:p>
            <a:pPr marL="1258888" eaLnBrk="1" hangingPunct="1">
              <a:spcBef>
                <a:spcPct val="0"/>
              </a:spcBef>
              <a:buFont typeface="Wingdings" panose="05000000000000000000" pitchFamily="2" charset="2"/>
              <a:buChar char="Ø"/>
              <a:defRPr/>
            </a:pPr>
            <a:endParaRPr lang="en-US" altLang="en-US" sz="600" b="1" dirty="0">
              <a:solidFill>
                <a:srgbClr val="FFFF99"/>
              </a:solidFill>
              <a:latin typeface="Arial" panose="020B0604020202020204" pitchFamily="34" charset="0"/>
              <a:cs typeface="Arial" panose="020B0604020202020204" pitchFamily="34" charset="0"/>
            </a:endParaRPr>
          </a:p>
          <a:p>
            <a:pPr marL="915988" indent="-915988" eaLnBrk="1" hangingPunct="1">
              <a:spcBef>
                <a:spcPct val="0"/>
              </a:spcBef>
              <a:buFont typeface="Symbol" pitchFamily="18" charset="2"/>
              <a:buNone/>
              <a:defRPr/>
            </a:pPr>
            <a:r>
              <a:rPr lang="en-US" altLang="en-US" sz="2000" b="1" u="sng" dirty="0">
                <a:solidFill>
                  <a:srgbClr val="FFCC66"/>
                </a:solidFill>
                <a:latin typeface="Arial" panose="020B0604020202020204" pitchFamily="34" charset="0"/>
                <a:cs typeface="Arial" panose="020B0604020202020204" pitchFamily="34" charset="0"/>
              </a:rPr>
              <a:t>Nihilism</a:t>
            </a:r>
            <a:r>
              <a:rPr lang="en-US" altLang="en-US" sz="2000" b="1" dirty="0">
                <a:solidFill>
                  <a:srgbClr val="FFCC66"/>
                </a:solidFill>
                <a:latin typeface="Arial" panose="020B0604020202020204" pitchFamily="34" charset="0"/>
                <a:cs typeface="Arial" panose="020B0604020202020204" pitchFamily="34" charset="0"/>
              </a:rPr>
              <a:t> – “Nothing has meaning; strength rules; pessimism and hopelessness reigns; God is dead.”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48131">
                                            <p:txEl>
                                              <p:pRg st="2" end="2"/>
                                            </p:txEl>
                                          </p:spTgt>
                                        </p:tgtEl>
                                        <p:attrNameLst>
                                          <p:attrName>style.visibility</p:attrName>
                                        </p:attrNameLst>
                                      </p:cBhvr>
                                      <p:to>
                                        <p:strVal val="visible"/>
                                      </p:to>
                                    </p:set>
                                    <p:anim calcmode="lin" valueType="num">
                                      <p:cBhvr>
                                        <p:cTn id="7" dur="1000" fill="hold"/>
                                        <p:tgtEl>
                                          <p:spTgt spid="48131">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48131">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48131">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48131">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48131">
                                            <p:txEl>
                                              <p:pRg st="4" end="4"/>
                                            </p:txEl>
                                          </p:spTgt>
                                        </p:tgtEl>
                                        <p:attrNameLst>
                                          <p:attrName>style.visibility</p:attrName>
                                        </p:attrNameLst>
                                      </p:cBhvr>
                                      <p:to>
                                        <p:strVal val="visible"/>
                                      </p:to>
                                    </p:set>
                                    <p:anim calcmode="lin" valueType="num">
                                      <p:cBhvr>
                                        <p:cTn id="13" dur="1000" fill="hold"/>
                                        <p:tgtEl>
                                          <p:spTgt spid="48131">
                                            <p:txEl>
                                              <p:pRg st="4" end="4"/>
                                            </p:txEl>
                                          </p:spTgt>
                                        </p:tgtEl>
                                        <p:attrNameLst>
                                          <p:attrName>ppt_w</p:attrName>
                                        </p:attrNameLst>
                                      </p:cBhvr>
                                      <p:tavLst>
                                        <p:tav tm="0">
                                          <p:val>
                                            <p:fltVal val="0"/>
                                          </p:val>
                                        </p:tav>
                                        <p:tav tm="100000">
                                          <p:val>
                                            <p:strVal val="#ppt_w"/>
                                          </p:val>
                                        </p:tav>
                                      </p:tavLst>
                                    </p:anim>
                                    <p:anim calcmode="lin" valueType="num">
                                      <p:cBhvr>
                                        <p:cTn id="14" dur="1000" fill="hold"/>
                                        <p:tgtEl>
                                          <p:spTgt spid="48131">
                                            <p:txEl>
                                              <p:pRg st="4" end="4"/>
                                            </p:txEl>
                                          </p:spTgt>
                                        </p:tgtEl>
                                        <p:attrNameLst>
                                          <p:attrName>ppt_h</p:attrName>
                                        </p:attrNameLst>
                                      </p:cBhvr>
                                      <p:tavLst>
                                        <p:tav tm="0">
                                          <p:val>
                                            <p:fltVal val="0"/>
                                          </p:val>
                                        </p:tav>
                                        <p:tav tm="100000">
                                          <p:val>
                                            <p:strVal val="#ppt_h"/>
                                          </p:val>
                                        </p:tav>
                                      </p:tavLst>
                                    </p:anim>
                                    <p:anim calcmode="lin" valueType="num">
                                      <p:cBhvr>
                                        <p:cTn id="15" dur="1000" fill="hold"/>
                                        <p:tgtEl>
                                          <p:spTgt spid="48131">
                                            <p:txEl>
                                              <p:pRg st="4" end="4"/>
                                            </p:txEl>
                                          </p:spTgt>
                                        </p:tgtEl>
                                        <p:attrNameLst>
                                          <p:attrName>style.rotation</p:attrName>
                                        </p:attrNameLst>
                                      </p:cBhvr>
                                      <p:tavLst>
                                        <p:tav tm="0">
                                          <p:val>
                                            <p:fltVal val="90"/>
                                          </p:val>
                                        </p:tav>
                                        <p:tav tm="100000">
                                          <p:val>
                                            <p:fltVal val="0"/>
                                          </p:val>
                                        </p:tav>
                                      </p:tavLst>
                                    </p:anim>
                                    <p:animEffect transition="in" filter="fade">
                                      <p:cBhvr>
                                        <p:cTn id="16" dur="1000"/>
                                        <p:tgtEl>
                                          <p:spTgt spid="48131">
                                            <p:txEl>
                                              <p:pRg st="4" end="4"/>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1" presetClass="entr" presetSubtype="0" fill="hold" nodeType="clickEffect">
                                  <p:stCondLst>
                                    <p:cond delay="0"/>
                                  </p:stCondLst>
                                  <p:childTnLst>
                                    <p:set>
                                      <p:cBhvr>
                                        <p:cTn id="20" dur="1" fill="hold">
                                          <p:stCondLst>
                                            <p:cond delay="0"/>
                                          </p:stCondLst>
                                        </p:cTn>
                                        <p:tgtEl>
                                          <p:spTgt spid="48131">
                                            <p:txEl>
                                              <p:pRg st="6" end="6"/>
                                            </p:txEl>
                                          </p:spTgt>
                                        </p:tgtEl>
                                        <p:attrNameLst>
                                          <p:attrName>style.visibility</p:attrName>
                                        </p:attrNameLst>
                                      </p:cBhvr>
                                      <p:to>
                                        <p:strVal val="visible"/>
                                      </p:to>
                                    </p:set>
                                    <p:anim calcmode="lin" valueType="num">
                                      <p:cBhvr>
                                        <p:cTn id="21" dur="1000" fill="hold"/>
                                        <p:tgtEl>
                                          <p:spTgt spid="48131">
                                            <p:txEl>
                                              <p:pRg st="6" end="6"/>
                                            </p:txEl>
                                          </p:spTgt>
                                        </p:tgtEl>
                                        <p:attrNameLst>
                                          <p:attrName>ppt_w</p:attrName>
                                        </p:attrNameLst>
                                      </p:cBhvr>
                                      <p:tavLst>
                                        <p:tav tm="0">
                                          <p:val>
                                            <p:fltVal val="0"/>
                                          </p:val>
                                        </p:tav>
                                        <p:tav tm="100000">
                                          <p:val>
                                            <p:strVal val="#ppt_w"/>
                                          </p:val>
                                        </p:tav>
                                      </p:tavLst>
                                    </p:anim>
                                    <p:anim calcmode="lin" valueType="num">
                                      <p:cBhvr>
                                        <p:cTn id="22" dur="1000" fill="hold"/>
                                        <p:tgtEl>
                                          <p:spTgt spid="48131">
                                            <p:txEl>
                                              <p:pRg st="6" end="6"/>
                                            </p:txEl>
                                          </p:spTgt>
                                        </p:tgtEl>
                                        <p:attrNameLst>
                                          <p:attrName>ppt_h</p:attrName>
                                        </p:attrNameLst>
                                      </p:cBhvr>
                                      <p:tavLst>
                                        <p:tav tm="0">
                                          <p:val>
                                            <p:fltVal val="0"/>
                                          </p:val>
                                        </p:tav>
                                        <p:tav tm="100000">
                                          <p:val>
                                            <p:strVal val="#ppt_h"/>
                                          </p:val>
                                        </p:tav>
                                      </p:tavLst>
                                    </p:anim>
                                    <p:anim calcmode="lin" valueType="num">
                                      <p:cBhvr>
                                        <p:cTn id="23" dur="1000" fill="hold"/>
                                        <p:tgtEl>
                                          <p:spTgt spid="48131">
                                            <p:txEl>
                                              <p:pRg st="6" end="6"/>
                                            </p:txEl>
                                          </p:spTgt>
                                        </p:tgtEl>
                                        <p:attrNameLst>
                                          <p:attrName>style.rotation</p:attrName>
                                        </p:attrNameLst>
                                      </p:cBhvr>
                                      <p:tavLst>
                                        <p:tav tm="0">
                                          <p:val>
                                            <p:fltVal val="90"/>
                                          </p:val>
                                        </p:tav>
                                        <p:tav tm="100000">
                                          <p:val>
                                            <p:fltVal val="0"/>
                                          </p:val>
                                        </p:tav>
                                      </p:tavLst>
                                    </p:anim>
                                    <p:animEffect transition="in" filter="fade">
                                      <p:cBhvr>
                                        <p:cTn id="24" dur="1000"/>
                                        <p:tgtEl>
                                          <p:spTgt spid="48131">
                                            <p:txEl>
                                              <p:pRg st="6" end="6"/>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48131">
                                            <p:txEl>
                                              <p:pRg st="8" end="8"/>
                                            </p:txEl>
                                          </p:spTgt>
                                        </p:tgtEl>
                                        <p:attrNameLst>
                                          <p:attrName>style.visibility</p:attrName>
                                        </p:attrNameLst>
                                      </p:cBhvr>
                                      <p:to>
                                        <p:strVal val="visible"/>
                                      </p:to>
                                    </p:set>
                                    <p:anim calcmode="lin" valueType="num">
                                      <p:cBhvr>
                                        <p:cTn id="27" dur="1000" fill="hold"/>
                                        <p:tgtEl>
                                          <p:spTgt spid="48131">
                                            <p:txEl>
                                              <p:pRg st="8" end="8"/>
                                            </p:txEl>
                                          </p:spTgt>
                                        </p:tgtEl>
                                        <p:attrNameLst>
                                          <p:attrName>ppt_w</p:attrName>
                                        </p:attrNameLst>
                                      </p:cBhvr>
                                      <p:tavLst>
                                        <p:tav tm="0">
                                          <p:val>
                                            <p:fltVal val="0"/>
                                          </p:val>
                                        </p:tav>
                                        <p:tav tm="100000">
                                          <p:val>
                                            <p:strVal val="#ppt_w"/>
                                          </p:val>
                                        </p:tav>
                                      </p:tavLst>
                                    </p:anim>
                                    <p:anim calcmode="lin" valueType="num">
                                      <p:cBhvr>
                                        <p:cTn id="28" dur="1000" fill="hold"/>
                                        <p:tgtEl>
                                          <p:spTgt spid="48131">
                                            <p:txEl>
                                              <p:pRg st="8" end="8"/>
                                            </p:txEl>
                                          </p:spTgt>
                                        </p:tgtEl>
                                        <p:attrNameLst>
                                          <p:attrName>ppt_h</p:attrName>
                                        </p:attrNameLst>
                                      </p:cBhvr>
                                      <p:tavLst>
                                        <p:tav tm="0">
                                          <p:val>
                                            <p:fltVal val="0"/>
                                          </p:val>
                                        </p:tav>
                                        <p:tav tm="100000">
                                          <p:val>
                                            <p:strVal val="#ppt_h"/>
                                          </p:val>
                                        </p:tav>
                                      </p:tavLst>
                                    </p:anim>
                                    <p:anim calcmode="lin" valueType="num">
                                      <p:cBhvr>
                                        <p:cTn id="29" dur="1000" fill="hold"/>
                                        <p:tgtEl>
                                          <p:spTgt spid="48131">
                                            <p:txEl>
                                              <p:pRg st="8" end="8"/>
                                            </p:txEl>
                                          </p:spTgt>
                                        </p:tgtEl>
                                        <p:attrNameLst>
                                          <p:attrName>style.rotation</p:attrName>
                                        </p:attrNameLst>
                                      </p:cBhvr>
                                      <p:tavLst>
                                        <p:tav tm="0">
                                          <p:val>
                                            <p:fltVal val="90"/>
                                          </p:val>
                                        </p:tav>
                                        <p:tav tm="100000">
                                          <p:val>
                                            <p:fltVal val="0"/>
                                          </p:val>
                                        </p:tav>
                                      </p:tavLst>
                                    </p:anim>
                                    <p:animEffect transition="in" filter="fade">
                                      <p:cBhvr>
                                        <p:cTn id="30" dur="1000"/>
                                        <p:tgtEl>
                                          <p:spTgt spid="48131">
                                            <p:txEl>
                                              <p:pRg st="8" end="8"/>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48131">
                                            <p:txEl>
                                              <p:pRg st="10" end="10"/>
                                            </p:txEl>
                                          </p:spTgt>
                                        </p:tgtEl>
                                        <p:attrNameLst>
                                          <p:attrName>style.visibility</p:attrName>
                                        </p:attrNameLst>
                                      </p:cBhvr>
                                      <p:to>
                                        <p:strVal val="visible"/>
                                      </p:to>
                                    </p:set>
                                    <p:anim calcmode="lin" valueType="num">
                                      <p:cBhvr>
                                        <p:cTn id="33" dur="1000" fill="hold"/>
                                        <p:tgtEl>
                                          <p:spTgt spid="48131">
                                            <p:txEl>
                                              <p:pRg st="10" end="10"/>
                                            </p:txEl>
                                          </p:spTgt>
                                        </p:tgtEl>
                                        <p:attrNameLst>
                                          <p:attrName>ppt_w</p:attrName>
                                        </p:attrNameLst>
                                      </p:cBhvr>
                                      <p:tavLst>
                                        <p:tav tm="0">
                                          <p:val>
                                            <p:fltVal val="0"/>
                                          </p:val>
                                        </p:tav>
                                        <p:tav tm="100000">
                                          <p:val>
                                            <p:strVal val="#ppt_w"/>
                                          </p:val>
                                        </p:tav>
                                      </p:tavLst>
                                    </p:anim>
                                    <p:anim calcmode="lin" valueType="num">
                                      <p:cBhvr>
                                        <p:cTn id="34" dur="1000" fill="hold"/>
                                        <p:tgtEl>
                                          <p:spTgt spid="48131">
                                            <p:txEl>
                                              <p:pRg st="10" end="10"/>
                                            </p:txEl>
                                          </p:spTgt>
                                        </p:tgtEl>
                                        <p:attrNameLst>
                                          <p:attrName>ppt_h</p:attrName>
                                        </p:attrNameLst>
                                      </p:cBhvr>
                                      <p:tavLst>
                                        <p:tav tm="0">
                                          <p:val>
                                            <p:fltVal val="0"/>
                                          </p:val>
                                        </p:tav>
                                        <p:tav tm="100000">
                                          <p:val>
                                            <p:strVal val="#ppt_h"/>
                                          </p:val>
                                        </p:tav>
                                      </p:tavLst>
                                    </p:anim>
                                    <p:anim calcmode="lin" valueType="num">
                                      <p:cBhvr>
                                        <p:cTn id="35" dur="1000" fill="hold"/>
                                        <p:tgtEl>
                                          <p:spTgt spid="48131">
                                            <p:txEl>
                                              <p:pRg st="10" end="10"/>
                                            </p:txEl>
                                          </p:spTgt>
                                        </p:tgtEl>
                                        <p:attrNameLst>
                                          <p:attrName>style.rotation</p:attrName>
                                        </p:attrNameLst>
                                      </p:cBhvr>
                                      <p:tavLst>
                                        <p:tav tm="0">
                                          <p:val>
                                            <p:fltVal val="90"/>
                                          </p:val>
                                        </p:tav>
                                        <p:tav tm="100000">
                                          <p:val>
                                            <p:fltVal val="0"/>
                                          </p:val>
                                        </p:tav>
                                      </p:tavLst>
                                    </p:anim>
                                    <p:animEffect transition="in" filter="fade">
                                      <p:cBhvr>
                                        <p:cTn id="36" dur="1000"/>
                                        <p:tgtEl>
                                          <p:spTgt spid="48131">
                                            <p:txEl>
                                              <p:pRg st="10" end="10"/>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1" presetClass="entr" presetSubtype="0" fill="hold" nodeType="clickEffect">
                                  <p:stCondLst>
                                    <p:cond delay="0"/>
                                  </p:stCondLst>
                                  <p:childTnLst>
                                    <p:set>
                                      <p:cBhvr>
                                        <p:cTn id="40" dur="1" fill="hold">
                                          <p:stCondLst>
                                            <p:cond delay="0"/>
                                          </p:stCondLst>
                                        </p:cTn>
                                        <p:tgtEl>
                                          <p:spTgt spid="48131">
                                            <p:txEl>
                                              <p:pRg st="12" end="12"/>
                                            </p:txEl>
                                          </p:spTgt>
                                        </p:tgtEl>
                                        <p:attrNameLst>
                                          <p:attrName>style.visibility</p:attrName>
                                        </p:attrNameLst>
                                      </p:cBhvr>
                                      <p:to>
                                        <p:strVal val="visible"/>
                                      </p:to>
                                    </p:set>
                                    <p:anim calcmode="lin" valueType="num">
                                      <p:cBhvr>
                                        <p:cTn id="41" dur="1000" fill="hold"/>
                                        <p:tgtEl>
                                          <p:spTgt spid="48131">
                                            <p:txEl>
                                              <p:pRg st="12" end="12"/>
                                            </p:txEl>
                                          </p:spTgt>
                                        </p:tgtEl>
                                        <p:attrNameLst>
                                          <p:attrName>ppt_w</p:attrName>
                                        </p:attrNameLst>
                                      </p:cBhvr>
                                      <p:tavLst>
                                        <p:tav tm="0">
                                          <p:val>
                                            <p:fltVal val="0"/>
                                          </p:val>
                                        </p:tav>
                                        <p:tav tm="100000">
                                          <p:val>
                                            <p:strVal val="#ppt_w"/>
                                          </p:val>
                                        </p:tav>
                                      </p:tavLst>
                                    </p:anim>
                                    <p:anim calcmode="lin" valueType="num">
                                      <p:cBhvr>
                                        <p:cTn id="42" dur="1000" fill="hold"/>
                                        <p:tgtEl>
                                          <p:spTgt spid="48131">
                                            <p:txEl>
                                              <p:pRg st="12" end="12"/>
                                            </p:txEl>
                                          </p:spTgt>
                                        </p:tgtEl>
                                        <p:attrNameLst>
                                          <p:attrName>ppt_h</p:attrName>
                                        </p:attrNameLst>
                                      </p:cBhvr>
                                      <p:tavLst>
                                        <p:tav tm="0">
                                          <p:val>
                                            <p:fltVal val="0"/>
                                          </p:val>
                                        </p:tav>
                                        <p:tav tm="100000">
                                          <p:val>
                                            <p:strVal val="#ppt_h"/>
                                          </p:val>
                                        </p:tav>
                                      </p:tavLst>
                                    </p:anim>
                                    <p:anim calcmode="lin" valueType="num">
                                      <p:cBhvr>
                                        <p:cTn id="43" dur="1000" fill="hold"/>
                                        <p:tgtEl>
                                          <p:spTgt spid="48131">
                                            <p:txEl>
                                              <p:pRg st="12" end="12"/>
                                            </p:txEl>
                                          </p:spTgt>
                                        </p:tgtEl>
                                        <p:attrNameLst>
                                          <p:attrName>style.rotation</p:attrName>
                                        </p:attrNameLst>
                                      </p:cBhvr>
                                      <p:tavLst>
                                        <p:tav tm="0">
                                          <p:val>
                                            <p:fltVal val="90"/>
                                          </p:val>
                                        </p:tav>
                                        <p:tav tm="100000">
                                          <p:val>
                                            <p:fltVal val="0"/>
                                          </p:val>
                                        </p:tav>
                                      </p:tavLst>
                                    </p:anim>
                                    <p:animEffect transition="in" filter="fade">
                                      <p:cBhvr>
                                        <p:cTn id="44" dur="1000"/>
                                        <p:tgtEl>
                                          <p:spTgt spid="48131">
                                            <p:txEl>
                                              <p:pRg st="12" end="12"/>
                                            </p:txEl>
                                          </p:spTgt>
                                        </p:tgtEl>
                                      </p:cBhvr>
                                    </p:animEffect>
                                  </p:childTnLst>
                                </p:cTn>
                              </p:par>
                              <p:par>
                                <p:cTn id="45" presetID="31" presetClass="entr" presetSubtype="0" fill="hold" nodeType="withEffect">
                                  <p:stCondLst>
                                    <p:cond delay="0"/>
                                  </p:stCondLst>
                                  <p:childTnLst>
                                    <p:set>
                                      <p:cBhvr>
                                        <p:cTn id="46" dur="1" fill="hold">
                                          <p:stCondLst>
                                            <p:cond delay="0"/>
                                          </p:stCondLst>
                                        </p:cTn>
                                        <p:tgtEl>
                                          <p:spTgt spid="48131">
                                            <p:txEl>
                                              <p:pRg st="14" end="14"/>
                                            </p:txEl>
                                          </p:spTgt>
                                        </p:tgtEl>
                                        <p:attrNameLst>
                                          <p:attrName>style.visibility</p:attrName>
                                        </p:attrNameLst>
                                      </p:cBhvr>
                                      <p:to>
                                        <p:strVal val="visible"/>
                                      </p:to>
                                    </p:set>
                                    <p:anim calcmode="lin" valueType="num">
                                      <p:cBhvr>
                                        <p:cTn id="47" dur="1000" fill="hold"/>
                                        <p:tgtEl>
                                          <p:spTgt spid="48131">
                                            <p:txEl>
                                              <p:pRg st="14" end="14"/>
                                            </p:txEl>
                                          </p:spTgt>
                                        </p:tgtEl>
                                        <p:attrNameLst>
                                          <p:attrName>ppt_w</p:attrName>
                                        </p:attrNameLst>
                                      </p:cBhvr>
                                      <p:tavLst>
                                        <p:tav tm="0">
                                          <p:val>
                                            <p:fltVal val="0"/>
                                          </p:val>
                                        </p:tav>
                                        <p:tav tm="100000">
                                          <p:val>
                                            <p:strVal val="#ppt_w"/>
                                          </p:val>
                                        </p:tav>
                                      </p:tavLst>
                                    </p:anim>
                                    <p:anim calcmode="lin" valueType="num">
                                      <p:cBhvr>
                                        <p:cTn id="48" dur="1000" fill="hold"/>
                                        <p:tgtEl>
                                          <p:spTgt spid="48131">
                                            <p:txEl>
                                              <p:pRg st="14" end="14"/>
                                            </p:txEl>
                                          </p:spTgt>
                                        </p:tgtEl>
                                        <p:attrNameLst>
                                          <p:attrName>ppt_h</p:attrName>
                                        </p:attrNameLst>
                                      </p:cBhvr>
                                      <p:tavLst>
                                        <p:tav tm="0">
                                          <p:val>
                                            <p:fltVal val="0"/>
                                          </p:val>
                                        </p:tav>
                                        <p:tav tm="100000">
                                          <p:val>
                                            <p:strVal val="#ppt_h"/>
                                          </p:val>
                                        </p:tav>
                                      </p:tavLst>
                                    </p:anim>
                                    <p:anim calcmode="lin" valueType="num">
                                      <p:cBhvr>
                                        <p:cTn id="49" dur="1000" fill="hold"/>
                                        <p:tgtEl>
                                          <p:spTgt spid="48131">
                                            <p:txEl>
                                              <p:pRg st="14" end="14"/>
                                            </p:txEl>
                                          </p:spTgt>
                                        </p:tgtEl>
                                        <p:attrNameLst>
                                          <p:attrName>style.rotation</p:attrName>
                                        </p:attrNameLst>
                                      </p:cBhvr>
                                      <p:tavLst>
                                        <p:tav tm="0">
                                          <p:val>
                                            <p:fltVal val="90"/>
                                          </p:val>
                                        </p:tav>
                                        <p:tav tm="100000">
                                          <p:val>
                                            <p:fltVal val="0"/>
                                          </p:val>
                                        </p:tav>
                                      </p:tavLst>
                                    </p:anim>
                                    <p:animEffect transition="in" filter="fade">
                                      <p:cBhvr>
                                        <p:cTn id="50" dur="1000"/>
                                        <p:tgtEl>
                                          <p:spTgt spid="48131">
                                            <p:txEl>
                                              <p:pRg st="14" end="14"/>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1" presetClass="entr" presetSubtype="0" fill="hold" nodeType="clickEffect">
                                  <p:stCondLst>
                                    <p:cond delay="0"/>
                                  </p:stCondLst>
                                  <p:childTnLst>
                                    <p:set>
                                      <p:cBhvr>
                                        <p:cTn id="54" dur="1" fill="hold">
                                          <p:stCondLst>
                                            <p:cond delay="0"/>
                                          </p:stCondLst>
                                        </p:cTn>
                                        <p:tgtEl>
                                          <p:spTgt spid="48131">
                                            <p:txEl>
                                              <p:pRg st="17" end="17"/>
                                            </p:txEl>
                                          </p:spTgt>
                                        </p:tgtEl>
                                        <p:attrNameLst>
                                          <p:attrName>style.visibility</p:attrName>
                                        </p:attrNameLst>
                                      </p:cBhvr>
                                      <p:to>
                                        <p:strVal val="visible"/>
                                      </p:to>
                                    </p:set>
                                    <p:anim calcmode="lin" valueType="num">
                                      <p:cBhvr>
                                        <p:cTn id="55" dur="1000" fill="hold"/>
                                        <p:tgtEl>
                                          <p:spTgt spid="48131">
                                            <p:txEl>
                                              <p:pRg st="17" end="17"/>
                                            </p:txEl>
                                          </p:spTgt>
                                        </p:tgtEl>
                                        <p:attrNameLst>
                                          <p:attrName>ppt_w</p:attrName>
                                        </p:attrNameLst>
                                      </p:cBhvr>
                                      <p:tavLst>
                                        <p:tav tm="0">
                                          <p:val>
                                            <p:fltVal val="0"/>
                                          </p:val>
                                        </p:tav>
                                        <p:tav tm="100000">
                                          <p:val>
                                            <p:strVal val="#ppt_w"/>
                                          </p:val>
                                        </p:tav>
                                      </p:tavLst>
                                    </p:anim>
                                    <p:anim calcmode="lin" valueType="num">
                                      <p:cBhvr>
                                        <p:cTn id="56" dur="1000" fill="hold"/>
                                        <p:tgtEl>
                                          <p:spTgt spid="48131">
                                            <p:txEl>
                                              <p:pRg st="17" end="17"/>
                                            </p:txEl>
                                          </p:spTgt>
                                        </p:tgtEl>
                                        <p:attrNameLst>
                                          <p:attrName>ppt_h</p:attrName>
                                        </p:attrNameLst>
                                      </p:cBhvr>
                                      <p:tavLst>
                                        <p:tav tm="0">
                                          <p:val>
                                            <p:fltVal val="0"/>
                                          </p:val>
                                        </p:tav>
                                        <p:tav tm="100000">
                                          <p:val>
                                            <p:strVal val="#ppt_h"/>
                                          </p:val>
                                        </p:tav>
                                      </p:tavLst>
                                    </p:anim>
                                    <p:anim calcmode="lin" valueType="num">
                                      <p:cBhvr>
                                        <p:cTn id="57" dur="1000" fill="hold"/>
                                        <p:tgtEl>
                                          <p:spTgt spid="48131">
                                            <p:txEl>
                                              <p:pRg st="17" end="17"/>
                                            </p:txEl>
                                          </p:spTgt>
                                        </p:tgtEl>
                                        <p:attrNameLst>
                                          <p:attrName>style.rotation</p:attrName>
                                        </p:attrNameLst>
                                      </p:cBhvr>
                                      <p:tavLst>
                                        <p:tav tm="0">
                                          <p:val>
                                            <p:fltVal val="90"/>
                                          </p:val>
                                        </p:tav>
                                        <p:tav tm="100000">
                                          <p:val>
                                            <p:fltVal val="0"/>
                                          </p:val>
                                        </p:tav>
                                      </p:tavLst>
                                    </p:anim>
                                    <p:animEffect transition="in" filter="fade">
                                      <p:cBhvr>
                                        <p:cTn id="58" dur="1000"/>
                                        <p:tgtEl>
                                          <p:spTgt spid="48131">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219200" y="0"/>
            <a:ext cx="7924800" cy="609600"/>
          </a:xfrm>
        </p:spPr>
        <p:txBody>
          <a:bodyPr/>
          <a:lstStyle/>
          <a:p>
            <a:pPr eaLnBrk="1" hangingPunct="1"/>
            <a:r>
              <a:rPr lang="en-US" altLang="en-US" sz="3200" b="1" smtClean="0">
                <a:latin typeface="Arial" charset="0"/>
                <a:cs typeface="Arial" charset="0"/>
              </a:rPr>
              <a:t>What Did Modernism Believe?</a:t>
            </a:r>
          </a:p>
        </p:txBody>
      </p:sp>
      <p:sp>
        <p:nvSpPr>
          <p:cNvPr id="15363" name="Rectangle 3"/>
          <p:cNvSpPr>
            <a:spLocks noGrp="1" noChangeArrowheads="1"/>
          </p:cNvSpPr>
          <p:nvPr>
            <p:ph type="body" idx="1"/>
          </p:nvPr>
        </p:nvSpPr>
        <p:spPr>
          <a:xfrm>
            <a:off x="1371600" y="533400"/>
            <a:ext cx="7772400" cy="6324600"/>
          </a:xfrm>
        </p:spPr>
        <p:txBody>
          <a:bodyPr/>
          <a:lstStyle/>
          <a:p>
            <a:pPr eaLnBrk="1" hangingPunct="1">
              <a:lnSpc>
                <a:spcPct val="90000"/>
              </a:lnSpc>
            </a:pPr>
            <a:r>
              <a:rPr lang="en-US" altLang="en-US" sz="2600" b="1" smtClean="0">
                <a:latin typeface="Arial" charset="0"/>
                <a:cs typeface="Arial" charset="0"/>
              </a:rPr>
              <a:t>Humanity is the measure of all things.  It is our reason, our experience and our will that creates reality.  We do not need a transcendent God or transcendent anything.</a:t>
            </a:r>
          </a:p>
          <a:p>
            <a:pPr eaLnBrk="1" hangingPunct="1">
              <a:lnSpc>
                <a:spcPct val="90000"/>
              </a:lnSpc>
            </a:pPr>
            <a:endParaRPr lang="en-US" altLang="en-US" sz="900" b="1" smtClean="0">
              <a:latin typeface="Arial" charset="0"/>
              <a:cs typeface="Arial" charset="0"/>
            </a:endParaRPr>
          </a:p>
          <a:p>
            <a:pPr eaLnBrk="1" hangingPunct="1">
              <a:lnSpc>
                <a:spcPct val="90000"/>
              </a:lnSpc>
            </a:pPr>
            <a:r>
              <a:rPr lang="en-US" altLang="en-US" sz="2600" b="1" smtClean="0">
                <a:latin typeface="Arial" charset="0"/>
                <a:cs typeface="Arial" charset="0"/>
              </a:rPr>
              <a:t>Humanity is perfectible, and we’re constantly progressing.</a:t>
            </a:r>
          </a:p>
          <a:p>
            <a:pPr lvl="1" eaLnBrk="1" hangingPunct="1">
              <a:lnSpc>
                <a:spcPct val="90000"/>
              </a:lnSpc>
            </a:pPr>
            <a:r>
              <a:rPr lang="en-US" altLang="en-US" sz="2200" smtClean="0">
                <a:latin typeface="Arial" charset="0"/>
                <a:cs typeface="Arial" charset="0"/>
              </a:rPr>
              <a:t>Rationality, science and technology are our gods, and they grow ever stronger.</a:t>
            </a:r>
          </a:p>
          <a:p>
            <a:pPr lvl="1" eaLnBrk="1" hangingPunct="1">
              <a:lnSpc>
                <a:spcPct val="90000"/>
              </a:lnSpc>
            </a:pPr>
            <a:r>
              <a:rPr lang="en-US" altLang="en-US" sz="2200" smtClean="0">
                <a:latin typeface="Arial" charset="0"/>
                <a:cs typeface="Arial" charset="0"/>
              </a:rPr>
              <a:t>A primary human function is to satisfy our appetites.</a:t>
            </a:r>
          </a:p>
          <a:p>
            <a:pPr lvl="1" eaLnBrk="1" hangingPunct="1">
              <a:lnSpc>
                <a:spcPct val="90000"/>
              </a:lnSpc>
            </a:pPr>
            <a:r>
              <a:rPr lang="en-US" altLang="en-US" sz="2200" smtClean="0">
                <a:latin typeface="Arial" charset="0"/>
                <a:cs typeface="Arial" charset="0"/>
              </a:rPr>
              <a:t>Power and the achievement of power are good – including all that represents it (especially $).</a:t>
            </a:r>
          </a:p>
          <a:p>
            <a:pPr lvl="1" eaLnBrk="1" hangingPunct="1">
              <a:lnSpc>
                <a:spcPct val="90000"/>
              </a:lnSpc>
              <a:buFontTx/>
              <a:buNone/>
            </a:pPr>
            <a:endParaRPr lang="en-US" altLang="en-US" sz="900" smtClean="0">
              <a:latin typeface="Arial" charset="0"/>
              <a:cs typeface="Arial" charset="0"/>
            </a:endParaRPr>
          </a:p>
          <a:p>
            <a:pPr eaLnBrk="1" hangingPunct="1">
              <a:lnSpc>
                <a:spcPct val="90000"/>
              </a:lnSpc>
            </a:pPr>
            <a:r>
              <a:rPr lang="en-US" altLang="en-US" sz="2600" b="1" smtClean="0">
                <a:latin typeface="Arial" charset="0"/>
                <a:cs typeface="Arial" charset="0"/>
              </a:rPr>
              <a:t>Truth, goodness and reality are entirely subjective and relative.  No absolutes.</a:t>
            </a:r>
          </a:p>
          <a:p>
            <a:pPr lvl="1" eaLnBrk="1" hangingPunct="1">
              <a:lnSpc>
                <a:spcPct val="90000"/>
              </a:lnSpc>
            </a:pPr>
            <a:r>
              <a:rPr lang="en-US" altLang="en-US" sz="2200" smtClean="0">
                <a:latin typeface="Arial" charset="0"/>
                <a:cs typeface="Arial" charset="0"/>
              </a:rPr>
              <a:t>My </a:t>
            </a:r>
            <a:r>
              <a:rPr lang="en-US" altLang="en-US" sz="2200" u="sng" smtClean="0">
                <a:latin typeface="Arial" charset="0"/>
                <a:cs typeface="Arial" charset="0"/>
              </a:rPr>
              <a:t>mind</a:t>
            </a:r>
            <a:r>
              <a:rPr lang="en-US" altLang="en-US" sz="2200" smtClean="0">
                <a:latin typeface="Arial" charset="0"/>
                <a:cs typeface="Arial" charset="0"/>
              </a:rPr>
              <a:t> decides what is </a:t>
            </a:r>
            <a:r>
              <a:rPr lang="en-US" altLang="en-US" sz="2200" u="sng" smtClean="0">
                <a:latin typeface="Arial" charset="0"/>
                <a:cs typeface="Arial" charset="0"/>
              </a:rPr>
              <a:t>real</a:t>
            </a:r>
            <a:r>
              <a:rPr lang="en-US" altLang="en-US" sz="2200" smtClean="0">
                <a:latin typeface="Arial" charset="0"/>
                <a:cs typeface="Arial" charset="0"/>
              </a:rPr>
              <a:t> and </a:t>
            </a:r>
            <a:r>
              <a:rPr lang="en-US" altLang="en-US" sz="2200" u="sng" smtClean="0">
                <a:latin typeface="Arial" charset="0"/>
                <a:cs typeface="Arial" charset="0"/>
              </a:rPr>
              <a:t>true</a:t>
            </a:r>
            <a:r>
              <a:rPr lang="en-US" altLang="en-US" sz="2200" smtClean="0">
                <a:latin typeface="Arial" charset="0"/>
                <a:cs typeface="Arial" charset="0"/>
              </a:rPr>
              <a:t>.   (Reason)</a:t>
            </a:r>
          </a:p>
          <a:p>
            <a:pPr lvl="1" eaLnBrk="1" hangingPunct="1">
              <a:lnSpc>
                <a:spcPct val="90000"/>
              </a:lnSpc>
            </a:pPr>
            <a:r>
              <a:rPr lang="en-US" altLang="en-US" sz="2200" smtClean="0">
                <a:latin typeface="Arial" charset="0"/>
                <a:cs typeface="Arial" charset="0"/>
              </a:rPr>
              <a:t>My </a:t>
            </a:r>
            <a:r>
              <a:rPr lang="en-US" altLang="en-US" sz="2200" u="sng" smtClean="0">
                <a:latin typeface="Arial" charset="0"/>
                <a:cs typeface="Arial" charset="0"/>
              </a:rPr>
              <a:t>motivations</a:t>
            </a:r>
            <a:r>
              <a:rPr lang="en-US" altLang="en-US" sz="2200" smtClean="0">
                <a:latin typeface="Arial" charset="0"/>
                <a:cs typeface="Arial" charset="0"/>
              </a:rPr>
              <a:t> decide what is </a:t>
            </a:r>
            <a:r>
              <a:rPr lang="en-US" altLang="en-US" sz="2200" u="sng" smtClean="0">
                <a:latin typeface="Arial" charset="0"/>
                <a:cs typeface="Arial" charset="0"/>
              </a:rPr>
              <a:t>good</a:t>
            </a:r>
            <a:r>
              <a:rPr lang="en-US" altLang="en-US" sz="2200" smtClean="0">
                <a:latin typeface="Arial" charset="0"/>
                <a:cs typeface="Arial" charset="0"/>
              </a:rPr>
              <a:t>.    (Will &amp;								 Experience)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19200" y="0"/>
            <a:ext cx="7924800" cy="609600"/>
          </a:xfrm>
        </p:spPr>
        <p:txBody>
          <a:bodyPr/>
          <a:lstStyle/>
          <a:p>
            <a:pPr eaLnBrk="1" hangingPunct="1"/>
            <a:r>
              <a:rPr lang="en-US" altLang="en-US" sz="3400" b="1" smtClean="0">
                <a:latin typeface="Arial" charset="0"/>
                <a:cs typeface="Arial" charset="0"/>
              </a:rPr>
              <a:t>What Does </a:t>
            </a:r>
            <a:r>
              <a:rPr lang="en-US" altLang="en-US" sz="3400" b="1" i="1" smtClean="0">
                <a:latin typeface="Arial" charset="0"/>
                <a:cs typeface="Arial" charset="0"/>
              </a:rPr>
              <a:t>Postmodernism</a:t>
            </a:r>
            <a:r>
              <a:rPr lang="en-US" altLang="en-US" sz="3400" b="1" smtClean="0">
                <a:latin typeface="Arial" charset="0"/>
                <a:cs typeface="Arial" charset="0"/>
              </a:rPr>
              <a:t> Believe?</a:t>
            </a:r>
          </a:p>
        </p:txBody>
      </p:sp>
      <p:sp>
        <p:nvSpPr>
          <p:cNvPr id="150531" name="Rectangle 3"/>
          <p:cNvSpPr>
            <a:spLocks noGrp="1" noChangeArrowheads="1"/>
          </p:cNvSpPr>
          <p:nvPr>
            <p:ph type="body" idx="1"/>
          </p:nvPr>
        </p:nvSpPr>
        <p:spPr>
          <a:xfrm>
            <a:off x="1219200" y="533400"/>
            <a:ext cx="7924800" cy="6324600"/>
          </a:xfrm>
        </p:spPr>
        <p:txBody>
          <a:bodyPr/>
          <a:lstStyle/>
          <a:p>
            <a:pPr eaLnBrk="1" hangingPunct="1"/>
            <a:r>
              <a:rPr lang="en-US" altLang="en-US" sz="2600" b="1" smtClean="0">
                <a:latin typeface="Arial" charset="0"/>
                <a:cs typeface="Arial" charset="0"/>
              </a:rPr>
              <a:t>Humanity is the measure of all things.  It is our reason, our experience and our will that creates reality.  We do not need a transcendent God or transcendent anything.</a:t>
            </a:r>
          </a:p>
          <a:p>
            <a:pPr eaLnBrk="1" hangingPunct="1"/>
            <a:r>
              <a:rPr lang="en-US" altLang="en-US" sz="2600" b="1" smtClean="0">
                <a:latin typeface="Arial" charset="0"/>
                <a:cs typeface="Arial" charset="0"/>
              </a:rPr>
              <a:t>Humanity is perfectible, and we’re constantly progressing.</a:t>
            </a:r>
          </a:p>
          <a:p>
            <a:pPr eaLnBrk="1" hangingPunct="1"/>
            <a:r>
              <a:rPr lang="en-US" altLang="en-US" sz="2600" b="1" smtClean="0">
                <a:latin typeface="Arial" charset="0"/>
                <a:cs typeface="Arial" charset="0"/>
              </a:rPr>
              <a:t>Truth, goodness and reality are entirely subjective and relative.  No absolutes.</a:t>
            </a:r>
          </a:p>
          <a:p>
            <a:pPr eaLnBrk="1" hangingPunct="1">
              <a:buFont typeface="Symbol" pitchFamily="18" charset="2"/>
              <a:buNone/>
            </a:pPr>
            <a:endParaRPr lang="en-US" altLang="en-US" sz="1200" b="1" smtClean="0"/>
          </a:p>
          <a:p>
            <a:pPr eaLnBrk="1" hangingPunct="1">
              <a:buFont typeface="Symbol" pitchFamily="18" charset="2"/>
              <a:buNone/>
            </a:pPr>
            <a:endParaRPr lang="en-US" altLang="en-US" sz="1200" b="1" smtClean="0"/>
          </a:p>
          <a:p>
            <a:pPr eaLnBrk="1" hangingPunct="1">
              <a:buFont typeface="Symbol" pitchFamily="18" charset="2"/>
              <a:buNone/>
            </a:pPr>
            <a:r>
              <a:rPr lang="en-US" altLang="en-US" sz="2800" b="1" smtClean="0">
                <a:latin typeface="Arial" charset="0"/>
                <a:cs typeface="Arial" charset="0"/>
              </a:rPr>
              <a:t>*These Modernist principles have not proved satisfying in any way, and faced with a  knowledge of my true self and nowhere outside myself to turn, I have nothing left but meaninglessness and despair.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150531">
                                            <p:txEl>
                                              <p:pRg st="5" end="5"/>
                                            </p:txEl>
                                          </p:spTgt>
                                        </p:tgtEl>
                                        <p:attrNameLst>
                                          <p:attrName>style.visibility</p:attrName>
                                        </p:attrNameLst>
                                      </p:cBhvr>
                                      <p:to>
                                        <p:strVal val="visible"/>
                                      </p:to>
                                    </p:set>
                                    <p:animEffect transition="in" filter="wheel(1)">
                                      <p:cBhvr>
                                        <p:cTn id="7" dur="2000"/>
                                        <p:tgtEl>
                                          <p:spTgt spid="1505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371600" y="0"/>
            <a:ext cx="7772400" cy="609600"/>
          </a:xfrm>
        </p:spPr>
        <p:txBody>
          <a:bodyPr/>
          <a:lstStyle/>
          <a:p>
            <a:pPr eaLnBrk="1" hangingPunct="1"/>
            <a:r>
              <a:rPr lang="en-US" altLang="en-US" sz="3600" b="1" smtClean="0">
                <a:latin typeface="Arial" charset="0"/>
                <a:cs typeface="Arial" charset="0"/>
              </a:rPr>
              <a:t>Our Response</a:t>
            </a:r>
          </a:p>
        </p:txBody>
      </p:sp>
      <p:sp>
        <p:nvSpPr>
          <p:cNvPr id="152579" name="Rectangle 3"/>
          <p:cNvSpPr>
            <a:spLocks noGrp="1" noChangeArrowheads="1"/>
          </p:cNvSpPr>
          <p:nvPr>
            <p:ph type="body" idx="1"/>
          </p:nvPr>
        </p:nvSpPr>
        <p:spPr>
          <a:xfrm>
            <a:off x="1219200" y="609600"/>
            <a:ext cx="7772400" cy="6248400"/>
          </a:xfrm>
        </p:spPr>
        <p:txBody>
          <a:bodyPr/>
          <a:lstStyle/>
          <a:p>
            <a:pPr marL="609600" indent="-609600" eaLnBrk="1" hangingPunct="1">
              <a:lnSpc>
                <a:spcPct val="90000"/>
              </a:lnSpc>
              <a:buFont typeface="Symbol" pitchFamily="18" charset="2"/>
              <a:buAutoNum type="arabicPeriod"/>
            </a:pPr>
            <a:r>
              <a:rPr lang="en-US" altLang="en-US" sz="2700" b="1" smtClean="0">
                <a:latin typeface="Arial" charset="0"/>
                <a:cs typeface="Arial" charset="0"/>
              </a:rPr>
              <a:t>Be aware.  </a:t>
            </a:r>
            <a:r>
              <a:rPr lang="en-US" altLang="en-US" sz="2700" smtClean="0">
                <a:latin typeface="Arial" charset="0"/>
                <a:cs typeface="Arial" charset="0"/>
              </a:rPr>
              <a:t>Know what our culture is thinking and saying, and from where people are getting their ideas.</a:t>
            </a:r>
          </a:p>
          <a:p>
            <a:pPr marL="609600" indent="-609600" eaLnBrk="1" hangingPunct="1">
              <a:lnSpc>
                <a:spcPct val="90000"/>
              </a:lnSpc>
              <a:buFont typeface="Symbol" pitchFamily="18" charset="2"/>
              <a:buAutoNum type="arabicPeriod"/>
            </a:pPr>
            <a:r>
              <a:rPr lang="en-US" altLang="en-US" sz="2700" b="1" smtClean="0">
                <a:latin typeface="Arial" charset="0"/>
                <a:cs typeface="Arial" charset="0"/>
              </a:rPr>
              <a:t>Think about </a:t>
            </a:r>
            <a:r>
              <a:rPr lang="en-US" altLang="en-US" sz="2700" smtClean="0">
                <a:latin typeface="Arial" charset="0"/>
                <a:cs typeface="Arial" charset="0"/>
              </a:rPr>
              <a:t>the terrible consequences of accepting that there is no meaning and nothing beyond ourselves.</a:t>
            </a:r>
          </a:p>
          <a:p>
            <a:pPr marL="609600" indent="-609600" eaLnBrk="1" hangingPunct="1">
              <a:lnSpc>
                <a:spcPct val="90000"/>
              </a:lnSpc>
              <a:buFont typeface="Symbol" pitchFamily="18" charset="2"/>
              <a:buAutoNum type="arabicPeriod"/>
            </a:pPr>
            <a:r>
              <a:rPr lang="en-US" altLang="en-US" sz="2700" b="1" smtClean="0">
                <a:latin typeface="Arial" charset="0"/>
                <a:cs typeface="Arial" charset="0"/>
              </a:rPr>
              <a:t>Recognize </a:t>
            </a:r>
            <a:r>
              <a:rPr lang="en-US" altLang="en-US" sz="2700" smtClean="0">
                <a:latin typeface="Arial" charset="0"/>
                <a:cs typeface="Arial" charset="0"/>
              </a:rPr>
              <a:t>when something doesn’t make sense or doesn’t work, and say so.</a:t>
            </a:r>
          </a:p>
          <a:p>
            <a:pPr marL="609600" indent="-609600" eaLnBrk="1" hangingPunct="1">
              <a:lnSpc>
                <a:spcPct val="90000"/>
              </a:lnSpc>
              <a:buFont typeface="Symbol" pitchFamily="18" charset="2"/>
              <a:buAutoNum type="arabicPeriod"/>
            </a:pPr>
            <a:r>
              <a:rPr lang="en-US" altLang="en-US" sz="2700" b="1" smtClean="0">
                <a:latin typeface="Arial" charset="0"/>
                <a:cs typeface="Arial" charset="0"/>
              </a:rPr>
              <a:t>Reclaim your foundation</a:t>
            </a:r>
            <a:r>
              <a:rPr lang="en-US" altLang="en-US" sz="2700" smtClean="0">
                <a:latin typeface="Arial" charset="0"/>
                <a:cs typeface="Arial" charset="0"/>
              </a:rPr>
              <a:t>.  Some things are true and others are not; some things are right and others are not; some things are good and others are not.</a:t>
            </a:r>
          </a:p>
          <a:p>
            <a:pPr marL="609600" indent="-609600" eaLnBrk="1" hangingPunct="1">
              <a:lnSpc>
                <a:spcPct val="90000"/>
              </a:lnSpc>
              <a:buFont typeface="Times New Roman" pitchFamily="18" charset="0"/>
              <a:buAutoNum type="arabicPeriod"/>
            </a:pPr>
            <a:endParaRPr lang="en-US" altLang="en-US" sz="1000" smtClean="0">
              <a:latin typeface="Arial" charset="0"/>
              <a:cs typeface="Arial" charset="0"/>
            </a:endParaRPr>
          </a:p>
          <a:p>
            <a:pPr marL="609600" indent="-609600" eaLnBrk="1" hangingPunct="1">
              <a:lnSpc>
                <a:spcPct val="90000"/>
              </a:lnSpc>
              <a:buFont typeface="Symbol" pitchFamily="18" charset="2"/>
              <a:buNone/>
            </a:pPr>
            <a:endParaRPr lang="en-US" altLang="en-US" sz="27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animEffect transition="in" filter="fade">
                                      <p:cBhvr>
                                        <p:cTn id="7" dur="1000"/>
                                        <p:tgtEl>
                                          <p:spTgt spid="152579">
                                            <p:txEl>
                                              <p:pRg st="0" end="0"/>
                                            </p:txEl>
                                          </p:spTgt>
                                        </p:tgtEl>
                                      </p:cBhvr>
                                    </p:animEffect>
                                    <p:anim calcmode="lin" valueType="num">
                                      <p:cBhvr>
                                        <p:cTn id="8" dur="1000" fill="hold"/>
                                        <p:tgtEl>
                                          <p:spTgt spid="1525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25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52579">
                                            <p:txEl>
                                              <p:pRg st="1" end="1"/>
                                            </p:txEl>
                                          </p:spTgt>
                                        </p:tgtEl>
                                        <p:attrNameLst>
                                          <p:attrName>style.visibility</p:attrName>
                                        </p:attrNameLst>
                                      </p:cBhvr>
                                      <p:to>
                                        <p:strVal val="visible"/>
                                      </p:to>
                                    </p:set>
                                    <p:animEffect transition="in" filter="fade">
                                      <p:cBhvr>
                                        <p:cTn id="14" dur="1000"/>
                                        <p:tgtEl>
                                          <p:spTgt spid="152579">
                                            <p:txEl>
                                              <p:pRg st="1" end="1"/>
                                            </p:txEl>
                                          </p:spTgt>
                                        </p:tgtEl>
                                      </p:cBhvr>
                                    </p:animEffect>
                                    <p:anim calcmode="lin" valueType="num">
                                      <p:cBhvr>
                                        <p:cTn id="15" dur="1000" fill="hold"/>
                                        <p:tgtEl>
                                          <p:spTgt spid="15257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25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52579">
                                            <p:txEl>
                                              <p:pRg st="2" end="2"/>
                                            </p:txEl>
                                          </p:spTgt>
                                        </p:tgtEl>
                                        <p:attrNameLst>
                                          <p:attrName>style.visibility</p:attrName>
                                        </p:attrNameLst>
                                      </p:cBhvr>
                                      <p:to>
                                        <p:strVal val="visible"/>
                                      </p:to>
                                    </p:set>
                                    <p:animEffect transition="in" filter="fade">
                                      <p:cBhvr>
                                        <p:cTn id="21" dur="1000"/>
                                        <p:tgtEl>
                                          <p:spTgt spid="152579">
                                            <p:txEl>
                                              <p:pRg st="2" end="2"/>
                                            </p:txEl>
                                          </p:spTgt>
                                        </p:tgtEl>
                                      </p:cBhvr>
                                    </p:animEffect>
                                    <p:anim calcmode="lin" valueType="num">
                                      <p:cBhvr>
                                        <p:cTn id="22" dur="1000" fill="hold"/>
                                        <p:tgtEl>
                                          <p:spTgt spid="15257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25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52579">
                                            <p:txEl>
                                              <p:pRg st="3" end="3"/>
                                            </p:txEl>
                                          </p:spTgt>
                                        </p:tgtEl>
                                        <p:attrNameLst>
                                          <p:attrName>style.visibility</p:attrName>
                                        </p:attrNameLst>
                                      </p:cBhvr>
                                      <p:to>
                                        <p:strVal val="visible"/>
                                      </p:to>
                                    </p:set>
                                    <p:animEffect transition="in" filter="fade">
                                      <p:cBhvr>
                                        <p:cTn id="28" dur="1000"/>
                                        <p:tgtEl>
                                          <p:spTgt spid="152579">
                                            <p:txEl>
                                              <p:pRg st="3" end="3"/>
                                            </p:txEl>
                                          </p:spTgt>
                                        </p:tgtEl>
                                      </p:cBhvr>
                                    </p:animEffect>
                                    <p:anim calcmode="lin" valueType="num">
                                      <p:cBhvr>
                                        <p:cTn id="29" dur="1000" fill="hold"/>
                                        <p:tgtEl>
                                          <p:spTgt spid="15257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5257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663700" y="5410200"/>
            <a:ext cx="6934200"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Tx/>
              <a:buSzTx/>
              <a:buFontTx/>
              <a:buNone/>
            </a:pPr>
            <a:r>
              <a:rPr lang="en-US" altLang="en-US" sz="2000">
                <a:latin typeface="Arial" charset="0"/>
              </a:rPr>
              <a:t>“There are no hard distinctions between what is real and what is unreal, nor between what is true and what is false.  A thing is not necessarily either true or false; it can be both true and false.” 				</a:t>
            </a:r>
            <a:r>
              <a:rPr lang="en-US" altLang="en-US" sz="2000"/>
              <a:t>― </a:t>
            </a:r>
            <a:r>
              <a:rPr lang="en-US" altLang="en-US" sz="2000" u="sng">
                <a:hlinkClick r:id="rId3"/>
              </a:rPr>
              <a:t>Harold Pinter</a:t>
            </a:r>
            <a:endParaRPr lang="en-US" altLang="en-US" sz="2000"/>
          </a:p>
          <a:p>
            <a:pPr>
              <a:spcBef>
                <a:spcPct val="0"/>
              </a:spcBef>
              <a:buClrTx/>
              <a:buSzTx/>
              <a:buFontTx/>
              <a:buNone/>
            </a:pPr>
            <a:endParaRPr lang="en-US" altLang="en-US" sz="2400"/>
          </a:p>
        </p:txBody>
      </p:sp>
      <p:pic>
        <p:nvPicPr>
          <p:cNvPr id="21507" name="Picture 2" descr="https://i0.wp.com/i5.photobucket.com/albums/y178/WesWoodell/postmodern-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6100" y="-30163"/>
            <a:ext cx="66294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ock And Key">
  <a:themeElements>
    <a:clrScheme name="Lock And Key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fontScheme name="Lock And Ke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ock And Key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clrMap bg1="dk2" tx1="lt1" bg2="dk1" tx2="lt2" accent1="accent1" accent2="accent2" accent3="accent3" accent4="accent4" accent5="accent5" accent6="accent6" hlink="hlink" folHlink="folHlink"/>
    </a:extraClrScheme>
    <a:extraClrScheme>
      <a:clrScheme name="Lock And Key 2">
        <a:dk1>
          <a:srgbClr val="393939"/>
        </a:dk1>
        <a:lt1>
          <a:srgbClr val="FFFFFF"/>
        </a:lt1>
        <a:dk2>
          <a:srgbClr val="6600CC"/>
        </a:dk2>
        <a:lt2>
          <a:srgbClr val="CCCCFF"/>
        </a:lt2>
        <a:accent1>
          <a:srgbClr val="F9D87E"/>
        </a:accent1>
        <a:accent2>
          <a:srgbClr val="FFCCCC"/>
        </a:accent2>
        <a:accent3>
          <a:srgbClr val="FFFFFF"/>
        </a:accent3>
        <a:accent4>
          <a:srgbClr val="2F2F2F"/>
        </a:accent4>
        <a:accent5>
          <a:srgbClr val="FBE9C0"/>
        </a:accent5>
        <a:accent6>
          <a:srgbClr val="E7B9B9"/>
        </a:accent6>
        <a:hlink>
          <a:srgbClr val="FFCCFF"/>
        </a:hlink>
        <a:folHlink>
          <a:srgbClr val="99CCFF"/>
        </a:folHlink>
      </a:clrScheme>
      <a:clrMap bg1="lt1" tx1="dk1" bg2="lt2" tx2="dk2" accent1="accent1" accent2="accent2" accent3="accent3" accent4="accent4" accent5="accent5" accent6="accent6" hlink="hlink" folHlink="folHlink"/>
    </a:extraClrScheme>
    <a:extraClrScheme>
      <a:clrScheme name="Lock And Key 3">
        <a:dk1>
          <a:srgbClr val="000000"/>
        </a:dk1>
        <a:lt1>
          <a:srgbClr val="FFFFFF"/>
        </a:lt1>
        <a:dk2>
          <a:srgbClr val="000000"/>
        </a:dk2>
        <a:lt2>
          <a:srgbClr val="FFFFFF"/>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
      <a:clrScheme name="Lock And Key 4">
        <a:dk1>
          <a:srgbClr val="330000"/>
        </a:dk1>
        <a:lt1>
          <a:srgbClr val="FFFFCC"/>
        </a:lt1>
        <a:dk2>
          <a:srgbClr val="000000"/>
        </a:dk2>
        <a:lt2>
          <a:srgbClr val="FFCC00"/>
        </a:lt2>
        <a:accent1>
          <a:srgbClr val="FF9900"/>
        </a:accent1>
        <a:accent2>
          <a:srgbClr val="330099"/>
        </a:accent2>
        <a:accent3>
          <a:srgbClr val="AAAAAA"/>
        </a:accent3>
        <a:accent4>
          <a:srgbClr val="DADAAE"/>
        </a:accent4>
        <a:accent5>
          <a:srgbClr val="FFCAAA"/>
        </a:accent5>
        <a:accent6>
          <a:srgbClr val="2D008A"/>
        </a:accent6>
        <a:hlink>
          <a:srgbClr val="FF6633"/>
        </a:hlink>
        <a:folHlink>
          <a:srgbClr val="669900"/>
        </a:folHlink>
      </a:clrScheme>
      <a:clrMap bg1="dk2" tx1="lt1" bg2="dk1" tx2="lt2" accent1="accent1" accent2="accent2" accent3="accent3" accent4="accent4" accent5="accent5" accent6="accent6" hlink="hlink" folHlink="folHlink"/>
    </a:extraClrScheme>
    <a:extraClrScheme>
      <a:clrScheme name="Lock And Key 5">
        <a:dk1>
          <a:srgbClr val="333300"/>
        </a:dk1>
        <a:lt1>
          <a:srgbClr val="DDDDDD"/>
        </a:lt1>
        <a:dk2>
          <a:srgbClr val="996600"/>
        </a:dk2>
        <a:lt2>
          <a:srgbClr val="FFCC66"/>
        </a:lt2>
        <a:accent1>
          <a:srgbClr val="EEB00B"/>
        </a:accent1>
        <a:accent2>
          <a:srgbClr val="330099"/>
        </a:accent2>
        <a:accent3>
          <a:srgbClr val="CAB8AA"/>
        </a:accent3>
        <a:accent4>
          <a:srgbClr val="BDBDBD"/>
        </a:accent4>
        <a:accent5>
          <a:srgbClr val="F5D4AA"/>
        </a:accent5>
        <a:accent6>
          <a:srgbClr val="2D008A"/>
        </a:accent6>
        <a:hlink>
          <a:srgbClr val="FF6633"/>
        </a:hlink>
        <a:folHlink>
          <a:srgbClr val="CC9900"/>
        </a:folHlink>
      </a:clrScheme>
      <a:clrMap bg1="dk2" tx1="lt1" bg2="dk1" tx2="lt2" accent1="accent1" accent2="accent2" accent3="accent3" accent4="accent4" accent5="accent5" accent6="accent6" hlink="hlink" folHlink="folHlink"/>
    </a:extraClrScheme>
    <a:extraClrScheme>
      <a:clrScheme name="Lock And Key 6">
        <a:dk1>
          <a:srgbClr val="003300"/>
        </a:dk1>
        <a:lt1>
          <a:srgbClr val="FFFFCC"/>
        </a:lt1>
        <a:dk2>
          <a:srgbClr val="999933"/>
        </a:dk2>
        <a:lt2>
          <a:srgbClr val="FFFF66"/>
        </a:lt2>
        <a:accent1>
          <a:srgbClr val="CC9900"/>
        </a:accent1>
        <a:accent2>
          <a:srgbClr val="330099"/>
        </a:accent2>
        <a:accent3>
          <a:srgbClr val="CACAAD"/>
        </a:accent3>
        <a:accent4>
          <a:srgbClr val="DADAAE"/>
        </a:accent4>
        <a:accent5>
          <a:srgbClr val="E2CAAA"/>
        </a:accent5>
        <a:accent6>
          <a:srgbClr val="2D008A"/>
        </a:accent6>
        <a:hlink>
          <a:srgbClr val="FF9900"/>
        </a:hlink>
        <a:folHlink>
          <a:srgbClr val="FF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Designs\Lock And Key.pot</Template>
  <TotalTime>5460</TotalTime>
  <Words>2765</Words>
  <Application>Microsoft Office PowerPoint</Application>
  <PresentationFormat>On-screen Show (4:3)</PresentationFormat>
  <Paragraphs>248</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Times New Roman</vt:lpstr>
      <vt:lpstr>Arial</vt:lpstr>
      <vt:lpstr>Symbol</vt:lpstr>
      <vt:lpstr>Wingdings</vt:lpstr>
      <vt:lpstr>Lock And Key</vt:lpstr>
      <vt:lpstr>A History of Western Thought Why We Think the Way We Do</vt:lpstr>
      <vt:lpstr>A History of Western Thought Why We Think the Way We Do   Videos of lectures available at: www.litchapala.org  under “8-Week Lectures” tab</vt:lpstr>
      <vt:lpstr>   A History of Western Thought  Lecture Schedule</vt:lpstr>
      <vt:lpstr>Progression of Philosophical Thinking -----------------------------------------------------------------------------------------------------------------------------------------------------------------------------------</vt:lpstr>
      <vt:lpstr>Progression of Philosophical Thinking -----------------------------------------------------------------------------------------------------------------------------------------------------------------------------------</vt:lpstr>
      <vt:lpstr>What Did Modernism Believe?</vt:lpstr>
      <vt:lpstr>What Does Postmodernism Believe?</vt:lpstr>
      <vt:lpstr>Our Response</vt:lpstr>
      <vt:lpstr>PowerPoint Presentation</vt:lpstr>
      <vt:lpstr>Our Response</vt:lpstr>
      <vt:lpstr>Our Response</vt:lpstr>
      <vt:lpstr>PowerPoint Presentation</vt:lpstr>
      <vt:lpstr>A History of Western Thought Why We Think the Way We Do   Videos of lectures available at: www.litchapala.org  under “8-Week Lectures” tab</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Wrong With the World?</dc:title>
  <dc:creator>Ross D. Arnold</dc:creator>
  <cp:lastModifiedBy>Carolyn</cp:lastModifiedBy>
  <cp:revision>376</cp:revision>
  <cp:lastPrinted>2016-09-16T11:19:42Z</cp:lastPrinted>
  <dcterms:created xsi:type="dcterms:W3CDTF">2002-04-03T22:18:38Z</dcterms:created>
  <dcterms:modified xsi:type="dcterms:W3CDTF">2016-10-03T22:53:36Z</dcterms:modified>
</cp:coreProperties>
</file>