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343" r:id="rId2"/>
    <p:sldId id="344" r:id="rId3"/>
    <p:sldId id="345" r:id="rId4"/>
    <p:sldId id="364" r:id="rId5"/>
    <p:sldId id="358" r:id="rId6"/>
    <p:sldId id="353" r:id="rId7"/>
    <p:sldId id="354" r:id="rId8"/>
    <p:sldId id="355" r:id="rId9"/>
    <p:sldId id="356" r:id="rId10"/>
    <p:sldId id="357" r:id="rId11"/>
    <p:sldId id="360" r:id="rId12"/>
    <p:sldId id="359" r:id="rId13"/>
    <p:sldId id="348" r:id="rId14"/>
    <p:sldId id="362" r:id="rId15"/>
    <p:sldId id="363" r:id="rId16"/>
    <p:sldId id="361" r:id="rId17"/>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99"/>
    <a:srgbClr val="FFCC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77251" autoAdjust="0"/>
  </p:normalViewPr>
  <p:slideViewPr>
    <p:cSldViewPr>
      <p:cViewPr>
        <p:scale>
          <a:sx n="82" d="100"/>
          <a:sy n="82" d="100"/>
        </p:scale>
        <p:origin x="-1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eaLnBrk="1" hangingPunct="1">
              <a:defRPr sz="1200">
                <a:cs typeface="+mn-cs"/>
              </a:defRPr>
            </a:lvl1pPr>
          </a:lstStyle>
          <a:p>
            <a:pPr>
              <a:defRPr/>
            </a:pPr>
            <a:endParaRPr lang="en-US" altLang="en-US"/>
          </a:p>
        </p:txBody>
      </p:sp>
      <p:sp>
        <p:nvSpPr>
          <p:cNvPr id="32771"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eaLnBrk="1" hangingPunct="1">
              <a:defRPr sz="1200">
                <a:cs typeface="+mn-cs"/>
              </a:defRPr>
            </a:lvl1pPr>
          </a:lstStyle>
          <a:p>
            <a:pPr>
              <a:defRPr/>
            </a:pPr>
            <a:endParaRPr lang="en-US" altLang="en-US"/>
          </a:p>
        </p:txBody>
      </p:sp>
      <p:sp>
        <p:nvSpPr>
          <p:cNvPr id="32772"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cs typeface="+mn-cs"/>
              </a:defRPr>
            </a:lvl1pPr>
          </a:lstStyle>
          <a:p>
            <a:pPr>
              <a:defRPr/>
            </a:pPr>
            <a:endParaRPr lang="en-US" altLang="en-US"/>
          </a:p>
        </p:txBody>
      </p:sp>
      <p:sp>
        <p:nvSpPr>
          <p:cNvPr id="32773"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vl1pPr>
          </a:lstStyle>
          <a:p>
            <a:fld id="{8F0F9AF5-4307-42B5-BC3E-66A1D0454D0A}" type="slidenum">
              <a:rPr lang="en-US" altLang="en-US"/>
              <a:pPr/>
              <a:t>‹#›</a:t>
            </a:fld>
            <a:endParaRPr lang="en-US" altLang="en-US"/>
          </a:p>
        </p:txBody>
      </p:sp>
    </p:spTree>
    <p:extLst>
      <p:ext uri="{BB962C8B-B14F-4D97-AF65-F5344CB8AC3E}">
        <p14:creationId xmlns:p14="http://schemas.microsoft.com/office/powerpoint/2010/main" val="3832459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eaLnBrk="1" hangingPunct="1">
              <a:defRPr sz="1200">
                <a:cs typeface="+mn-cs"/>
              </a:defRPr>
            </a:lvl1pPr>
          </a:lstStyle>
          <a:p>
            <a:pPr>
              <a:defRPr/>
            </a:pPr>
            <a:endParaRPr lang="en-US" altLang="en-US"/>
          </a:p>
        </p:txBody>
      </p:sp>
      <p:sp>
        <p:nvSpPr>
          <p:cNvPr id="46083"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eaLnBrk="1" hangingPunct="1">
              <a:defRPr sz="1200">
                <a:cs typeface="+mn-cs"/>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96975" y="701675"/>
            <a:ext cx="4683125" cy="35115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942975" y="4448175"/>
            <a:ext cx="5191125"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6086"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cs typeface="+mn-cs"/>
              </a:defRPr>
            </a:lvl1pPr>
          </a:lstStyle>
          <a:p>
            <a:pPr>
              <a:defRPr/>
            </a:pPr>
            <a:endParaRPr lang="en-US" altLang="en-US"/>
          </a:p>
        </p:txBody>
      </p:sp>
      <p:sp>
        <p:nvSpPr>
          <p:cNvPr id="46087"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vl1pPr>
          </a:lstStyle>
          <a:p>
            <a:fld id="{1F8B8CB8-97C0-49CB-B8BC-2AA0D182BA94}" type="slidenum">
              <a:rPr lang="en-US" altLang="en-US"/>
              <a:pPr/>
              <a:t>‹#›</a:t>
            </a:fld>
            <a:endParaRPr lang="en-US" altLang="en-US"/>
          </a:p>
        </p:txBody>
      </p:sp>
    </p:spTree>
    <p:extLst>
      <p:ext uri="{BB962C8B-B14F-4D97-AF65-F5344CB8AC3E}">
        <p14:creationId xmlns:p14="http://schemas.microsoft.com/office/powerpoint/2010/main" val="929052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pPr eaLnBrk="1" hangingPunct="1"/>
            <a:endParaRPr lang="en-US" altLang="en-US" smtClean="0"/>
          </a:p>
        </p:txBody>
      </p:sp>
      <p:sp>
        <p:nvSpPr>
          <p:cNvPr id="614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8B025ED-C825-4476-841C-4A43A089D3E4}"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pPr eaLnBrk="1" hangingPunct="1"/>
            <a:endParaRPr lang="en-US" altLang="en-US" smtClean="0"/>
          </a:p>
        </p:txBody>
      </p:sp>
      <p:sp>
        <p:nvSpPr>
          <p:cNvPr id="2458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400E56CC-D9E6-4AEF-8F20-D7D984022301}"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pPr eaLnBrk="1" hangingPunct="1"/>
            <a:endParaRPr lang="en-US" altLang="en-US" smtClean="0"/>
          </a:p>
        </p:txBody>
      </p:sp>
      <p:sp>
        <p:nvSpPr>
          <p:cNvPr id="26628"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68FDF56A-B7C4-49B5-8C57-DBA0D5E66440}"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pPr eaLnBrk="1" hangingPunct="1"/>
            <a:endParaRPr lang="en-US" altLang="en-US" sz="1400" smtClean="0">
              <a:latin typeface="Arial" charset="0"/>
              <a:cs typeface="Arial" charset="0"/>
            </a:endParaRPr>
          </a:p>
        </p:txBody>
      </p:sp>
      <p:sp>
        <p:nvSpPr>
          <p:cNvPr id="2867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D31925EB-0719-4564-AEFB-F9C123BD5C22}"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pPr eaLnBrk="1" hangingPunct="1"/>
            <a:endParaRPr lang="en-US" altLang="en-US" smtClean="0"/>
          </a:p>
        </p:txBody>
      </p:sp>
      <p:sp>
        <p:nvSpPr>
          <p:cNvPr id="3072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23375C46-C7E3-4B9E-8AC7-4E31A3186939}"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altLang="en-US" smtClean="0"/>
          </a:p>
        </p:txBody>
      </p:sp>
      <p:sp>
        <p:nvSpPr>
          <p:cNvPr id="3174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EBFFF61D-22EB-4565-B15C-BB0A839594F8}" type="slidenum">
              <a:rPr lang="en-US" altLang="en-US" sz="1200"/>
              <a:pPr/>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altLang="en-US" smtClean="0"/>
          </a:p>
        </p:txBody>
      </p:sp>
      <p:sp>
        <p:nvSpPr>
          <p:cNvPr id="32772"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fld id="{4E2E68F4-0309-46F0-B0E7-20563D816D6E}" type="slidenum">
              <a:rPr lang="en-US" altLang="en-US" sz="1200"/>
              <a:pPr/>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eaLnBrk="1" hangingPunct="1"/>
            <a:endParaRPr lang="en-US" altLang="en-US" smtClean="0"/>
          </a:p>
        </p:txBody>
      </p:sp>
      <p:sp>
        <p:nvSpPr>
          <p:cNvPr id="3482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357BAB66-0B29-4BFB-A2D6-D4BD1ACA2956}" type="slidenum">
              <a:rPr lang="en-US" altLang="en-US"/>
              <a:pPr>
                <a:spcBef>
                  <a:spcPct val="0"/>
                </a:spcBef>
              </a:pPr>
              <a:t>16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p:spPr>
        <p:txBody>
          <a:bodyPr/>
          <a:lstStyle/>
          <a:p>
            <a:pPr eaLnBrk="1" hangingPunct="1"/>
            <a:endParaRPr lang="en-US" altLang="en-US" smtClean="0"/>
          </a:p>
        </p:txBody>
      </p:sp>
      <p:sp>
        <p:nvSpPr>
          <p:cNvPr id="819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71C97E5-CD2A-4A8E-9F76-1CF140E2C4E8}" type="slidenum">
              <a:rPr lang="en-US" altLang="en-US"/>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p:spPr>
        <p:txBody>
          <a:bodyPr/>
          <a:lstStyle/>
          <a:p>
            <a:pPr eaLnBrk="1" hangingPunct="1"/>
            <a:r>
              <a:rPr lang="en-US" altLang="en-US" smtClean="0"/>
              <a:t>QUALIFIERS</a:t>
            </a:r>
          </a:p>
          <a:p>
            <a:pPr eaLnBrk="1" hangingPunct="1"/>
            <a:endParaRPr lang="en-US" altLang="en-US" smtClean="0"/>
          </a:p>
          <a:p>
            <a:pPr eaLnBrk="1" hangingPunct="1"/>
            <a:r>
              <a:rPr lang="en-US" altLang="en-US" smtClean="0"/>
              <a:t>*ONLY Western thought and Western philosophers.</a:t>
            </a:r>
          </a:p>
          <a:p>
            <a:pPr eaLnBrk="1" hangingPunct="1"/>
            <a:r>
              <a:rPr lang="en-US" altLang="en-US" smtClean="0"/>
              <a:t>*Not ALL Western philosophers – just those I think especially have affected the way we modern Westerners think – and you are free to disagree.</a:t>
            </a:r>
          </a:p>
          <a:p>
            <a:pPr eaLnBrk="1" hangingPunct="1"/>
            <a:endParaRPr lang="en-US" altLang="en-US" smtClean="0"/>
          </a:p>
          <a:p>
            <a:pPr eaLnBrk="1" hangingPunct="1"/>
            <a:r>
              <a:rPr lang="en-US" altLang="en-US" smtClean="0"/>
              <a:t>WHY philosophy is important.</a:t>
            </a:r>
          </a:p>
          <a:p>
            <a:pPr eaLnBrk="1" hangingPunct="1"/>
            <a:endParaRPr lang="en-US" altLang="en-US" smtClean="0"/>
          </a:p>
        </p:txBody>
      </p:sp>
      <p:sp>
        <p:nvSpPr>
          <p:cNvPr id="10244"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BA217A4-3838-4336-B25E-D1D3235DFD1F}"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pPr eaLnBrk="1" hangingPunct="1"/>
            <a:endParaRPr lang="en-US" altLang="en-US" smtClean="0"/>
          </a:p>
        </p:txBody>
      </p:sp>
      <p:sp>
        <p:nvSpPr>
          <p:cNvPr id="12292"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945E510E-4EAD-40FB-A9A3-DD9F79E9A6FC}"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pPr eaLnBrk="1" hangingPunct="1"/>
            <a:endParaRPr lang="en-US" altLang="en-US" sz="1400" smtClean="0">
              <a:latin typeface="Arial" charset="0"/>
              <a:cs typeface="Arial" charset="0"/>
            </a:endParaRPr>
          </a:p>
        </p:txBody>
      </p:sp>
      <p:sp>
        <p:nvSpPr>
          <p:cNvPr id="14340"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B008E2D6-3905-4478-AB21-C6A52E802526}"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C215ED61-2A77-4F17-8C10-ACF03B1B4C94}" type="slidenum">
              <a:rPr lang="en-US" altLang="en-US"/>
              <a:pPr>
                <a:spcBef>
                  <a:spcPct val="0"/>
                </a:spcBef>
              </a:pPr>
              <a:t>6</a:t>
            </a:fld>
            <a:endParaRPr lang="en-US" altLang="en-US"/>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miter lim="800000"/>
            <a:headEnd/>
            <a:tailEnd/>
          </a:ln>
        </p:spPr>
        <p:txBody>
          <a:bodyPr/>
          <a:lstStyle/>
          <a:p>
            <a:r>
              <a:rPr lang="en-US" altLang="en-US" sz="1400" b="1" smtClean="0">
                <a:latin typeface="Arial" charset="0"/>
                <a:cs typeface="Arial" charset="0"/>
              </a:rPr>
              <a:t>Niccolò Machiavelli </a:t>
            </a:r>
          </a:p>
          <a:p>
            <a:r>
              <a:rPr lang="en-US" altLang="en-US" sz="1400" smtClean="0">
                <a:latin typeface="Arial" charset="0"/>
                <a:cs typeface="Arial" charset="0"/>
              </a:rPr>
              <a:t>was an Italian statesman and writer and is considered one of the most significant political thinkers of the Renaissance. His best-known work, The Prince, describes cunning and unscrupulous methods for rulers to gain and keep power.</a:t>
            </a:r>
          </a:p>
          <a:p>
            <a:r>
              <a:rPr lang="en-US" altLang="en-US" sz="1400" smtClean="0">
                <a:latin typeface="Arial" charset="0"/>
                <a:cs typeface="Arial" charset="0"/>
              </a:rPr>
              <a:t> </a:t>
            </a:r>
          </a:p>
          <a:p>
            <a:r>
              <a:rPr lang="en-US" altLang="en-US" sz="1400" smtClean="0">
                <a:latin typeface="Arial" charset="0"/>
                <a:cs typeface="Arial" charset="0"/>
              </a:rPr>
              <a:t>Since the 1532 publication of The Prince, an uncompromisingly frank handbook on political power, the name of Italian political philosopher Niccolò Machiavelli has become synonymous with brutal and deceptive means of grasping and retaining power, rather than more speculative issues explaining the foundation of political authority.  As such, it is an expression of realpolitik, that is, governmental policy based on retaining power rather than pursuing ideals.</a:t>
            </a:r>
          </a:p>
          <a:p>
            <a:r>
              <a:rPr lang="en-US" altLang="en-US" sz="1400" smtClean="0">
                <a:latin typeface="Arial" charset="0"/>
                <a:cs typeface="Arial" charset="0"/>
              </a:rPr>
              <a:t> </a:t>
            </a:r>
          </a:p>
          <a:p>
            <a:r>
              <a:rPr lang="en-US" altLang="en-US" sz="1400" smtClean="0">
                <a:latin typeface="Arial" charset="0"/>
                <a:cs typeface="Arial" charset="0"/>
              </a:rPr>
              <a:t>The amoral tone of Machiavelli’s work, which was modeled after the Italian politician Cesare Borgia, starkly contrasted with earlier works on leadership, which tended to glorify humanistic and moral virtues. </a:t>
            </a:r>
          </a:p>
          <a:p>
            <a:r>
              <a:rPr lang="en-US" altLang="en-US" sz="1400" smtClean="0">
                <a:latin typeface="Arial" charset="0"/>
                <a:cs typeface="Arial" charset="0"/>
              </a:rPr>
              <a:t> </a:t>
            </a:r>
          </a:p>
          <a:p>
            <a:r>
              <a:rPr lang="en-US" altLang="en-US" sz="1400" b="1" smtClean="0">
                <a:latin typeface="Arial" charset="0"/>
                <a:cs typeface="Arial" charset="0"/>
              </a:rPr>
              <a:t>Niccolo Machiavelli</a:t>
            </a:r>
            <a:r>
              <a:rPr lang="en-US" altLang="en-US" sz="1400" smtClean="0">
                <a:latin typeface="Arial" charset="0"/>
                <a:cs typeface="Arial" charset="0"/>
              </a:rPr>
              <a:t> was born on May 3, 1469 in Florence, Italy. Machiavelli was a political philosopher and diplomat during the Renaissance, and is most famous for his political treatise, </a:t>
            </a:r>
            <a:r>
              <a:rPr lang="en-US" altLang="en-US" sz="1400" b="1" u="sng" smtClean="0">
                <a:latin typeface="Arial" charset="0"/>
                <a:cs typeface="Arial" charset="0"/>
              </a:rPr>
              <a:t>The Prince </a:t>
            </a:r>
            <a:r>
              <a:rPr lang="en-US" altLang="en-US" sz="1400" smtClean="0">
                <a:latin typeface="Arial" charset="0"/>
                <a:cs typeface="Arial" charset="0"/>
              </a:rPr>
              <a:t>(1513), that has become a cornerstone of modern political philosophy. </a:t>
            </a:r>
          </a:p>
          <a:p>
            <a:endParaRPr lang="en-US" altLang="en-US" sz="1400" smtClean="0">
              <a:latin typeface="Arial" charset="0"/>
              <a:cs typeface="Arial" charset="0"/>
            </a:endParaRPr>
          </a:p>
          <a:p>
            <a:r>
              <a:rPr lang="en-US" altLang="en-US" sz="1400" smtClean="0">
                <a:latin typeface="Arial" charset="0"/>
                <a:cs typeface="Arial" charset="0"/>
              </a:rPr>
              <a:t>In The Prince, Machiavelli offered a monarchical ruler advice designed to keep that ruler in power. He recommended policies that would discourage mass political activism, and channel subjects' energies into private pursuits. Machiavelli wanted to persuade the monarch that he could best preserve his power by the judicious use of violence, by respecting private property and the traditions of his subjects, and by promoting material prosperity. Machiavelli held that political life cannot be governed by a single set of moral or religious absolutes, and that the monarch may sometimes be excused for performing acts of violence and deception that would be ethically indefensible in private life. </a:t>
            </a:r>
          </a:p>
          <a:p>
            <a:endParaRPr lang="en-US" altLang="en-US" sz="1400" smtClean="0">
              <a:latin typeface="Arial" charset="0"/>
              <a:cs typeface="Arial" charset="0"/>
            </a:endParaRPr>
          </a:p>
          <a:p>
            <a:r>
              <a:rPr lang="en-US" altLang="en-US" sz="1400" smtClean="0">
                <a:latin typeface="Arial" charset="0"/>
                <a:cs typeface="Arial" charset="0"/>
              </a:rPr>
              <a:t>During the Renaissance Italy was a scene of intense political conflict involving the dominant city-states of Florence, Milan, Venice, and Naples, plus the Papacy, France, Spain, and the Holy Roman Empire. Each city attempted to protect itself by playing the larger powers off against each other. The result was massive political intrigue, blackmail, and violence. The Prince was written against this backdrop, and in its conclusion Machiavelli issued an impassioned call for Italian unity, and an end to foreign intervention. </a:t>
            </a:r>
          </a:p>
          <a:p>
            <a:endParaRPr lang="en-US" altLang="en-US" sz="1400" smtClean="0">
              <a:latin typeface="Arial" charset="0"/>
              <a:cs typeface="Arial" charset="0"/>
            </a:endParaRPr>
          </a:p>
          <a:p>
            <a:r>
              <a:rPr lang="en-US" altLang="en-US" sz="1400" smtClean="0">
                <a:latin typeface="Arial" charset="0"/>
                <a:cs typeface="Arial" charset="0"/>
              </a:rPr>
              <a:t>Machiavelli's other major work, </a:t>
            </a:r>
            <a:r>
              <a:rPr lang="en-US" altLang="en-US" sz="1400" b="1" u="sng" smtClean="0">
                <a:latin typeface="Arial" charset="0"/>
                <a:cs typeface="Arial" charset="0"/>
              </a:rPr>
              <a:t>Discourses on the First Ten Books of Titus Livius</a:t>
            </a:r>
            <a:r>
              <a:rPr lang="en-US" altLang="en-US" sz="1400" smtClean="0">
                <a:latin typeface="Arial" charset="0"/>
                <a:cs typeface="Arial" charset="0"/>
              </a:rPr>
              <a:t> (1513-21), was mainly concerned with "republics," defined as states controlled by a politically active citizenry. In "Discourses" he emphasized that for a republic to survive, it needed to foster a spirit of patriotism and civic virtue among its citizens. Machiavelli argued that a republic would be strengthened by the conflicts generated through open political participation and debate. </a:t>
            </a:r>
          </a:p>
          <a:p>
            <a:endParaRPr lang="en-US" altLang="en-US" sz="1400" smtClean="0">
              <a:latin typeface="Arial" charset="0"/>
              <a:cs typeface="Arial" charset="0"/>
            </a:endParaRPr>
          </a:p>
          <a:p>
            <a:r>
              <a:rPr lang="en-US" altLang="en-US" sz="1400" smtClean="0">
                <a:latin typeface="Arial" charset="0"/>
                <a:cs typeface="Arial" charset="0"/>
              </a:rPr>
              <a:t>Partly because Machiavelli's pragmatic view of the relationship between ethics and politics, he has been widely misinterpreted. The adjective "Machiavellian" has become a pejorative used to describe a politician who manipulates others in an opportunistic and deceptive way.</a:t>
            </a:r>
          </a:p>
          <a:p>
            <a:r>
              <a:rPr lang="en-US" altLang="en-US" sz="1400" smtClean="0">
                <a:latin typeface="Arial" charset="0"/>
                <a:cs typeface="Arial" charset="0"/>
              </a:rPr>
              <a:t> </a:t>
            </a:r>
          </a:p>
          <a:p>
            <a:r>
              <a:rPr lang="en-US" altLang="en-US" sz="1400" smtClean="0">
                <a:latin typeface="Arial" charset="0"/>
                <a:cs typeface="Arial" charset="0"/>
              </a:rPr>
              <a:t> ----------------------</a:t>
            </a:r>
          </a:p>
          <a:p>
            <a:r>
              <a:rPr lang="en-US" altLang="en-US" sz="1400" smtClean="0">
                <a:latin typeface="Arial" charset="0"/>
                <a:cs typeface="Arial" charset="0"/>
              </a:rPr>
              <a:t> </a:t>
            </a:r>
          </a:p>
          <a:p>
            <a:r>
              <a:rPr lang="en-US" altLang="en-US" sz="1400" smtClean="0">
                <a:latin typeface="Arial" charset="0"/>
                <a:cs typeface="Arial" charset="0"/>
              </a:rPr>
              <a:t>INTRODUCTION</a:t>
            </a:r>
          </a:p>
          <a:p>
            <a:r>
              <a:rPr lang="en-US" altLang="en-US" sz="1400" smtClean="0">
                <a:latin typeface="Arial" charset="0"/>
                <a:cs typeface="Arial" charset="0"/>
              </a:rPr>
              <a:t>Machiavelli, Niccolò (1469-1527), Italian historian, statesman, and political philosopher, whose amoral, but influential writings on statecraft have turned his name into a synonym for cunning and duplicity.</a:t>
            </a:r>
          </a:p>
          <a:p>
            <a:endParaRPr lang="en-US" altLang="en-US" sz="1400" smtClean="0">
              <a:latin typeface="Arial" charset="0"/>
              <a:cs typeface="Arial" charset="0"/>
            </a:endParaRPr>
          </a:p>
          <a:p>
            <a:r>
              <a:rPr lang="en-US" altLang="en-US" sz="1400" smtClean="0">
                <a:latin typeface="Arial" charset="0"/>
                <a:cs typeface="Arial" charset="0"/>
              </a:rPr>
              <a:t>Born in Florence on May 3, 1469, Machiavelli entered government service as a clerk and rose to prominence when the Florentine Republic was proclaimed in 1498. He was secretary of the ten-man council that conducted the diplomatic negotiations and supervised the military operations of the republic, and his duties included missions to the French king (1504, 1510-11), the Holy See (1506), and the German emperor (1507-8). In the course of his diplomatic missions within Italy he became acquainted with many of the Italian rulers and was able to study their political tactics, particularly those of the ecclesiastic and soldier Cesare Borgia, who was at that time engaged in enlarging his holdings in central Italy. From 1503 to 1506 Machiavelli reorganized the military defense of the republic of Florence. Although mercenary armies were common during this period, he preferred to rely on the conscription of native troops to ensure a permanent and patriotic defense of the commonwealth. In 1512, when the Medici, a Florentine family, regained power in Florence and the republic was dissolved, he was deprived of office and briefly imprisoned for alleged conspiracy against them. After his release he retired to his estate near Florence, where he wrote his most important works. Despite his attempts to gain favor with the Medici rulers, he was never restored to his prominent government position. When the republic was temporarily reinstated in 1527, he was suspected by many republicans of pro-Medici leanings. He died in Florence on June 21 of that year.</a:t>
            </a:r>
          </a:p>
          <a:p>
            <a:r>
              <a:rPr lang="en-US" altLang="en-US" sz="1400" smtClean="0">
                <a:latin typeface="Arial" charset="0"/>
                <a:cs typeface="Arial" charset="0"/>
              </a:rPr>
              <a:t> </a:t>
            </a:r>
          </a:p>
          <a:p>
            <a:r>
              <a:rPr lang="en-US" altLang="en-US" sz="1400" smtClean="0">
                <a:latin typeface="Arial" charset="0"/>
                <a:cs typeface="Arial" charset="0"/>
              </a:rPr>
              <a:t>II</a:t>
            </a:r>
          </a:p>
          <a:p>
            <a:r>
              <a:rPr lang="en-US" altLang="en-US" sz="1400" smtClean="0">
                <a:latin typeface="Arial" charset="0"/>
                <a:cs typeface="Arial" charset="0"/>
              </a:rPr>
              <a:t> </a:t>
            </a:r>
          </a:p>
          <a:p>
            <a:r>
              <a:rPr lang="en-US" altLang="en-US" sz="1400" smtClean="0">
                <a:latin typeface="Arial" charset="0"/>
                <a:cs typeface="Arial" charset="0"/>
              </a:rPr>
              <a:t>THE PRINCE</a:t>
            </a:r>
          </a:p>
          <a:p>
            <a:r>
              <a:rPr lang="en-US" altLang="en-US" sz="1400" smtClean="0">
                <a:latin typeface="Arial" charset="0"/>
                <a:cs typeface="Arial" charset="0"/>
              </a:rPr>
              <a:t>Machiavelli opens </a:t>
            </a:r>
            <a:r>
              <a:rPr lang="en-US" altLang="en-US" sz="1400" i="1" smtClean="0">
                <a:latin typeface="Arial" charset="0"/>
                <a:cs typeface="Arial" charset="0"/>
              </a:rPr>
              <a:t>The Prince</a:t>
            </a:r>
            <a:r>
              <a:rPr lang="en-US" altLang="en-US" sz="1400" smtClean="0">
                <a:latin typeface="Arial" charset="0"/>
                <a:cs typeface="Arial" charset="0"/>
              </a:rPr>
              <a:t> describing the two principal types of governments: monarchies and republics. His focus in The Prince is on monarchies. The most controversial aspects of Machiavelli's analysis emerge in the middle chapters of his work. In Chapter 15 he proposes to describe the truth about surviving as a monarch, rather than recommending lofty moral ideals. He describes those virtues which, on face value, we think a prince should possess. He concludes that some "virtues" will lead to a prince's destruction, whereas some "vices" allow him to survive. Indeed, the virtues which we commonly praise in people might lead to his downfall. In chapter 16 he notes that we commonly think that it is best for a prince to have a reputation of being generous. However, if his generosity is done in secret, no one will know about it and he will be thought to be greedy. If it is done openly, then he risks going broke to maintain his reputation. He will then extort more money from his subjects and thus be hated. For Machiavelli, it is best for a prince to have a reputation for being stingy. Machiavelli anticipates examples one might give of generous monarchs who have been successful. He concludes that generosity should only be shown to soldiers with goods taken from a pillaged enemy city. In Chapter 17 he argues that it is better for a prince to be severe when punishing people rather than merciful. Severity through death sentences affects only a few, but it deters crimes which affects many. Further, he argues, it is better to be feared than to be loved. However, the prince should avoid being hated, which he can easily accomplish by not confiscating the property of his subjects: "people more quickly forget the death of their father than the loss of their inheritance." In Chapter 18, perhaps the most controversial section of The Prince, Machiavelli argues that the prince should know how to be deceitful when it suits his purpose. When the prince needs to be deceitful, though, he must not appear that way. Indeed he must always exhibit five virtues in particular: mercy, honesty, humaneness, uprightness, and religiousness. In Chapter 19 Machiavelli argues that the prince must avoid doing things which will cause him to be hated. This is accomplished by not confiscating property, and not appearing greedy or wishy-washy. In fact, the best way to avoid being overthrown is to avoid being hated. </a:t>
            </a:r>
          </a:p>
          <a:p>
            <a:endParaRPr lang="en-US" altLang="en-US" sz="1400" smtClean="0">
              <a:latin typeface="Arial" charset="0"/>
              <a:cs typeface="Arial" charset="0"/>
            </a:endParaRPr>
          </a:p>
          <a:p>
            <a:r>
              <a:rPr lang="en-US" altLang="en-US" sz="1400" smtClean="0">
                <a:latin typeface="Arial" charset="0"/>
                <a:cs typeface="Arial" charset="0"/>
              </a:rPr>
              <a:t>Throughout his career Machiavelli sought to establish a state capable of resisting foreign attack. His writings are concerned with the principles on which such a state is founded, and with the means by which they can be implemented and maintained. In his most famous work, </a:t>
            </a:r>
            <a:r>
              <a:rPr lang="en-US" altLang="en-US" sz="1400" i="1" smtClean="0">
                <a:latin typeface="Arial" charset="0"/>
                <a:cs typeface="Arial" charset="0"/>
              </a:rPr>
              <a:t>The Prince</a:t>
            </a:r>
            <a:r>
              <a:rPr lang="en-US" altLang="en-US" sz="1400" smtClean="0">
                <a:latin typeface="Arial" charset="0"/>
                <a:cs typeface="Arial" charset="0"/>
              </a:rPr>
              <a:t> (1532; trans. 1640), he describes the method by which a prince can acquire and maintain political power. This study, which has often been regarded as a defense of the despotism and tyranny of such rulers as Cesare Borgia, is based on Machiavelli's belief that a ruler is not bound by traditional ethical norms. In his view, a prince should be concerned only with power and be bound only by rules that would lead to success in political actions. Machiavelli believed that these rules could be discovered by deduction from the political practices of the time, as well as from those of earlier periods.</a:t>
            </a:r>
          </a:p>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pPr eaLnBrk="1" hangingPunct="1"/>
            <a:endParaRPr lang="en-US" altLang="en-US" smtClean="0"/>
          </a:p>
        </p:txBody>
      </p:sp>
      <p:sp>
        <p:nvSpPr>
          <p:cNvPr id="18436" name="Slide Number Placeholder 3"/>
          <p:cNvSpPr>
            <a:spLocks noGrp="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1774AE59-7926-4D92-8CFE-6AAB103C6CA1}"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36E3558A-BAAF-4147-A857-5B0E1759BA73}" type="slidenum">
              <a:rPr lang="en-US" altLang="en-US"/>
              <a:pPr>
                <a:spcBef>
                  <a:spcPct val="0"/>
                </a:spcBef>
              </a:pPr>
              <a:t>8</a:t>
            </a:fld>
            <a:endParaRPr lang="en-US" altLang="en-US"/>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miter lim="800000"/>
            <a:headEnd/>
            <a:tailEnd/>
          </a:ln>
        </p:spPr>
        <p:txBody>
          <a:bodyPr/>
          <a:lstStyle/>
          <a:p>
            <a:r>
              <a:rPr lang="en-US" altLang="en-US" sz="1400" b="1" smtClean="0">
                <a:latin typeface="Arial" charset="0"/>
                <a:cs typeface="Arial" charset="0"/>
              </a:rPr>
              <a:t>James, William</a:t>
            </a:r>
          </a:p>
          <a:p>
            <a:r>
              <a:rPr lang="en-US" altLang="en-US" sz="1400" smtClean="0">
                <a:latin typeface="Arial" charset="0"/>
                <a:cs typeface="Arial" charset="0"/>
              </a:rPr>
              <a:t> </a:t>
            </a:r>
          </a:p>
          <a:p>
            <a:r>
              <a:rPr lang="en-US" altLang="en-US" sz="1400" smtClean="0">
                <a:latin typeface="Arial" charset="0"/>
                <a:cs typeface="Arial" charset="0"/>
              </a:rPr>
              <a:t>American psychologist and philosopher William James helped to popularize the philosophy of pragmatism with his book </a:t>
            </a:r>
            <a:r>
              <a:rPr lang="en-US" altLang="en-US" sz="1400" b="1" smtClean="0">
                <a:latin typeface="Arial" charset="0"/>
                <a:cs typeface="Arial" charset="0"/>
              </a:rPr>
              <a:t>Pragmatism: A New Name for Old Ways of Thinking</a:t>
            </a:r>
            <a:r>
              <a:rPr lang="en-US" altLang="en-US" sz="1400" smtClean="0">
                <a:latin typeface="Arial" charset="0"/>
                <a:cs typeface="Arial" charset="0"/>
              </a:rPr>
              <a:t> (1907). Influenced by a theory of meaning and verification developed for scientific hypotheses by American philosopher C. S. Peirce, James held that truth is what works, or has good experimental results. In a related theory, James argued the existence of God is partly verifiable because many people derive benefits from believing.</a:t>
            </a:r>
          </a:p>
          <a:p>
            <a:r>
              <a:rPr lang="en-US" altLang="en-US" sz="1400" smtClean="0">
                <a:latin typeface="Arial" charset="0"/>
                <a:cs typeface="Arial" charset="0"/>
              </a:rPr>
              <a:t> </a:t>
            </a:r>
          </a:p>
          <a:p>
            <a:r>
              <a:rPr lang="en-US" altLang="en-US" sz="1400" smtClean="0">
                <a:latin typeface="Arial" charset="0"/>
                <a:cs typeface="Arial" charset="0"/>
              </a:rPr>
              <a:t>I. INTRODUCTION</a:t>
            </a:r>
          </a:p>
          <a:p>
            <a:r>
              <a:rPr lang="en-US" altLang="en-US" sz="1400" smtClean="0">
                <a:latin typeface="Arial" charset="0"/>
                <a:cs typeface="Arial" charset="0"/>
              </a:rPr>
              <a:t>James, William (1842-1910), American philosopher and psychologist, who developed the philosophy of pragmatism.</a:t>
            </a:r>
          </a:p>
          <a:p>
            <a:r>
              <a:rPr lang="en-US" altLang="en-US" sz="1400" smtClean="0">
                <a:latin typeface="Arial" charset="0"/>
                <a:cs typeface="Arial" charset="0"/>
              </a:rPr>
              <a:t>James was born in New York City. His father, Henry James, Sr., was a Swedenborgian theologian; one of his brothers was the writer Henry James. William James attended private schools in the United States and Europe, the Lawrence Scientific School at Harvard University, and the Harvard Medical School, from which he received a degree in 1869. Before finishing his medical studies, he went on an exploring expedition in Brazil with Swiss American naturalist Louis Agassiz and also studied physiology in Germany. After three years of retirement due to illness, James became an instructor in physiology at Harvard in 1872. He taught psychology and philosophy at Harvard after 1880; he left Harvard in 1907 and gave highly successful lectures at Columbia University and the University of Oxford. James died in Chocorua, New Hampshire.</a:t>
            </a:r>
          </a:p>
          <a:p>
            <a:r>
              <a:rPr lang="en-US" altLang="en-US" sz="1400" smtClean="0">
                <a:latin typeface="Arial" charset="0"/>
                <a:cs typeface="Arial" charset="0"/>
              </a:rPr>
              <a:t> </a:t>
            </a:r>
          </a:p>
          <a:p>
            <a:r>
              <a:rPr lang="en-US" altLang="en-US" sz="1400" smtClean="0">
                <a:latin typeface="Arial" charset="0"/>
                <a:cs typeface="Arial" charset="0"/>
              </a:rPr>
              <a:t>PSYCHOLOGY</a:t>
            </a:r>
          </a:p>
          <a:p>
            <a:r>
              <a:rPr lang="en-US" altLang="en-US" sz="1400" smtClean="0">
                <a:latin typeface="Arial" charset="0"/>
                <a:cs typeface="Arial" charset="0"/>
              </a:rPr>
              <a:t>James’s first book, the monumental </a:t>
            </a:r>
            <a:r>
              <a:rPr lang="en-US" altLang="en-US" sz="1400" i="1" smtClean="0">
                <a:latin typeface="Arial" charset="0"/>
                <a:cs typeface="Arial" charset="0"/>
              </a:rPr>
              <a:t>Principles of Psychology</a:t>
            </a:r>
            <a:r>
              <a:rPr lang="en-US" altLang="en-US" sz="1400" smtClean="0">
                <a:latin typeface="Arial" charset="0"/>
                <a:cs typeface="Arial" charset="0"/>
              </a:rPr>
              <a:t> (1890), established him as one of the most influential thinkers of his time. The work advanced the principle of functionalism in psychology, thus removing psychology from its traditional place as a branch of philosophy and establishing it among the laboratory sciences based on experimental method.</a:t>
            </a:r>
          </a:p>
          <a:p>
            <a:endParaRPr lang="en-US" altLang="en-US" sz="1400" smtClean="0">
              <a:latin typeface="Arial" charset="0"/>
              <a:cs typeface="Arial" charset="0"/>
            </a:endParaRPr>
          </a:p>
          <a:p>
            <a:r>
              <a:rPr lang="en-US" altLang="en-US" sz="1400" smtClean="0">
                <a:latin typeface="Arial" charset="0"/>
                <a:cs typeface="Arial" charset="0"/>
              </a:rPr>
              <a:t>In the next decade James applied his empirical methods of investigation to philosophical and religious issues. He explored the questions of the existence of God, the immortality of the soul, free will, and ethical values by referring to human religious and moral experience as a direct source. His views on these subjects were presented in the lectures and essays published in such books as </a:t>
            </a:r>
            <a:r>
              <a:rPr lang="en-US" altLang="en-US" sz="1400" i="1" smtClean="0">
                <a:latin typeface="Arial" charset="0"/>
                <a:cs typeface="Arial" charset="0"/>
              </a:rPr>
              <a:t>The Will to Believe and Other Essays in Popular Philosophy</a:t>
            </a:r>
            <a:r>
              <a:rPr lang="en-US" altLang="en-US" sz="1400" smtClean="0">
                <a:latin typeface="Arial" charset="0"/>
                <a:cs typeface="Arial" charset="0"/>
              </a:rPr>
              <a:t> (1897), </a:t>
            </a:r>
            <a:r>
              <a:rPr lang="en-US" altLang="en-US" sz="1400" i="1" smtClean="0">
                <a:latin typeface="Arial" charset="0"/>
                <a:cs typeface="Arial" charset="0"/>
              </a:rPr>
              <a:t>Human Immortality</a:t>
            </a:r>
            <a:r>
              <a:rPr lang="en-US" altLang="en-US" sz="1400" smtClean="0">
                <a:latin typeface="Arial" charset="0"/>
                <a:cs typeface="Arial" charset="0"/>
              </a:rPr>
              <a:t> (1898), and </a:t>
            </a:r>
            <a:r>
              <a:rPr lang="en-US" altLang="en-US" sz="1400" i="1" smtClean="0">
                <a:latin typeface="Arial" charset="0"/>
                <a:cs typeface="Arial" charset="0"/>
              </a:rPr>
              <a:t>The Varieties of Religious Experience</a:t>
            </a:r>
            <a:r>
              <a:rPr lang="en-US" altLang="en-US" sz="1400" smtClean="0">
                <a:latin typeface="Arial" charset="0"/>
                <a:cs typeface="Arial" charset="0"/>
              </a:rPr>
              <a:t> (1902). The last-named work is a sympathetic psychological account of religious and mystical experiences.</a:t>
            </a:r>
          </a:p>
          <a:p>
            <a:r>
              <a:rPr lang="en-US" altLang="en-US" sz="1400" smtClean="0">
                <a:latin typeface="Arial" charset="0"/>
                <a:cs typeface="Arial" charset="0"/>
              </a:rPr>
              <a:t> </a:t>
            </a:r>
          </a:p>
          <a:p>
            <a:r>
              <a:rPr lang="en-US" altLang="en-US" sz="1400" smtClean="0">
                <a:latin typeface="Arial" charset="0"/>
                <a:cs typeface="Arial" charset="0"/>
              </a:rPr>
              <a:t>PRAGMATISM</a:t>
            </a:r>
          </a:p>
          <a:p>
            <a:r>
              <a:rPr lang="en-US" altLang="en-US" sz="1400" smtClean="0">
                <a:latin typeface="Arial" charset="0"/>
                <a:cs typeface="Arial" charset="0"/>
              </a:rPr>
              <a:t>Later lectures published as </a:t>
            </a:r>
            <a:r>
              <a:rPr lang="en-US" altLang="en-US" sz="1400" i="1" smtClean="0">
                <a:latin typeface="Arial" charset="0"/>
                <a:cs typeface="Arial" charset="0"/>
              </a:rPr>
              <a:t>Pragmatism: A New Name for Old Ways of Thinking</a:t>
            </a:r>
            <a:r>
              <a:rPr lang="en-US" altLang="en-US" sz="1400" smtClean="0">
                <a:latin typeface="Arial" charset="0"/>
                <a:cs typeface="Arial" charset="0"/>
              </a:rPr>
              <a:t> (1907) summed up James’s original contributions to the theory called </a:t>
            </a:r>
            <a:r>
              <a:rPr lang="en-US" altLang="en-US" sz="1400" i="1" smtClean="0">
                <a:latin typeface="Arial" charset="0"/>
                <a:cs typeface="Arial" charset="0"/>
              </a:rPr>
              <a:t>pragmatism,</a:t>
            </a:r>
            <a:r>
              <a:rPr lang="en-US" altLang="en-US" sz="1400" smtClean="0">
                <a:latin typeface="Arial" charset="0"/>
                <a:cs typeface="Arial" charset="0"/>
              </a:rPr>
              <a:t> a term first used by the American logician C. S. Peirce. James generalized the pragmatic method, developing it from a critique of the logical basis of the sciences into a basis for the evaluation of all experience. He maintained that the meaning of ideas is found only in terms of their possible consequences. If consequences are lacking, ideas are meaningless. James contended that this is the method used by scientists to define their terms and to test their hypotheses, which, if meaningful, entail predictions. The hypotheses can be considered true if the predicted events take place. On the other hand, most metaphysical theories are meaningless, because they entail no testable predictions. Meaningful theories, James argued, are instruments for dealing with problems that arise in experience.</a:t>
            </a:r>
          </a:p>
          <a:p>
            <a:endParaRPr lang="en-US" altLang="en-US" sz="1400" smtClean="0">
              <a:latin typeface="Arial" charset="0"/>
              <a:cs typeface="Arial" charset="0"/>
            </a:endParaRPr>
          </a:p>
          <a:p>
            <a:r>
              <a:rPr lang="en-US" altLang="en-US" sz="1400" smtClean="0">
                <a:latin typeface="Arial" charset="0"/>
                <a:cs typeface="Arial" charset="0"/>
              </a:rPr>
              <a:t>According to James’s pragmatism, then, truth is that which works. One determines what works by testing propositions in experience. In so doing, one finds that certain propositions become true. As James put it, “Truth is something that happens to an idea” in the process of its verification; it is not a static property. This does not mean, however, that anything can be true. “The true is only the expedient in the way of our thinking, just as ‘the right’ is only the expedient in the way of our behaving,” James maintained. One cannot believe whatever one wants to believe, because such self-centered beliefs would not work out.</a:t>
            </a:r>
          </a:p>
          <a:p>
            <a:endParaRPr lang="en-US" altLang="en-US" sz="1400" smtClean="0">
              <a:latin typeface="Arial" charset="0"/>
              <a:cs typeface="Arial" charset="0"/>
            </a:endParaRPr>
          </a:p>
          <a:p>
            <a:r>
              <a:rPr lang="en-US" altLang="en-US" sz="1400" smtClean="0">
                <a:latin typeface="Arial" charset="0"/>
                <a:cs typeface="Arial" charset="0"/>
              </a:rPr>
              <a:t>James was opposed to absolute metaphysical systems and argued against doctrines that describe reality as a unified, monolithic whole. In </a:t>
            </a:r>
            <a:r>
              <a:rPr lang="en-US" altLang="en-US" sz="1400" i="1" smtClean="0">
                <a:latin typeface="Arial" charset="0"/>
                <a:cs typeface="Arial" charset="0"/>
              </a:rPr>
              <a:t>Essays in Radical Empiricism</a:t>
            </a:r>
            <a:r>
              <a:rPr lang="en-US" altLang="en-US" sz="1400" smtClean="0">
                <a:latin typeface="Arial" charset="0"/>
                <a:cs typeface="Arial" charset="0"/>
              </a:rPr>
              <a:t> (1912), he argued for a pluralistic universe, denying that the world can be explained in terms of an absolute force or scheme that determines the interrelations of things and events. He held that the interrelations, whether they serve to hold things together or apart, are just as real as the things themselves.</a:t>
            </a:r>
          </a:p>
          <a:p>
            <a:endParaRPr lang="en-US" altLang="en-US" sz="1400" smtClean="0">
              <a:latin typeface="Arial" charset="0"/>
              <a:cs typeface="Arial" charset="0"/>
            </a:endParaRPr>
          </a:p>
          <a:p>
            <a:r>
              <a:rPr lang="en-US" altLang="en-US" sz="1400" smtClean="0">
                <a:latin typeface="Arial" charset="0"/>
                <a:cs typeface="Arial" charset="0"/>
              </a:rPr>
              <a:t>By the end of his life, James had become world-famous as a philosopher and psychologist. In both fields, he functioned more as an originator of new thought than as a founder of dogmatic schools. His pragmatic philosophy was further developed by American philosopher John Dewey and others; later studies in physics by Albert Einstein made the theories of interrelations advanced by James appear prophetic.</a:t>
            </a:r>
          </a:p>
          <a:p>
            <a:endParaRPr lang="en-US" altLang="en-US" sz="1400" smtClean="0">
              <a:latin typeface="Arial" charset="0"/>
              <a:cs typeface="Arial" charset="0"/>
            </a:endParaRPr>
          </a:p>
          <a:p>
            <a:r>
              <a:rPr lang="en-US" altLang="en-US" sz="1400" b="1" smtClean="0">
                <a:latin typeface="Arial" charset="0"/>
                <a:cs typeface="Arial" charset="0"/>
              </a:rPr>
              <a:t>Pragmatism, </a:t>
            </a:r>
            <a:r>
              <a:rPr lang="en-US" altLang="en-US" sz="1400" smtClean="0">
                <a:latin typeface="Arial" charset="0"/>
                <a:cs typeface="Arial" charset="0"/>
              </a:rPr>
              <a:t>philosophical movement that has had a major impact on American culture from the late 19th century to the present. </a:t>
            </a:r>
          </a:p>
          <a:p>
            <a:r>
              <a:rPr lang="en-US" altLang="en-US" sz="1400" smtClean="0">
                <a:latin typeface="Arial" charset="0"/>
                <a:cs typeface="Arial" charset="0"/>
              </a:rPr>
              <a:t> </a:t>
            </a:r>
          </a:p>
          <a:p>
            <a:r>
              <a:rPr lang="en-US" altLang="en-US" sz="1400" smtClean="0">
                <a:latin typeface="Arial" charset="0"/>
                <a:cs typeface="Arial" charset="0"/>
              </a:rPr>
              <a:t>Pragmatism calls for ideas and theories to be tested in practice, by assessing whether acting upon the idea or theory produces desirable or undesirable results. According to pragmatists, all claims about truth, knowledge, morality, and politics must be tested in this way. Pragmatism has been critical of traditional Western philosophy, especially the notion that there are absolute truths and absolute values. Although pragmatism was popular for a time in France, England, and Italy, most observers believe that it encapsulates an American faith in know-how and practicality and an equally American distrust of abstract theories and ideologies.</a:t>
            </a:r>
          </a:p>
          <a:p>
            <a:r>
              <a:rPr lang="en-US" altLang="en-US" sz="1400" smtClean="0">
                <a:latin typeface="Arial" charset="0"/>
                <a:cs typeface="Arial" charset="0"/>
              </a:rPr>
              <a:t> </a:t>
            </a:r>
          </a:p>
          <a:p>
            <a:r>
              <a:rPr lang="en-US" altLang="en-US" sz="1400" smtClean="0">
                <a:latin typeface="Arial" charset="0"/>
                <a:cs typeface="Arial" charset="0"/>
              </a:rPr>
              <a:t>American psychologist and philosopher William James helped to popularize the philosophy of pragmatism with his book Pragmatism: A New Name for Old Ways of Thinking (1907). Influenced by a theory of meaning and verification developed for scientific hypotheses by American philosopher C. S. Peirce, James held that truth is what works, or has good experimental results. In a related theory, James argued the existence of God is partly verifiable because many people derive benefits from believing. </a:t>
            </a:r>
          </a:p>
          <a:p>
            <a:r>
              <a:rPr lang="en-US" altLang="en-US" sz="1400" smtClean="0">
                <a:latin typeface="Arial" charset="0"/>
                <a:cs typeface="Arial" charset="0"/>
              </a:rPr>
              <a:t> </a:t>
            </a:r>
          </a:p>
          <a:p>
            <a:r>
              <a:rPr lang="en-US" altLang="en-US" sz="1400" smtClean="0">
                <a:latin typeface="Arial" charset="0"/>
                <a:cs typeface="Arial" charset="0"/>
              </a:rPr>
              <a:t>II  CHARACTERISTICS OF PRAGMATISM </a:t>
            </a:r>
          </a:p>
          <a:p>
            <a:r>
              <a:rPr lang="en-US" altLang="en-US" sz="1400" smtClean="0">
                <a:latin typeface="Arial" charset="0"/>
                <a:cs typeface="Arial" charset="0"/>
              </a:rPr>
              <a:t> </a:t>
            </a:r>
          </a:p>
          <a:p>
            <a:r>
              <a:rPr lang="en-US" altLang="en-US" sz="1400" smtClean="0">
                <a:latin typeface="Arial" charset="0"/>
                <a:cs typeface="Arial" charset="0"/>
              </a:rPr>
              <a:t>Pragmatists regard all theories and institutions as tentative hypotheses and solutions. For this reason they believed that efforts to improve society, through such means as education or politics, must be geared toward problem solving and must be ongoing. Through their emphasis on connecting theory to practice, pragmatist thinkers attempted to transform all areas of philosophy, from metaphysics to ethics and political philosophy.</a:t>
            </a:r>
          </a:p>
          <a:p>
            <a:r>
              <a:rPr lang="en-US" altLang="en-US" sz="1400" smtClean="0">
                <a:latin typeface="Arial" charset="0"/>
                <a:cs typeface="Arial" charset="0"/>
              </a:rPr>
              <a:t> </a:t>
            </a:r>
          </a:p>
          <a:p>
            <a:r>
              <a:rPr lang="en-US" altLang="en-US" sz="1400" smtClean="0">
                <a:latin typeface="Arial" charset="0"/>
                <a:cs typeface="Arial" charset="0"/>
              </a:rPr>
              <a:t>Pragmatism sought a middle ground between traditional ideas about the nature of reality and radical theories of nihilism and irrationalism, which had become popular in Europe in the late 19th century. Traditional metaphysics assumed that the world has a fixed, intelligible structure and that human beings can know absolute or objective truths about the world and about what constitutes moral behavior. Nihilism and irrationalism, on the other hand, denied those very assumptions and their certitude. Pragmatists today still try to steer a middle course between contemporary offshoots of these two extremes.</a:t>
            </a:r>
          </a:p>
          <a:p>
            <a:r>
              <a:rPr lang="en-US" altLang="en-US" sz="1400" smtClean="0">
                <a:latin typeface="Arial" charset="0"/>
                <a:cs typeface="Arial" charset="0"/>
              </a:rPr>
              <a:t> </a:t>
            </a:r>
          </a:p>
          <a:p>
            <a:r>
              <a:rPr lang="en-US" altLang="en-US" sz="1400" smtClean="0">
                <a:latin typeface="Arial" charset="0"/>
                <a:cs typeface="Arial" charset="0"/>
              </a:rPr>
              <a:t>The ideas of the pragmatists were considered revolutionary when they first appeared. To some critics, pragmatism’s refusal to affirm any absolutes carried negative implications for society. For example, pragmatists do not believe that a single absolute idea of goodness or justice exists, but rather that these concepts are changeable and depend on the context in which they are being discussed. The absence of these absolutes, critics feared, could result in a decline in moral standards. The pragmatists’ denial of absolutes, moreover, challenged the foundations of religion, government, and schools of thought. As a result, pragmatism influenced developments in psychology, sociology, education, semiotics (the study of signs and symbols), and scientific method, as well as philosophy, cultural criticism, and social reform movements. Various political groups have also drawn on the assumptions of pragmatism, from the progressive movements of the early 20th century to later experiments in social reform.</a:t>
            </a:r>
          </a:p>
          <a:p>
            <a:r>
              <a:rPr lang="en-US" altLang="en-US" sz="1400" smtClean="0">
                <a:latin typeface="Arial" charset="0"/>
                <a:cs typeface="Arial" charset="0"/>
              </a:rPr>
              <a:t> </a:t>
            </a:r>
          </a:p>
          <a:p>
            <a:r>
              <a:rPr lang="en-US" altLang="en-US" sz="1400" smtClean="0">
                <a:latin typeface="Arial" charset="0"/>
                <a:cs typeface="Arial" charset="0"/>
              </a:rPr>
              <a:t>III  HISTORY </a:t>
            </a:r>
          </a:p>
          <a:p>
            <a:r>
              <a:rPr lang="en-US" altLang="en-US" sz="1400" smtClean="0">
                <a:latin typeface="Arial" charset="0"/>
                <a:cs typeface="Arial" charset="0"/>
              </a:rPr>
              <a:t> </a:t>
            </a:r>
          </a:p>
          <a:p>
            <a:r>
              <a:rPr lang="en-US" altLang="en-US" sz="1400" smtClean="0">
                <a:latin typeface="Arial" charset="0"/>
                <a:cs typeface="Arial" charset="0"/>
              </a:rPr>
              <a:t>Pragmatism is best understood in its historical and cultural context. It arose during the late 19th century, a period of rapid scientific advancement typified by the theories of British biologist Charles Darwin, whose theories suggested to many thinkers that humanity and society are in a perpetual state of progress. During this same period a decline in traditional religious beliefs and values accompanied the industrialization and material progress of the time. In consequence it became necessary to rethink fundamental ideas about values, religion, science, community, and individuality.</a:t>
            </a:r>
          </a:p>
          <a:p>
            <a:r>
              <a:rPr lang="en-US" altLang="en-US" sz="1400" smtClean="0">
                <a:latin typeface="Arial" charset="0"/>
                <a:cs typeface="Arial" charset="0"/>
              </a:rPr>
              <a:t> </a:t>
            </a:r>
          </a:p>
          <a:p>
            <a:r>
              <a:rPr lang="en-US" altLang="en-US" sz="1400" smtClean="0">
                <a:latin typeface="Arial" charset="0"/>
                <a:cs typeface="Arial" charset="0"/>
              </a:rPr>
              <a:t>……..</a:t>
            </a:r>
          </a:p>
          <a:p>
            <a:r>
              <a:rPr lang="en-US" altLang="en-US" sz="1400" smtClean="0">
                <a:latin typeface="Arial" charset="0"/>
                <a:cs typeface="Arial" charset="0"/>
              </a:rPr>
              <a:t> </a:t>
            </a:r>
          </a:p>
          <a:p>
            <a:r>
              <a:rPr lang="en-US" altLang="en-US" sz="1400" smtClean="0">
                <a:latin typeface="Arial" charset="0"/>
                <a:cs typeface="Arial" charset="0"/>
              </a:rPr>
              <a:t>James moved pragmatism in directions that Peirce strongly disliked. He generalized Peirce’s doctrines to encompass all concepts, beliefs, and actions; he also applied pragmatist ideas to truth as well as to meaning. James was primarily interested in showing how systems of morality, religion, and faith could be defended in a scientific civilization. He argued that sentiment, as well as logic, is crucial to rationality and that the great issues of life—morality and religious belief, for example—are leaps of faith. As such, they depend upon what he called “the will to believe” and not merely on scientific evidence, which can never tell us what to do or what is worthwhile. Critics charged James with relativism (the belief that values depend on specific situations) and with crass expediency for proposing that if an idea or action works the way one intends, it must be right. But James can more accurately be described as a pluralist—someone who believes the world to be far too complex for any one philosophy to explain everything.</a:t>
            </a:r>
          </a:p>
          <a:p>
            <a:r>
              <a:rPr lang="en-US" altLang="en-US" sz="1400" smtClean="0">
                <a:latin typeface="Arial" charset="0"/>
                <a:cs typeface="Arial" charset="0"/>
              </a:rPr>
              <a:t> </a:t>
            </a:r>
          </a:p>
          <a:p>
            <a:r>
              <a:rPr lang="en-US" altLang="en-US" sz="1400" smtClean="0">
                <a:latin typeface="Arial" charset="0"/>
                <a:cs typeface="Arial" charset="0"/>
              </a:rPr>
              <a:t> </a:t>
            </a:r>
          </a:p>
          <a:p>
            <a:r>
              <a:rPr lang="en-US" altLang="en-US" sz="1400" smtClean="0">
                <a:latin typeface="Arial" charset="0"/>
                <a:cs typeface="Arial" charset="0"/>
              </a:rPr>
              <a:t>The pragmatist tradition was revitalized in the 1980s by American philosopher Richard Rorty, who has faced similar charges of elitism for his belief in the relativism of values and his emphasis on the role of the individual in attaining knowledge. Interest has renewed in the classic pragmatists—Pierce, James, and Dewey—as an alternative to Rorty’s interpretation of the tradition.</a:t>
            </a:r>
          </a:p>
          <a:p>
            <a:r>
              <a:rPr lang="en-US" altLang="en-US" sz="1400" smtClean="0">
                <a:latin typeface="Arial" charset="0"/>
                <a:cs typeface="Arial" charset="0"/>
              </a:rPr>
              <a:t> </a:t>
            </a:r>
          </a:p>
          <a:p>
            <a:r>
              <a:rPr lang="en-US" altLang="en-US" sz="1400" smtClean="0">
                <a:latin typeface="Arial" charset="0"/>
                <a:cs typeface="Arial" charset="0"/>
              </a:rPr>
              <a:t>In an ever changing world, pragmatism has many benefits. It defends social experimentation as a means of improving society, accepts pluralism, and rejects dead dogmas. But a philosophy that offers no final answers or absolutes and that appears vague as a result of trying to harmonize opposites may also be unsatisfactory to some.</a:t>
            </a:r>
          </a:p>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Times New Roman" pitchFamily="18" charset="0"/>
              </a:defRPr>
            </a:lvl1pPr>
            <a:lvl2pPr marL="742950" indent="-285750">
              <a:spcBef>
                <a:spcPct val="30000"/>
              </a:spcBef>
              <a:defRPr sz="1200">
                <a:solidFill>
                  <a:schemeClr val="tx1"/>
                </a:solidFill>
                <a:latin typeface="Times New Roman" pitchFamily="18" charset="0"/>
              </a:defRPr>
            </a:lvl2pPr>
            <a:lvl3pPr marL="1143000" indent="-228600">
              <a:spcBef>
                <a:spcPct val="30000"/>
              </a:spcBef>
              <a:defRPr sz="1200">
                <a:solidFill>
                  <a:schemeClr val="tx1"/>
                </a:solidFill>
                <a:latin typeface="Times New Roman" pitchFamily="18" charset="0"/>
              </a:defRPr>
            </a:lvl3pPr>
            <a:lvl4pPr marL="1600200" indent="-228600">
              <a:spcBef>
                <a:spcPct val="30000"/>
              </a:spcBef>
              <a:defRPr sz="1200">
                <a:solidFill>
                  <a:schemeClr val="tx1"/>
                </a:solidFill>
                <a:latin typeface="Times New Roman" pitchFamily="18" charset="0"/>
              </a:defRPr>
            </a:lvl4pPr>
            <a:lvl5pPr marL="2057400" indent="-22860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526E947-0640-4510-9064-58BAD2726E3D}" type="slidenum">
              <a:rPr lang="en-US" altLang="en-US"/>
              <a:pPr>
                <a:spcBef>
                  <a:spcPct val="0"/>
                </a:spcBef>
              </a:pPr>
              <a:t>9</a:t>
            </a:fld>
            <a:endParaRPr lang="en-US" altLang="en-US"/>
          </a:p>
        </p:txBody>
      </p:sp>
      <p:sp>
        <p:nvSpPr>
          <p:cNvPr id="22531" name="Rectangle 2"/>
          <p:cNvSpPr>
            <a:spLocks noGrp="1" noRot="1" noChangeAspect="1" noChangeArrowheads="1" noTextEdit="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p:spPr>
        <p:txBody>
          <a:bodyPr/>
          <a:lstStyle/>
          <a:p>
            <a:r>
              <a:rPr lang="en-US" altLang="en-US" sz="1400" b="1" smtClean="0">
                <a:latin typeface="Arial" charset="0"/>
                <a:cs typeface="Arial" charset="0"/>
              </a:rPr>
              <a:t>Nietzsche, Friedrich Wilhelm</a:t>
            </a:r>
            <a:endParaRPr lang="en-US" altLang="en-US" sz="1400" smtClean="0">
              <a:latin typeface="Arial" charset="0"/>
              <a:cs typeface="Arial" charset="0"/>
            </a:endParaRPr>
          </a:p>
          <a:p>
            <a:r>
              <a:rPr lang="en-US" altLang="en-US" sz="1400" smtClean="0">
                <a:latin typeface="Arial" charset="0"/>
                <a:cs typeface="Arial" charset="0"/>
              </a:rPr>
              <a:t> </a:t>
            </a:r>
          </a:p>
          <a:p>
            <a:r>
              <a:rPr lang="en-US" altLang="en-US" sz="1400" smtClean="0">
                <a:latin typeface="Arial" charset="0"/>
                <a:cs typeface="Arial" charset="0"/>
              </a:rPr>
              <a:t>INTRODUCTION</a:t>
            </a:r>
          </a:p>
          <a:p>
            <a:r>
              <a:rPr lang="en-US" altLang="en-US" sz="1400" smtClean="0">
                <a:latin typeface="Arial" charset="0"/>
                <a:cs typeface="Arial" charset="0"/>
              </a:rPr>
              <a:t>Nietzsche, Friedrich Wilhelm (1844-1900), German philosopher, poet, and classical philologist, who was one of the most provocative and influential thinkers of the 19th century.</a:t>
            </a:r>
          </a:p>
          <a:p>
            <a:endParaRPr lang="en-US" altLang="en-US" sz="1400" smtClean="0">
              <a:latin typeface="Arial" charset="0"/>
              <a:cs typeface="Arial" charset="0"/>
            </a:endParaRPr>
          </a:p>
          <a:p>
            <a:r>
              <a:rPr lang="en-US" altLang="en-US" sz="1400" smtClean="0">
                <a:latin typeface="Arial" charset="0"/>
                <a:cs typeface="Arial" charset="0"/>
              </a:rPr>
              <a:t>Friedrich Nietzsche founded his morality on what he saw as the most basic human drive, the will to power. Nietzsche criticized Christianity and other philosophers’ moral systems as “slave moralities” because, in his view, they chained all members of society with universal rules of ethics. Nietzsche offered, in contrast, a “master morality” that prized the creative influence of powerful individuals who transcended the common rules of society.</a:t>
            </a:r>
          </a:p>
          <a:p>
            <a:r>
              <a:rPr lang="en-US" altLang="en-US" sz="1400" smtClean="0">
                <a:latin typeface="Arial" charset="0"/>
                <a:cs typeface="Arial" charset="0"/>
              </a:rPr>
              <a:t> </a:t>
            </a:r>
          </a:p>
          <a:p>
            <a:r>
              <a:rPr lang="en-US" altLang="en-US" sz="1400" smtClean="0">
                <a:latin typeface="Arial" charset="0"/>
                <a:cs typeface="Arial" charset="0"/>
              </a:rPr>
              <a:t>LIFE AND WORKS</a:t>
            </a:r>
          </a:p>
          <a:p>
            <a:r>
              <a:rPr lang="en-US" altLang="en-US" sz="1400" smtClean="0">
                <a:latin typeface="Arial" charset="0"/>
                <a:cs typeface="Arial" charset="0"/>
              </a:rPr>
              <a:t>Nietzsche was born in Röcken, Prussia. His father, a Lutheran minister, died when Nietzsche was five, and Nietzsche was raised by his mother in a home that included his grandmother, two aunts, and a sister. He studied classical philology at the universities of Bonn and Leipzig and was appointed professor of classical philology at the University of Basel at the age of 24. Ill health (he was plagued throughout his life by poor eyesight and migraine headaches) forced his retirement in 1879. Ten years later he suffered a mental breakdown from which he never recovered. He died in Weimar in 1900.</a:t>
            </a:r>
          </a:p>
          <a:p>
            <a:endParaRPr lang="en-US" altLang="en-US" sz="1400" smtClean="0">
              <a:latin typeface="Arial" charset="0"/>
              <a:cs typeface="Arial" charset="0"/>
            </a:endParaRPr>
          </a:p>
          <a:p>
            <a:r>
              <a:rPr lang="en-US" altLang="en-US" sz="1400" smtClean="0">
                <a:latin typeface="Arial" charset="0"/>
                <a:cs typeface="Arial" charset="0"/>
              </a:rPr>
              <a:t>In addition to the influence of Greek culture, particularly the philosophies of Plato and Aristotle, Nietzsche was influenced by German philosopher Arthur Schopenhauer, by the theory of evolution, and by his friendship with German composer Richard Wagner.</a:t>
            </a:r>
          </a:p>
          <a:p>
            <a:endParaRPr lang="en-US" altLang="en-US" sz="1400" smtClean="0">
              <a:latin typeface="Arial" charset="0"/>
              <a:cs typeface="Arial" charset="0"/>
            </a:endParaRPr>
          </a:p>
          <a:p>
            <a:r>
              <a:rPr lang="en-US" altLang="en-US" sz="1400" smtClean="0">
                <a:latin typeface="Arial" charset="0"/>
                <a:cs typeface="Arial" charset="0"/>
              </a:rPr>
              <a:t>Nietzsche’s first major work, </a:t>
            </a:r>
            <a:r>
              <a:rPr lang="en-US" altLang="en-US" sz="1400" i="1" smtClean="0">
                <a:latin typeface="Arial" charset="0"/>
                <a:cs typeface="Arial" charset="0"/>
              </a:rPr>
              <a:t>Die Geburt der Tragödie aus dem Geiste de Musik</a:t>
            </a:r>
            <a:r>
              <a:rPr lang="en-US" altLang="en-US" sz="1400" smtClean="0">
                <a:latin typeface="Arial" charset="0"/>
                <a:cs typeface="Arial" charset="0"/>
              </a:rPr>
              <a:t> (</a:t>
            </a:r>
            <a:r>
              <a:rPr lang="en-US" altLang="en-US" sz="1400" i="1" smtClean="0">
                <a:latin typeface="Arial" charset="0"/>
                <a:cs typeface="Arial" charset="0"/>
              </a:rPr>
              <a:t>The Birth of Tragedy</a:t>
            </a:r>
            <a:r>
              <a:rPr lang="en-US" altLang="en-US" sz="1400" smtClean="0">
                <a:latin typeface="Arial" charset="0"/>
                <a:cs typeface="Arial" charset="0"/>
              </a:rPr>
              <a:t>), appeared in 1872. His most prolific period as an author was the 1880s. During the decade he wrote </a:t>
            </a:r>
            <a:r>
              <a:rPr lang="en-US" altLang="en-US" sz="1400" i="1" smtClean="0">
                <a:latin typeface="Arial" charset="0"/>
                <a:cs typeface="Arial" charset="0"/>
              </a:rPr>
              <a:t>Also sprach Zarathustra</a:t>
            </a:r>
            <a:r>
              <a:rPr lang="en-US" altLang="en-US" sz="1400" smtClean="0">
                <a:latin typeface="Arial" charset="0"/>
                <a:cs typeface="Arial" charset="0"/>
              </a:rPr>
              <a:t> (Parts I-III, 1883-1884; Part IV, 1885; translated as </a:t>
            </a:r>
            <a:r>
              <a:rPr lang="en-US" altLang="en-US" sz="1400" i="1" smtClean="0">
                <a:latin typeface="Arial" charset="0"/>
                <a:cs typeface="Arial" charset="0"/>
              </a:rPr>
              <a:t>Thus Spake Zarathustra</a:t>
            </a:r>
            <a:r>
              <a:rPr lang="en-US" altLang="en-US" sz="1400" smtClean="0">
                <a:latin typeface="Arial" charset="0"/>
                <a:cs typeface="Arial" charset="0"/>
              </a:rPr>
              <a:t>); </a:t>
            </a:r>
            <a:r>
              <a:rPr lang="en-US" altLang="en-US" sz="1400" i="1" smtClean="0">
                <a:latin typeface="Arial" charset="0"/>
                <a:cs typeface="Arial" charset="0"/>
              </a:rPr>
              <a:t>Jenseits von Gut und Böse</a:t>
            </a:r>
            <a:r>
              <a:rPr lang="en-US" altLang="en-US" sz="1400" smtClean="0">
                <a:latin typeface="Arial" charset="0"/>
                <a:cs typeface="Arial" charset="0"/>
              </a:rPr>
              <a:t> (1886; </a:t>
            </a:r>
            <a:r>
              <a:rPr lang="en-US" altLang="en-US" sz="1400" i="1" smtClean="0">
                <a:latin typeface="Arial" charset="0"/>
                <a:cs typeface="Arial" charset="0"/>
              </a:rPr>
              <a:t>Beyond Good and Evil</a:t>
            </a:r>
            <a:r>
              <a:rPr lang="en-US" altLang="en-US" sz="1400" smtClean="0">
                <a:latin typeface="Arial" charset="0"/>
                <a:cs typeface="Arial" charset="0"/>
              </a:rPr>
              <a:t>); </a:t>
            </a:r>
            <a:r>
              <a:rPr lang="en-US" altLang="en-US" sz="1400" i="1" smtClean="0">
                <a:latin typeface="Arial" charset="0"/>
                <a:cs typeface="Arial" charset="0"/>
              </a:rPr>
              <a:t>Zur Genealogie de Moral</a:t>
            </a:r>
            <a:r>
              <a:rPr lang="en-US" altLang="en-US" sz="1400" smtClean="0">
                <a:latin typeface="Arial" charset="0"/>
                <a:cs typeface="Arial" charset="0"/>
              </a:rPr>
              <a:t> (1887; </a:t>
            </a:r>
            <a:r>
              <a:rPr lang="en-US" altLang="en-US" sz="1400" i="1" smtClean="0">
                <a:latin typeface="Arial" charset="0"/>
                <a:cs typeface="Arial" charset="0"/>
              </a:rPr>
              <a:t>On the Genealogy of Morals</a:t>
            </a:r>
            <a:r>
              <a:rPr lang="en-US" altLang="en-US" sz="1400" smtClean="0">
                <a:latin typeface="Arial" charset="0"/>
                <a:cs typeface="Arial" charset="0"/>
              </a:rPr>
              <a:t>); </a:t>
            </a:r>
            <a:r>
              <a:rPr lang="en-US" altLang="en-US" sz="1400" i="1" smtClean="0">
                <a:latin typeface="Arial" charset="0"/>
                <a:cs typeface="Arial" charset="0"/>
              </a:rPr>
              <a:t>Der</a:t>
            </a:r>
            <a:r>
              <a:rPr lang="en-US" altLang="en-US" sz="1400" smtClean="0">
                <a:latin typeface="Arial" charset="0"/>
                <a:cs typeface="Arial" charset="0"/>
              </a:rPr>
              <a:t> </a:t>
            </a:r>
            <a:r>
              <a:rPr lang="en-US" altLang="en-US" sz="1400" i="1" smtClean="0">
                <a:latin typeface="Arial" charset="0"/>
                <a:cs typeface="Arial" charset="0"/>
              </a:rPr>
              <a:t>Antichrist</a:t>
            </a:r>
            <a:r>
              <a:rPr lang="en-US" altLang="en-US" sz="1400" smtClean="0">
                <a:latin typeface="Arial" charset="0"/>
                <a:cs typeface="Arial" charset="0"/>
              </a:rPr>
              <a:t> (1888; </a:t>
            </a:r>
            <a:r>
              <a:rPr lang="en-US" altLang="en-US" sz="1400" i="1" smtClean="0">
                <a:latin typeface="Arial" charset="0"/>
                <a:cs typeface="Arial" charset="0"/>
              </a:rPr>
              <a:t>The Antichrist</a:t>
            </a:r>
            <a:r>
              <a:rPr lang="en-US" altLang="en-US" sz="1400" smtClean="0">
                <a:latin typeface="Arial" charset="0"/>
                <a:cs typeface="Arial" charset="0"/>
              </a:rPr>
              <a:t>); and </a:t>
            </a:r>
            <a:r>
              <a:rPr lang="en-US" altLang="en-US" sz="1400" i="1" smtClean="0">
                <a:latin typeface="Arial" charset="0"/>
                <a:cs typeface="Arial" charset="0"/>
              </a:rPr>
              <a:t>Ecce Homo</a:t>
            </a:r>
            <a:r>
              <a:rPr lang="en-US" altLang="en-US" sz="1400" smtClean="0">
                <a:latin typeface="Arial" charset="0"/>
                <a:cs typeface="Arial" charset="0"/>
              </a:rPr>
              <a:t> (completed 1888, published 1908). Nietzsche’s last major work, </a:t>
            </a:r>
            <a:r>
              <a:rPr lang="en-US" altLang="en-US" sz="1400" i="1" smtClean="0">
                <a:latin typeface="Arial" charset="0"/>
                <a:cs typeface="Arial" charset="0"/>
              </a:rPr>
              <a:t>The Will to Power </a:t>
            </a:r>
            <a:r>
              <a:rPr lang="en-US" altLang="en-US" sz="1400" smtClean="0">
                <a:latin typeface="Arial" charset="0"/>
                <a:cs typeface="Arial" charset="0"/>
              </a:rPr>
              <a:t>(</a:t>
            </a:r>
            <a:r>
              <a:rPr lang="en-US" altLang="en-US" sz="1400" i="1" smtClean="0">
                <a:latin typeface="Arial" charset="0"/>
                <a:cs typeface="Arial" charset="0"/>
              </a:rPr>
              <a:t>Der Wille zur Macht</a:t>
            </a:r>
            <a:r>
              <a:rPr lang="en-US" altLang="en-US" sz="1400" smtClean="0">
                <a:latin typeface="Arial" charset="0"/>
                <a:cs typeface="Arial" charset="0"/>
              </a:rPr>
              <a:t>), was published in</a:t>
            </a:r>
            <a:r>
              <a:rPr lang="en-US" altLang="en-US" sz="1400" i="1" smtClean="0">
                <a:latin typeface="Arial" charset="0"/>
                <a:cs typeface="Arial" charset="0"/>
              </a:rPr>
              <a:t> </a:t>
            </a:r>
            <a:r>
              <a:rPr lang="en-US" altLang="en-US" sz="1400" smtClean="0">
                <a:latin typeface="Arial" charset="0"/>
                <a:cs typeface="Arial" charset="0"/>
              </a:rPr>
              <a:t>1901.</a:t>
            </a:r>
          </a:p>
          <a:p>
            <a:endParaRPr lang="en-US" altLang="en-US" sz="1400" smtClean="0">
              <a:latin typeface="Arial" charset="0"/>
              <a:cs typeface="Arial" charset="0"/>
            </a:endParaRPr>
          </a:p>
          <a:p>
            <a:r>
              <a:rPr lang="en-US" altLang="en-US" sz="1400" smtClean="0">
                <a:latin typeface="Arial" charset="0"/>
                <a:cs typeface="Arial" charset="0"/>
              </a:rPr>
              <a:t>One of Nietzsche’s fundamental contentions was that traditional values (represented primarily by Christianity) had lost their power in the lives of individuals. He expressed this in his proclamation “God is dead.” He was convinced that traditional values represented a “slave morality,” a morality created by weak and resentful individuals who encouraged such behavior as gentleness and kindness because the behavior served their interests. Nietzsche claimed that new values could be created to replace the traditional ones, and his discussion of the possibility led to his concept of the overman or superman.</a:t>
            </a:r>
          </a:p>
          <a:p>
            <a:endParaRPr lang="en-US" altLang="en-US" sz="1400" smtClean="0">
              <a:latin typeface="Arial" charset="0"/>
              <a:cs typeface="Arial" charset="0"/>
            </a:endParaRPr>
          </a:p>
          <a:p>
            <a:r>
              <a:rPr lang="en-US" altLang="en-US" sz="1400" smtClean="0">
                <a:latin typeface="Arial" charset="0"/>
                <a:cs typeface="Arial" charset="0"/>
              </a:rPr>
              <a:t>According to Nietzsche, the masses (whom he termed the herd or mob) conform to tradition, whereas his ideal overman is secure, independent, and highly individualistic. The overman feels deeply, but his passions are rationally controlled. Concentrating on the real world, rather than on the rewards of the next world promised by religion, the overman affirms life, including the suffering and pain that accompany human existence. Nietzsche’s overman is a creator of values, a creator of a “master morality” that reflects the strength and independence of one who is liberated from all values, except those that he deems valid.</a:t>
            </a:r>
          </a:p>
          <a:p>
            <a:endParaRPr lang="en-US" altLang="en-US" sz="1400" smtClean="0">
              <a:latin typeface="Arial" charset="0"/>
              <a:cs typeface="Arial" charset="0"/>
            </a:endParaRPr>
          </a:p>
          <a:p>
            <a:r>
              <a:rPr lang="en-US" altLang="en-US" sz="1400" smtClean="0">
                <a:latin typeface="Arial" charset="0"/>
                <a:cs typeface="Arial" charset="0"/>
              </a:rPr>
              <a:t>Nietzsche maintained that all human behavior is motivated by the will to power. In its positive sense, the will to power is not simply power over others, but the power over oneself that is necessary for creativity. Such power is manifested in the overman's independence, creativity, and originality. Although Nietzsche explicitly denied that any overmen had yet arisen, he mentions several individuals who could serve as models. Among these models he lists Jesus, Greek philosopher Socrates, Florentine thinker Leonardo da Vinci, Italian artist Michelangelo, English playwright William Shakespeare, German author Johann Wolfgang von Goethe, Roman ruler Julius Caesar, and French emperor Napoleon I.</a:t>
            </a:r>
          </a:p>
          <a:p>
            <a:endParaRPr lang="en-US" altLang="en-US" sz="1400" smtClean="0">
              <a:latin typeface="Arial" charset="0"/>
              <a:cs typeface="Arial" charset="0"/>
            </a:endParaRPr>
          </a:p>
          <a:p>
            <a:r>
              <a:rPr lang="en-US" altLang="en-US" sz="1400" smtClean="0">
                <a:latin typeface="Arial" charset="0"/>
                <a:cs typeface="Arial" charset="0"/>
              </a:rPr>
              <a:t>The concept of the overman has often been interpreted as one that postulates a master-slave society and has been identified with totalitarian philosophies. Many scholars deny the connection and attribute it to misinterpretation of Nietzsche's work.</a:t>
            </a:r>
          </a:p>
          <a:p>
            <a:r>
              <a:rPr lang="en-US" altLang="en-US" sz="1400" smtClean="0">
                <a:latin typeface="Arial" charset="0"/>
                <a:cs typeface="Arial" charset="0"/>
              </a:rPr>
              <a:t> </a:t>
            </a:r>
          </a:p>
          <a:p>
            <a:r>
              <a:rPr lang="en-US" altLang="en-US" sz="1400" smtClean="0">
                <a:latin typeface="Arial" charset="0"/>
                <a:cs typeface="Arial" charset="0"/>
              </a:rPr>
              <a:t>INFLUENCE</a:t>
            </a:r>
          </a:p>
          <a:p>
            <a:r>
              <a:rPr lang="en-US" altLang="en-US" sz="1400" smtClean="0">
                <a:latin typeface="Arial" charset="0"/>
                <a:cs typeface="Arial" charset="0"/>
              </a:rPr>
              <a:t>An acclaimed poet, Nietzsche exerted much influence on German literature, as well as on French literature and theology. His concepts have been discussed and elaborated upon by such individuals as German philosophers Karl Jaspers and Martin Heidegger, and German Jewish philosopher Martin Buber, German American theologian Paul Tillich, and French writers Albert Camus and Jean-Paul Sartre. After World War II (1939-1945), American theologians Thomas J. J. Altizer and Paul Van Buren seized upon Nietzsche's proclamation “God is dead” in their attempt to make Christianity relevant to its believers in the 1960s and 1970s. </a:t>
            </a:r>
            <a:r>
              <a:rPr lang="en-US" altLang="en-US" sz="1400" i="1" smtClean="0">
                <a:latin typeface="Arial" charset="0"/>
                <a:cs typeface="Arial" charset="0"/>
              </a:rPr>
              <a:t>See also </a:t>
            </a:r>
            <a:r>
              <a:rPr lang="en-US" altLang="en-US" sz="1400" smtClean="0">
                <a:latin typeface="Arial" charset="0"/>
                <a:cs typeface="Arial" charset="0"/>
              </a:rPr>
              <a:t>Existentialism.</a:t>
            </a:r>
          </a:p>
          <a:p>
            <a:r>
              <a:rPr lang="en-US" altLang="en-US" sz="1400" smtClean="0">
                <a:latin typeface="Arial" charset="0"/>
                <a:cs typeface="Arial" charset="0"/>
              </a:rPr>
              <a:t/>
            </a:r>
            <a:br>
              <a:rPr lang="en-US" altLang="en-US" sz="1400" smtClean="0">
                <a:latin typeface="Arial" charset="0"/>
                <a:cs typeface="Arial" charset="0"/>
              </a:rPr>
            </a:br>
            <a:r>
              <a:rPr lang="en-US" altLang="en-US" sz="1400" smtClean="0">
                <a:latin typeface="Arial" charset="0"/>
                <a:cs typeface="Arial" charset="0"/>
              </a:rPr>
              <a:t>Contributed By:</a:t>
            </a:r>
            <a:br>
              <a:rPr lang="en-US" altLang="en-US" sz="1400" smtClean="0">
                <a:latin typeface="Arial" charset="0"/>
                <a:cs typeface="Arial" charset="0"/>
              </a:rPr>
            </a:br>
            <a:r>
              <a:rPr lang="en-US" altLang="en-US" sz="1400" smtClean="0">
                <a:latin typeface="Arial" charset="0"/>
                <a:cs typeface="Arial" charset="0"/>
              </a:rPr>
              <a:t>Robert M. Baird</a:t>
            </a:r>
          </a:p>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828800" cy="6856413"/>
            <a:chOff x="0" y="0"/>
            <a:chExt cx="1152" cy="4319"/>
          </a:xfrm>
        </p:grpSpPr>
        <p:sp>
          <p:nvSpPr>
            <p:cNvPr id="5"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sp>
          <p:nvSpPr>
            <p:cNvPr id="6"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pic>
          <p:nvPicPr>
            <p:cNvPr id="7" name="Picture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1028"/>
              <a:ext cx="1152" cy="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4102" name="Rectangle 6"/>
          <p:cNvSpPr>
            <a:spLocks noGrp="1" noChangeArrowheads="1"/>
          </p:cNvSpPr>
          <p:nvPr>
            <p:ph type="ctrTitle" sz="quarter"/>
          </p:nvPr>
        </p:nvSpPr>
        <p:spPr>
          <a:xfrm>
            <a:off x="1905000" y="1676400"/>
            <a:ext cx="6934200" cy="2116138"/>
          </a:xfrm>
        </p:spPr>
        <p:txBody>
          <a:bodyPr/>
          <a:lstStyle>
            <a:lvl1pPr>
              <a:defRPr/>
            </a:lvl1pPr>
          </a:lstStyle>
          <a:p>
            <a:pPr lvl="0"/>
            <a:r>
              <a:rPr lang="en-US" altLang="en-US" noProof="0"/>
              <a:t>Click to edit Master title style</a:t>
            </a:r>
          </a:p>
        </p:txBody>
      </p:sp>
      <p:sp>
        <p:nvSpPr>
          <p:cNvPr id="4103" name="Rectangle 7"/>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pPr lvl="0"/>
            <a:r>
              <a:rPr lang="en-US" altLang="en-US" noProof="0"/>
              <a:t>Click to edit Master subtitle style</a:t>
            </a:r>
          </a:p>
        </p:txBody>
      </p:sp>
      <p:sp>
        <p:nvSpPr>
          <p:cNvPr id="8" name="Rectangle 8"/>
          <p:cNvSpPr>
            <a:spLocks noGrp="1" noChangeArrowheads="1"/>
          </p:cNvSpPr>
          <p:nvPr>
            <p:ph type="dt" sz="quarter" idx="10"/>
          </p:nvPr>
        </p:nvSpPr>
        <p:spPr>
          <a:xfrm>
            <a:off x="1828800" y="6400800"/>
            <a:ext cx="1905000" cy="457200"/>
          </a:xfrm>
        </p:spPr>
        <p:txBody>
          <a:bodyPr/>
          <a:lstStyle>
            <a:lvl1pPr>
              <a:defRPr/>
            </a:lvl1pPr>
          </a:lstStyle>
          <a:p>
            <a:pPr>
              <a:defRPr/>
            </a:pPr>
            <a:endParaRPr lang="en-US" altLang="en-US"/>
          </a:p>
        </p:txBody>
      </p:sp>
      <p:sp>
        <p:nvSpPr>
          <p:cNvPr id="9" name="Rectangle 9"/>
          <p:cNvSpPr>
            <a:spLocks noGrp="1" noChangeArrowheads="1"/>
          </p:cNvSpPr>
          <p:nvPr>
            <p:ph type="ftr" sz="quarter" idx="11"/>
          </p:nvPr>
        </p:nvSpPr>
        <p:spPr>
          <a:xfrm>
            <a:off x="3962400" y="6400800"/>
            <a:ext cx="2895600" cy="457200"/>
          </a:xfrm>
        </p:spPr>
        <p:txBody>
          <a:bodyPr/>
          <a:lstStyle>
            <a:lvl1pPr>
              <a:defRPr/>
            </a:lvl1pPr>
          </a:lstStyle>
          <a:p>
            <a:pPr>
              <a:defRPr/>
            </a:pPr>
            <a:endParaRPr lang="en-US" altLang="en-US"/>
          </a:p>
        </p:txBody>
      </p:sp>
      <p:sp>
        <p:nvSpPr>
          <p:cNvPr id="10" name="Rectangle 10"/>
          <p:cNvSpPr>
            <a:spLocks noGrp="1" noChangeArrowheads="1"/>
          </p:cNvSpPr>
          <p:nvPr>
            <p:ph type="sldNum" sz="quarter" idx="12"/>
          </p:nvPr>
        </p:nvSpPr>
        <p:spPr/>
        <p:txBody>
          <a:bodyPr/>
          <a:lstStyle>
            <a:lvl1pPr>
              <a:defRPr/>
            </a:lvl1pPr>
          </a:lstStyle>
          <a:p>
            <a:fld id="{C1FF7254-BCEE-4CCF-968A-D3C977B070FE}" type="slidenum">
              <a:rPr lang="en-US" altLang="en-US"/>
              <a:pPr/>
              <a:t>‹#›</a:t>
            </a:fld>
            <a:endParaRPr lang="en-US" altLang="en-US"/>
          </a:p>
        </p:txBody>
      </p:sp>
    </p:spTree>
    <p:extLst>
      <p:ext uri="{BB962C8B-B14F-4D97-AF65-F5344CB8AC3E}">
        <p14:creationId xmlns:p14="http://schemas.microsoft.com/office/powerpoint/2010/main" val="66220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36BAF8FA-2B55-4624-8AE0-E5BCB7538D2E}" type="slidenum">
              <a:rPr lang="en-US" altLang="en-US"/>
              <a:pPr/>
              <a:t>‹#›</a:t>
            </a:fld>
            <a:endParaRPr lang="en-US" altLang="en-US"/>
          </a:p>
        </p:txBody>
      </p:sp>
    </p:spTree>
    <p:extLst>
      <p:ext uri="{BB962C8B-B14F-4D97-AF65-F5344CB8AC3E}">
        <p14:creationId xmlns:p14="http://schemas.microsoft.com/office/powerpoint/2010/main" val="455934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85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192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125E1A06-5757-41F9-ACEF-64E8F3224B4E}" type="slidenum">
              <a:rPr lang="en-US" altLang="en-US"/>
              <a:pPr/>
              <a:t>‹#›</a:t>
            </a:fld>
            <a:endParaRPr lang="en-US" altLang="en-US"/>
          </a:p>
        </p:txBody>
      </p:sp>
    </p:spTree>
    <p:extLst>
      <p:ext uri="{BB962C8B-B14F-4D97-AF65-F5344CB8AC3E}">
        <p14:creationId xmlns:p14="http://schemas.microsoft.com/office/powerpoint/2010/main" val="22285644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219200" y="304800"/>
            <a:ext cx="7772400" cy="579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4"/>
          <p:cNvSpPr>
            <a:spLocks noGrp="1" noChangeArrowheads="1"/>
          </p:cNvSpPr>
          <p:nvPr>
            <p:ph type="sldNum" sz="quarter" idx="12"/>
          </p:nvPr>
        </p:nvSpPr>
        <p:spPr>
          <a:ln/>
        </p:spPr>
        <p:txBody>
          <a:bodyPr/>
          <a:lstStyle>
            <a:lvl1pPr>
              <a:defRPr/>
            </a:lvl1pPr>
          </a:lstStyle>
          <a:p>
            <a:fld id="{2C82AB68-65DD-4B66-8DED-6314DA4BBDA0}" type="slidenum">
              <a:rPr lang="en-US" altLang="en-US"/>
              <a:pPr/>
              <a:t>‹#›</a:t>
            </a:fld>
            <a:endParaRPr lang="en-US" altLang="en-US"/>
          </a:p>
        </p:txBody>
      </p:sp>
    </p:spTree>
    <p:extLst>
      <p:ext uri="{BB962C8B-B14F-4D97-AF65-F5344CB8AC3E}">
        <p14:creationId xmlns:p14="http://schemas.microsoft.com/office/powerpoint/2010/main" val="2846779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2BC6E981-6199-4517-B751-9DDD98164417}" type="slidenum">
              <a:rPr lang="en-US" altLang="en-US"/>
              <a:pPr/>
              <a:t>‹#›</a:t>
            </a:fld>
            <a:endParaRPr lang="en-US" altLang="en-US"/>
          </a:p>
        </p:txBody>
      </p:sp>
    </p:spTree>
    <p:extLst>
      <p:ext uri="{BB962C8B-B14F-4D97-AF65-F5344CB8AC3E}">
        <p14:creationId xmlns:p14="http://schemas.microsoft.com/office/powerpoint/2010/main" val="328407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4"/>
          <p:cNvSpPr>
            <a:spLocks noGrp="1" noChangeArrowheads="1"/>
          </p:cNvSpPr>
          <p:nvPr>
            <p:ph type="sldNum" sz="quarter" idx="12"/>
          </p:nvPr>
        </p:nvSpPr>
        <p:spPr>
          <a:ln/>
        </p:spPr>
        <p:txBody>
          <a:bodyPr/>
          <a:lstStyle>
            <a:lvl1pPr>
              <a:defRPr/>
            </a:lvl1pPr>
          </a:lstStyle>
          <a:p>
            <a:fld id="{83B36196-B919-42A1-9D6A-E4A15A004C35}" type="slidenum">
              <a:rPr lang="en-US" altLang="en-US"/>
              <a:pPr/>
              <a:t>‹#›</a:t>
            </a:fld>
            <a:endParaRPr lang="en-US" altLang="en-US"/>
          </a:p>
        </p:txBody>
      </p:sp>
    </p:spTree>
    <p:extLst>
      <p:ext uri="{BB962C8B-B14F-4D97-AF65-F5344CB8AC3E}">
        <p14:creationId xmlns:p14="http://schemas.microsoft.com/office/powerpoint/2010/main" val="279930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19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816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4"/>
          <p:cNvSpPr>
            <a:spLocks noGrp="1" noChangeArrowheads="1"/>
          </p:cNvSpPr>
          <p:nvPr>
            <p:ph type="sldNum" sz="quarter" idx="12"/>
          </p:nvPr>
        </p:nvSpPr>
        <p:spPr>
          <a:ln/>
        </p:spPr>
        <p:txBody>
          <a:bodyPr/>
          <a:lstStyle>
            <a:lvl1pPr>
              <a:defRPr/>
            </a:lvl1pPr>
          </a:lstStyle>
          <a:p>
            <a:fld id="{6373C8AF-5C81-4247-823A-62C5E0A5946A}" type="slidenum">
              <a:rPr lang="en-US" altLang="en-US"/>
              <a:pPr/>
              <a:t>‹#›</a:t>
            </a:fld>
            <a:endParaRPr lang="en-US" altLang="en-US"/>
          </a:p>
        </p:txBody>
      </p:sp>
    </p:spTree>
    <p:extLst>
      <p:ext uri="{BB962C8B-B14F-4D97-AF65-F5344CB8AC3E}">
        <p14:creationId xmlns:p14="http://schemas.microsoft.com/office/powerpoint/2010/main" val="56046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34"/>
          <p:cNvSpPr>
            <a:spLocks noGrp="1" noChangeArrowheads="1"/>
          </p:cNvSpPr>
          <p:nvPr>
            <p:ph type="sldNum" sz="quarter" idx="12"/>
          </p:nvPr>
        </p:nvSpPr>
        <p:spPr>
          <a:ln/>
        </p:spPr>
        <p:txBody>
          <a:bodyPr/>
          <a:lstStyle>
            <a:lvl1pPr>
              <a:defRPr/>
            </a:lvl1pPr>
          </a:lstStyle>
          <a:p>
            <a:fld id="{7E94DE1B-4A08-4B6D-8425-44E3F8DFE596}" type="slidenum">
              <a:rPr lang="en-US" altLang="en-US"/>
              <a:pPr/>
              <a:t>‹#›</a:t>
            </a:fld>
            <a:endParaRPr lang="en-US" altLang="en-US"/>
          </a:p>
        </p:txBody>
      </p:sp>
    </p:spTree>
    <p:extLst>
      <p:ext uri="{BB962C8B-B14F-4D97-AF65-F5344CB8AC3E}">
        <p14:creationId xmlns:p14="http://schemas.microsoft.com/office/powerpoint/2010/main" val="3781778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4"/>
          <p:cNvSpPr>
            <a:spLocks noGrp="1" noChangeArrowheads="1"/>
          </p:cNvSpPr>
          <p:nvPr>
            <p:ph type="sldNum" sz="quarter" idx="12"/>
          </p:nvPr>
        </p:nvSpPr>
        <p:spPr>
          <a:ln/>
        </p:spPr>
        <p:txBody>
          <a:bodyPr/>
          <a:lstStyle>
            <a:lvl1pPr>
              <a:defRPr/>
            </a:lvl1pPr>
          </a:lstStyle>
          <a:p>
            <a:fld id="{8D47C4EF-E53B-4995-A70E-D4E1B15B31DD}" type="slidenum">
              <a:rPr lang="en-US" altLang="en-US"/>
              <a:pPr/>
              <a:t>‹#›</a:t>
            </a:fld>
            <a:endParaRPr lang="en-US" altLang="en-US"/>
          </a:p>
        </p:txBody>
      </p:sp>
    </p:spTree>
    <p:extLst>
      <p:ext uri="{BB962C8B-B14F-4D97-AF65-F5344CB8AC3E}">
        <p14:creationId xmlns:p14="http://schemas.microsoft.com/office/powerpoint/2010/main" val="126496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34"/>
          <p:cNvSpPr>
            <a:spLocks noGrp="1" noChangeArrowheads="1"/>
          </p:cNvSpPr>
          <p:nvPr>
            <p:ph type="sldNum" sz="quarter" idx="12"/>
          </p:nvPr>
        </p:nvSpPr>
        <p:spPr>
          <a:ln/>
        </p:spPr>
        <p:txBody>
          <a:bodyPr/>
          <a:lstStyle>
            <a:lvl1pPr>
              <a:defRPr/>
            </a:lvl1pPr>
          </a:lstStyle>
          <a:p>
            <a:fld id="{37A9DB9B-E038-4C65-8368-56333CB824CC}" type="slidenum">
              <a:rPr lang="en-US" altLang="en-US"/>
              <a:pPr/>
              <a:t>‹#›</a:t>
            </a:fld>
            <a:endParaRPr lang="en-US" altLang="en-US"/>
          </a:p>
        </p:txBody>
      </p:sp>
    </p:spTree>
    <p:extLst>
      <p:ext uri="{BB962C8B-B14F-4D97-AF65-F5344CB8AC3E}">
        <p14:creationId xmlns:p14="http://schemas.microsoft.com/office/powerpoint/2010/main" val="1644820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4"/>
          <p:cNvSpPr>
            <a:spLocks noGrp="1" noChangeArrowheads="1"/>
          </p:cNvSpPr>
          <p:nvPr>
            <p:ph type="sldNum" sz="quarter" idx="12"/>
          </p:nvPr>
        </p:nvSpPr>
        <p:spPr>
          <a:ln/>
        </p:spPr>
        <p:txBody>
          <a:bodyPr/>
          <a:lstStyle>
            <a:lvl1pPr>
              <a:defRPr/>
            </a:lvl1pPr>
          </a:lstStyle>
          <a:p>
            <a:fld id="{5500F2CA-F5A2-44A3-BDE4-FF1E1E68624E}" type="slidenum">
              <a:rPr lang="en-US" altLang="en-US"/>
              <a:pPr/>
              <a:t>‹#›</a:t>
            </a:fld>
            <a:endParaRPr lang="en-US" altLang="en-US"/>
          </a:p>
        </p:txBody>
      </p:sp>
    </p:spTree>
    <p:extLst>
      <p:ext uri="{BB962C8B-B14F-4D97-AF65-F5344CB8AC3E}">
        <p14:creationId xmlns:p14="http://schemas.microsoft.com/office/powerpoint/2010/main" val="4128126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4"/>
          <p:cNvSpPr>
            <a:spLocks noGrp="1" noChangeArrowheads="1"/>
          </p:cNvSpPr>
          <p:nvPr>
            <p:ph type="sldNum" sz="quarter" idx="12"/>
          </p:nvPr>
        </p:nvSpPr>
        <p:spPr>
          <a:ln/>
        </p:spPr>
        <p:txBody>
          <a:bodyPr/>
          <a:lstStyle>
            <a:lvl1pPr>
              <a:defRPr/>
            </a:lvl1pPr>
          </a:lstStyle>
          <a:p>
            <a:fld id="{E726F7BC-E761-41DD-BBB2-C7CADCD8850F}" type="slidenum">
              <a:rPr lang="en-US" altLang="en-US"/>
              <a:pPr/>
              <a:t>‹#›</a:t>
            </a:fld>
            <a:endParaRPr lang="en-US" altLang="en-US"/>
          </a:p>
        </p:txBody>
      </p:sp>
    </p:spTree>
    <p:extLst>
      <p:ext uri="{BB962C8B-B14F-4D97-AF65-F5344CB8AC3E}">
        <p14:creationId xmlns:p14="http://schemas.microsoft.com/office/powerpoint/2010/main" val="152169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0"/>
            <a:ext cx="1143000" cy="6856413"/>
            <a:chOff x="0" y="0"/>
            <a:chExt cx="720" cy="4319"/>
          </a:xfrm>
        </p:grpSpPr>
        <p:sp>
          <p:nvSpPr>
            <p:cNvPr id="1032" name="Rectangle 1027"/>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sp>
          <p:nvSpPr>
            <p:cNvPr id="1033" name="Rectangle 1028"/>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defRPr/>
              </a:pPr>
              <a:endParaRPr lang="en-US" altLang="en-US"/>
            </a:p>
          </p:txBody>
        </p:sp>
        <p:pic>
          <p:nvPicPr>
            <p:cNvPr id="1034" name="Picture 1029"/>
            <p:cNvPicPr>
              <a:picLocks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0" y="312"/>
              <a:ext cx="720" cy="1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1027" name="Rectangle 1030"/>
          <p:cNvSpPr>
            <a:spLocks noGrp="1" noChangeArrowheads="1"/>
          </p:cNvSpPr>
          <p:nvPr>
            <p:ph type="title"/>
          </p:nvPr>
        </p:nvSpPr>
        <p:spPr bwMode="auto">
          <a:xfrm>
            <a:off x="1219200" y="304800"/>
            <a:ext cx="7772400"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1031"/>
          <p:cNvSpPr>
            <a:spLocks noGrp="1" noChangeArrowheads="1"/>
          </p:cNvSpPr>
          <p:nvPr>
            <p:ph type="body" idx="1"/>
          </p:nvPr>
        </p:nvSpPr>
        <p:spPr bwMode="auto">
          <a:xfrm>
            <a:off x="1219200" y="1600200"/>
            <a:ext cx="7772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0" name="Rectangle 1032"/>
          <p:cNvSpPr>
            <a:spLocks noGrp="1" noChangeArrowheads="1"/>
          </p:cNvSpPr>
          <p:nvPr>
            <p:ph type="dt" sz="half" idx="2"/>
          </p:nvPr>
        </p:nvSpPr>
        <p:spPr bwMode="auto">
          <a:xfrm>
            <a:off x="1143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cs typeface="+mn-cs"/>
              </a:defRPr>
            </a:lvl1pPr>
          </a:lstStyle>
          <a:p>
            <a:pPr>
              <a:defRPr/>
            </a:pPr>
            <a:endParaRPr lang="en-US" altLang="en-US"/>
          </a:p>
        </p:txBody>
      </p:sp>
      <p:sp>
        <p:nvSpPr>
          <p:cNvPr id="3081" name="Rectangle 1033"/>
          <p:cNvSpPr>
            <a:spLocks noGrp="1" noChangeArrowheads="1"/>
          </p:cNvSpPr>
          <p:nvPr>
            <p:ph type="ftr" sz="quarter" idx="3"/>
          </p:nvPr>
        </p:nvSpPr>
        <p:spPr bwMode="auto">
          <a:xfrm>
            <a:off x="35814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cs typeface="+mn-cs"/>
              </a:defRPr>
            </a:lvl1pPr>
          </a:lstStyle>
          <a:p>
            <a:pPr>
              <a:defRPr/>
            </a:pPr>
            <a:endParaRPr lang="en-US" altLang="en-US"/>
          </a:p>
        </p:txBody>
      </p:sp>
      <p:sp>
        <p:nvSpPr>
          <p:cNvPr id="3082" name="Rectangle 1034"/>
          <p:cNvSpPr>
            <a:spLocks noGrp="1" noChangeArrowheads="1"/>
          </p:cNvSpPr>
          <p:nvPr>
            <p:ph type="sldNum" sz="quarter" idx="4"/>
          </p:nvPr>
        </p:nvSpPr>
        <p:spPr bwMode="auto">
          <a:xfrm>
            <a:off x="72390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66A18213-661C-49CE-A45E-01125F1D610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90000"/>
        <a:buFont typeface="Symbol" pitchFamily="18"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28800" y="1676400"/>
            <a:ext cx="7315200" cy="1752600"/>
          </a:xfrm>
        </p:spPr>
        <p:txBody>
          <a:bodyPr/>
          <a:lstStyle/>
          <a:p>
            <a:pPr algn="ctr" eaLnBrk="1" hangingPunct="1">
              <a:defRPr/>
            </a:pPr>
            <a:r>
              <a:rPr lang="en-US" altLang="en-US" sz="3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 History of Western Thought</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Why We Think the Way We Do</a:t>
            </a:r>
          </a:p>
        </p:txBody>
      </p:sp>
      <p:sp>
        <p:nvSpPr>
          <p:cNvPr id="5123" name="Rectangle 3"/>
          <p:cNvSpPr>
            <a:spLocks noGrp="1" noChangeArrowheads="1"/>
          </p:cNvSpPr>
          <p:nvPr>
            <p:ph type="subTitle" idx="1"/>
          </p:nvPr>
        </p:nvSpPr>
        <p:spPr>
          <a:xfrm>
            <a:off x="2209800" y="3962400"/>
            <a:ext cx="6400800" cy="2057400"/>
          </a:xfrm>
        </p:spPr>
        <p:txBody>
          <a:bodyPr/>
          <a:lstStyle/>
          <a:p>
            <a:pPr algn="ctr" eaLnBrk="1" hangingPunct="1"/>
            <a:r>
              <a:rPr lang="en-US" altLang="en-US" sz="2400" b="1" smtClean="0">
                <a:latin typeface="Arial" charset="0"/>
                <a:cs typeface="Arial" charset="0"/>
              </a:rPr>
              <a:t>Summer 2016</a:t>
            </a:r>
          </a:p>
          <a:p>
            <a:pPr algn="ctr" eaLnBrk="1" hangingPunct="1"/>
            <a:r>
              <a:rPr lang="en-US" altLang="en-US" sz="2400" b="1" smtClean="0">
                <a:latin typeface="Arial" charset="0"/>
                <a:cs typeface="Arial" charset="0"/>
              </a:rPr>
              <a:t>Ross Arnold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1152525" y="76200"/>
            <a:ext cx="8001000" cy="640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90000"/>
              <a:buFont typeface="Symbol" panose="05050102010706020507" pitchFamily="18" charset="2"/>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ts val="600"/>
              </a:spcBef>
              <a:buClrTx/>
              <a:buSzTx/>
              <a:buFontTx/>
              <a:buNone/>
              <a:defRPr/>
            </a:pPr>
            <a:r>
              <a:rPr lang="en-US" altLang="en-US" sz="2000" b="1" dirty="0">
                <a:cs typeface="Arial" panose="020B0604020202020204" pitchFamily="34" charset="0"/>
              </a:rPr>
              <a:t>       </a:t>
            </a:r>
            <a:r>
              <a:rPr lang="en-US" altLang="en-US" sz="2000" dirty="0">
                <a:latin typeface="Arial" panose="020B0604020202020204" pitchFamily="34" charset="0"/>
                <a:cs typeface="Arial" panose="020B0604020202020204" pitchFamily="34" charset="0"/>
              </a:rPr>
              <a:t>And Zarathustra spoke thus to the people:</a:t>
            </a:r>
          </a:p>
          <a:p>
            <a:pPr eaLnBrk="1" hangingPunct="1">
              <a:spcBef>
                <a:spcPts val="600"/>
              </a:spcBef>
              <a:buClrTx/>
              <a:buSzTx/>
              <a:buFontTx/>
              <a:buNone/>
              <a:defRPr/>
            </a:pPr>
            <a:r>
              <a:rPr lang="en-US" altLang="en-US" sz="2000" dirty="0">
                <a:latin typeface="Arial" panose="020B0604020202020204" pitchFamily="34" charset="0"/>
                <a:cs typeface="Arial" panose="020B0604020202020204" pitchFamily="34" charset="0"/>
              </a:rPr>
              <a:t>       I teach you the Superman. Man is something that should be overcome. What have you done to overcome him?</a:t>
            </a:r>
          </a:p>
          <a:p>
            <a:pPr eaLnBrk="1" hangingPunct="1">
              <a:spcBef>
                <a:spcPts val="600"/>
              </a:spcBef>
              <a:buClrTx/>
              <a:buSzTx/>
              <a:buFontTx/>
              <a:buNone/>
              <a:defRPr/>
            </a:pPr>
            <a:r>
              <a:rPr lang="en-US" altLang="en-US" sz="2000" dirty="0">
                <a:latin typeface="Arial" panose="020B0604020202020204" pitchFamily="34" charset="0"/>
                <a:cs typeface="Arial" panose="020B0604020202020204" pitchFamily="34" charset="0"/>
              </a:rPr>
              <a:t>       All creatures hitherto have created something beyond themselves: and do you want to be the ebb of this great tide, and return to the animals rather than overcome man?  What is the ape to men? A laughing-stock or a painful embarrassment. And just so shall man be to the Superman: a laughing-stock or a painful embarrassment.  You have made your way from worm to man, and much in you is still worm. Once you were apes, and even now man is more of an ape than any ape.</a:t>
            </a:r>
          </a:p>
          <a:p>
            <a:pPr eaLnBrk="1" hangingPunct="1">
              <a:spcBef>
                <a:spcPts val="600"/>
              </a:spcBef>
              <a:buClrTx/>
              <a:buSzTx/>
              <a:buFontTx/>
              <a:buNone/>
              <a:defRPr/>
            </a:pPr>
            <a:r>
              <a:rPr lang="en-US" altLang="en-US" sz="2000" dirty="0">
                <a:latin typeface="Arial" panose="020B0604020202020204" pitchFamily="34" charset="0"/>
                <a:cs typeface="Arial" panose="020B0604020202020204" pitchFamily="34" charset="0"/>
              </a:rPr>
              <a:t>       But he who is the wisest among you, he also is only a discord and hybrid of plant and of ghost. But do I bid you become ghosts or plants?</a:t>
            </a:r>
          </a:p>
          <a:p>
            <a:pPr eaLnBrk="1" hangingPunct="1">
              <a:spcBef>
                <a:spcPts val="600"/>
              </a:spcBef>
              <a:buClrTx/>
              <a:buSzTx/>
              <a:buFontTx/>
              <a:buNone/>
              <a:defRPr/>
            </a:pPr>
            <a:r>
              <a:rPr lang="en-US" altLang="en-US" sz="2000" dirty="0">
                <a:latin typeface="Arial" panose="020B0604020202020204" pitchFamily="34" charset="0"/>
                <a:cs typeface="Arial" panose="020B0604020202020204" pitchFamily="34" charset="0"/>
              </a:rPr>
              <a:t>       Behold, I teach you the Superman.</a:t>
            </a:r>
          </a:p>
          <a:p>
            <a:pPr eaLnBrk="1" hangingPunct="1">
              <a:spcBef>
                <a:spcPts val="600"/>
              </a:spcBef>
              <a:buClrTx/>
              <a:buSzTx/>
              <a:buFontTx/>
              <a:buNone/>
              <a:defRPr/>
            </a:pPr>
            <a:r>
              <a:rPr lang="en-US" altLang="en-US" sz="2000" dirty="0">
                <a:latin typeface="Arial" panose="020B0604020202020204" pitchFamily="34" charset="0"/>
                <a:cs typeface="Arial" panose="020B0604020202020204" pitchFamily="34" charset="0"/>
              </a:rPr>
              <a:t>       The Superman is the meaning of the earth.  Let your will say: The Superman shall be the meaning of the earth! …</a:t>
            </a:r>
          </a:p>
          <a:p>
            <a:pPr indent="403225" eaLnBrk="1" hangingPunct="1">
              <a:spcBef>
                <a:spcPts val="600"/>
              </a:spcBef>
              <a:buClrTx/>
              <a:buSzTx/>
              <a:buFontTx/>
              <a:buNone/>
              <a:defRPr/>
            </a:pPr>
            <a:r>
              <a:rPr lang="en-US" altLang="en-US" sz="2000" dirty="0">
                <a:latin typeface="Arial" panose="020B0604020202020204" pitchFamily="34" charset="0"/>
                <a:cs typeface="Arial" panose="020B0604020202020204" pitchFamily="34" charset="0"/>
              </a:rPr>
              <a:t>Once blasphemy against God was the greatest blasphemy, but God died, and thereupon these blasphemers died too.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219200" y="0"/>
            <a:ext cx="7924800" cy="685800"/>
          </a:xfrm>
        </p:spPr>
        <p:txBody>
          <a:bodyPr/>
          <a:lstStyle/>
          <a:p>
            <a:pPr eaLnBrk="1" hangingPunct="1"/>
            <a:r>
              <a:rPr lang="en-US" altLang="en-US" sz="3600" b="1" smtClean="0"/>
              <a:t>Progression of Philosophical Thinking</a:t>
            </a:r>
            <a:r>
              <a:rPr lang="en-US" altLang="en-US" sz="1000" b="1" smtClean="0"/>
              <a:t/>
            </a:r>
            <a:br>
              <a:rPr lang="en-US" altLang="en-US" sz="1000" b="1" smtClean="0"/>
            </a:br>
            <a:endParaRPr lang="en-US" altLang="en-US" sz="1000" b="1" smtClean="0"/>
          </a:p>
        </p:txBody>
      </p:sp>
      <p:sp>
        <p:nvSpPr>
          <p:cNvPr id="25603" name="Rectangle 3"/>
          <p:cNvSpPr>
            <a:spLocks noGrp="1" noChangeArrowheads="1"/>
          </p:cNvSpPr>
          <p:nvPr>
            <p:ph type="body" sz="half" idx="1"/>
          </p:nvPr>
        </p:nvSpPr>
        <p:spPr>
          <a:xfrm>
            <a:off x="1104900" y="609600"/>
            <a:ext cx="7848600" cy="7315200"/>
          </a:xfrm>
          <a:extLst>
            <a:ext uri="{91240B29-F687-4F45-9708-019B960494DF}">
              <a14:hiddenLine xmlns:a14="http://schemas.microsoft.com/office/drawing/2010/main" w="6350" cmpd="sng">
                <a:solidFill>
                  <a:schemeClr val="tx1"/>
                </a:solidFill>
                <a:miter lim="800000"/>
                <a:headEnd/>
                <a:tailEnd/>
              </a14:hiddenLine>
            </a:ext>
          </a:extLst>
        </p:spPr>
        <p:txBody>
          <a:bodyPr/>
          <a:lstStyle/>
          <a:p>
            <a:pPr eaLnBrk="1" hangingPunct="1">
              <a:lnSpc>
                <a:spcPct val="60000"/>
              </a:lnSpc>
              <a:spcBef>
                <a:spcPct val="0"/>
              </a:spcBef>
              <a:buFont typeface="Symbol" pitchFamily="18" charset="2"/>
              <a:buNone/>
            </a:pPr>
            <a:r>
              <a:rPr lang="en-US" altLang="en-US" sz="2400" b="1" smtClean="0">
                <a:solidFill>
                  <a:srgbClr val="FFFF00"/>
                </a:solidFill>
                <a:latin typeface="Arial" charset="0"/>
                <a:cs typeface="Arial" charset="0"/>
              </a:rPr>
              <a:t>Idealism -</a:t>
            </a:r>
            <a:r>
              <a:rPr lang="en-US" altLang="en-US" sz="3200" b="1" smtClean="0">
                <a:solidFill>
                  <a:srgbClr val="FFFF00"/>
                </a:solidFill>
                <a:latin typeface="Arial" charset="0"/>
                <a:cs typeface="Arial" charset="0"/>
              </a:rPr>
              <a:t> </a:t>
            </a:r>
            <a:r>
              <a:rPr lang="en-US" altLang="en-US" sz="1600" b="1" smtClean="0">
                <a:latin typeface="Arial" charset="0"/>
                <a:cs typeface="Arial" charset="0"/>
              </a:rPr>
              <a:t>We know reality with </a:t>
            </a:r>
          </a:p>
          <a:p>
            <a:pPr eaLnBrk="1" hangingPunct="1">
              <a:lnSpc>
                <a:spcPct val="60000"/>
              </a:lnSpc>
              <a:spcBef>
                <a:spcPct val="0"/>
              </a:spcBef>
              <a:buFont typeface="Symbol" pitchFamily="18" charset="2"/>
              <a:buNone/>
            </a:pPr>
            <a:r>
              <a:rPr lang="en-US" altLang="en-US" sz="1800" b="1" smtClean="0">
                <a:latin typeface="Arial" charset="0"/>
                <a:cs typeface="Arial" charset="0"/>
              </a:rPr>
              <a:t>		          our minds</a:t>
            </a:r>
            <a:r>
              <a:rPr lang="en-US" altLang="en-US" b="1" smtClean="0">
                <a:latin typeface="Arial" charset="0"/>
                <a:cs typeface="Arial" charset="0"/>
              </a:rPr>
              <a:t>                        </a:t>
            </a:r>
          </a:p>
          <a:p>
            <a:pPr eaLnBrk="1" hangingPunct="1">
              <a:lnSpc>
                <a:spcPct val="90000"/>
              </a:lnSpc>
              <a:buFont typeface="Symbol" pitchFamily="18" charset="2"/>
              <a:buNone/>
            </a:pPr>
            <a:r>
              <a:rPr lang="en-US" altLang="en-US" sz="1600" b="1" smtClean="0">
                <a:solidFill>
                  <a:srgbClr val="FFCC66"/>
                </a:solidFill>
                <a:latin typeface="Arial" charset="0"/>
                <a:cs typeface="Arial" charset="0"/>
              </a:rPr>
              <a:t>Plato</a:t>
            </a:r>
            <a:r>
              <a:rPr lang="en-US" altLang="en-US" sz="1600" smtClean="0">
                <a:latin typeface="Arial" charset="0"/>
                <a:cs typeface="Arial" charset="0"/>
              </a:rPr>
              <a:t> (c.427-347 BC)</a:t>
            </a:r>
          </a:p>
          <a:p>
            <a:pPr eaLnBrk="1" hangingPunct="1">
              <a:lnSpc>
                <a:spcPct val="90000"/>
              </a:lnSpc>
              <a:buFont typeface="Symbol" pitchFamily="18" charset="2"/>
              <a:buNone/>
            </a:pPr>
            <a:r>
              <a:rPr lang="en-US" altLang="en-US" sz="900" smtClean="0">
                <a:latin typeface="Arial" charset="0"/>
                <a:cs typeface="Arial" charset="0"/>
              </a:rPr>
              <a:t>	</a:t>
            </a:r>
            <a:r>
              <a:rPr lang="en-US" altLang="en-US" sz="900" smtClean="0">
                <a:solidFill>
                  <a:srgbClr val="FFCC66"/>
                </a:solidFill>
                <a:latin typeface="Arial" charset="0"/>
                <a:cs typeface="Arial" charset="0"/>
              </a:rPr>
              <a:t>	</a:t>
            </a:r>
            <a:endParaRPr lang="en-US" altLang="en-US" sz="900" b="1" smtClean="0">
              <a:solidFill>
                <a:srgbClr val="FFCC66"/>
              </a:solidFill>
              <a:latin typeface="Arial" charset="0"/>
              <a:cs typeface="Arial" charset="0"/>
            </a:endParaRPr>
          </a:p>
          <a:p>
            <a:pPr eaLnBrk="1" hangingPunct="1">
              <a:lnSpc>
                <a:spcPct val="75000"/>
              </a:lnSpc>
              <a:buFont typeface="Symbol" pitchFamily="18" charset="2"/>
              <a:buNone/>
            </a:pPr>
            <a:r>
              <a:rPr lang="en-US" altLang="en-US" sz="1600" b="1" smtClean="0">
                <a:solidFill>
                  <a:schemeClr val="tx2"/>
                </a:solidFill>
                <a:latin typeface="Arial" charset="0"/>
                <a:cs typeface="Arial" charset="0"/>
              </a:rPr>
              <a:t>     St. Augustine </a:t>
            </a:r>
            <a:r>
              <a:rPr lang="en-US" altLang="en-US" sz="1600" smtClean="0">
                <a:latin typeface="Arial" charset="0"/>
                <a:cs typeface="Arial" charset="0"/>
              </a:rPr>
              <a:t>(354-430)</a:t>
            </a:r>
          </a:p>
          <a:p>
            <a:pPr eaLnBrk="1" hangingPunct="1">
              <a:lnSpc>
                <a:spcPct val="75000"/>
              </a:lnSpc>
              <a:buFont typeface="Symbol" pitchFamily="18" charset="2"/>
              <a:buNone/>
            </a:pPr>
            <a:r>
              <a:rPr lang="en-US" altLang="en-US" sz="1600" smtClean="0">
                <a:latin typeface="Arial" charset="0"/>
                <a:cs typeface="Arial" charset="0"/>
              </a:rPr>
              <a:t>		</a:t>
            </a:r>
            <a:r>
              <a:rPr lang="en-US" altLang="en-US" sz="1600" b="1" smtClean="0">
                <a:latin typeface="Arial" charset="0"/>
                <a:cs typeface="Arial" charset="0"/>
              </a:rPr>
              <a:t>(faith precedes reason)</a:t>
            </a:r>
          </a:p>
          <a:p>
            <a:pPr eaLnBrk="1" hangingPunct="1">
              <a:lnSpc>
                <a:spcPct val="90000"/>
              </a:lnSpc>
              <a:buFont typeface="Symbol" pitchFamily="18" charset="2"/>
              <a:buNone/>
            </a:pPr>
            <a:r>
              <a:rPr lang="en-US" altLang="en-US" sz="900" smtClean="0">
                <a:latin typeface="Arial" charset="0"/>
                <a:cs typeface="Arial" charset="0"/>
              </a:rPr>
              <a:t>	</a:t>
            </a:r>
            <a:r>
              <a:rPr lang="en-US" altLang="en-US" sz="900" smtClean="0">
                <a:solidFill>
                  <a:srgbClr val="FFCC66"/>
                </a:solidFill>
                <a:latin typeface="Arial" charset="0"/>
                <a:cs typeface="Arial" charset="0"/>
              </a:rPr>
              <a:t>	</a:t>
            </a:r>
            <a:endParaRPr lang="en-US" altLang="en-US" sz="900" b="1" smtClean="0">
              <a:solidFill>
                <a:srgbClr val="FFCC66"/>
              </a:solidFill>
              <a:latin typeface="Arial" charset="0"/>
              <a:cs typeface="Arial" charset="0"/>
            </a:endParaRPr>
          </a:p>
          <a:p>
            <a:pPr eaLnBrk="1" hangingPunct="1">
              <a:lnSpc>
                <a:spcPct val="75000"/>
              </a:lnSpc>
              <a:buFont typeface="Symbol" pitchFamily="18" charset="2"/>
              <a:buNone/>
            </a:pPr>
            <a:r>
              <a:rPr lang="en-US" altLang="en-US" sz="1600" b="1" smtClean="0">
                <a:solidFill>
                  <a:schemeClr val="tx2"/>
                </a:solidFill>
                <a:latin typeface="Arial" charset="0"/>
                <a:cs typeface="Arial" charset="0"/>
              </a:rPr>
              <a:t>Rene Descartes </a:t>
            </a:r>
            <a:r>
              <a:rPr lang="en-US" altLang="en-US" sz="1600" smtClean="0">
                <a:latin typeface="Arial" charset="0"/>
                <a:cs typeface="Arial" charset="0"/>
              </a:rPr>
              <a:t>(1596-1650)</a:t>
            </a:r>
          </a:p>
          <a:p>
            <a:pPr eaLnBrk="1" hangingPunct="1">
              <a:lnSpc>
                <a:spcPct val="75000"/>
              </a:lnSpc>
              <a:buFont typeface="Symbol" pitchFamily="18" charset="2"/>
              <a:buNone/>
            </a:pPr>
            <a:r>
              <a:rPr lang="en-US" altLang="en-US" sz="1600" b="1" smtClean="0">
                <a:latin typeface="Arial" charset="0"/>
                <a:cs typeface="Arial" charset="0"/>
              </a:rPr>
              <a:t>	(rationalism, subjectivism)</a:t>
            </a:r>
          </a:p>
          <a:p>
            <a:pPr eaLnBrk="1" hangingPunct="1">
              <a:lnSpc>
                <a:spcPct val="90000"/>
              </a:lnSpc>
              <a:buFont typeface="Symbol" pitchFamily="18" charset="2"/>
              <a:buNone/>
            </a:pPr>
            <a:r>
              <a:rPr lang="en-US" altLang="en-US" sz="3200" smtClean="0">
                <a:latin typeface="Arial" charset="0"/>
                <a:cs typeface="Arial" charset="0"/>
              </a:rPr>
              <a:t>	</a:t>
            </a:r>
            <a:r>
              <a:rPr lang="en-US" altLang="en-US" sz="3200" smtClean="0">
                <a:solidFill>
                  <a:srgbClr val="FFCC66"/>
                </a:solidFill>
                <a:latin typeface="Arial" charset="0"/>
                <a:cs typeface="Arial" charset="0"/>
              </a:rPr>
              <a:t>	</a:t>
            </a:r>
            <a:endParaRPr lang="en-US" altLang="en-US" sz="3200" b="1" smtClean="0">
              <a:solidFill>
                <a:srgbClr val="FFCC66"/>
              </a:solidFill>
              <a:latin typeface="Arial" charset="0"/>
              <a:cs typeface="Arial" charset="0"/>
            </a:endParaRPr>
          </a:p>
          <a:p>
            <a:pPr eaLnBrk="1" hangingPunct="1">
              <a:lnSpc>
                <a:spcPct val="75000"/>
              </a:lnSpc>
              <a:buFont typeface="Symbol" pitchFamily="18" charset="2"/>
              <a:buNone/>
            </a:pPr>
            <a:r>
              <a:rPr lang="en-US" altLang="en-US" sz="1600" b="1" smtClean="0">
                <a:solidFill>
                  <a:srgbClr val="FFCC66"/>
                </a:solidFill>
                <a:latin typeface="Arial" charset="0"/>
                <a:cs typeface="Arial" charset="0"/>
              </a:rPr>
              <a:t>Immanuel Kant </a:t>
            </a:r>
            <a:r>
              <a:rPr lang="en-US" altLang="en-US" sz="1600" smtClean="0">
                <a:latin typeface="Arial" charset="0"/>
                <a:cs typeface="Arial" charset="0"/>
              </a:rPr>
              <a:t>(1724-1804)</a:t>
            </a:r>
          </a:p>
          <a:p>
            <a:pPr eaLnBrk="1" hangingPunct="1">
              <a:lnSpc>
                <a:spcPct val="75000"/>
              </a:lnSpc>
              <a:buFont typeface="Symbol" pitchFamily="18" charset="2"/>
              <a:buNone/>
            </a:pPr>
            <a:r>
              <a:rPr lang="en-US" altLang="en-US" sz="1600" b="1" smtClean="0">
                <a:latin typeface="Arial" charset="0"/>
                <a:cs typeface="Arial" charset="0"/>
              </a:rPr>
              <a:t>    (rationalism; subjectivism; relativism)</a:t>
            </a:r>
          </a:p>
          <a:p>
            <a:pPr eaLnBrk="1" hangingPunct="1">
              <a:lnSpc>
                <a:spcPct val="90000"/>
              </a:lnSpc>
              <a:buFont typeface="Symbol" pitchFamily="18" charset="2"/>
              <a:buNone/>
            </a:pPr>
            <a:r>
              <a:rPr lang="en-US" altLang="en-US" sz="900" smtClean="0">
                <a:latin typeface="Arial" charset="0"/>
                <a:cs typeface="Arial" charset="0"/>
              </a:rPr>
              <a:t>	</a:t>
            </a:r>
            <a:r>
              <a:rPr lang="en-US" altLang="en-US" sz="900" smtClean="0">
                <a:solidFill>
                  <a:srgbClr val="FFCC66"/>
                </a:solidFill>
                <a:latin typeface="Arial" charset="0"/>
                <a:cs typeface="Arial" charset="0"/>
              </a:rPr>
              <a:t>	</a:t>
            </a:r>
            <a:endParaRPr lang="en-US" altLang="en-US" sz="900" b="1" smtClean="0">
              <a:solidFill>
                <a:srgbClr val="FFCC66"/>
              </a:solidFill>
              <a:latin typeface="Arial" charset="0"/>
              <a:cs typeface="Arial" charset="0"/>
            </a:endParaRPr>
          </a:p>
          <a:p>
            <a:pPr eaLnBrk="1" hangingPunct="1">
              <a:lnSpc>
                <a:spcPct val="75000"/>
              </a:lnSpc>
              <a:buFont typeface="Symbol" pitchFamily="18" charset="2"/>
              <a:buNone/>
            </a:pPr>
            <a:r>
              <a:rPr lang="en-US" altLang="en-US" sz="1600" b="1" smtClean="0">
                <a:latin typeface="Arial" charset="0"/>
                <a:cs typeface="Arial" charset="0"/>
              </a:rPr>
              <a:t>	 </a:t>
            </a:r>
            <a:r>
              <a:rPr lang="en-US" altLang="en-US" sz="1600" b="1" smtClean="0">
                <a:solidFill>
                  <a:schemeClr val="tx2"/>
                </a:solidFill>
                <a:latin typeface="Arial" charset="0"/>
                <a:cs typeface="Arial" charset="0"/>
              </a:rPr>
              <a:t>Friedrich Schleiermacher </a:t>
            </a:r>
            <a:r>
              <a:rPr lang="en-US" altLang="en-US" sz="1600" b="1" smtClean="0">
                <a:latin typeface="Arial" charset="0"/>
                <a:cs typeface="Arial" charset="0"/>
              </a:rPr>
              <a:t>(1768-1834)	</a:t>
            </a:r>
          </a:p>
          <a:p>
            <a:pPr eaLnBrk="1" hangingPunct="1">
              <a:lnSpc>
                <a:spcPct val="75000"/>
              </a:lnSpc>
              <a:buFont typeface="Symbol" pitchFamily="18" charset="2"/>
              <a:buNone/>
            </a:pPr>
            <a:r>
              <a:rPr lang="en-US" altLang="en-US" sz="1600" b="1" smtClean="0">
                <a:latin typeface="Arial" charset="0"/>
                <a:cs typeface="Arial" charset="0"/>
              </a:rPr>
              <a:t>		(radical subjectivism; relativism)</a:t>
            </a:r>
          </a:p>
          <a:p>
            <a:pPr eaLnBrk="1" hangingPunct="1">
              <a:lnSpc>
                <a:spcPct val="75000"/>
              </a:lnSpc>
              <a:buFont typeface="Symbol" pitchFamily="18" charset="2"/>
              <a:buNone/>
            </a:pPr>
            <a:endParaRPr lang="en-US" altLang="en-US" sz="1200" b="1" smtClean="0">
              <a:latin typeface="Arial" charset="0"/>
              <a:cs typeface="Arial" charset="0"/>
            </a:endParaRPr>
          </a:p>
          <a:p>
            <a:pPr eaLnBrk="1" hangingPunct="1">
              <a:lnSpc>
                <a:spcPct val="70000"/>
              </a:lnSpc>
              <a:spcBef>
                <a:spcPct val="0"/>
              </a:spcBef>
              <a:buClrTx/>
              <a:buSzTx/>
              <a:buFontTx/>
              <a:buNone/>
            </a:pPr>
            <a:r>
              <a:rPr lang="en-US" altLang="en-US" sz="1600" b="1" smtClean="0">
                <a:solidFill>
                  <a:schemeClr val="tx2"/>
                </a:solidFill>
                <a:latin typeface="Arial" charset="0"/>
                <a:cs typeface="Arial" charset="0"/>
              </a:rPr>
              <a:t>Georg W.F. Hegel</a:t>
            </a:r>
            <a:r>
              <a:rPr lang="en-US" altLang="en-US" sz="1600" smtClean="0">
                <a:solidFill>
                  <a:schemeClr val="tx2"/>
                </a:solidFill>
                <a:latin typeface="Arial" charset="0"/>
                <a:cs typeface="Arial" charset="0"/>
              </a:rPr>
              <a:t> </a:t>
            </a:r>
            <a:r>
              <a:rPr lang="en-US" altLang="en-US" sz="1600" b="1" smtClean="0">
                <a:latin typeface="Arial" charset="0"/>
                <a:cs typeface="Arial" charset="0"/>
              </a:rPr>
              <a:t>(1770-1831)</a:t>
            </a:r>
          </a:p>
          <a:p>
            <a:pPr eaLnBrk="1" hangingPunct="1">
              <a:lnSpc>
                <a:spcPct val="70000"/>
              </a:lnSpc>
              <a:spcBef>
                <a:spcPct val="0"/>
              </a:spcBef>
              <a:buClrTx/>
              <a:buSzTx/>
              <a:buFontTx/>
              <a:buNone/>
            </a:pPr>
            <a:r>
              <a:rPr lang="en-US" altLang="en-US" sz="1600" b="1" smtClean="0">
                <a:latin typeface="Arial" charset="0"/>
                <a:cs typeface="Arial" charset="0"/>
              </a:rPr>
              <a:t>     (dialectical idealism)</a:t>
            </a:r>
          </a:p>
          <a:p>
            <a:pPr eaLnBrk="1" hangingPunct="1">
              <a:lnSpc>
                <a:spcPct val="70000"/>
              </a:lnSpc>
              <a:spcBef>
                <a:spcPct val="0"/>
              </a:spcBef>
              <a:buClrTx/>
              <a:buSzTx/>
              <a:buFontTx/>
              <a:buNone/>
            </a:pPr>
            <a:endParaRPr lang="en-US" altLang="en-US" sz="1600" b="1" smtClean="0">
              <a:latin typeface="Arial" charset="0"/>
              <a:cs typeface="Arial" charset="0"/>
            </a:endParaRPr>
          </a:p>
          <a:p>
            <a:pPr eaLnBrk="1" hangingPunct="1">
              <a:lnSpc>
                <a:spcPct val="70000"/>
              </a:lnSpc>
              <a:spcBef>
                <a:spcPct val="0"/>
              </a:spcBef>
              <a:buClrTx/>
              <a:buSzTx/>
              <a:buFontTx/>
              <a:buNone/>
            </a:pPr>
            <a:endParaRPr lang="en-US" altLang="en-US" sz="1600" b="1" smtClean="0">
              <a:latin typeface="Arial" charset="0"/>
              <a:cs typeface="Arial" charset="0"/>
            </a:endParaRPr>
          </a:p>
          <a:p>
            <a:pPr eaLnBrk="1" hangingPunct="1">
              <a:lnSpc>
                <a:spcPct val="70000"/>
              </a:lnSpc>
              <a:spcBef>
                <a:spcPct val="0"/>
              </a:spcBef>
              <a:buClrTx/>
              <a:buSzTx/>
              <a:buFontTx/>
              <a:buNone/>
            </a:pPr>
            <a:r>
              <a:rPr lang="en-US" altLang="en-US" sz="1600" b="1" smtClean="0">
                <a:solidFill>
                  <a:schemeClr val="tx2"/>
                </a:solidFill>
                <a:latin typeface="Arial" charset="0"/>
                <a:cs typeface="Arial" charset="0"/>
              </a:rPr>
              <a:t>Alfred North Whitehead</a:t>
            </a:r>
            <a:r>
              <a:rPr lang="en-US" altLang="en-US" sz="1600" smtClean="0">
                <a:solidFill>
                  <a:schemeClr val="tx2"/>
                </a:solidFill>
                <a:latin typeface="Arial" charset="0"/>
                <a:cs typeface="Arial" charset="0"/>
              </a:rPr>
              <a:t> </a:t>
            </a:r>
            <a:r>
              <a:rPr lang="en-US" altLang="en-US" sz="1600" b="1" smtClean="0">
                <a:latin typeface="Arial" charset="0"/>
                <a:cs typeface="Arial" charset="0"/>
              </a:rPr>
              <a:t>(1861-1947)</a:t>
            </a:r>
          </a:p>
          <a:p>
            <a:pPr eaLnBrk="1" hangingPunct="1">
              <a:lnSpc>
                <a:spcPct val="70000"/>
              </a:lnSpc>
              <a:spcBef>
                <a:spcPct val="0"/>
              </a:spcBef>
              <a:buClrTx/>
              <a:buSzTx/>
              <a:buFontTx/>
              <a:buNone/>
            </a:pPr>
            <a:r>
              <a:rPr lang="en-US" altLang="en-US" sz="1600" b="1" smtClean="0">
                <a:latin typeface="Arial" charset="0"/>
                <a:cs typeface="Arial" charset="0"/>
              </a:rPr>
              <a:t>	(process philosophy)</a:t>
            </a:r>
          </a:p>
          <a:p>
            <a:pPr eaLnBrk="1" hangingPunct="1">
              <a:lnSpc>
                <a:spcPct val="70000"/>
              </a:lnSpc>
              <a:spcBef>
                <a:spcPct val="0"/>
              </a:spcBef>
              <a:buClrTx/>
              <a:buSzTx/>
              <a:buFontTx/>
              <a:buNone/>
            </a:pPr>
            <a:endParaRPr lang="en-US" altLang="en-US" sz="3200" b="1" smtClean="0">
              <a:latin typeface="Arial" charset="0"/>
              <a:cs typeface="Arial" charset="0"/>
            </a:endParaRPr>
          </a:p>
          <a:p>
            <a:pPr eaLnBrk="1" hangingPunct="1">
              <a:lnSpc>
                <a:spcPct val="70000"/>
              </a:lnSpc>
              <a:spcBef>
                <a:spcPct val="0"/>
              </a:spcBef>
              <a:buClrTx/>
              <a:buSzTx/>
              <a:buFontTx/>
              <a:buNone/>
            </a:pPr>
            <a:r>
              <a:rPr lang="en-US" altLang="en-US" sz="1600" b="1" smtClean="0">
                <a:solidFill>
                  <a:srgbClr val="FFCC66"/>
                </a:solidFill>
                <a:latin typeface="Arial" charset="0"/>
                <a:cs typeface="Arial" charset="0"/>
              </a:rPr>
              <a:t>Machiavelli</a:t>
            </a:r>
            <a:r>
              <a:rPr lang="en-US" altLang="en-US" sz="1600" b="1" smtClean="0">
                <a:latin typeface="Arial" charset="0"/>
                <a:cs typeface="Arial" charset="0"/>
              </a:rPr>
              <a:t> (1469-1527)     </a:t>
            </a:r>
            <a:r>
              <a:rPr lang="en-US" altLang="en-US" sz="1600" b="1" smtClean="0">
                <a:solidFill>
                  <a:srgbClr val="FFCC66"/>
                </a:solidFill>
                <a:latin typeface="Arial" charset="0"/>
                <a:cs typeface="Arial" charset="0"/>
              </a:rPr>
              <a:t>William James</a:t>
            </a:r>
            <a:r>
              <a:rPr lang="en-US" altLang="en-US" sz="1600" b="1" smtClean="0">
                <a:latin typeface="Arial" charset="0"/>
                <a:cs typeface="Arial" charset="0"/>
              </a:rPr>
              <a:t> (1842-1910)</a:t>
            </a:r>
          </a:p>
          <a:p>
            <a:pPr eaLnBrk="1" hangingPunct="1">
              <a:lnSpc>
                <a:spcPct val="70000"/>
              </a:lnSpc>
              <a:spcBef>
                <a:spcPct val="0"/>
              </a:spcBef>
              <a:buClrTx/>
              <a:buSzTx/>
              <a:buFontTx/>
              <a:buNone/>
            </a:pPr>
            <a:r>
              <a:rPr lang="en-US" altLang="en-US" sz="1600" b="1" smtClean="0">
                <a:latin typeface="Arial" charset="0"/>
                <a:cs typeface="Arial" charset="0"/>
              </a:rPr>
              <a:t>   (will to power)	               (pragmatism; subjectivism)</a:t>
            </a:r>
          </a:p>
          <a:p>
            <a:pPr eaLnBrk="1" hangingPunct="1">
              <a:lnSpc>
                <a:spcPct val="70000"/>
              </a:lnSpc>
              <a:spcBef>
                <a:spcPct val="0"/>
              </a:spcBef>
              <a:buClrTx/>
              <a:buSzTx/>
              <a:buFontTx/>
              <a:buNone/>
            </a:pPr>
            <a:endParaRPr lang="en-US" altLang="en-US" sz="1600" b="1" smtClean="0">
              <a:latin typeface="Arial" charset="0"/>
              <a:cs typeface="Arial" charset="0"/>
            </a:endParaRPr>
          </a:p>
          <a:p>
            <a:pPr eaLnBrk="1" hangingPunct="1">
              <a:lnSpc>
                <a:spcPct val="70000"/>
              </a:lnSpc>
              <a:spcBef>
                <a:spcPct val="0"/>
              </a:spcBef>
              <a:buClrTx/>
              <a:buSzTx/>
              <a:buFontTx/>
              <a:buNone/>
            </a:pPr>
            <a:r>
              <a:rPr lang="en-US" altLang="en-US" sz="1600" b="1" smtClean="0">
                <a:latin typeface="Arial" charset="0"/>
                <a:cs typeface="Arial" charset="0"/>
              </a:rPr>
              <a:t>		       </a:t>
            </a:r>
            <a:r>
              <a:rPr lang="en-US" altLang="en-US" sz="1600" b="1" smtClean="0">
                <a:solidFill>
                  <a:srgbClr val="FFCC66"/>
                </a:solidFill>
                <a:latin typeface="Arial" charset="0"/>
                <a:cs typeface="Arial" charset="0"/>
              </a:rPr>
              <a:t>Friedrich Nietzsche</a:t>
            </a:r>
            <a:r>
              <a:rPr lang="en-US" altLang="en-US" sz="1600" b="1" smtClean="0">
                <a:latin typeface="Arial" charset="0"/>
                <a:cs typeface="Arial" charset="0"/>
              </a:rPr>
              <a:t> (1844-1900)</a:t>
            </a:r>
          </a:p>
          <a:p>
            <a:pPr eaLnBrk="1" hangingPunct="1">
              <a:lnSpc>
                <a:spcPct val="70000"/>
              </a:lnSpc>
              <a:spcBef>
                <a:spcPct val="0"/>
              </a:spcBef>
              <a:buClrTx/>
              <a:buSzTx/>
              <a:buFontTx/>
              <a:buNone/>
            </a:pPr>
            <a:r>
              <a:rPr lang="en-US" altLang="en-US" sz="1600" b="1" smtClean="0">
                <a:latin typeface="Arial" charset="0"/>
                <a:cs typeface="Arial" charset="0"/>
              </a:rPr>
              <a:t>		          (will to power; radical pragmatism)</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200" b="1" smtClean="0"/>
              <a:t>		</a:t>
            </a:r>
            <a:endParaRPr lang="en-US" altLang="en-US" sz="1400" b="1" smtClean="0"/>
          </a:p>
        </p:txBody>
      </p:sp>
      <p:sp>
        <p:nvSpPr>
          <p:cNvPr id="146436" name="Rectangle 4"/>
          <p:cNvSpPr>
            <a:spLocks noGrp="1" noChangeArrowheads="1"/>
          </p:cNvSpPr>
          <p:nvPr>
            <p:ph type="body" sz="half" idx="2"/>
          </p:nvPr>
        </p:nvSpPr>
        <p:spPr>
          <a:xfrm>
            <a:off x="4991100" y="571500"/>
            <a:ext cx="4495800" cy="6172200"/>
          </a:xfrm>
        </p:spPr>
        <p:txBody>
          <a:bodyPr/>
          <a:lstStyle/>
          <a:p>
            <a:pPr eaLnBrk="1" hangingPunct="1">
              <a:lnSpc>
                <a:spcPct val="70000"/>
              </a:lnSpc>
              <a:spcBef>
                <a:spcPts val="0"/>
              </a:spcBef>
              <a:buFont typeface="Symbol" pitchFamily="18" charset="2"/>
              <a:buNone/>
              <a:defRPr/>
            </a:pPr>
            <a:r>
              <a:rPr lang="en-US" altLang="en-US" sz="2400" b="1" dirty="0">
                <a:solidFill>
                  <a:srgbClr val="FFFF00"/>
                </a:solidFill>
                <a:latin typeface="Arial" panose="020B0604020202020204" pitchFamily="34" charset="0"/>
                <a:cs typeface="Arial" panose="020B0604020202020204" pitchFamily="34" charset="0"/>
              </a:rPr>
              <a:t>Materialism -</a:t>
            </a:r>
            <a:r>
              <a:rPr lang="en-US" altLang="en-US" sz="3200" b="1" dirty="0">
                <a:solidFill>
                  <a:srgbClr val="FFFF00"/>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We know reality 			</a:t>
            </a:r>
            <a:r>
              <a:rPr lang="en-US" altLang="en-US" sz="1800" b="1" dirty="0">
                <a:latin typeface="Arial" panose="020B0604020202020204" pitchFamily="34" charset="0"/>
                <a:cs typeface="Arial" panose="020B0604020202020204" pitchFamily="34" charset="0"/>
              </a:rPr>
              <a:t>from our senses</a:t>
            </a:r>
            <a:r>
              <a:rPr lang="en-US" altLang="en-US" sz="2000" b="1" u="sng" dirty="0">
                <a:latin typeface="Arial" panose="020B0604020202020204" pitchFamily="34" charset="0"/>
                <a:cs typeface="Arial" panose="020B0604020202020204" pitchFamily="34" charset="0"/>
              </a:rPr>
              <a:t> </a:t>
            </a:r>
            <a:endParaRPr lang="en-US" altLang="en-US" sz="1800" b="1" u="sng" dirty="0">
              <a:latin typeface="Arial" panose="020B0604020202020204" pitchFamily="34" charset="0"/>
              <a:cs typeface="Arial" panose="020B0604020202020204" pitchFamily="34" charset="0"/>
            </a:endParaRPr>
          </a:p>
          <a:p>
            <a:pPr eaLnBrk="1" hangingPunct="1">
              <a:lnSpc>
                <a:spcPct val="70000"/>
              </a:lnSpc>
              <a:buFont typeface="Symbol" pitchFamily="18" charset="2"/>
              <a:buNone/>
              <a:defRPr/>
            </a:pPr>
            <a:r>
              <a:rPr lang="en-US" altLang="en-US" sz="200" b="1" u="sng" dirty="0">
                <a:latin typeface="Arial" panose="020B0604020202020204" pitchFamily="34" charset="0"/>
                <a:cs typeface="Arial" panose="020B0604020202020204" pitchFamily="34" charset="0"/>
              </a:rPr>
              <a:t>                       </a:t>
            </a:r>
          </a:p>
          <a:p>
            <a:pPr eaLnBrk="1" hangingPunct="1">
              <a:lnSpc>
                <a:spcPct val="90000"/>
              </a:lnSpc>
              <a:buFont typeface="Symbol" pitchFamily="18" charset="2"/>
              <a:buNone/>
              <a:defRPr/>
            </a:pPr>
            <a:r>
              <a:rPr lang="en-US" altLang="en-US" sz="1050" b="1" dirty="0">
                <a:solidFill>
                  <a:srgbClr val="FFCC66"/>
                </a:solidFill>
                <a:latin typeface="Arial" panose="020B0604020202020204" pitchFamily="34" charset="0"/>
                <a:cs typeface="Arial" panose="020B0604020202020204" pitchFamily="34" charset="0"/>
              </a:rPr>
              <a:t>     </a:t>
            </a:r>
            <a:r>
              <a:rPr lang="en-US" altLang="en-US" sz="1600" b="1" dirty="0">
                <a:solidFill>
                  <a:srgbClr val="FFCC66"/>
                </a:solidFill>
                <a:latin typeface="Arial" panose="020B0604020202020204" pitchFamily="34" charset="0"/>
                <a:cs typeface="Arial" panose="020B0604020202020204" pitchFamily="34" charset="0"/>
              </a:rPr>
              <a:t>Aristotle</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(c.384-322 BC)</a:t>
            </a:r>
          </a:p>
          <a:p>
            <a:pPr eaLnBrk="1" hangingPunct="1">
              <a:lnSpc>
                <a:spcPct val="90000"/>
              </a:lnSpc>
              <a:buFont typeface="Symbol" pitchFamily="18" charset="2"/>
              <a:buNone/>
              <a:defRPr/>
            </a:pPr>
            <a:r>
              <a:rPr lang="en-US" altLang="en-US" sz="900" dirty="0">
                <a:latin typeface="Arial" panose="020B0604020202020204" pitchFamily="34" charset="0"/>
                <a:cs typeface="Arial" panose="020B0604020202020204" pitchFamily="34" charset="0"/>
              </a:rPr>
              <a:t>	</a:t>
            </a:r>
            <a:r>
              <a:rPr lang="en-US" altLang="en-US" sz="700" dirty="0">
                <a:solidFill>
                  <a:srgbClr val="FFCC66"/>
                </a:solidFill>
                <a:latin typeface="Arial" panose="020B0604020202020204" pitchFamily="34" charset="0"/>
                <a:cs typeface="Arial" panose="020B0604020202020204" pitchFamily="34" charset="0"/>
              </a:rPr>
              <a:t>	</a:t>
            </a:r>
            <a:endParaRPr lang="en-US" altLang="en-US" sz="700" b="1" dirty="0">
              <a:solidFill>
                <a:srgbClr val="FFCC66"/>
              </a:solidFill>
              <a:latin typeface="Arial" panose="020B0604020202020204" pitchFamily="34" charset="0"/>
              <a:cs typeface="Arial" panose="020B0604020202020204" pitchFamily="34" charset="0"/>
            </a:endParaRPr>
          </a:p>
          <a:p>
            <a:pPr eaLnBrk="1" hangingPunct="1">
              <a:lnSpc>
                <a:spcPct val="70000"/>
              </a:lnSpc>
              <a:buFont typeface="Symbol" pitchFamily="18" charset="2"/>
              <a:buNone/>
              <a:defRPr/>
            </a:pPr>
            <a:r>
              <a:rPr lang="en-US" altLang="en-US" sz="1600" b="1" dirty="0">
                <a:solidFill>
                  <a:schemeClr val="tx2"/>
                </a:solidFill>
                <a:latin typeface="Arial" panose="020B0604020202020204" pitchFamily="34" charset="0"/>
                <a:cs typeface="Arial" panose="020B0604020202020204" pitchFamily="34" charset="0"/>
              </a:rPr>
              <a:t>     Thomas Aquinas</a:t>
            </a:r>
            <a:r>
              <a:rPr lang="en-US" altLang="en-US" sz="1600" dirty="0">
                <a:latin typeface="Arial" panose="020B0604020202020204" pitchFamily="34" charset="0"/>
                <a:cs typeface="Arial" panose="020B0604020202020204" pitchFamily="34" charset="0"/>
              </a:rPr>
              <a:t> (1225-1274)</a:t>
            </a:r>
          </a:p>
          <a:p>
            <a:pPr eaLnBrk="1" hangingPunct="1">
              <a:lnSpc>
                <a:spcPct val="70000"/>
              </a:lnSpc>
              <a:buFont typeface="Symbol" pitchFamily="18" charset="2"/>
              <a:buNone/>
              <a:defRPr/>
            </a:pPr>
            <a:r>
              <a:rPr lang="en-US" altLang="en-US" sz="1600" dirty="0">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(reason precedes faith)</a:t>
            </a:r>
          </a:p>
          <a:p>
            <a:pPr eaLnBrk="1" hangingPunct="1">
              <a:lnSpc>
                <a:spcPct val="90000"/>
              </a:lnSpc>
              <a:buFont typeface="Symbol" pitchFamily="18" charset="2"/>
              <a:buNone/>
              <a:defRPr/>
            </a:pPr>
            <a:r>
              <a:rPr lang="en-US" altLang="en-US" sz="700" dirty="0">
                <a:latin typeface="Arial" panose="020B0604020202020204" pitchFamily="34" charset="0"/>
                <a:cs typeface="Arial" panose="020B0604020202020204" pitchFamily="34" charset="0"/>
              </a:rPr>
              <a:t>	</a:t>
            </a:r>
            <a:r>
              <a:rPr lang="en-US" altLang="en-US" sz="700" dirty="0">
                <a:solidFill>
                  <a:srgbClr val="FFCC66"/>
                </a:solidFill>
                <a:latin typeface="Arial" panose="020B0604020202020204" pitchFamily="34" charset="0"/>
                <a:cs typeface="Arial" panose="020B0604020202020204" pitchFamily="34" charset="0"/>
              </a:rPr>
              <a:t>	</a:t>
            </a:r>
            <a:endParaRPr lang="en-US" altLang="en-US" sz="700" b="1" dirty="0">
              <a:solidFill>
                <a:srgbClr val="FFCC66"/>
              </a:solidFill>
              <a:latin typeface="Arial" panose="020B0604020202020204" pitchFamily="34" charset="0"/>
              <a:cs typeface="Arial" panose="020B0604020202020204" pitchFamily="34" charset="0"/>
            </a:endParaRPr>
          </a:p>
          <a:p>
            <a:pPr eaLnBrk="1" hangingPunct="1">
              <a:lnSpc>
                <a:spcPct val="75000"/>
              </a:lnSpc>
              <a:buFont typeface="Symbol" pitchFamily="18" charset="2"/>
              <a:buNone/>
              <a:defRPr/>
            </a:pPr>
            <a:r>
              <a:rPr lang="en-US" altLang="en-US" sz="1600" b="1" dirty="0">
                <a:solidFill>
                  <a:srgbClr val="FFCC66"/>
                </a:solidFill>
                <a:latin typeface="Arial" panose="020B0604020202020204" pitchFamily="34" charset="0"/>
                <a:cs typeface="Arial" panose="020B0604020202020204" pitchFamily="34" charset="0"/>
              </a:rPr>
              <a:t>      John Locke</a:t>
            </a:r>
            <a:r>
              <a:rPr lang="en-US" altLang="en-US" sz="1600" dirty="0">
                <a:latin typeface="Arial" panose="020B0604020202020204" pitchFamily="34" charset="0"/>
                <a:cs typeface="Arial" panose="020B0604020202020204" pitchFamily="34" charset="0"/>
              </a:rPr>
              <a:t> (1632-1704)</a:t>
            </a:r>
          </a:p>
          <a:p>
            <a:pPr eaLnBrk="1" hangingPunct="1">
              <a:lnSpc>
                <a:spcPct val="75000"/>
              </a:lnSpc>
              <a:buFont typeface="Symbol" pitchFamily="18" charset="2"/>
              <a:buNone/>
              <a:defRPr/>
            </a:pPr>
            <a:r>
              <a:rPr lang="en-US" altLang="en-US" sz="1600" dirty="0">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Empiricism)</a:t>
            </a:r>
          </a:p>
          <a:p>
            <a:pPr eaLnBrk="1" hangingPunct="1">
              <a:lnSpc>
                <a:spcPct val="90000"/>
              </a:lnSpc>
              <a:buFont typeface="Symbol" pitchFamily="18" charset="2"/>
              <a:buNone/>
              <a:defRPr/>
            </a:pPr>
            <a:r>
              <a:rPr lang="en-US" altLang="en-US" sz="700" dirty="0">
                <a:latin typeface="Arial" panose="020B0604020202020204" pitchFamily="34" charset="0"/>
                <a:cs typeface="Arial" panose="020B0604020202020204" pitchFamily="34" charset="0"/>
              </a:rPr>
              <a:t>	</a:t>
            </a:r>
            <a:r>
              <a:rPr lang="en-US" altLang="en-US" sz="2000" dirty="0">
                <a:solidFill>
                  <a:srgbClr val="FFCC66"/>
                </a:solidFill>
                <a:latin typeface="Arial" panose="020B0604020202020204" pitchFamily="34" charset="0"/>
                <a:cs typeface="Arial" panose="020B0604020202020204" pitchFamily="34" charset="0"/>
              </a:rPr>
              <a:t>	</a:t>
            </a:r>
            <a:endParaRPr lang="en-US" altLang="en-US" sz="2000" b="1" dirty="0">
              <a:solidFill>
                <a:srgbClr val="FFCC66"/>
              </a:solidFill>
              <a:latin typeface="Arial" panose="020B0604020202020204" pitchFamily="34" charset="0"/>
              <a:cs typeface="Arial" panose="020B0604020202020204" pitchFamily="34" charset="0"/>
            </a:endParaRPr>
          </a:p>
          <a:p>
            <a:pPr eaLnBrk="1" hangingPunct="1">
              <a:lnSpc>
                <a:spcPct val="90000"/>
              </a:lnSpc>
              <a:buFont typeface="Symbol" pitchFamily="18" charset="2"/>
              <a:buNone/>
              <a:defRPr/>
            </a:pPr>
            <a:r>
              <a:rPr lang="en-US" altLang="en-US" sz="1600" b="1" dirty="0">
                <a:solidFill>
                  <a:srgbClr val="FFCC66"/>
                </a:solidFill>
                <a:latin typeface="Arial" panose="020B0604020202020204" pitchFamily="34" charset="0"/>
                <a:cs typeface="Arial" panose="020B0604020202020204" pitchFamily="34" charset="0"/>
              </a:rPr>
              <a:t>  David Hume</a:t>
            </a:r>
            <a:r>
              <a:rPr lang="en-US" altLang="en-US" sz="1600" dirty="0">
                <a:latin typeface="Arial" panose="020B0604020202020204" pitchFamily="34" charset="0"/>
                <a:cs typeface="Arial" panose="020B0604020202020204" pitchFamily="34" charset="0"/>
              </a:rPr>
              <a:t> (1711-1776) </a:t>
            </a:r>
          </a:p>
          <a:p>
            <a:pPr eaLnBrk="1" hangingPunct="1">
              <a:lnSpc>
                <a:spcPct val="90000"/>
              </a:lnSpc>
              <a:buFont typeface="Symbol" pitchFamily="18" charset="2"/>
              <a:buNone/>
              <a:defRPr/>
            </a:pPr>
            <a:r>
              <a:rPr lang="en-US" altLang="en-US" sz="1600" b="1" dirty="0">
                <a:latin typeface="Arial" panose="020B0604020202020204" pitchFamily="34" charset="0"/>
                <a:cs typeface="Arial" panose="020B0604020202020204" pitchFamily="34" charset="0"/>
              </a:rPr>
              <a:t>       (radical skepticism)	</a:t>
            </a:r>
          </a:p>
          <a:p>
            <a:pPr eaLnBrk="1" hangingPunct="1">
              <a:lnSpc>
                <a:spcPct val="90000"/>
              </a:lnSpc>
              <a:buFont typeface="Symbol" pitchFamily="18" charset="2"/>
              <a:buNone/>
              <a:defRPr/>
            </a:pPr>
            <a:endParaRPr lang="en-US" altLang="en-US" sz="4800" b="1" dirty="0">
              <a:latin typeface="Arial" panose="020B0604020202020204" pitchFamily="34" charset="0"/>
              <a:cs typeface="Arial" panose="020B0604020202020204" pitchFamily="34" charset="0"/>
            </a:endParaRPr>
          </a:p>
          <a:p>
            <a:pPr eaLnBrk="1" hangingPunct="1">
              <a:lnSpc>
                <a:spcPct val="90000"/>
              </a:lnSpc>
              <a:buFont typeface="Symbol" pitchFamily="18" charset="2"/>
              <a:buNone/>
              <a:defRPr/>
            </a:pPr>
            <a:endParaRPr lang="en-US" altLang="en-US" sz="2400" b="1" dirty="0">
              <a:latin typeface="Arial" panose="020B0604020202020204" pitchFamily="34" charset="0"/>
              <a:cs typeface="Arial" panose="020B0604020202020204" pitchFamily="34" charset="0"/>
            </a:endParaRPr>
          </a:p>
          <a:p>
            <a:pPr eaLnBrk="1" hangingPunct="1">
              <a:lnSpc>
                <a:spcPct val="70000"/>
              </a:lnSpc>
              <a:spcBef>
                <a:spcPct val="0"/>
              </a:spcBef>
              <a:buClrTx/>
              <a:buSzTx/>
              <a:buFontTx/>
              <a:buNone/>
              <a:defRPr/>
            </a:pPr>
            <a:r>
              <a:rPr lang="en-US" altLang="en-US" sz="1600" b="1" dirty="0">
                <a:solidFill>
                  <a:schemeClr val="tx2"/>
                </a:solidFill>
                <a:latin typeface="Arial" panose="020B0604020202020204" pitchFamily="34" charset="0"/>
                <a:cs typeface="Arial" panose="020B0604020202020204" pitchFamily="34" charset="0"/>
              </a:rPr>
              <a:t>Charles Darwin</a:t>
            </a:r>
            <a:r>
              <a:rPr lang="en-US" altLang="en-US" sz="1600" dirty="0">
                <a:solidFill>
                  <a:schemeClr val="tx2"/>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(1809-1882)</a:t>
            </a:r>
          </a:p>
          <a:p>
            <a:pPr eaLnBrk="1" hangingPunct="1">
              <a:lnSpc>
                <a:spcPct val="70000"/>
              </a:lnSpc>
              <a:spcBef>
                <a:spcPct val="0"/>
              </a:spcBef>
              <a:buClrTx/>
              <a:buSzTx/>
              <a:buFontTx/>
              <a:buNone/>
              <a:defRPr/>
            </a:pPr>
            <a:r>
              <a:rPr lang="en-US" altLang="en-US" sz="1600" b="1" dirty="0">
                <a:latin typeface="Arial" panose="020B0604020202020204" pitchFamily="34" charset="0"/>
                <a:cs typeface="Arial" panose="020B0604020202020204" pitchFamily="34" charset="0"/>
              </a:rPr>
              <a:t>	(scientific materialism)</a:t>
            </a:r>
          </a:p>
          <a:p>
            <a:pPr eaLnBrk="1" hangingPunct="1">
              <a:lnSpc>
                <a:spcPct val="90000"/>
              </a:lnSpc>
              <a:buFont typeface="Symbol" pitchFamily="18" charset="2"/>
              <a:buNone/>
              <a:defRPr/>
            </a:pPr>
            <a:r>
              <a:rPr lang="en-US" altLang="en-US" sz="1100" dirty="0">
                <a:latin typeface="Arial" panose="020B0604020202020204" pitchFamily="34" charset="0"/>
                <a:cs typeface="Arial" panose="020B0604020202020204" pitchFamily="34" charset="0"/>
              </a:rPr>
              <a:t>	</a:t>
            </a:r>
            <a:endParaRPr lang="en-US" altLang="en-US" sz="800" dirty="0">
              <a:latin typeface="Arial" panose="020B0604020202020204" pitchFamily="34" charset="0"/>
              <a:cs typeface="Arial" panose="020B0604020202020204" pitchFamily="34" charset="0"/>
            </a:endParaRPr>
          </a:p>
          <a:p>
            <a:pPr eaLnBrk="1" hangingPunct="1">
              <a:lnSpc>
                <a:spcPct val="70000"/>
              </a:lnSpc>
              <a:spcBef>
                <a:spcPct val="0"/>
              </a:spcBef>
              <a:buClrTx/>
              <a:buSzTx/>
              <a:buFontTx/>
              <a:buNone/>
              <a:defRPr/>
            </a:pPr>
            <a:r>
              <a:rPr lang="en-US" altLang="en-US" sz="1050" b="1" dirty="0">
                <a:solidFill>
                  <a:schemeClr val="tx2"/>
                </a:solidFill>
                <a:latin typeface="Arial" panose="020B0604020202020204" pitchFamily="34" charset="0"/>
                <a:cs typeface="Arial" panose="020B0604020202020204" pitchFamily="34" charset="0"/>
              </a:rPr>
              <a:t> </a:t>
            </a:r>
            <a:r>
              <a:rPr lang="en-US" altLang="en-US" sz="1600" b="1" dirty="0">
                <a:solidFill>
                  <a:schemeClr val="tx2"/>
                </a:solidFill>
                <a:latin typeface="Arial" panose="020B0604020202020204" pitchFamily="34" charset="0"/>
                <a:cs typeface="Arial" panose="020B0604020202020204" pitchFamily="34" charset="0"/>
              </a:rPr>
              <a:t>     </a:t>
            </a:r>
          </a:p>
          <a:p>
            <a:pPr eaLnBrk="1" hangingPunct="1">
              <a:lnSpc>
                <a:spcPct val="70000"/>
              </a:lnSpc>
              <a:spcBef>
                <a:spcPct val="0"/>
              </a:spcBef>
              <a:buClrTx/>
              <a:buSzTx/>
              <a:buFontTx/>
              <a:buNone/>
              <a:defRPr/>
            </a:pPr>
            <a:r>
              <a:rPr lang="en-US" altLang="en-US" sz="1600" b="1" dirty="0">
                <a:solidFill>
                  <a:schemeClr val="tx2"/>
                </a:solidFill>
                <a:latin typeface="Arial" panose="020B0604020202020204" pitchFamily="34" charset="0"/>
                <a:cs typeface="Arial" panose="020B0604020202020204" pitchFamily="34" charset="0"/>
              </a:rPr>
              <a:t> 	Karl Marx</a:t>
            </a:r>
            <a:r>
              <a:rPr lang="en-US" altLang="en-US" sz="1600" dirty="0">
                <a:solidFill>
                  <a:schemeClr val="tx2"/>
                </a:solidFill>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(1818-1883)</a:t>
            </a:r>
          </a:p>
          <a:p>
            <a:pPr eaLnBrk="1" hangingPunct="1">
              <a:lnSpc>
                <a:spcPct val="70000"/>
              </a:lnSpc>
              <a:spcBef>
                <a:spcPct val="0"/>
              </a:spcBef>
              <a:buClrTx/>
              <a:buSzTx/>
              <a:buFontTx/>
              <a:buNone/>
              <a:defRPr/>
            </a:pPr>
            <a:r>
              <a:rPr lang="en-US" altLang="en-US" sz="1600" b="1" dirty="0">
                <a:latin typeface="Arial" panose="020B0604020202020204" pitchFamily="34" charset="0"/>
                <a:cs typeface="Arial" panose="020B0604020202020204" pitchFamily="34" charset="0"/>
              </a:rPr>
              <a:t>             (dialectical materialism)</a:t>
            </a:r>
          </a:p>
          <a:p>
            <a:pPr eaLnBrk="1" hangingPunct="1">
              <a:lnSpc>
                <a:spcPct val="70000"/>
              </a:lnSpc>
              <a:spcBef>
                <a:spcPct val="0"/>
              </a:spcBef>
              <a:buClrTx/>
              <a:buSzTx/>
              <a:buFontTx/>
              <a:buNone/>
              <a:defRPr/>
            </a:pPr>
            <a:endParaRPr lang="en-US" altLang="en-US" sz="1200" b="1" dirty="0"/>
          </a:p>
          <a:p>
            <a:pPr eaLnBrk="1" hangingPunct="1">
              <a:lnSpc>
                <a:spcPct val="70000"/>
              </a:lnSpc>
              <a:spcBef>
                <a:spcPct val="0"/>
              </a:spcBef>
              <a:buClrTx/>
              <a:buSzTx/>
              <a:buFontTx/>
              <a:buNone/>
              <a:defRPr/>
            </a:pPr>
            <a:endParaRPr lang="en-US" altLang="en-US" sz="1200" b="1" dirty="0"/>
          </a:p>
          <a:p>
            <a:pPr eaLnBrk="1" hangingPunct="1">
              <a:lnSpc>
                <a:spcPct val="70000"/>
              </a:lnSpc>
              <a:spcBef>
                <a:spcPct val="0"/>
              </a:spcBef>
              <a:buClrTx/>
              <a:buSzTx/>
              <a:buFontTx/>
              <a:buNone/>
              <a:defRPr/>
            </a:pPr>
            <a:endParaRPr lang="en-US" altLang="en-US" sz="1200" b="1" dirty="0"/>
          </a:p>
          <a:p>
            <a:pPr eaLnBrk="1" hangingPunct="1">
              <a:lnSpc>
                <a:spcPct val="70000"/>
              </a:lnSpc>
              <a:spcBef>
                <a:spcPct val="0"/>
              </a:spcBef>
              <a:buClrTx/>
              <a:buSzTx/>
              <a:buFontTx/>
              <a:buNone/>
              <a:defRPr/>
            </a:pPr>
            <a:endParaRPr lang="en-US" altLang="en-US" sz="1200" b="1" dirty="0"/>
          </a:p>
          <a:p>
            <a:pPr eaLnBrk="1" hangingPunct="1">
              <a:lnSpc>
                <a:spcPct val="70000"/>
              </a:lnSpc>
              <a:spcBef>
                <a:spcPct val="0"/>
              </a:spcBef>
              <a:buClrTx/>
              <a:buSzTx/>
              <a:buFontTx/>
              <a:buNone/>
              <a:defRPr/>
            </a:pPr>
            <a:endParaRPr lang="en-US" altLang="en-US" sz="1200" b="1" dirty="0"/>
          </a:p>
          <a:p>
            <a:pPr eaLnBrk="1" hangingPunct="1">
              <a:lnSpc>
                <a:spcPct val="70000"/>
              </a:lnSpc>
              <a:spcBef>
                <a:spcPct val="0"/>
              </a:spcBef>
              <a:buClrTx/>
              <a:buSzTx/>
              <a:buFontTx/>
              <a:buNone/>
              <a:defRPr/>
            </a:pPr>
            <a:endParaRPr lang="en-US" altLang="en-US" sz="1200" b="1" dirty="0"/>
          </a:p>
          <a:p>
            <a:pPr eaLnBrk="1" hangingPunct="1">
              <a:lnSpc>
                <a:spcPct val="70000"/>
              </a:lnSpc>
              <a:spcBef>
                <a:spcPct val="0"/>
              </a:spcBef>
              <a:buClrTx/>
              <a:buSzTx/>
              <a:buFontTx/>
              <a:buNone/>
              <a:defRPr/>
            </a:pPr>
            <a:r>
              <a:rPr lang="en-US" altLang="en-US" sz="1200" b="1" dirty="0"/>
              <a:t>	</a:t>
            </a:r>
            <a:endParaRPr lang="en-US" altLang="en-US" sz="1000" b="1" dirty="0"/>
          </a:p>
          <a:p>
            <a:pPr eaLnBrk="1" hangingPunct="1">
              <a:lnSpc>
                <a:spcPct val="75000"/>
              </a:lnSpc>
              <a:buFont typeface="Symbol" pitchFamily="18" charset="2"/>
              <a:buNone/>
              <a:defRPr/>
            </a:pPr>
            <a:r>
              <a:rPr lang="en-US" altLang="en-US" sz="1400" dirty="0">
                <a:solidFill>
                  <a:schemeClr val="tx2"/>
                </a:solidFill>
              </a:rPr>
              <a:t>   		</a:t>
            </a:r>
          </a:p>
        </p:txBody>
      </p:sp>
      <p:sp>
        <p:nvSpPr>
          <p:cNvPr id="25605" name="Line 24"/>
          <p:cNvSpPr>
            <a:spLocks noChangeShapeType="1"/>
          </p:cNvSpPr>
          <p:nvPr/>
        </p:nvSpPr>
        <p:spPr bwMode="auto">
          <a:xfrm>
            <a:off x="1516063" y="919163"/>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6" name="Line 26"/>
          <p:cNvSpPr>
            <a:spLocks noChangeShapeType="1"/>
          </p:cNvSpPr>
          <p:nvPr/>
        </p:nvSpPr>
        <p:spPr bwMode="auto">
          <a:xfrm>
            <a:off x="1676400" y="19050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7" name="Line 27"/>
          <p:cNvSpPr>
            <a:spLocks noChangeShapeType="1"/>
          </p:cNvSpPr>
          <p:nvPr/>
        </p:nvSpPr>
        <p:spPr bwMode="auto">
          <a:xfrm>
            <a:off x="1408113" y="2552700"/>
            <a:ext cx="92075" cy="585788"/>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8" name="Line 28"/>
          <p:cNvSpPr>
            <a:spLocks noChangeShapeType="1"/>
          </p:cNvSpPr>
          <p:nvPr/>
        </p:nvSpPr>
        <p:spPr bwMode="auto">
          <a:xfrm>
            <a:off x="3619500" y="2668588"/>
            <a:ext cx="1524000" cy="381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9" name="Line 29"/>
          <p:cNvSpPr>
            <a:spLocks noChangeShapeType="1"/>
          </p:cNvSpPr>
          <p:nvPr/>
        </p:nvSpPr>
        <p:spPr bwMode="auto">
          <a:xfrm>
            <a:off x="1271588" y="3589338"/>
            <a:ext cx="228600" cy="381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0" name="Line 30"/>
          <p:cNvSpPr>
            <a:spLocks noChangeShapeType="1"/>
          </p:cNvSpPr>
          <p:nvPr/>
        </p:nvSpPr>
        <p:spPr bwMode="auto">
          <a:xfrm>
            <a:off x="1271588" y="3589338"/>
            <a:ext cx="76200" cy="830262"/>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1" name="Line 31"/>
          <p:cNvSpPr>
            <a:spLocks noChangeShapeType="1"/>
          </p:cNvSpPr>
          <p:nvPr/>
        </p:nvSpPr>
        <p:spPr bwMode="auto">
          <a:xfrm>
            <a:off x="5410200" y="995363"/>
            <a:ext cx="0" cy="2286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2" name="Line 32"/>
          <p:cNvSpPr>
            <a:spLocks noChangeShapeType="1"/>
          </p:cNvSpPr>
          <p:nvPr/>
        </p:nvSpPr>
        <p:spPr bwMode="auto">
          <a:xfrm>
            <a:off x="5410200" y="1471613"/>
            <a:ext cx="90488" cy="85725"/>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3" name="Line 33"/>
          <p:cNvSpPr>
            <a:spLocks noChangeShapeType="1"/>
          </p:cNvSpPr>
          <p:nvPr/>
        </p:nvSpPr>
        <p:spPr bwMode="auto">
          <a:xfrm>
            <a:off x="5562600" y="18288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4" name="Line 34"/>
          <p:cNvSpPr>
            <a:spLocks noChangeShapeType="1"/>
          </p:cNvSpPr>
          <p:nvPr/>
        </p:nvSpPr>
        <p:spPr bwMode="auto">
          <a:xfrm>
            <a:off x="1676400" y="1492250"/>
            <a:ext cx="0" cy="1524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5" name="Line 35"/>
          <p:cNvSpPr>
            <a:spLocks noChangeShapeType="1"/>
          </p:cNvSpPr>
          <p:nvPr/>
        </p:nvSpPr>
        <p:spPr bwMode="auto">
          <a:xfrm flipH="1">
            <a:off x="5437188" y="2552700"/>
            <a:ext cx="125412" cy="381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6" name="Line 36"/>
          <p:cNvSpPr>
            <a:spLocks noChangeShapeType="1"/>
          </p:cNvSpPr>
          <p:nvPr/>
        </p:nvSpPr>
        <p:spPr bwMode="auto">
          <a:xfrm flipH="1">
            <a:off x="3692525" y="3140075"/>
            <a:ext cx="1447800" cy="762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7" name="Line 37"/>
          <p:cNvSpPr>
            <a:spLocks noChangeShapeType="1"/>
          </p:cNvSpPr>
          <p:nvPr/>
        </p:nvSpPr>
        <p:spPr bwMode="auto">
          <a:xfrm>
            <a:off x="6510338" y="2654300"/>
            <a:ext cx="104775" cy="19177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8" name="Line 38"/>
          <p:cNvSpPr>
            <a:spLocks noChangeShapeType="1"/>
          </p:cNvSpPr>
          <p:nvPr/>
        </p:nvSpPr>
        <p:spPr bwMode="auto">
          <a:xfrm flipH="1">
            <a:off x="3786188" y="4876800"/>
            <a:ext cx="1365250" cy="219075"/>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19" name="Line 39"/>
          <p:cNvSpPr>
            <a:spLocks noChangeShapeType="1"/>
          </p:cNvSpPr>
          <p:nvPr/>
        </p:nvSpPr>
        <p:spPr bwMode="auto">
          <a:xfrm>
            <a:off x="4270375" y="4632325"/>
            <a:ext cx="766763" cy="1143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20" name="Line 40"/>
          <p:cNvSpPr>
            <a:spLocks noChangeShapeType="1"/>
          </p:cNvSpPr>
          <p:nvPr/>
        </p:nvSpPr>
        <p:spPr bwMode="auto">
          <a:xfrm>
            <a:off x="3886200" y="4632325"/>
            <a:ext cx="1438275" cy="585788"/>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21" name="Line 41"/>
          <p:cNvSpPr>
            <a:spLocks noChangeShapeType="1"/>
          </p:cNvSpPr>
          <p:nvPr/>
        </p:nvSpPr>
        <p:spPr bwMode="auto">
          <a:xfrm>
            <a:off x="1676400" y="4876800"/>
            <a:ext cx="0" cy="2286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22" name="Line 42"/>
          <p:cNvSpPr>
            <a:spLocks noChangeShapeType="1"/>
          </p:cNvSpPr>
          <p:nvPr/>
        </p:nvSpPr>
        <p:spPr bwMode="auto">
          <a:xfrm flipH="1">
            <a:off x="3616325" y="6053138"/>
            <a:ext cx="228600" cy="2286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23" name="Line 38"/>
          <p:cNvSpPr>
            <a:spLocks noChangeShapeType="1"/>
          </p:cNvSpPr>
          <p:nvPr/>
        </p:nvSpPr>
        <p:spPr bwMode="auto">
          <a:xfrm flipH="1">
            <a:off x="3435350" y="4989513"/>
            <a:ext cx="1824038" cy="790575"/>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24" name="Line 42"/>
          <p:cNvSpPr>
            <a:spLocks noChangeShapeType="1"/>
          </p:cNvSpPr>
          <p:nvPr/>
        </p:nvSpPr>
        <p:spPr bwMode="auto">
          <a:xfrm>
            <a:off x="2933700" y="6024563"/>
            <a:ext cx="190500" cy="223837"/>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25" name="Line 42"/>
          <p:cNvSpPr>
            <a:spLocks noChangeShapeType="1"/>
          </p:cNvSpPr>
          <p:nvPr/>
        </p:nvSpPr>
        <p:spPr bwMode="auto">
          <a:xfrm>
            <a:off x="3455988" y="5884863"/>
            <a:ext cx="236537" cy="134937"/>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19200" y="0"/>
            <a:ext cx="7924800" cy="685800"/>
          </a:xfrm>
        </p:spPr>
        <p:txBody>
          <a:bodyPr/>
          <a:lstStyle/>
          <a:p>
            <a:pPr eaLnBrk="1" hangingPunct="1"/>
            <a:r>
              <a:rPr lang="en-US" altLang="en-US" sz="3200" b="1" smtClean="0">
                <a:latin typeface="Arial" charset="0"/>
                <a:cs typeface="Arial" charset="0"/>
              </a:rPr>
              <a:t>Progression of Philosophical Thinking</a:t>
            </a:r>
            <a:r>
              <a:rPr lang="en-US" altLang="en-US" sz="1000" b="1" smtClean="0"/>
              <a:t/>
            </a:r>
            <a:br>
              <a:rPr lang="en-US" altLang="en-US" sz="1000" b="1" smtClean="0"/>
            </a:br>
            <a:r>
              <a:rPr lang="en-US" altLang="en-US" sz="1000" b="1" smtClean="0"/>
              <a:t>-----------------------------------------------------------------------------------------------------------------------------------------------------------------------------------</a:t>
            </a:r>
          </a:p>
        </p:txBody>
      </p:sp>
      <p:sp>
        <p:nvSpPr>
          <p:cNvPr id="48131" name="Rectangle 3"/>
          <p:cNvSpPr>
            <a:spLocks noGrp="1" noChangeArrowheads="1"/>
          </p:cNvSpPr>
          <p:nvPr>
            <p:ph type="body" sz="half" idx="1"/>
          </p:nvPr>
        </p:nvSpPr>
        <p:spPr>
          <a:xfrm>
            <a:off x="1104900" y="457200"/>
            <a:ext cx="8153400" cy="6400800"/>
          </a:xfrm>
        </p:spPr>
        <p:txBody>
          <a:bodyPr/>
          <a:lstStyle/>
          <a:p>
            <a:pPr eaLnBrk="1" hangingPunct="1">
              <a:spcBef>
                <a:spcPct val="0"/>
              </a:spcBef>
              <a:buFont typeface="Symbol" pitchFamily="18" charset="2"/>
              <a:buNone/>
              <a:defRPr/>
            </a:pPr>
            <a:endParaRPr lang="en-US" altLang="en-US" sz="6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chemeClr val="tx2"/>
                </a:solidFill>
                <a:latin typeface="Arial" panose="020B0604020202020204" pitchFamily="34" charset="0"/>
                <a:cs typeface="Arial" panose="020B0604020202020204" pitchFamily="34" charset="0"/>
              </a:rPr>
              <a:t>Subjectivism</a:t>
            </a:r>
            <a:r>
              <a:rPr lang="en-US" altLang="en-US" sz="2000" b="1" dirty="0">
                <a:solidFill>
                  <a:schemeClr val="tx2"/>
                </a:solidFill>
                <a:latin typeface="Arial" panose="020B0604020202020204" pitchFamily="34" charset="0"/>
                <a:cs typeface="Arial" panose="020B0604020202020204" pitchFamily="34" charset="0"/>
              </a:rPr>
              <a:t>/</a:t>
            </a:r>
            <a:r>
              <a:rPr lang="en-US" altLang="en-US" sz="2000" b="1" u="sng" dirty="0">
                <a:solidFill>
                  <a:schemeClr val="tx2"/>
                </a:solidFill>
                <a:latin typeface="Arial" panose="020B0604020202020204" pitchFamily="34" charset="0"/>
                <a:cs typeface="Arial" panose="020B0604020202020204" pitchFamily="34" charset="0"/>
              </a:rPr>
              <a:t>Rationalism</a:t>
            </a:r>
            <a:r>
              <a:rPr lang="en-US" altLang="en-US" sz="1600" b="1" dirty="0">
                <a:solidFill>
                  <a:schemeClr val="tx2"/>
                </a:solidFill>
                <a:latin typeface="Arial" panose="020B0604020202020204" pitchFamily="34" charset="0"/>
                <a:cs typeface="Arial" panose="020B0604020202020204" pitchFamily="34" charset="0"/>
              </a:rPr>
              <a:t> </a:t>
            </a:r>
            <a:r>
              <a:rPr lang="en-US" altLang="en-US" sz="1800" b="1" dirty="0">
                <a:solidFill>
                  <a:schemeClr val="tx2"/>
                </a:solidFill>
                <a:latin typeface="Arial" panose="020B0604020202020204" pitchFamily="34" charset="0"/>
                <a:cs typeface="Arial" panose="020B0604020202020204" pitchFamily="34" charset="0"/>
              </a:rPr>
              <a:t>– “It’s all about me; what I think,   experience or prefer; rationality is the only source of truth.”</a:t>
            </a:r>
          </a:p>
          <a:p>
            <a:pPr marL="1258888" eaLnBrk="1" hangingPunct="1">
              <a:spcBef>
                <a:spcPct val="0"/>
              </a:spcBef>
              <a:buFont typeface="Wingdings" panose="05000000000000000000" pitchFamily="2" charset="2"/>
              <a:buChar char="Ø"/>
              <a:defRPr/>
            </a:pPr>
            <a:r>
              <a:rPr lang="en-US" altLang="en-US" sz="2000" b="1" dirty="0">
                <a:solidFill>
                  <a:srgbClr val="FFFF99"/>
                </a:solidFill>
                <a:latin typeface="Arial" panose="020B0604020202020204" pitchFamily="34" charset="0"/>
                <a:cs typeface="Arial" panose="020B0604020202020204" pitchFamily="34" charset="0"/>
              </a:rPr>
              <a:t>Descartes; Kant; Schleiermacher; Hegel </a:t>
            </a:r>
          </a:p>
          <a:p>
            <a:pPr eaLnBrk="1" hangingPunct="1">
              <a:spcBef>
                <a:spcPct val="0"/>
              </a:spcBef>
              <a:buFont typeface="Symbol" pitchFamily="18" charset="2"/>
              <a:buNone/>
              <a:defRPr/>
            </a:pPr>
            <a:endParaRPr lang="en-US" altLang="en-US" sz="105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chemeClr val="tx2"/>
                </a:solidFill>
                <a:latin typeface="Arial" panose="020B0604020202020204" pitchFamily="34" charset="0"/>
                <a:cs typeface="Arial" panose="020B0604020202020204" pitchFamily="34" charset="0"/>
              </a:rPr>
              <a:t>Scientism</a:t>
            </a:r>
            <a:r>
              <a:rPr lang="en-US" altLang="en-US" sz="1800" b="1" dirty="0">
                <a:solidFill>
                  <a:schemeClr val="tx2"/>
                </a:solidFill>
                <a:latin typeface="Arial" panose="020B0604020202020204" pitchFamily="34" charset="0"/>
                <a:cs typeface="Arial" panose="020B0604020202020204" pitchFamily="34" charset="0"/>
              </a:rPr>
              <a:t> – “Science and empirical observation are the only sources   of truth.”</a:t>
            </a:r>
          </a:p>
          <a:p>
            <a:pPr marL="1258888" eaLnBrk="1" hangingPunct="1">
              <a:spcBef>
                <a:spcPct val="0"/>
              </a:spcBef>
              <a:buFont typeface="Wingdings" panose="05000000000000000000" pitchFamily="2" charset="2"/>
              <a:buChar char="Ø"/>
              <a:defRPr/>
            </a:pPr>
            <a:r>
              <a:rPr lang="en-US" altLang="en-US" sz="2000" b="1" dirty="0">
                <a:solidFill>
                  <a:srgbClr val="FFFF99"/>
                </a:solidFill>
                <a:latin typeface="Arial" panose="020B0604020202020204" pitchFamily="34" charset="0"/>
                <a:cs typeface="Arial" panose="020B0604020202020204" pitchFamily="34" charset="0"/>
              </a:rPr>
              <a:t>Locke; Darwin, Marx</a:t>
            </a:r>
          </a:p>
          <a:p>
            <a:pPr eaLnBrk="1" hangingPunct="1">
              <a:spcBef>
                <a:spcPct val="0"/>
              </a:spcBef>
              <a:buFont typeface="Symbol" pitchFamily="18" charset="2"/>
              <a:buNone/>
              <a:defRPr/>
            </a:pPr>
            <a:endParaRPr lang="en-US" altLang="en-US" sz="105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chemeClr val="tx2"/>
                </a:solidFill>
                <a:latin typeface="Arial" panose="020B0604020202020204" pitchFamily="34" charset="0"/>
                <a:cs typeface="Arial" panose="020B0604020202020204" pitchFamily="34" charset="0"/>
              </a:rPr>
              <a:t>Skepticism</a:t>
            </a:r>
            <a:r>
              <a:rPr lang="en-US" altLang="en-US" sz="1800" b="1" dirty="0">
                <a:solidFill>
                  <a:schemeClr val="tx2"/>
                </a:solidFill>
                <a:latin typeface="Arial" panose="020B0604020202020204" pitchFamily="34" charset="0"/>
                <a:cs typeface="Arial" panose="020B0604020202020204" pitchFamily="34" charset="0"/>
              </a:rPr>
              <a:t> – “But how do you KNOW anything?”</a:t>
            </a:r>
          </a:p>
          <a:p>
            <a:pPr marL="1258888" eaLnBrk="1" hangingPunct="1">
              <a:spcBef>
                <a:spcPct val="0"/>
              </a:spcBef>
              <a:buFont typeface="Wingdings" panose="05000000000000000000" pitchFamily="2" charset="2"/>
              <a:buChar char="Ø"/>
              <a:defRPr/>
            </a:pPr>
            <a:r>
              <a:rPr lang="en-US" altLang="en-US" sz="2000" b="1" dirty="0">
                <a:solidFill>
                  <a:srgbClr val="FFFF99"/>
                </a:solidFill>
                <a:latin typeface="Arial" panose="020B0604020202020204" pitchFamily="34" charset="0"/>
                <a:cs typeface="Arial" panose="020B0604020202020204" pitchFamily="34" charset="0"/>
              </a:rPr>
              <a:t>Descartes; Hume</a:t>
            </a:r>
          </a:p>
          <a:p>
            <a:pPr eaLnBrk="1" hangingPunct="1">
              <a:spcBef>
                <a:spcPct val="0"/>
              </a:spcBef>
              <a:buFont typeface="Symbol" pitchFamily="18" charset="2"/>
              <a:buNone/>
              <a:defRPr/>
            </a:pPr>
            <a:endParaRPr lang="en-US" altLang="en-US" sz="1050" b="1" u="sng"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rgbClr val="FFCC66"/>
                </a:solidFill>
                <a:latin typeface="Arial" panose="020B0604020202020204" pitchFamily="34" charset="0"/>
                <a:cs typeface="Arial" panose="020B0604020202020204" pitchFamily="34" charset="0"/>
              </a:rPr>
              <a:t>Relativism</a:t>
            </a:r>
            <a:r>
              <a:rPr lang="en-US" altLang="en-US" sz="1800" b="1" dirty="0">
                <a:solidFill>
                  <a:srgbClr val="FFCC66"/>
                </a:solidFill>
                <a:latin typeface="Arial" panose="020B0604020202020204" pitchFamily="34" charset="0"/>
                <a:cs typeface="Arial" panose="020B0604020202020204" pitchFamily="34" charset="0"/>
              </a:rPr>
              <a:t> – “Truth is not absolute; it varies with different experiences.” </a:t>
            </a:r>
          </a:p>
          <a:p>
            <a:pPr marL="1258888" eaLnBrk="1" hangingPunct="1">
              <a:spcBef>
                <a:spcPct val="0"/>
              </a:spcBef>
              <a:buFont typeface="Wingdings" panose="05000000000000000000" pitchFamily="2" charset="2"/>
              <a:buChar char="Ø"/>
              <a:defRPr/>
            </a:pPr>
            <a:r>
              <a:rPr lang="en-US" altLang="en-US" sz="2000" b="1" dirty="0">
                <a:solidFill>
                  <a:srgbClr val="FFFF99"/>
                </a:solidFill>
                <a:latin typeface="Arial" panose="020B0604020202020204" pitchFamily="34" charset="0"/>
                <a:cs typeface="Arial" panose="020B0604020202020204" pitchFamily="34" charset="0"/>
              </a:rPr>
              <a:t>Hume; Kant; Schleiermacher; Whitehead</a:t>
            </a:r>
          </a:p>
          <a:p>
            <a:pPr eaLnBrk="1" hangingPunct="1">
              <a:spcBef>
                <a:spcPct val="0"/>
              </a:spcBef>
              <a:buFont typeface="Symbol" pitchFamily="18" charset="2"/>
              <a:buNone/>
              <a:defRPr/>
            </a:pPr>
            <a:endParaRPr lang="en-US" altLang="en-US" sz="1050" b="1" u="sng" dirty="0">
              <a:solidFill>
                <a:srgbClr val="FFCC66"/>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000" b="1" u="sng" dirty="0">
                <a:solidFill>
                  <a:srgbClr val="FFCC66"/>
                </a:solidFill>
                <a:latin typeface="Arial" panose="020B0604020202020204" pitchFamily="34" charset="0"/>
                <a:cs typeface="Arial" panose="020B0604020202020204" pitchFamily="34" charset="0"/>
              </a:rPr>
              <a:t>Humanism</a:t>
            </a:r>
            <a:r>
              <a:rPr lang="en-US" altLang="en-US" sz="1800" dirty="0">
                <a:solidFill>
                  <a:srgbClr val="FFCC66"/>
                </a:solidFill>
                <a:latin typeface="Arial" panose="020B0604020202020204" pitchFamily="34" charset="0"/>
                <a:cs typeface="Arial" panose="020B0604020202020204" pitchFamily="34" charset="0"/>
              </a:rPr>
              <a:t> </a:t>
            </a:r>
            <a:r>
              <a:rPr lang="en-US" altLang="en-US" sz="1800" b="1" dirty="0">
                <a:solidFill>
                  <a:srgbClr val="FFCC66"/>
                </a:solidFill>
                <a:latin typeface="Arial" panose="020B0604020202020204" pitchFamily="34" charset="0"/>
                <a:cs typeface="Arial" panose="020B0604020202020204" pitchFamily="34" charset="0"/>
              </a:rPr>
              <a:t>– “</a:t>
            </a:r>
            <a:r>
              <a:rPr lang="en-US" sz="1800" b="1" dirty="0">
                <a:solidFill>
                  <a:srgbClr val="FFCC66"/>
                </a:solidFill>
                <a:latin typeface="Arial" panose="020B0604020202020204" pitchFamily="34" charset="0"/>
                <a:cs typeface="Arial" panose="020B0604020202020204" pitchFamily="34" charset="0"/>
              </a:rPr>
              <a:t>There is no God or supernatural; truth is found in humans and science rather than revelation from a supernatural source</a:t>
            </a:r>
            <a:r>
              <a:rPr lang="en-US" altLang="en-US" sz="1800" b="1" dirty="0">
                <a:solidFill>
                  <a:srgbClr val="FFCC66"/>
                </a:solidFill>
                <a:latin typeface="Arial" panose="020B0604020202020204" pitchFamily="34" charset="0"/>
                <a:cs typeface="Arial" panose="020B0604020202020204" pitchFamily="34" charset="0"/>
              </a:rPr>
              <a:t>.”</a:t>
            </a:r>
          </a:p>
          <a:p>
            <a:pPr marL="1258888" eaLnBrk="1" hangingPunct="1">
              <a:spcBef>
                <a:spcPct val="0"/>
              </a:spcBef>
              <a:buFont typeface="Wingdings" panose="05000000000000000000" pitchFamily="2" charset="2"/>
              <a:buChar char="Ø"/>
              <a:defRPr/>
            </a:pPr>
            <a:r>
              <a:rPr lang="en-US" altLang="en-US" sz="2000" b="1" dirty="0">
                <a:solidFill>
                  <a:srgbClr val="FFFF99"/>
                </a:solidFill>
                <a:latin typeface="Arial" panose="020B0604020202020204" pitchFamily="34" charset="0"/>
                <a:cs typeface="Arial" panose="020B0604020202020204" pitchFamily="34" charset="0"/>
              </a:rPr>
              <a:t>Hegel, Darwin, Marx, Whitehead, James, </a:t>
            </a:r>
            <a:r>
              <a:rPr lang="en-US" altLang="en-US" sz="2000" b="1" dirty="0" err="1">
                <a:solidFill>
                  <a:srgbClr val="FFFF99"/>
                </a:solidFill>
                <a:latin typeface="Arial" panose="020B0604020202020204" pitchFamily="34" charset="0"/>
                <a:cs typeface="Arial" panose="020B0604020202020204" pitchFamily="34" charset="0"/>
              </a:rPr>
              <a:t>Nietzesche</a:t>
            </a:r>
            <a:endParaRPr lang="en-US" altLang="en-US" sz="2000" b="1" dirty="0">
              <a:solidFill>
                <a:srgbClr val="FFFF99"/>
              </a:solidFill>
              <a:latin typeface="Arial" panose="020B0604020202020204" pitchFamily="34" charset="0"/>
              <a:cs typeface="Arial" panose="020B0604020202020204" pitchFamily="34" charset="0"/>
            </a:endParaRPr>
          </a:p>
          <a:p>
            <a:pPr marL="1258888" eaLnBrk="1" hangingPunct="1">
              <a:spcBef>
                <a:spcPct val="0"/>
              </a:spcBef>
              <a:buFont typeface="Wingdings" panose="05000000000000000000" pitchFamily="2" charset="2"/>
              <a:buChar char="Ø"/>
              <a:defRPr/>
            </a:pPr>
            <a:endParaRPr lang="en-US" altLang="en-US" sz="1050" b="1" dirty="0">
              <a:solidFill>
                <a:srgbClr val="FFFF99"/>
              </a:solidFill>
              <a:latin typeface="Arial" panose="020B0604020202020204" pitchFamily="34" charset="0"/>
              <a:cs typeface="Arial" panose="020B0604020202020204" pitchFamily="34" charset="0"/>
            </a:endParaRPr>
          </a:p>
          <a:p>
            <a:pPr marL="344488" indent="-344488" eaLnBrk="1" hangingPunct="1">
              <a:spcBef>
                <a:spcPct val="0"/>
              </a:spcBef>
              <a:buFont typeface="Symbol" pitchFamily="18" charset="2"/>
              <a:buNone/>
              <a:defRPr/>
            </a:pPr>
            <a:r>
              <a:rPr lang="en-US" altLang="en-US" sz="2000" b="1" u="sng" dirty="0">
                <a:solidFill>
                  <a:srgbClr val="FFCC66"/>
                </a:solidFill>
                <a:latin typeface="Arial" panose="020B0604020202020204" pitchFamily="34" charset="0"/>
                <a:cs typeface="Arial" panose="020B0604020202020204" pitchFamily="34" charset="0"/>
              </a:rPr>
              <a:t>Pragmatism</a:t>
            </a:r>
            <a:r>
              <a:rPr lang="en-US" altLang="en-US" sz="1800" b="1" dirty="0">
                <a:solidFill>
                  <a:srgbClr val="FFCC66"/>
                </a:solidFill>
                <a:latin typeface="Arial" panose="020B0604020202020204" pitchFamily="34" charset="0"/>
                <a:cs typeface="Arial" panose="020B0604020202020204" pitchFamily="34" charset="0"/>
              </a:rPr>
              <a:t> – “If it works, it must be right and true; if it feels good...”</a:t>
            </a:r>
          </a:p>
          <a:p>
            <a:pPr marL="1258888" eaLnBrk="1" hangingPunct="1">
              <a:spcBef>
                <a:spcPct val="0"/>
              </a:spcBef>
              <a:buFont typeface="Wingdings" panose="05000000000000000000" pitchFamily="2" charset="2"/>
              <a:buChar char="Ø"/>
              <a:defRPr/>
            </a:pPr>
            <a:r>
              <a:rPr lang="en-US" altLang="en-US" sz="1800" b="1" dirty="0">
                <a:solidFill>
                  <a:srgbClr val="FFFF99"/>
                </a:solidFill>
                <a:latin typeface="Arial" panose="020B0604020202020204" pitchFamily="34" charset="0"/>
                <a:cs typeface="Arial" panose="020B0604020202020204" pitchFamily="34" charset="0"/>
              </a:rPr>
              <a:t>Machiavelli, James</a:t>
            </a:r>
          </a:p>
          <a:p>
            <a:pPr marL="1258888" eaLnBrk="1" hangingPunct="1">
              <a:spcBef>
                <a:spcPct val="0"/>
              </a:spcBef>
              <a:buFont typeface="Wingdings" panose="05000000000000000000" pitchFamily="2" charset="2"/>
              <a:buChar char="Ø"/>
              <a:defRPr/>
            </a:pPr>
            <a:endParaRPr lang="en-US" altLang="en-US" sz="1050" b="1" dirty="0">
              <a:solidFill>
                <a:srgbClr val="FFFF99"/>
              </a:solidFill>
              <a:latin typeface="Arial" panose="020B0604020202020204" pitchFamily="34" charset="0"/>
              <a:cs typeface="Arial" panose="020B0604020202020204" pitchFamily="34" charset="0"/>
            </a:endParaRPr>
          </a:p>
          <a:p>
            <a:pPr marL="915988" indent="-915988" eaLnBrk="1" hangingPunct="1">
              <a:spcBef>
                <a:spcPct val="0"/>
              </a:spcBef>
              <a:buFont typeface="Symbol" pitchFamily="18" charset="2"/>
              <a:buNone/>
              <a:defRPr/>
            </a:pPr>
            <a:r>
              <a:rPr lang="en-US" altLang="en-US" sz="2000" b="1" u="sng" dirty="0">
                <a:solidFill>
                  <a:srgbClr val="FFCC66"/>
                </a:solidFill>
                <a:latin typeface="Arial" panose="020B0604020202020204" pitchFamily="34" charset="0"/>
                <a:cs typeface="Arial" panose="020B0604020202020204" pitchFamily="34" charset="0"/>
              </a:rPr>
              <a:t>Nihilism</a:t>
            </a:r>
            <a:r>
              <a:rPr lang="en-US" altLang="en-US" sz="2000" b="1" dirty="0">
                <a:solidFill>
                  <a:srgbClr val="FFCC66"/>
                </a:solidFill>
                <a:latin typeface="Arial" panose="020B0604020202020204" pitchFamily="34" charset="0"/>
                <a:cs typeface="Arial" panose="020B0604020202020204" pitchFamily="34" charset="0"/>
              </a:rPr>
              <a:t> – “God is dead; nothing has meaning; strength rules.”</a:t>
            </a:r>
          </a:p>
          <a:p>
            <a:pPr marL="1257300" eaLnBrk="1" hangingPunct="1">
              <a:spcBef>
                <a:spcPct val="0"/>
              </a:spcBef>
              <a:buFont typeface="Wingdings" panose="05000000000000000000" pitchFamily="2" charset="2"/>
              <a:buChar char="Ø"/>
              <a:defRPr/>
            </a:pPr>
            <a:r>
              <a:rPr lang="en-US" altLang="en-US" sz="1800" b="1" dirty="0">
                <a:solidFill>
                  <a:srgbClr val="FFFF99"/>
                </a:solidFill>
                <a:latin typeface="Arial" panose="020B0604020202020204" pitchFamily="34" charset="0"/>
                <a:cs typeface="Arial" panose="020B0604020202020204" pitchFamily="34" charset="0"/>
              </a:rPr>
              <a:t>Nietzsche, (Machiavelli)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14" end="14"/>
                                            </p:txEl>
                                          </p:spTgt>
                                        </p:tgtEl>
                                        <p:attrNameLst>
                                          <p:attrName>style.visibility</p:attrName>
                                        </p:attrNameLst>
                                      </p:cBhvr>
                                      <p:to>
                                        <p:strVal val="visible"/>
                                      </p:to>
                                    </p:set>
                                    <p:anim calcmode="lin" valueType="num">
                                      <p:cBhvr additive="base">
                                        <p:cTn id="7" dur="500" fill="hold"/>
                                        <p:tgtEl>
                                          <p:spTgt spid="48131">
                                            <p:txEl>
                                              <p:pRg st="14" end="1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1" presetClass="entr" presetSubtype="0" fill="hold" nodeType="clickEffect">
                                  <p:stCondLst>
                                    <p:cond delay="0"/>
                                  </p:stCondLst>
                                  <p:childTnLst>
                                    <p:set>
                                      <p:cBhvr>
                                        <p:cTn id="12" dur="1" fill="hold">
                                          <p:stCondLst>
                                            <p:cond delay="0"/>
                                          </p:stCondLst>
                                        </p:cTn>
                                        <p:tgtEl>
                                          <p:spTgt spid="48131">
                                            <p:txEl>
                                              <p:pRg st="16" end="16"/>
                                            </p:txEl>
                                          </p:spTgt>
                                        </p:tgtEl>
                                        <p:attrNameLst>
                                          <p:attrName>style.visibility</p:attrName>
                                        </p:attrNameLst>
                                      </p:cBhvr>
                                      <p:to>
                                        <p:strVal val="visible"/>
                                      </p:to>
                                    </p:set>
                                    <p:anim calcmode="lin" valueType="num">
                                      <p:cBhvr>
                                        <p:cTn id="13" dur="1000" fill="hold"/>
                                        <p:tgtEl>
                                          <p:spTgt spid="48131">
                                            <p:txEl>
                                              <p:pRg st="16" end="16"/>
                                            </p:txEl>
                                          </p:spTgt>
                                        </p:tgtEl>
                                        <p:attrNameLst>
                                          <p:attrName>ppt_w</p:attrName>
                                        </p:attrNameLst>
                                      </p:cBhvr>
                                      <p:tavLst>
                                        <p:tav tm="0">
                                          <p:val>
                                            <p:fltVal val="0"/>
                                          </p:val>
                                        </p:tav>
                                        <p:tav tm="100000">
                                          <p:val>
                                            <p:strVal val="#ppt_w"/>
                                          </p:val>
                                        </p:tav>
                                      </p:tavLst>
                                    </p:anim>
                                    <p:anim calcmode="lin" valueType="num">
                                      <p:cBhvr>
                                        <p:cTn id="14" dur="1000" fill="hold"/>
                                        <p:tgtEl>
                                          <p:spTgt spid="48131">
                                            <p:txEl>
                                              <p:pRg st="16" end="16"/>
                                            </p:txEl>
                                          </p:spTgt>
                                        </p:tgtEl>
                                        <p:attrNameLst>
                                          <p:attrName>ppt_h</p:attrName>
                                        </p:attrNameLst>
                                      </p:cBhvr>
                                      <p:tavLst>
                                        <p:tav tm="0">
                                          <p:val>
                                            <p:fltVal val="0"/>
                                          </p:val>
                                        </p:tav>
                                        <p:tav tm="100000">
                                          <p:val>
                                            <p:strVal val="#ppt_h"/>
                                          </p:val>
                                        </p:tav>
                                      </p:tavLst>
                                    </p:anim>
                                    <p:anim calcmode="lin" valueType="num">
                                      <p:cBhvr>
                                        <p:cTn id="15" dur="1000" fill="hold"/>
                                        <p:tgtEl>
                                          <p:spTgt spid="48131">
                                            <p:txEl>
                                              <p:pRg st="16" end="16"/>
                                            </p:txEl>
                                          </p:spTgt>
                                        </p:tgtEl>
                                        <p:attrNameLst>
                                          <p:attrName>style.rotation</p:attrName>
                                        </p:attrNameLst>
                                      </p:cBhvr>
                                      <p:tavLst>
                                        <p:tav tm="0">
                                          <p:val>
                                            <p:fltVal val="90"/>
                                          </p:val>
                                        </p:tav>
                                        <p:tav tm="100000">
                                          <p:val>
                                            <p:fltVal val="0"/>
                                          </p:val>
                                        </p:tav>
                                      </p:tavLst>
                                    </p:anim>
                                    <p:animEffect transition="in" filter="fade">
                                      <p:cBhvr>
                                        <p:cTn id="16" dur="1000"/>
                                        <p:tgtEl>
                                          <p:spTgt spid="48131">
                                            <p:txEl>
                                              <p:pRg st="16" end="16"/>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48131">
                                            <p:txEl>
                                              <p:pRg st="17" end="17"/>
                                            </p:txEl>
                                          </p:spTgt>
                                        </p:tgtEl>
                                        <p:attrNameLst>
                                          <p:attrName>style.visibility</p:attrName>
                                        </p:attrNameLst>
                                      </p:cBhvr>
                                      <p:to>
                                        <p:strVal val="visible"/>
                                      </p:to>
                                    </p:set>
                                    <p:anim calcmode="lin" valueType="num">
                                      <p:cBhvr>
                                        <p:cTn id="19" dur="1000" fill="hold"/>
                                        <p:tgtEl>
                                          <p:spTgt spid="48131">
                                            <p:txEl>
                                              <p:pRg st="17" end="17"/>
                                            </p:txEl>
                                          </p:spTgt>
                                        </p:tgtEl>
                                        <p:attrNameLst>
                                          <p:attrName>ppt_w</p:attrName>
                                        </p:attrNameLst>
                                      </p:cBhvr>
                                      <p:tavLst>
                                        <p:tav tm="0">
                                          <p:val>
                                            <p:fltVal val="0"/>
                                          </p:val>
                                        </p:tav>
                                        <p:tav tm="100000">
                                          <p:val>
                                            <p:strVal val="#ppt_w"/>
                                          </p:val>
                                        </p:tav>
                                      </p:tavLst>
                                    </p:anim>
                                    <p:anim calcmode="lin" valueType="num">
                                      <p:cBhvr>
                                        <p:cTn id="20" dur="1000" fill="hold"/>
                                        <p:tgtEl>
                                          <p:spTgt spid="48131">
                                            <p:txEl>
                                              <p:pRg st="17" end="17"/>
                                            </p:txEl>
                                          </p:spTgt>
                                        </p:tgtEl>
                                        <p:attrNameLst>
                                          <p:attrName>ppt_h</p:attrName>
                                        </p:attrNameLst>
                                      </p:cBhvr>
                                      <p:tavLst>
                                        <p:tav tm="0">
                                          <p:val>
                                            <p:fltVal val="0"/>
                                          </p:val>
                                        </p:tav>
                                        <p:tav tm="100000">
                                          <p:val>
                                            <p:strVal val="#ppt_h"/>
                                          </p:val>
                                        </p:tav>
                                      </p:tavLst>
                                    </p:anim>
                                    <p:anim calcmode="lin" valueType="num">
                                      <p:cBhvr>
                                        <p:cTn id="21" dur="1000" fill="hold"/>
                                        <p:tgtEl>
                                          <p:spTgt spid="48131">
                                            <p:txEl>
                                              <p:pRg st="17" end="17"/>
                                            </p:txEl>
                                          </p:spTgt>
                                        </p:tgtEl>
                                        <p:attrNameLst>
                                          <p:attrName>style.rotation</p:attrName>
                                        </p:attrNameLst>
                                      </p:cBhvr>
                                      <p:tavLst>
                                        <p:tav tm="0">
                                          <p:val>
                                            <p:fltVal val="90"/>
                                          </p:val>
                                        </p:tav>
                                        <p:tav tm="100000">
                                          <p:val>
                                            <p:fltVal val="0"/>
                                          </p:val>
                                        </p:tav>
                                      </p:tavLst>
                                    </p:anim>
                                    <p:animEffect transition="in" filter="fade">
                                      <p:cBhvr>
                                        <p:cTn id="22" dur="1000"/>
                                        <p:tgtEl>
                                          <p:spTgt spid="48131">
                                            <p:txEl>
                                              <p:pRg st="17" end="1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1" presetClass="entr" presetSubtype="0" fill="hold" nodeType="clickEffect">
                                  <p:stCondLst>
                                    <p:cond delay="0"/>
                                  </p:stCondLst>
                                  <p:childTnLst>
                                    <p:set>
                                      <p:cBhvr>
                                        <p:cTn id="26" dur="1" fill="hold">
                                          <p:stCondLst>
                                            <p:cond delay="0"/>
                                          </p:stCondLst>
                                        </p:cTn>
                                        <p:tgtEl>
                                          <p:spTgt spid="48131">
                                            <p:txEl>
                                              <p:pRg st="19" end="19"/>
                                            </p:txEl>
                                          </p:spTgt>
                                        </p:tgtEl>
                                        <p:attrNameLst>
                                          <p:attrName>style.visibility</p:attrName>
                                        </p:attrNameLst>
                                      </p:cBhvr>
                                      <p:to>
                                        <p:strVal val="visible"/>
                                      </p:to>
                                    </p:set>
                                    <p:anim calcmode="lin" valueType="num">
                                      <p:cBhvr>
                                        <p:cTn id="27" dur="1000" fill="hold"/>
                                        <p:tgtEl>
                                          <p:spTgt spid="48131">
                                            <p:txEl>
                                              <p:pRg st="19" end="19"/>
                                            </p:txEl>
                                          </p:spTgt>
                                        </p:tgtEl>
                                        <p:attrNameLst>
                                          <p:attrName>ppt_w</p:attrName>
                                        </p:attrNameLst>
                                      </p:cBhvr>
                                      <p:tavLst>
                                        <p:tav tm="0">
                                          <p:val>
                                            <p:fltVal val="0"/>
                                          </p:val>
                                        </p:tav>
                                        <p:tav tm="100000">
                                          <p:val>
                                            <p:strVal val="#ppt_w"/>
                                          </p:val>
                                        </p:tav>
                                      </p:tavLst>
                                    </p:anim>
                                    <p:anim calcmode="lin" valueType="num">
                                      <p:cBhvr>
                                        <p:cTn id="28" dur="1000" fill="hold"/>
                                        <p:tgtEl>
                                          <p:spTgt spid="48131">
                                            <p:txEl>
                                              <p:pRg st="19" end="19"/>
                                            </p:txEl>
                                          </p:spTgt>
                                        </p:tgtEl>
                                        <p:attrNameLst>
                                          <p:attrName>ppt_h</p:attrName>
                                        </p:attrNameLst>
                                      </p:cBhvr>
                                      <p:tavLst>
                                        <p:tav tm="0">
                                          <p:val>
                                            <p:fltVal val="0"/>
                                          </p:val>
                                        </p:tav>
                                        <p:tav tm="100000">
                                          <p:val>
                                            <p:strVal val="#ppt_h"/>
                                          </p:val>
                                        </p:tav>
                                      </p:tavLst>
                                    </p:anim>
                                    <p:anim calcmode="lin" valueType="num">
                                      <p:cBhvr>
                                        <p:cTn id="29" dur="1000" fill="hold"/>
                                        <p:tgtEl>
                                          <p:spTgt spid="48131">
                                            <p:txEl>
                                              <p:pRg st="19" end="19"/>
                                            </p:txEl>
                                          </p:spTgt>
                                        </p:tgtEl>
                                        <p:attrNameLst>
                                          <p:attrName>style.rotation</p:attrName>
                                        </p:attrNameLst>
                                      </p:cBhvr>
                                      <p:tavLst>
                                        <p:tav tm="0">
                                          <p:val>
                                            <p:fltVal val="90"/>
                                          </p:val>
                                        </p:tav>
                                        <p:tav tm="100000">
                                          <p:val>
                                            <p:fltVal val="0"/>
                                          </p:val>
                                        </p:tav>
                                      </p:tavLst>
                                    </p:anim>
                                    <p:animEffect transition="in" filter="fade">
                                      <p:cBhvr>
                                        <p:cTn id="30" dur="1000"/>
                                        <p:tgtEl>
                                          <p:spTgt spid="48131">
                                            <p:txEl>
                                              <p:pRg st="19" end="19"/>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48131">
                                            <p:txEl>
                                              <p:pRg st="20" end="20"/>
                                            </p:txEl>
                                          </p:spTgt>
                                        </p:tgtEl>
                                        <p:attrNameLst>
                                          <p:attrName>style.visibility</p:attrName>
                                        </p:attrNameLst>
                                      </p:cBhvr>
                                      <p:to>
                                        <p:strVal val="visible"/>
                                      </p:to>
                                    </p:set>
                                    <p:anim calcmode="lin" valueType="num">
                                      <p:cBhvr>
                                        <p:cTn id="33" dur="1000" fill="hold"/>
                                        <p:tgtEl>
                                          <p:spTgt spid="48131">
                                            <p:txEl>
                                              <p:pRg st="20" end="20"/>
                                            </p:txEl>
                                          </p:spTgt>
                                        </p:tgtEl>
                                        <p:attrNameLst>
                                          <p:attrName>ppt_w</p:attrName>
                                        </p:attrNameLst>
                                      </p:cBhvr>
                                      <p:tavLst>
                                        <p:tav tm="0">
                                          <p:val>
                                            <p:fltVal val="0"/>
                                          </p:val>
                                        </p:tav>
                                        <p:tav tm="100000">
                                          <p:val>
                                            <p:strVal val="#ppt_w"/>
                                          </p:val>
                                        </p:tav>
                                      </p:tavLst>
                                    </p:anim>
                                    <p:anim calcmode="lin" valueType="num">
                                      <p:cBhvr>
                                        <p:cTn id="34" dur="1000" fill="hold"/>
                                        <p:tgtEl>
                                          <p:spTgt spid="48131">
                                            <p:txEl>
                                              <p:pRg st="20" end="20"/>
                                            </p:txEl>
                                          </p:spTgt>
                                        </p:tgtEl>
                                        <p:attrNameLst>
                                          <p:attrName>ppt_h</p:attrName>
                                        </p:attrNameLst>
                                      </p:cBhvr>
                                      <p:tavLst>
                                        <p:tav tm="0">
                                          <p:val>
                                            <p:fltVal val="0"/>
                                          </p:val>
                                        </p:tav>
                                        <p:tav tm="100000">
                                          <p:val>
                                            <p:strVal val="#ppt_h"/>
                                          </p:val>
                                        </p:tav>
                                      </p:tavLst>
                                    </p:anim>
                                    <p:anim calcmode="lin" valueType="num">
                                      <p:cBhvr>
                                        <p:cTn id="35" dur="1000" fill="hold"/>
                                        <p:tgtEl>
                                          <p:spTgt spid="48131">
                                            <p:txEl>
                                              <p:pRg st="20" end="20"/>
                                            </p:txEl>
                                          </p:spTgt>
                                        </p:tgtEl>
                                        <p:attrNameLst>
                                          <p:attrName>style.rotation</p:attrName>
                                        </p:attrNameLst>
                                      </p:cBhvr>
                                      <p:tavLst>
                                        <p:tav tm="0">
                                          <p:val>
                                            <p:fltVal val="90"/>
                                          </p:val>
                                        </p:tav>
                                        <p:tav tm="100000">
                                          <p:val>
                                            <p:fltVal val="0"/>
                                          </p:val>
                                        </p:tav>
                                      </p:tavLst>
                                    </p:anim>
                                    <p:animEffect transition="in" filter="fade">
                                      <p:cBhvr>
                                        <p:cTn id="36" dur="1000"/>
                                        <p:tgtEl>
                                          <p:spTgt spid="48131">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5000" y="1371600"/>
            <a:ext cx="7315200" cy="3810000"/>
          </a:xfrm>
        </p:spPr>
        <p:txBody>
          <a:bodyPr/>
          <a:lstStyle/>
          <a:p>
            <a:pPr algn="ctr" eaLnBrk="1" hangingPunct="1">
              <a:defRPr/>
            </a:pPr>
            <a:r>
              <a:rPr lang="en-US" altLang="en-US" sz="3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 History of Western Thought</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Why We Think the Way We Do</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Videos of lectures available at:</a:t>
            </a:r>
            <a:br>
              <a:rPr lang="en-US" altLang="en-US" sz="3200" b="1" dirty="0">
                <a:solidFill>
                  <a:srgbClr val="FFFF00"/>
                </a:solidFill>
                <a:latin typeface="Arial" panose="020B0604020202020204" pitchFamily="34" charset="0"/>
                <a:cs typeface="Arial" panose="020B0604020202020204" pitchFamily="34" charset="0"/>
              </a:rPr>
            </a:br>
            <a:r>
              <a:rPr lang="en-US" altLang="en-US" sz="4000" b="1" dirty="0">
                <a:latin typeface="Arial" panose="020B0604020202020204" pitchFamily="34" charset="0"/>
                <a:cs typeface="Arial" panose="020B0604020202020204" pitchFamily="34" charset="0"/>
              </a:rPr>
              <a:t>www.litchapala.org</a:t>
            </a:r>
            <a:br>
              <a:rPr lang="en-US" altLang="en-US" sz="4000" b="1" dirty="0">
                <a:latin typeface="Arial" panose="020B0604020202020204" pitchFamily="34" charset="0"/>
                <a:cs typeface="Arial" panose="020B0604020202020204" pitchFamily="34" charset="0"/>
              </a:rPr>
            </a:br>
            <a:r>
              <a:rPr lang="en-US" altLang="en-US" sz="2400" b="1" dirty="0">
                <a:latin typeface="Arial" panose="020B0604020202020204" pitchFamily="34" charset="0"/>
                <a:cs typeface="Arial" panose="020B0604020202020204" pitchFamily="34" charset="0"/>
              </a:rPr>
              <a:t/>
            </a:r>
            <a:br>
              <a:rPr lang="en-US" altLang="en-US" sz="24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under </a:t>
            </a:r>
            <a:r>
              <a:rPr lang="en-US" altLang="en-US" sz="3600" b="1" dirty="0">
                <a:solidFill>
                  <a:srgbClr val="FFFF00"/>
                </a:solidFill>
                <a:latin typeface="Arial" panose="020B0604020202020204" pitchFamily="34" charset="0"/>
                <a:cs typeface="Arial" panose="020B0604020202020204" pitchFamily="34" charset="0"/>
              </a:rPr>
              <a:t>“8-Week Lectures” </a:t>
            </a:r>
            <a:r>
              <a:rPr lang="en-US" altLang="en-US" sz="3200" b="1" dirty="0">
                <a:solidFill>
                  <a:srgbClr val="FFFF00"/>
                </a:solidFill>
                <a:latin typeface="Arial" panose="020B0604020202020204" pitchFamily="34" charset="0"/>
                <a:cs typeface="Arial" panose="020B0604020202020204" pitchFamily="34" charset="0"/>
              </a:rPr>
              <a:t>tab</a:t>
            </a:r>
            <a:endParaRPr lang="en-US" altLang="en-US" sz="32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219200" y="0"/>
            <a:ext cx="7924800" cy="685800"/>
          </a:xfrm>
        </p:spPr>
        <p:txBody>
          <a:bodyPr/>
          <a:lstStyle/>
          <a:p>
            <a:pPr eaLnBrk="1" hangingPunct="1"/>
            <a:r>
              <a:rPr lang="en-US" altLang="en-US" sz="3600" b="1" smtClean="0"/>
              <a:t>Progression of Philosophical Thinking</a:t>
            </a:r>
            <a:r>
              <a:rPr lang="en-US" altLang="en-US" sz="1000" b="1" smtClean="0"/>
              <a:t/>
            </a:r>
            <a:br>
              <a:rPr lang="en-US" altLang="en-US" sz="1000" b="1" smtClean="0"/>
            </a:br>
            <a:r>
              <a:rPr lang="en-US" altLang="en-US" sz="1000" b="1" smtClean="0"/>
              <a:t>-----------------------------------------------------------------------------------------------------------------------------------------------------------------------------------</a:t>
            </a:r>
          </a:p>
        </p:txBody>
      </p:sp>
      <p:sp>
        <p:nvSpPr>
          <p:cNvPr id="33795" name="Rectangle 3"/>
          <p:cNvSpPr>
            <a:spLocks noGrp="1" noChangeArrowheads="1"/>
          </p:cNvSpPr>
          <p:nvPr>
            <p:ph type="body" sz="half" idx="1"/>
          </p:nvPr>
        </p:nvSpPr>
        <p:spPr>
          <a:xfrm>
            <a:off x="1143000" y="685800"/>
            <a:ext cx="6781800" cy="6172200"/>
          </a:xfrm>
          <a:extLst>
            <a:ext uri="{91240B29-F687-4F45-9708-019B960494DF}">
              <a14:hiddenLine xmlns:a14="http://schemas.microsoft.com/office/drawing/2010/main" w="6350" cmpd="sng">
                <a:solidFill>
                  <a:schemeClr val="tx1"/>
                </a:solidFill>
                <a:miter lim="800000"/>
                <a:headEnd/>
                <a:tailEnd/>
              </a14:hiddenLine>
            </a:ext>
          </a:extLst>
        </p:spPr>
        <p:txBody>
          <a:bodyPr/>
          <a:lstStyle/>
          <a:p>
            <a:pPr eaLnBrk="1" hangingPunct="1">
              <a:lnSpc>
                <a:spcPct val="60000"/>
              </a:lnSpc>
              <a:buFont typeface="Symbol" pitchFamily="18" charset="2"/>
              <a:buNone/>
            </a:pPr>
            <a:r>
              <a:rPr lang="en-US" altLang="en-US" sz="2000" b="1" smtClean="0">
                <a:solidFill>
                  <a:schemeClr val="hlink"/>
                </a:solidFill>
              </a:rPr>
              <a:t>Idealism--</a:t>
            </a:r>
            <a:r>
              <a:rPr lang="en-US" altLang="en-US" b="1" smtClean="0">
                <a:solidFill>
                  <a:schemeClr val="hlink"/>
                </a:solidFill>
              </a:rPr>
              <a:t> </a:t>
            </a:r>
            <a:r>
              <a:rPr lang="en-US" altLang="en-US" sz="1400" b="1" smtClean="0"/>
              <a:t>We know reality with </a:t>
            </a:r>
          </a:p>
          <a:p>
            <a:pPr eaLnBrk="1" hangingPunct="1">
              <a:lnSpc>
                <a:spcPct val="60000"/>
              </a:lnSpc>
              <a:buFont typeface="Symbol" pitchFamily="18" charset="2"/>
              <a:buNone/>
            </a:pPr>
            <a:r>
              <a:rPr lang="en-US" altLang="en-US" sz="1400" b="1" smtClean="0"/>
              <a:t>		          our minds</a:t>
            </a:r>
            <a:r>
              <a:rPr lang="en-US" altLang="en-US" sz="2000" b="1" smtClean="0"/>
              <a:t>                        </a:t>
            </a:r>
          </a:p>
          <a:p>
            <a:pPr eaLnBrk="1" hangingPunct="1">
              <a:lnSpc>
                <a:spcPct val="90000"/>
              </a:lnSpc>
              <a:buFont typeface="Symbol" pitchFamily="18" charset="2"/>
              <a:buNone/>
            </a:pPr>
            <a:r>
              <a:rPr lang="en-US" altLang="en-US" sz="1200" b="1" smtClean="0">
                <a:solidFill>
                  <a:srgbClr val="FFCC66"/>
                </a:solidFill>
              </a:rPr>
              <a:t>Plato</a:t>
            </a:r>
            <a:r>
              <a:rPr lang="en-US" altLang="en-US" sz="1200" smtClean="0"/>
              <a:t> (c.427-347 BC)</a:t>
            </a:r>
          </a:p>
          <a:p>
            <a:pPr eaLnBrk="1" hangingPunct="1">
              <a:lnSpc>
                <a:spcPct val="90000"/>
              </a:lnSpc>
              <a:buFont typeface="Symbol" pitchFamily="18" charset="2"/>
              <a:buNone/>
            </a:pPr>
            <a:r>
              <a:rPr lang="en-US" altLang="en-US" sz="700" smtClean="0"/>
              <a:t>	</a:t>
            </a:r>
            <a:r>
              <a:rPr lang="en-US" altLang="en-US" sz="700" smtClean="0">
                <a:solidFill>
                  <a:srgbClr val="FFCC66"/>
                </a:solidFill>
              </a:rPr>
              <a:t>	</a:t>
            </a:r>
            <a:endParaRPr lang="en-US" altLang="en-US" sz="700" b="1" smtClean="0">
              <a:solidFill>
                <a:srgbClr val="FFCC66"/>
              </a:solidFill>
            </a:endParaRPr>
          </a:p>
          <a:p>
            <a:pPr eaLnBrk="1" hangingPunct="1">
              <a:lnSpc>
                <a:spcPct val="75000"/>
              </a:lnSpc>
              <a:buFont typeface="Symbol" pitchFamily="18" charset="2"/>
              <a:buNone/>
            </a:pPr>
            <a:r>
              <a:rPr lang="en-US" altLang="en-US" sz="1200" b="1" smtClean="0">
                <a:solidFill>
                  <a:schemeClr val="tx2"/>
                </a:solidFill>
              </a:rPr>
              <a:t>     St. Augustine </a:t>
            </a:r>
            <a:r>
              <a:rPr lang="en-US" altLang="en-US" sz="1200" smtClean="0"/>
              <a:t>(354-430)</a:t>
            </a:r>
          </a:p>
          <a:p>
            <a:pPr eaLnBrk="1" hangingPunct="1">
              <a:lnSpc>
                <a:spcPct val="75000"/>
              </a:lnSpc>
              <a:buFont typeface="Symbol" pitchFamily="18" charset="2"/>
              <a:buNone/>
            </a:pPr>
            <a:r>
              <a:rPr lang="en-US" altLang="en-US" sz="1200" smtClean="0"/>
              <a:t>		</a:t>
            </a:r>
            <a:r>
              <a:rPr lang="en-US" altLang="en-US" sz="1200" b="1" smtClean="0"/>
              <a:t>(faith precedes reason)</a:t>
            </a:r>
          </a:p>
          <a:p>
            <a:pPr eaLnBrk="1" hangingPunct="1">
              <a:lnSpc>
                <a:spcPct val="90000"/>
              </a:lnSpc>
              <a:buFont typeface="Symbol" pitchFamily="18" charset="2"/>
              <a:buNone/>
            </a:pPr>
            <a:r>
              <a:rPr lang="en-US" altLang="en-US" sz="700" smtClean="0"/>
              <a:t>	</a:t>
            </a:r>
            <a:r>
              <a:rPr lang="en-US" altLang="en-US" sz="700" smtClean="0">
                <a:solidFill>
                  <a:srgbClr val="FFCC66"/>
                </a:solidFill>
              </a:rPr>
              <a:t>	</a:t>
            </a:r>
            <a:endParaRPr lang="en-US" altLang="en-US" sz="700" b="1" smtClean="0">
              <a:solidFill>
                <a:srgbClr val="FFCC66"/>
              </a:solidFill>
            </a:endParaRPr>
          </a:p>
          <a:p>
            <a:pPr eaLnBrk="1" hangingPunct="1">
              <a:lnSpc>
                <a:spcPct val="75000"/>
              </a:lnSpc>
              <a:buFont typeface="Symbol" pitchFamily="18" charset="2"/>
              <a:buNone/>
            </a:pPr>
            <a:r>
              <a:rPr lang="en-US" altLang="en-US" sz="1200" b="1" smtClean="0">
                <a:solidFill>
                  <a:schemeClr val="tx2"/>
                </a:solidFill>
              </a:rPr>
              <a:t>Rene Descartes </a:t>
            </a:r>
            <a:r>
              <a:rPr lang="en-US" altLang="en-US" sz="1200" smtClean="0"/>
              <a:t>(1596-1650)</a:t>
            </a:r>
          </a:p>
          <a:p>
            <a:pPr eaLnBrk="1" hangingPunct="1">
              <a:lnSpc>
                <a:spcPct val="75000"/>
              </a:lnSpc>
              <a:buFont typeface="Symbol" pitchFamily="18" charset="2"/>
              <a:buNone/>
            </a:pPr>
            <a:r>
              <a:rPr lang="en-US" altLang="en-US" sz="1200" b="1" smtClean="0"/>
              <a:t>	(rationalism, subjectivism)</a:t>
            </a:r>
          </a:p>
          <a:p>
            <a:pPr eaLnBrk="1" hangingPunct="1">
              <a:lnSpc>
                <a:spcPct val="90000"/>
              </a:lnSpc>
              <a:buFont typeface="Symbol" pitchFamily="18" charset="2"/>
              <a:buNone/>
            </a:pPr>
            <a:r>
              <a:rPr lang="en-US" altLang="en-US" sz="1200" smtClean="0"/>
              <a:t>	</a:t>
            </a:r>
            <a:r>
              <a:rPr lang="en-US" altLang="en-US" sz="1200" smtClean="0">
                <a:solidFill>
                  <a:srgbClr val="FFCC66"/>
                </a:solidFill>
              </a:rPr>
              <a:t>	</a:t>
            </a:r>
            <a:endParaRPr lang="en-US" altLang="en-US" sz="1200" b="1" smtClean="0">
              <a:solidFill>
                <a:srgbClr val="FFCC66"/>
              </a:solidFill>
            </a:endParaRPr>
          </a:p>
          <a:p>
            <a:pPr eaLnBrk="1" hangingPunct="1">
              <a:lnSpc>
                <a:spcPct val="75000"/>
              </a:lnSpc>
              <a:buFont typeface="Symbol" pitchFamily="18" charset="2"/>
              <a:buNone/>
            </a:pPr>
            <a:r>
              <a:rPr lang="en-US" altLang="en-US" sz="1200" b="1" smtClean="0">
                <a:solidFill>
                  <a:srgbClr val="FFCC66"/>
                </a:solidFill>
              </a:rPr>
              <a:t>Immanuel Kant </a:t>
            </a:r>
            <a:r>
              <a:rPr lang="en-US" altLang="en-US" sz="1200" smtClean="0"/>
              <a:t>(1724-1804)</a:t>
            </a:r>
          </a:p>
          <a:p>
            <a:pPr eaLnBrk="1" hangingPunct="1">
              <a:lnSpc>
                <a:spcPct val="75000"/>
              </a:lnSpc>
              <a:buFont typeface="Symbol" pitchFamily="18" charset="2"/>
              <a:buNone/>
            </a:pPr>
            <a:r>
              <a:rPr lang="en-US" altLang="en-US" sz="1200" b="1" smtClean="0"/>
              <a:t>    (rationalism; subjectivism; relativism)</a:t>
            </a:r>
          </a:p>
          <a:p>
            <a:pPr eaLnBrk="1" hangingPunct="1">
              <a:lnSpc>
                <a:spcPct val="90000"/>
              </a:lnSpc>
              <a:buFont typeface="Symbol" pitchFamily="18" charset="2"/>
              <a:buNone/>
            </a:pPr>
            <a:r>
              <a:rPr lang="en-US" altLang="en-US" sz="700" smtClean="0"/>
              <a:t>	</a:t>
            </a:r>
            <a:r>
              <a:rPr lang="en-US" altLang="en-US" sz="700" smtClean="0">
                <a:solidFill>
                  <a:srgbClr val="FFCC66"/>
                </a:solidFill>
              </a:rPr>
              <a:t>	</a:t>
            </a:r>
            <a:endParaRPr lang="en-US" altLang="en-US" sz="700" b="1" smtClean="0">
              <a:solidFill>
                <a:srgbClr val="FFCC66"/>
              </a:solidFill>
            </a:endParaRPr>
          </a:p>
          <a:p>
            <a:pPr eaLnBrk="1" hangingPunct="1">
              <a:lnSpc>
                <a:spcPct val="75000"/>
              </a:lnSpc>
              <a:buFont typeface="Symbol" pitchFamily="18" charset="2"/>
              <a:buNone/>
            </a:pPr>
            <a:r>
              <a:rPr lang="en-US" altLang="en-US" sz="1200" b="1" smtClean="0"/>
              <a:t>	 </a:t>
            </a:r>
            <a:r>
              <a:rPr lang="en-US" altLang="en-US" sz="1200" b="1" smtClean="0">
                <a:solidFill>
                  <a:schemeClr val="tx2"/>
                </a:solidFill>
              </a:rPr>
              <a:t>Friedrich Schleiermacher </a:t>
            </a:r>
            <a:r>
              <a:rPr lang="en-US" altLang="en-US" sz="1200" b="1" smtClean="0"/>
              <a:t>(1768-1834)	</a:t>
            </a:r>
          </a:p>
          <a:p>
            <a:pPr eaLnBrk="1" hangingPunct="1">
              <a:lnSpc>
                <a:spcPct val="75000"/>
              </a:lnSpc>
              <a:buFont typeface="Symbol" pitchFamily="18" charset="2"/>
              <a:buNone/>
            </a:pPr>
            <a:r>
              <a:rPr lang="en-US" altLang="en-US" sz="1200" b="1" smtClean="0"/>
              <a:t>		(radical subjectivism; relativism)</a:t>
            </a:r>
          </a:p>
          <a:p>
            <a:pPr eaLnBrk="1" hangingPunct="1">
              <a:lnSpc>
                <a:spcPct val="75000"/>
              </a:lnSpc>
              <a:buFont typeface="Symbol" pitchFamily="18" charset="2"/>
              <a:buNone/>
            </a:pPr>
            <a:endParaRPr lang="en-US" altLang="en-US" sz="1200" b="1" smtClean="0"/>
          </a:p>
          <a:p>
            <a:pPr eaLnBrk="1" hangingPunct="1">
              <a:lnSpc>
                <a:spcPct val="70000"/>
              </a:lnSpc>
              <a:spcBef>
                <a:spcPct val="0"/>
              </a:spcBef>
              <a:buClrTx/>
              <a:buSzTx/>
              <a:buFontTx/>
              <a:buNone/>
            </a:pPr>
            <a:r>
              <a:rPr lang="en-US" altLang="en-US" sz="1200" b="1" smtClean="0">
                <a:solidFill>
                  <a:schemeClr val="tx2"/>
                </a:solidFill>
              </a:rPr>
              <a:t>Georg W.F. Hegel</a:t>
            </a:r>
            <a:r>
              <a:rPr lang="en-US" altLang="en-US" sz="1200" smtClean="0">
                <a:solidFill>
                  <a:schemeClr val="tx2"/>
                </a:solidFill>
              </a:rPr>
              <a:t> </a:t>
            </a:r>
            <a:r>
              <a:rPr lang="en-US" altLang="en-US" sz="1200" b="1" smtClean="0"/>
              <a:t>(1770-1831)</a:t>
            </a:r>
          </a:p>
          <a:p>
            <a:pPr eaLnBrk="1" hangingPunct="1">
              <a:lnSpc>
                <a:spcPct val="70000"/>
              </a:lnSpc>
              <a:spcBef>
                <a:spcPct val="0"/>
              </a:spcBef>
              <a:buClrTx/>
              <a:buSzTx/>
              <a:buFontTx/>
              <a:buNone/>
            </a:pPr>
            <a:r>
              <a:rPr lang="en-US" altLang="en-US" sz="1200" b="1" smtClean="0"/>
              <a:t>     (dialectical idealism)</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200" b="1" smtClean="0">
                <a:solidFill>
                  <a:schemeClr val="tx2"/>
                </a:solidFill>
              </a:rPr>
              <a:t>Alfred North Whitehead</a:t>
            </a:r>
            <a:r>
              <a:rPr lang="en-US" altLang="en-US" sz="1200" smtClean="0">
                <a:solidFill>
                  <a:schemeClr val="tx2"/>
                </a:solidFill>
              </a:rPr>
              <a:t> </a:t>
            </a:r>
            <a:r>
              <a:rPr lang="en-US" altLang="en-US" sz="1200" b="1" smtClean="0"/>
              <a:t>(1861-1947)</a:t>
            </a:r>
          </a:p>
          <a:p>
            <a:pPr eaLnBrk="1" hangingPunct="1">
              <a:lnSpc>
                <a:spcPct val="70000"/>
              </a:lnSpc>
              <a:spcBef>
                <a:spcPct val="0"/>
              </a:spcBef>
              <a:buClrTx/>
              <a:buSzTx/>
              <a:buFontTx/>
              <a:buNone/>
            </a:pPr>
            <a:r>
              <a:rPr lang="en-US" altLang="en-US" sz="1200" b="1" smtClean="0"/>
              <a:t>	(process philosophy)</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200" b="1" smtClean="0">
                <a:solidFill>
                  <a:srgbClr val="FFCC66"/>
                </a:solidFill>
              </a:rPr>
              <a:t>Machaivelli</a:t>
            </a:r>
            <a:r>
              <a:rPr lang="en-US" altLang="en-US" sz="1200" b="1" smtClean="0"/>
              <a:t> (1469-1527)     </a:t>
            </a:r>
            <a:r>
              <a:rPr lang="en-US" altLang="en-US" sz="1200" b="1" smtClean="0">
                <a:solidFill>
                  <a:srgbClr val="FFCC66"/>
                </a:solidFill>
              </a:rPr>
              <a:t>William James</a:t>
            </a:r>
            <a:r>
              <a:rPr lang="en-US" altLang="en-US" sz="1200" b="1" smtClean="0"/>
              <a:t> (1842-1910)</a:t>
            </a:r>
          </a:p>
          <a:p>
            <a:pPr eaLnBrk="1" hangingPunct="1">
              <a:lnSpc>
                <a:spcPct val="70000"/>
              </a:lnSpc>
              <a:spcBef>
                <a:spcPct val="0"/>
              </a:spcBef>
              <a:buClrTx/>
              <a:buSzTx/>
              <a:buFontTx/>
              <a:buNone/>
            </a:pPr>
            <a:r>
              <a:rPr lang="en-US" altLang="en-US" sz="1200" b="1" smtClean="0"/>
              <a:t>  (will to power)	(pragmatism; subjectivism)</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200" b="1" smtClean="0"/>
              <a:t>		       </a:t>
            </a:r>
            <a:r>
              <a:rPr lang="en-US" altLang="en-US" sz="1200" b="1" smtClean="0">
                <a:solidFill>
                  <a:srgbClr val="FFCC66"/>
                </a:solidFill>
              </a:rPr>
              <a:t>Friedrich Nietzsche</a:t>
            </a:r>
            <a:r>
              <a:rPr lang="en-US" altLang="en-US" sz="1200" b="1" smtClean="0"/>
              <a:t> (1844-1900)</a:t>
            </a:r>
          </a:p>
          <a:p>
            <a:pPr eaLnBrk="1" hangingPunct="1">
              <a:lnSpc>
                <a:spcPct val="70000"/>
              </a:lnSpc>
              <a:spcBef>
                <a:spcPct val="0"/>
              </a:spcBef>
              <a:buClrTx/>
              <a:buSzTx/>
              <a:buFontTx/>
              <a:buNone/>
            </a:pPr>
            <a:r>
              <a:rPr lang="en-US" altLang="en-US" sz="1200" b="1" smtClean="0"/>
              <a:t>		          (will to power; radical pragmatism)</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200" b="1" smtClean="0"/>
              <a:t>		</a:t>
            </a:r>
            <a:r>
              <a:rPr lang="en-US" altLang="en-US" sz="1200" b="1" smtClean="0">
                <a:solidFill>
                  <a:srgbClr val="FFCC66"/>
                </a:solidFill>
              </a:rPr>
              <a:t>Ludwig Wittgenstein (</a:t>
            </a:r>
            <a:r>
              <a:rPr lang="en-US" altLang="en-US" sz="1200" b="1" smtClean="0"/>
              <a:t>1889-1951)</a:t>
            </a:r>
          </a:p>
          <a:p>
            <a:pPr eaLnBrk="1" hangingPunct="1">
              <a:lnSpc>
                <a:spcPct val="70000"/>
              </a:lnSpc>
              <a:spcBef>
                <a:spcPct val="0"/>
              </a:spcBef>
              <a:buClrTx/>
              <a:buSzTx/>
              <a:buFontTx/>
              <a:buNone/>
            </a:pPr>
            <a:r>
              <a:rPr lang="en-US" altLang="en-US" sz="1200" b="1" smtClean="0"/>
              <a:t>		    (language is all; rest is nonsense)</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400" b="1" smtClean="0"/>
              <a:t>			</a:t>
            </a:r>
          </a:p>
          <a:p>
            <a:pPr eaLnBrk="1" hangingPunct="1">
              <a:lnSpc>
                <a:spcPct val="70000"/>
              </a:lnSpc>
              <a:spcBef>
                <a:spcPct val="0"/>
              </a:spcBef>
              <a:buClrTx/>
              <a:buSzTx/>
              <a:buFontTx/>
              <a:buNone/>
            </a:pPr>
            <a:r>
              <a:rPr lang="en-US" altLang="en-US" sz="1400" b="1" smtClean="0">
                <a:solidFill>
                  <a:srgbClr val="FFCC66"/>
                </a:solidFill>
              </a:rPr>
              <a:t>			Jacques Derrida and Deconstructionists</a:t>
            </a:r>
            <a:r>
              <a:rPr lang="en-US" altLang="en-US" sz="1400" b="1" smtClean="0"/>
              <a:t> (1930-  )</a:t>
            </a:r>
          </a:p>
          <a:p>
            <a:pPr eaLnBrk="1" hangingPunct="1">
              <a:lnSpc>
                <a:spcPct val="70000"/>
              </a:lnSpc>
              <a:spcBef>
                <a:spcPct val="0"/>
              </a:spcBef>
              <a:buClrTx/>
              <a:buSzTx/>
              <a:buFontTx/>
              <a:buNone/>
            </a:pPr>
            <a:r>
              <a:rPr lang="en-US" altLang="en-US" sz="1400" b="1" smtClean="0"/>
              <a:t>			         (meaninglessness; loss of transcendence)</a:t>
            </a:r>
          </a:p>
        </p:txBody>
      </p:sp>
      <p:sp>
        <p:nvSpPr>
          <p:cNvPr id="33796" name="Rectangle 4"/>
          <p:cNvSpPr>
            <a:spLocks noGrp="1" noChangeArrowheads="1"/>
          </p:cNvSpPr>
          <p:nvPr>
            <p:ph type="body" sz="half" idx="2"/>
          </p:nvPr>
        </p:nvSpPr>
        <p:spPr>
          <a:xfrm>
            <a:off x="4648200" y="685800"/>
            <a:ext cx="4495800" cy="6172200"/>
          </a:xfrm>
        </p:spPr>
        <p:txBody>
          <a:bodyPr/>
          <a:lstStyle/>
          <a:p>
            <a:pPr eaLnBrk="1" hangingPunct="1">
              <a:lnSpc>
                <a:spcPct val="70000"/>
              </a:lnSpc>
              <a:buFont typeface="Symbol" pitchFamily="18" charset="2"/>
              <a:buNone/>
            </a:pPr>
            <a:r>
              <a:rPr lang="en-US" altLang="en-US" sz="2000" b="1" smtClean="0">
                <a:solidFill>
                  <a:schemeClr val="hlink"/>
                </a:solidFill>
              </a:rPr>
              <a:t>Materialism--</a:t>
            </a:r>
            <a:r>
              <a:rPr lang="en-US" altLang="en-US" b="1" smtClean="0">
                <a:solidFill>
                  <a:schemeClr val="hlink"/>
                </a:solidFill>
              </a:rPr>
              <a:t> </a:t>
            </a:r>
            <a:r>
              <a:rPr lang="en-US" altLang="en-US" sz="1400" b="1" smtClean="0"/>
              <a:t>We know reality 			from our senses</a:t>
            </a:r>
            <a:r>
              <a:rPr lang="en-US" altLang="en-US" sz="1600" b="1" u="sng" smtClean="0"/>
              <a:t> </a:t>
            </a:r>
          </a:p>
          <a:p>
            <a:pPr eaLnBrk="1" hangingPunct="1">
              <a:lnSpc>
                <a:spcPct val="70000"/>
              </a:lnSpc>
              <a:buFont typeface="Symbol" pitchFamily="18" charset="2"/>
              <a:buNone/>
            </a:pPr>
            <a:r>
              <a:rPr lang="en-US" altLang="en-US" sz="700" b="1" u="sng" smtClean="0"/>
              <a:t>                       </a:t>
            </a:r>
          </a:p>
          <a:p>
            <a:pPr eaLnBrk="1" hangingPunct="1">
              <a:lnSpc>
                <a:spcPct val="90000"/>
              </a:lnSpc>
              <a:buFont typeface="Symbol" pitchFamily="18" charset="2"/>
              <a:buNone/>
            </a:pPr>
            <a:r>
              <a:rPr lang="en-US" altLang="en-US" sz="1000" b="1" smtClean="0">
                <a:solidFill>
                  <a:srgbClr val="FFCC66"/>
                </a:solidFill>
              </a:rPr>
              <a:t>     </a:t>
            </a:r>
            <a:r>
              <a:rPr lang="en-US" altLang="en-US" sz="1200" b="1" smtClean="0">
                <a:solidFill>
                  <a:srgbClr val="FFCC66"/>
                </a:solidFill>
              </a:rPr>
              <a:t>Aristotle</a:t>
            </a:r>
            <a:r>
              <a:rPr lang="en-US" altLang="en-US" sz="1200" b="1" smtClean="0"/>
              <a:t> </a:t>
            </a:r>
            <a:r>
              <a:rPr lang="en-US" altLang="en-US" sz="1200" smtClean="0"/>
              <a:t>(c.384-322 BC)</a:t>
            </a:r>
          </a:p>
          <a:p>
            <a:pPr eaLnBrk="1" hangingPunct="1">
              <a:lnSpc>
                <a:spcPct val="90000"/>
              </a:lnSpc>
              <a:buFont typeface="Symbol" pitchFamily="18" charset="2"/>
              <a:buNone/>
            </a:pPr>
            <a:r>
              <a:rPr lang="en-US" altLang="en-US" sz="500" smtClean="0"/>
              <a:t>	</a:t>
            </a:r>
            <a:r>
              <a:rPr lang="en-US" altLang="en-US" sz="500" smtClean="0">
                <a:solidFill>
                  <a:srgbClr val="FFCC66"/>
                </a:solidFill>
              </a:rPr>
              <a:t>	</a:t>
            </a:r>
            <a:endParaRPr lang="en-US" altLang="en-US" sz="500" b="1" smtClean="0">
              <a:solidFill>
                <a:srgbClr val="FFCC66"/>
              </a:solidFill>
            </a:endParaRPr>
          </a:p>
          <a:p>
            <a:pPr eaLnBrk="1" hangingPunct="1">
              <a:lnSpc>
                <a:spcPct val="70000"/>
              </a:lnSpc>
              <a:buFont typeface="Symbol" pitchFamily="18" charset="2"/>
              <a:buNone/>
            </a:pPr>
            <a:r>
              <a:rPr lang="en-US" altLang="en-US" sz="1200" b="1" smtClean="0">
                <a:solidFill>
                  <a:schemeClr val="tx2"/>
                </a:solidFill>
              </a:rPr>
              <a:t>     Thomas Aquinas</a:t>
            </a:r>
            <a:r>
              <a:rPr lang="en-US" altLang="en-US" sz="1200" smtClean="0"/>
              <a:t> (1225-1274)</a:t>
            </a:r>
          </a:p>
          <a:p>
            <a:pPr eaLnBrk="1" hangingPunct="1">
              <a:lnSpc>
                <a:spcPct val="70000"/>
              </a:lnSpc>
              <a:buFont typeface="Symbol" pitchFamily="18" charset="2"/>
              <a:buNone/>
            </a:pPr>
            <a:r>
              <a:rPr lang="en-US" altLang="en-US" sz="1200" smtClean="0"/>
              <a:t>	     </a:t>
            </a:r>
            <a:r>
              <a:rPr lang="en-US" altLang="en-US" sz="1200" b="1" smtClean="0"/>
              <a:t>(reason precedes faith)</a:t>
            </a:r>
          </a:p>
          <a:p>
            <a:pPr eaLnBrk="1" hangingPunct="1">
              <a:lnSpc>
                <a:spcPct val="90000"/>
              </a:lnSpc>
              <a:buFont typeface="Symbol" pitchFamily="18" charset="2"/>
              <a:buNone/>
            </a:pPr>
            <a:r>
              <a:rPr lang="en-US" altLang="en-US" sz="500" smtClean="0"/>
              <a:t>	</a:t>
            </a:r>
            <a:r>
              <a:rPr lang="en-US" altLang="en-US" sz="500" smtClean="0">
                <a:solidFill>
                  <a:srgbClr val="FFCC66"/>
                </a:solidFill>
              </a:rPr>
              <a:t>	</a:t>
            </a:r>
            <a:endParaRPr lang="en-US" altLang="en-US" sz="500" b="1" smtClean="0">
              <a:solidFill>
                <a:srgbClr val="FFCC66"/>
              </a:solidFill>
            </a:endParaRPr>
          </a:p>
          <a:p>
            <a:pPr eaLnBrk="1" hangingPunct="1">
              <a:lnSpc>
                <a:spcPct val="75000"/>
              </a:lnSpc>
              <a:buFont typeface="Symbol" pitchFamily="18" charset="2"/>
              <a:buNone/>
            </a:pPr>
            <a:r>
              <a:rPr lang="en-US" altLang="en-US" sz="1200" b="1" smtClean="0">
                <a:solidFill>
                  <a:srgbClr val="FFCC66"/>
                </a:solidFill>
              </a:rPr>
              <a:t>      John Locke</a:t>
            </a:r>
            <a:r>
              <a:rPr lang="en-US" altLang="en-US" sz="1200" smtClean="0"/>
              <a:t> (1632-1704)</a:t>
            </a:r>
          </a:p>
          <a:p>
            <a:pPr eaLnBrk="1" hangingPunct="1">
              <a:lnSpc>
                <a:spcPct val="75000"/>
              </a:lnSpc>
              <a:buFont typeface="Symbol" pitchFamily="18" charset="2"/>
              <a:buNone/>
            </a:pPr>
            <a:r>
              <a:rPr lang="en-US" altLang="en-US" sz="1200" smtClean="0"/>
              <a:t>	     (</a:t>
            </a:r>
            <a:r>
              <a:rPr lang="en-US" altLang="en-US" sz="1200" b="1" smtClean="0"/>
              <a:t>Empiricism)</a:t>
            </a:r>
          </a:p>
          <a:p>
            <a:pPr eaLnBrk="1" hangingPunct="1">
              <a:lnSpc>
                <a:spcPct val="90000"/>
              </a:lnSpc>
              <a:buFont typeface="Symbol" pitchFamily="18" charset="2"/>
              <a:buNone/>
            </a:pPr>
            <a:r>
              <a:rPr lang="en-US" altLang="en-US" sz="500" smtClean="0"/>
              <a:t>	</a:t>
            </a:r>
            <a:r>
              <a:rPr lang="en-US" altLang="en-US" sz="500" smtClean="0">
                <a:solidFill>
                  <a:srgbClr val="FFCC66"/>
                </a:solidFill>
              </a:rPr>
              <a:t>	</a:t>
            </a:r>
            <a:endParaRPr lang="en-US" altLang="en-US" sz="500" b="1" smtClean="0">
              <a:solidFill>
                <a:srgbClr val="FFCC66"/>
              </a:solidFill>
            </a:endParaRPr>
          </a:p>
          <a:p>
            <a:pPr eaLnBrk="1" hangingPunct="1">
              <a:lnSpc>
                <a:spcPct val="90000"/>
              </a:lnSpc>
              <a:buFont typeface="Symbol" pitchFamily="18" charset="2"/>
              <a:buNone/>
            </a:pPr>
            <a:r>
              <a:rPr lang="en-US" altLang="en-US" sz="1200" b="1" smtClean="0">
                <a:solidFill>
                  <a:srgbClr val="FFCC66"/>
                </a:solidFill>
              </a:rPr>
              <a:t>David Hume</a:t>
            </a:r>
            <a:r>
              <a:rPr lang="en-US" altLang="en-US" sz="1200" smtClean="0"/>
              <a:t> (1711-1776) </a:t>
            </a:r>
          </a:p>
          <a:p>
            <a:pPr eaLnBrk="1" hangingPunct="1">
              <a:lnSpc>
                <a:spcPct val="90000"/>
              </a:lnSpc>
              <a:buFont typeface="Symbol" pitchFamily="18" charset="2"/>
              <a:buNone/>
            </a:pPr>
            <a:r>
              <a:rPr lang="en-US" altLang="en-US" sz="1200" b="1" smtClean="0"/>
              <a:t>(radical skepticism)	</a:t>
            </a:r>
          </a:p>
          <a:p>
            <a:pPr eaLnBrk="1" hangingPunct="1">
              <a:lnSpc>
                <a:spcPct val="90000"/>
              </a:lnSpc>
              <a:buFont typeface="Symbol" pitchFamily="18" charset="2"/>
              <a:buNone/>
            </a:pPr>
            <a:endParaRPr lang="en-US" altLang="en-US" sz="1800" b="1" smtClean="0"/>
          </a:p>
          <a:p>
            <a:pPr eaLnBrk="1" hangingPunct="1">
              <a:lnSpc>
                <a:spcPct val="90000"/>
              </a:lnSpc>
              <a:buFont typeface="Symbol" pitchFamily="18" charset="2"/>
              <a:buNone/>
            </a:pPr>
            <a:endParaRPr lang="en-US" altLang="en-US" sz="1800" b="1" smtClean="0"/>
          </a:p>
          <a:p>
            <a:pPr eaLnBrk="1" hangingPunct="1">
              <a:lnSpc>
                <a:spcPct val="90000"/>
              </a:lnSpc>
              <a:buFont typeface="Symbol" pitchFamily="18" charset="2"/>
              <a:buNone/>
            </a:pPr>
            <a:endParaRPr lang="en-US" altLang="en-US" sz="1800" b="1" smtClean="0"/>
          </a:p>
          <a:p>
            <a:pPr eaLnBrk="1" hangingPunct="1">
              <a:lnSpc>
                <a:spcPct val="70000"/>
              </a:lnSpc>
              <a:spcBef>
                <a:spcPct val="0"/>
              </a:spcBef>
              <a:buClrTx/>
              <a:buSzTx/>
              <a:buFontTx/>
              <a:buNone/>
            </a:pPr>
            <a:r>
              <a:rPr lang="en-US" altLang="en-US" sz="1200" b="1" smtClean="0">
                <a:solidFill>
                  <a:schemeClr val="tx2"/>
                </a:solidFill>
              </a:rPr>
              <a:t>Charles Darwin</a:t>
            </a:r>
            <a:r>
              <a:rPr lang="en-US" altLang="en-US" sz="1200" smtClean="0">
                <a:solidFill>
                  <a:schemeClr val="tx2"/>
                </a:solidFill>
              </a:rPr>
              <a:t> </a:t>
            </a:r>
            <a:r>
              <a:rPr lang="en-US" altLang="en-US" sz="1200" b="1" smtClean="0"/>
              <a:t>(1809-1882)</a:t>
            </a:r>
          </a:p>
          <a:p>
            <a:pPr eaLnBrk="1" hangingPunct="1">
              <a:lnSpc>
                <a:spcPct val="70000"/>
              </a:lnSpc>
              <a:spcBef>
                <a:spcPct val="0"/>
              </a:spcBef>
              <a:buClrTx/>
              <a:buSzTx/>
              <a:buFontTx/>
              <a:buNone/>
            </a:pPr>
            <a:r>
              <a:rPr lang="en-US" altLang="en-US" sz="1200" b="1" smtClean="0"/>
              <a:t>	(scientific materialism)</a:t>
            </a:r>
          </a:p>
          <a:p>
            <a:pPr eaLnBrk="1" hangingPunct="1">
              <a:lnSpc>
                <a:spcPct val="90000"/>
              </a:lnSpc>
              <a:buFont typeface="Symbol" pitchFamily="18" charset="2"/>
              <a:buNone/>
            </a:pPr>
            <a:r>
              <a:rPr lang="en-US" altLang="en-US" sz="1200" smtClean="0"/>
              <a:t>	</a:t>
            </a:r>
          </a:p>
          <a:p>
            <a:pPr eaLnBrk="1" hangingPunct="1">
              <a:lnSpc>
                <a:spcPct val="70000"/>
              </a:lnSpc>
              <a:spcBef>
                <a:spcPct val="0"/>
              </a:spcBef>
              <a:buClrTx/>
              <a:buSzTx/>
              <a:buFontTx/>
              <a:buNone/>
            </a:pPr>
            <a:r>
              <a:rPr lang="en-US" altLang="en-US" sz="1200" b="1" smtClean="0">
                <a:solidFill>
                  <a:schemeClr val="tx2"/>
                </a:solidFill>
              </a:rPr>
              <a:t>      </a:t>
            </a:r>
          </a:p>
          <a:p>
            <a:pPr eaLnBrk="1" hangingPunct="1">
              <a:lnSpc>
                <a:spcPct val="70000"/>
              </a:lnSpc>
              <a:spcBef>
                <a:spcPct val="0"/>
              </a:spcBef>
              <a:buClrTx/>
              <a:buSzTx/>
              <a:buFontTx/>
              <a:buNone/>
            </a:pPr>
            <a:r>
              <a:rPr lang="en-US" altLang="en-US" sz="1200" b="1" smtClean="0">
                <a:solidFill>
                  <a:schemeClr val="tx2"/>
                </a:solidFill>
              </a:rPr>
              <a:t> 	Karl Marx</a:t>
            </a:r>
            <a:r>
              <a:rPr lang="en-US" altLang="en-US" sz="1200" smtClean="0">
                <a:solidFill>
                  <a:schemeClr val="tx2"/>
                </a:solidFill>
              </a:rPr>
              <a:t> </a:t>
            </a:r>
            <a:r>
              <a:rPr lang="en-US" altLang="en-US" sz="1200" b="1" smtClean="0"/>
              <a:t>(1818-1883)</a:t>
            </a:r>
          </a:p>
          <a:p>
            <a:pPr eaLnBrk="1" hangingPunct="1">
              <a:lnSpc>
                <a:spcPct val="70000"/>
              </a:lnSpc>
              <a:spcBef>
                <a:spcPct val="0"/>
              </a:spcBef>
              <a:buClrTx/>
              <a:buSzTx/>
              <a:buFontTx/>
              <a:buNone/>
            </a:pPr>
            <a:r>
              <a:rPr lang="en-US" altLang="en-US" sz="1200" b="1" smtClean="0"/>
              <a:t>             (dialectical materialism)</a:t>
            </a:r>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endParaRPr lang="en-US" altLang="en-US" sz="1200" b="1" smtClean="0"/>
          </a:p>
          <a:p>
            <a:pPr eaLnBrk="1" hangingPunct="1">
              <a:lnSpc>
                <a:spcPct val="70000"/>
              </a:lnSpc>
              <a:spcBef>
                <a:spcPct val="0"/>
              </a:spcBef>
              <a:buClrTx/>
              <a:buSzTx/>
              <a:buFontTx/>
              <a:buNone/>
            </a:pPr>
            <a:r>
              <a:rPr lang="en-US" altLang="en-US" sz="1200" b="1" smtClean="0"/>
              <a:t>	</a:t>
            </a:r>
            <a:r>
              <a:rPr lang="en-US" altLang="en-US" sz="1200" b="1" smtClean="0">
                <a:solidFill>
                  <a:srgbClr val="FFCC66"/>
                </a:solidFill>
              </a:rPr>
              <a:t>Logical Positivists</a:t>
            </a:r>
            <a:r>
              <a:rPr lang="en-US" altLang="en-US" sz="1200" b="1" smtClean="0"/>
              <a:t> (early 20</a:t>
            </a:r>
            <a:r>
              <a:rPr lang="en-US" altLang="en-US" sz="1200" b="1" baseline="30000" smtClean="0"/>
              <a:t>th</a:t>
            </a:r>
            <a:r>
              <a:rPr lang="en-US" altLang="en-US" sz="1200" b="1" smtClean="0"/>
              <a:t> century)</a:t>
            </a:r>
          </a:p>
          <a:p>
            <a:pPr eaLnBrk="1" hangingPunct="1">
              <a:lnSpc>
                <a:spcPct val="70000"/>
              </a:lnSpc>
              <a:spcBef>
                <a:spcPct val="0"/>
              </a:spcBef>
              <a:buClrTx/>
              <a:buSzTx/>
              <a:buFontTx/>
              <a:buNone/>
            </a:pPr>
            <a:r>
              <a:rPr lang="en-US" altLang="en-US" sz="1200" b="1" smtClean="0"/>
              <a:t>	      (scientific verifiability)</a:t>
            </a:r>
          </a:p>
          <a:p>
            <a:pPr eaLnBrk="1" hangingPunct="1">
              <a:lnSpc>
                <a:spcPct val="75000"/>
              </a:lnSpc>
              <a:buFont typeface="Symbol" pitchFamily="18" charset="2"/>
              <a:buNone/>
            </a:pPr>
            <a:endParaRPr lang="en-US" altLang="en-US" sz="1000" b="1" smtClean="0"/>
          </a:p>
          <a:p>
            <a:pPr eaLnBrk="1" hangingPunct="1">
              <a:lnSpc>
                <a:spcPct val="75000"/>
              </a:lnSpc>
              <a:buFont typeface="Symbol" pitchFamily="18" charset="2"/>
              <a:buNone/>
            </a:pPr>
            <a:r>
              <a:rPr lang="en-US" altLang="en-US" sz="1400" smtClean="0">
                <a:solidFill>
                  <a:schemeClr val="tx2"/>
                </a:solidFill>
              </a:rPr>
              <a:t>   		</a:t>
            </a:r>
          </a:p>
        </p:txBody>
      </p:sp>
      <p:sp>
        <p:nvSpPr>
          <p:cNvPr id="33797" name="Line 24"/>
          <p:cNvSpPr>
            <a:spLocks noChangeShapeType="1"/>
          </p:cNvSpPr>
          <p:nvPr/>
        </p:nvSpPr>
        <p:spPr bwMode="auto">
          <a:xfrm>
            <a:off x="1524000" y="9906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798" name="Line 26"/>
          <p:cNvSpPr>
            <a:spLocks noChangeShapeType="1"/>
          </p:cNvSpPr>
          <p:nvPr/>
        </p:nvSpPr>
        <p:spPr bwMode="auto">
          <a:xfrm>
            <a:off x="1752600" y="17526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799" name="Line 27"/>
          <p:cNvSpPr>
            <a:spLocks noChangeShapeType="1"/>
          </p:cNvSpPr>
          <p:nvPr/>
        </p:nvSpPr>
        <p:spPr bwMode="auto">
          <a:xfrm>
            <a:off x="1371600" y="2209800"/>
            <a:ext cx="0" cy="381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0" name="Line 28"/>
          <p:cNvSpPr>
            <a:spLocks noChangeShapeType="1"/>
          </p:cNvSpPr>
          <p:nvPr/>
        </p:nvSpPr>
        <p:spPr bwMode="auto">
          <a:xfrm>
            <a:off x="3124200" y="2133600"/>
            <a:ext cx="1524000" cy="381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1" name="Line 29"/>
          <p:cNvSpPr>
            <a:spLocks noChangeShapeType="1"/>
          </p:cNvSpPr>
          <p:nvPr/>
        </p:nvSpPr>
        <p:spPr bwMode="auto">
          <a:xfrm>
            <a:off x="1295400" y="2743200"/>
            <a:ext cx="228600" cy="381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2" name="Line 30"/>
          <p:cNvSpPr>
            <a:spLocks noChangeShapeType="1"/>
          </p:cNvSpPr>
          <p:nvPr/>
        </p:nvSpPr>
        <p:spPr bwMode="auto">
          <a:xfrm>
            <a:off x="1295400" y="2743200"/>
            <a:ext cx="76200" cy="7620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3" name="Line 31"/>
          <p:cNvSpPr>
            <a:spLocks noChangeShapeType="1"/>
          </p:cNvSpPr>
          <p:nvPr/>
        </p:nvSpPr>
        <p:spPr bwMode="auto">
          <a:xfrm>
            <a:off x="5181600" y="10668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4" name="Line 32"/>
          <p:cNvSpPr>
            <a:spLocks noChangeShapeType="1"/>
          </p:cNvSpPr>
          <p:nvPr/>
        </p:nvSpPr>
        <p:spPr bwMode="auto">
          <a:xfrm>
            <a:off x="5105400" y="1524000"/>
            <a:ext cx="0" cy="762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5" name="Line 33"/>
          <p:cNvSpPr>
            <a:spLocks noChangeShapeType="1"/>
          </p:cNvSpPr>
          <p:nvPr/>
        </p:nvSpPr>
        <p:spPr bwMode="auto">
          <a:xfrm>
            <a:off x="5181600" y="1752600"/>
            <a:ext cx="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6" name="Line 34"/>
          <p:cNvSpPr>
            <a:spLocks noChangeShapeType="1"/>
          </p:cNvSpPr>
          <p:nvPr/>
        </p:nvSpPr>
        <p:spPr bwMode="auto">
          <a:xfrm>
            <a:off x="1524000" y="1447800"/>
            <a:ext cx="0" cy="1524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7" name="Line 35"/>
          <p:cNvSpPr>
            <a:spLocks noChangeShapeType="1"/>
          </p:cNvSpPr>
          <p:nvPr/>
        </p:nvSpPr>
        <p:spPr bwMode="auto">
          <a:xfrm flipH="1">
            <a:off x="4953000" y="2209800"/>
            <a:ext cx="76200" cy="304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8" name="Line 36"/>
          <p:cNvSpPr>
            <a:spLocks noChangeShapeType="1"/>
          </p:cNvSpPr>
          <p:nvPr/>
        </p:nvSpPr>
        <p:spPr bwMode="auto">
          <a:xfrm flipH="1">
            <a:off x="3200400" y="2590800"/>
            <a:ext cx="1447800" cy="762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09" name="Line 37"/>
          <p:cNvSpPr>
            <a:spLocks noChangeShapeType="1"/>
          </p:cNvSpPr>
          <p:nvPr/>
        </p:nvSpPr>
        <p:spPr bwMode="auto">
          <a:xfrm>
            <a:off x="6400800" y="2209800"/>
            <a:ext cx="76200" cy="1447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10" name="Line 38"/>
          <p:cNvSpPr>
            <a:spLocks noChangeShapeType="1"/>
          </p:cNvSpPr>
          <p:nvPr/>
        </p:nvSpPr>
        <p:spPr bwMode="auto">
          <a:xfrm flipH="1">
            <a:off x="3657600" y="3810000"/>
            <a:ext cx="990600" cy="2286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11" name="Line 39"/>
          <p:cNvSpPr>
            <a:spLocks noChangeShapeType="1"/>
          </p:cNvSpPr>
          <p:nvPr/>
        </p:nvSpPr>
        <p:spPr bwMode="auto">
          <a:xfrm>
            <a:off x="3352800" y="3581400"/>
            <a:ext cx="1295400" cy="1524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12" name="Line 40"/>
          <p:cNvSpPr>
            <a:spLocks noChangeShapeType="1"/>
          </p:cNvSpPr>
          <p:nvPr/>
        </p:nvSpPr>
        <p:spPr bwMode="auto">
          <a:xfrm>
            <a:off x="3276600" y="3581400"/>
            <a:ext cx="1752600" cy="685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13" name="Line 41"/>
          <p:cNvSpPr>
            <a:spLocks noChangeShapeType="1"/>
          </p:cNvSpPr>
          <p:nvPr/>
        </p:nvSpPr>
        <p:spPr bwMode="auto">
          <a:xfrm>
            <a:off x="1676400" y="4724400"/>
            <a:ext cx="685800" cy="1524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14" name="Line 42"/>
          <p:cNvSpPr>
            <a:spLocks noChangeShapeType="1"/>
          </p:cNvSpPr>
          <p:nvPr/>
        </p:nvSpPr>
        <p:spPr bwMode="auto">
          <a:xfrm flipH="1">
            <a:off x="2743200" y="4572000"/>
            <a:ext cx="228600" cy="2286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33815" name="Line 43"/>
          <p:cNvSpPr>
            <a:spLocks noChangeShapeType="1"/>
          </p:cNvSpPr>
          <p:nvPr/>
        </p:nvSpPr>
        <p:spPr bwMode="auto">
          <a:xfrm>
            <a:off x="4876800" y="3886200"/>
            <a:ext cx="152400" cy="1447800"/>
          </a:xfrm>
          <a:prstGeom prst="line">
            <a:avLst/>
          </a:prstGeom>
          <a:noFill/>
          <a:ln w="28575" cap="sq">
            <a:solidFill>
              <a:schemeClr val="accent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05000" y="1371600"/>
            <a:ext cx="7315200" cy="3810000"/>
          </a:xfrm>
        </p:spPr>
        <p:txBody>
          <a:bodyPr/>
          <a:lstStyle/>
          <a:p>
            <a:pPr algn="ctr" eaLnBrk="1" hangingPunct="1">
              <a:defRPr/>
            </a:pPr>
            <a:r>
              <a:rPr lang="en-US" altLang="en-US" sz="3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 History of Western Thought</a:t>
            </a:r>
            <a:r>
              <a:rPr lang="en-US" altLang="en-US" b="1" dirty="0">
                <a:latin typeface="Arial" panose="020B0604020202020204" pitchFamily="34" charset="0"/>
                <a:cs typeface="Arial" panose="020B0604020202020204" pitchFamily="34" charset="0"/>
              </a:rPr>
              <a:t/>
            </a:r>
            <a:br>
              <a:rPr lang="en-US" altLang="en-US"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Why We Think the Way We Do</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latin typeface="Arial" panose="020B0604020202020204" pitchFamily="34" charset="0"/>
                <a:cs typeface="Arial" panose="020B0604020202020204" pitchFamily="34" charset="0"/>
              </a:rPr>
              <a:t/>
            </a:r>
            <a:br>
              <a:rPr lang="en-US" altLang="en-US" sz="32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Videos of lectures available at:</a:t>
            </a:r>
            <a:br>
              <a:rPr lang="en-US" altLang="en-US" sz="3200" b="1" dirty="0">
                <a:solidFill>
                  <a:srgbClr val="FFFF00"/>
                </a:solidFill>
                <a:latin typeface="Arial" panose="020B0604020202020204" pitchFamily="34" charset="0"/>
                <a:cs typeface="Arial" panose="020B0604020202020204" pitchFamily="34" charset="0"/>
              </a:rPr>
            </a:br>
            <a:r>
              <a:rPr lang="en-US" altLang="en-US" sz="4000" b="1" dirty="0">
                <a:latin typeface="Arial" panose="020B0604020202020204" pitchFamily="34" charset="0"/>
                <a:cs typeface="Arial" panose="020B0604020202020204" pitchFamily="34" charset="0"/>
              </a:rPr>
              <a:t>www.litchapala.org</a:t>
            </a:r>
            <a:br>
              <a:rPr lang="en-US" altLang="en-US" sz="4000" b="1" dirty="0">
                <a:latin typeface="Arial" panose="020B0604020202020204" pitchFamily="34" charset="0"/>
                <a:cs typeface="Arial" panose="020B0604020202020204" pitchFamily="34" charset="0"/>
              </a:rPr>
            </a:br>
            <a:r>
              <a:rPr lang="en-US" altLang="en-US" sz="2400" b="1" dirty="0">
                <a:latin typeface="Arial" panose="020B0604020202020204" pitchFamily="34" charset="0"/>
                <a:cs typeface="Arial" panose="020B0604020202020204" pitchFamily="34" charset="0"/>
              </a:rPr>
              <a:t/>
            </a:r>
            <a:br>
              <a:rPr lang="en-US" altLang="en-US" sz="2400" b="1" dirty="0">
                <a:latin typeface="Arial" panose="020B0604020202020204" pitchFamily="34" charset="0"/>
                <a:cs typeface="Arial" panose="020B0604020202020204" pitchFamily="34" charset="0"/>
              </a:rPr>
            </a:br>
            <a:r>
              <a:rPr lang="en-US" altLang="en-US" sz="3200" b="1" dirty="0">
                <a:solidFill>
                  <a:srgbClr val="FFFF00"/>
                </a:solidFill>
                <a:latin typeface="Arial" panose="020B0604020202020204" pitchFamily="34" charset="0"/>
                <a:cs typeface="Arial" panose="020B0604020202020204" pitchFamily="34" charset="0"/>
              </a:rPr>
              <a:t>under </a:t>
            </a:r>
            <a:r>
              <a:rPr lang="en-US" altLang="en-US" sz="3600" b="1" dirty="0">
                <a:solidFill>
                  <a:srgbClr val="FFFF00"/>
                </a:solidFill>
                <a:latin typeface="Arial" panose="020B0604020202020204" pitchFamily="34" charset="0"/>
                <a:cs typeface="Arial" panose="020B0604020202020204" pitchFamily="34" charset="0"/>
              </a:rPr>
              <a:t>“8-Week Lectures” </a:t>
            </a:r>
            <a:r>
              <a:rPr lang="en-US" altLang="en-US" sz="3200" b="1" dirty="0">
                <a:solidFill>
                  <a:srgbClr val="FFFF00"/>
                </a:solidFill>
                <a:latin typeface="Arial" panose="020B0604020202020204" pitchFamily="34" charset="0"/>
                <a:cs typeface="Arial" panose="020B0604020202020204" pitchFamily="34" charset="0"/>
              </a:rPr>
              <a:t>tab</a:t>
            </a:r>
            <a:endParaRPr lang="en-US" altLang="en-US" sz="3200" b="1"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19200" y="228600"/>
            <a:ext cx="7772400" cy="609600"/>
          </a:xfrm>
        </p:spPr>
        <p:txBody>
          <a:bodyPr/>
          <a:lstStyle/>
          <a:p>
            <a:pPr eaLnBrk="1" hangingPunct="1"/>
            <a:r>
              <a:rPr lang="en-US" altLang="en-US" sz="3600" b="1" smtClean="0">
                <a:latin typeface="Arial" charset="0"/>
                <a:cs typeface="Arial" charset="0"/>
              </a:rPr>
              <a:t>   A History of Western Thought</a:t>
            </a:r>
            <a:r>
              <a:rPr lang="en-US" altLang="en-US" sz="4000" b="1" smtClean="0">
                <a:latin typeface="Arial" charset="0"/>
                <a:cs typeface="Arial" charset="0"/>
              </a:rPr>
              <a:t/>
            </a:r>
            <a:br>
              <a:rPr lang="en-US" altLang="en-US" sz="4000" b="1" smtClean="0">
                <a:latin typeface="Arial" charset="0"/>
                <a:cs typeface="Arial" charset="0"/>
              </a:rPr>
            </a:br>
            <a:r>
              <a:rPr lang="en-US" altLang="en-US" sz="2800" b="1" smtClean="0">
                <a:latin typeface="Arial" charset="0"/>
                <a:cs typeface="Arial" charset="0"/>
              </a:rPr>
              <a:t>	Lecture Schedule</a:t>
            </a:r>
          </a:p>
        </p:txBody>
      </p:sp>
      <p:sp>
        <p:nvSpPr>
          <p:cNvPr id="16387" name="Rectangle 3"/>
          <p:cNvSpPr>
            <a:spLocks noGrp="1" noChangeArrowheads="1"/>
          </p:cNvSpPr>
          <p:nvPr>
            <p:ph type="body" idx="1"/>
          </p:nvPr>
        </p:nvSpPr>
        <p:spPr>
          <a:xfrm>
            <a:off x="1143000" y="1143000"/>
            <a:ext cx="8229600" cy="5638800"/>
          </a:xfrm>
        </p:spPr>
        <p:txBody>
          <a:bodyPr/>
          <a:lstStyle/>
          <a:p>
            <a:pPr eaLnBrk="1" hangingPunct="1">
              <a:spcBef>
                <a:spcPts val="0"/>
              </a:spcBef>
              <a:defRPr/>
            </a:pPr>
            <a:r>
              <a:rPr lang="en-US" altLang="en-US" sz="2600" dirty="0">
                <a:latin typeface="Arial" panose="020B0604020202020204" pitchFamily="34" charset="0"/>
                <a:cs typeface="Arial" panose="020B0604020202020204" pitchFamily="34" charset="0"/>
              </a:rPr>
              <a:t>August 12 – </a:t>
            </a:r>
            <a:r>
              <a:rPr lang="en-US" altLang="en-US" sz="2600" b="1" dirty="0">
                <a:latin typeface="Arial" panose="020B0604020202020204" pitchFamily="34" charset="0"/>
                <a:cs typeface="Arial" panose="020B0604020202020204" pitchFamily="34" charset="0"/>
              </a:rPr>
              <a:t>Intro/Faith</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(Plato, Aristotle; Augustine; </a:t>
            </a:r>
          </a:p>
          <a:p>
            <a:pPr marL="0" indent="0" eaLnBrk="1" hangingPunct="1">
              <a:spcBef>
                <a:spcPts val="0"/>
              </a:spcBef>
              <a:buFont typeface="Symbol" pitchFamily="18" charset="2"/>
              <a:buNone/>
              <a:defRPr/>
            </a:pPr>
            <a:r>
              <a:rPr lang="en-US" altLang="en-US" sz="2400" dirty="0">
                <a:latin typeface="Arial" panose="020B0604020202020204" pitchFamily="34" charset="0"/>
                <a:cs typeface="Arial" panose="020B0604020202020204" pitchFamily="34" charset="0"/>
              </a:rPr>
              <a:t>				Aquinas)</a:t>
            </a:r>
          </a:p>
          <a:p>
            <a:pPr marL="0" indent="0" eaLnBrk="1" hangingPunct="1">
              <a:spcBef>
                <a:spcPts val="0"/>
              </a:spcBef>
              <a:buFont typeface="Symbol" pitchFamily="18" charset="2"/>
              <a:buNone/>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August 19 – </a:t>
            </a:r>
            <a:r>
              <a:rPr lang="en-US" altLang="en-US" sz="2600" b="1" dirty="0">
                <a:latin typeface="Arial" panose="020B0604020202020204" pitchFamily="34" charset="0"/>
                <a:cs typeface="Arial" panose="020B0604020202020204" pitchFamily="34" charset="0"/>
              </a:rPr>
              <a:t>Reason</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(Descartes, Locke, Hume)</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August 26 – </a:t>
            </a:r>
            <a:r>
              <a:rPr lang="en-US" altLang="en-US" sz="2600" b="1" dirty="0">
                <a:latin typeface="Arial" panose="020B0604020202020204" pitchFamily="34" charset="0"/>
                <a:cs typeface="Arial" panose="020B0604020202020204" pitchFamily="34" charset="0"/>
              </a:rPr>
              <a:t>Experience</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(Kant, Schleiermacher)</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2 – </a:t>
            </a:r>
            <a:r>
              <a:rPr lang="en-US" altLang="en-US" sz="2600" b="1" dirty="0">
                <a:latin typeface="Arial" panose="020B0604020202020204" pitchFamily="34" charset="0"/>
                <a:cs typeface="Arial" panose="020B0604020202020204" pitchFamily="34" charset="0"/>
              </a:rPr>
              <a:t>Process</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(Hegel, Marx, Darwin, </a:t>
            </a:r>
          </a:p>
          <a:p>
            <a:pPr marL="0" indent="0" eaLnBrk="1" hangingPunct="1">
              <a:spcBef>
                <a:spcPts val="0"/>
              </a:spcBef>
              <a:buFont typeface="Symbol" pitchFamily="18" charset="2"/>
              <a:buNone/>
              <a:defRPr/>
            </a:pPr>
            <a:r>
              <a:rPr lang="en-US" altLang="en-US" sz="2400" dirty="0">
                <a:latin typeface="Arial" panose="020B0604020202020204" pitchFamily="34" charset="0"/>
                <a:cs typeface="Arial" panose="020B0604020202020204" pitchFamily="34" charset="0"/>
              </a:rPr>
              <a:t>				Whitehead)</a:t>
            </a:r>
          </a:p>
          <a:p>
            <a:pPr marL="0" indent="0" eaLnBrk="1" hangingPunct="1">
              <a:spcBef>
                <a:spcPts val="0"/>
              </a:spcBef>
              <a:buFont typeface="Symbol" pitchFamily="18" charset="2"/>
              <a:buNone/>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9 – NO LECTURE</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16 – </a:t>
            </a:r>
            <a:r>
              <a:rPr lang="en-US" altLang="en-US" sz="2600" b="1" dirty="0">
                <a:latin typeface="Arial" panose="020B0604020202020204" pitchFamily="34" charset="0"/>
                <a:cs typeface="Arial" panose="020B0604020202020204" pitchFamily="34" charset="0"/>
              </a:rPr>
              <a:t>Will</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(Machiavelli, James, Nietzsche)</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23 – </a:t>
            </a:r>
            <a:r>
              <a:rPr lang="en-US" altLang="en-US" sz="2600" b="1" dirty="0">
                <a:latin typeface="Arial" panose="020B0604020202020204" pitchFamily="34" charset="0"/>
                <a:cs typeface="Arial" panose="020B0604020202020204" pitchFamily="34" charset="0"/>
              </a:rPr>
              <a:t>Meaning &amp; Meaninglessness</a:t>
            </a:r>
            <a:r>
              <a:rPr lang="en-US" altLang="en-US" sz="2600" dirty="0">
                <a:latin typeface="Arial" panose="020B0604020202020204" pitchFamily="34" charset="0"/>
                <a:cs typeface="Arial" panose="020B0604020202020204" pitchFamily="34" charset="0"/>
              </a:rPr>
              <a:t>  		</a:t>
            </a:r>
            <a:r>
              <a:rPr lang="en-US" altLang="en-US" sz="2400" dirty="0">
                <a:latin typeface="Arial" panose="020B0604020202020204" pitchFamily="34" charset="0"/>
                <a:cs typeface="Arial" panose="020B0604020202020204" pitchFamily="34" charset="0"/>
              </a:rPr>
              <a:t>(Wittgenstein; Logical Positivists; D</a:t>
            </a:r>
            <a:r>
              <a:rPr lang="en-US" altLang="en-US" sz="2600" dirty="0">
                <a:latin typeface="Arial" panose="020B0604020202020204" pitchFamily="34" charset="0"/>
                <a:cs typeface="Arial" panose="020B0604020202020204" pitchFamily="34" charset="0"/>
              </a:rPr>
              <a:t>errida)</a:t>
            </a:r>
          </a:p>
          <a:p>
            <a:pPr eaLnBrk="1" hangingPunct="1">
              <a:spcBef>
                <a:spcPts val="0"/>
              </a:spcBef>
              <a:defRPr/>
            </a:pPr>
            <a:endParaRPr lang="en-US" altLang="en-US" sz="800" dirty="0">
              <a:latin typeface="Arial" panose="020B0604020202020204" pitchFamily="34" charset="0"/>
              <a:cs typeface="Arial" panose="020B0604020202020204" pitchFamily="34" charset="0"/>
            </a:endParaRPr>
          </a:p>
          <a:p>
            <a:pPr eaLnBrk="1" hangingPunct="1">
              <a:spcBef>
                <a:spcPts val="0"/>
              </a:spcBef>
              <a:defRPr/>
            </a:pPr>
            <a:r>
              <a:rPr lang="en-US" altLang="en-US" sz="2600" dirty="0">
                <a:latin typeface="Arial" panose="020B0604020202020204" pitchFamily="34" charset="0"/>
                <a:cs typeface="Arial" panose="020B0604020202020204" pitchFamily="34" charset="0"/>
              </a:rPr>
              <a:t>September 30 – </a:t>
            </a:r>
            <a:r>
              <a:rPr lang="en-US" altLang="en-US" sz="2600" b="1" dirty="0">
                <a:latin typeface="Arial" panose="020B0604020202020204" pitchFamily="34" charset="0"/>
                <a:cs typeface="Arial" panose="020B0604020202020204" pitchFamily="34" charset="0"/>
              </a:rPr>
              <a:t>Where Do We Go From Here?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1219200" y="0"/>
            <a:ext cx="7924800" cy="685800"/>
          </a:xfrm>
        </p:spPr>
        <p:txBody>
          <a:bodyPr/>
          <a:lstStyle/>
          <a:p>
            <a:pPr eaLnBrk="1" hangingPunct="1"/>
            <a:r>
              <a:rPr lang="en-US" altLang="en-US" sz="3600" b="1" smtClean="0"/>
              <a:t>Progression of Philosophical Thinking</a:t>
            </a:r>
            <a:r>
              <a:rPr lang="en-US" altLang="en-US" sz="1000" b="1" smtClean="0"/>
              <a:t/>
            </a:r>
            <a:br>
              <a:rPr lang="en-US" altLang="en-US" sz="1000" b="1" smtClean="0"/>
            </a:br>
            <a:r>
              <a:rPr lang="en-US" altLang="en-US" sz="1000" b="1" smtClean="0"/>
              <a:t>-----------------------------------------------------------------------------------------------------------------------------------------------------------------------------------</a:t>
            </a:r>
          </a:p>
        </p:txBody>
      </p:sp>
      <p:sp>
        <p:nvSpPr>
          <p:cNvPr id="11267" name="Rectangle 1027"/>
          <p:cNvSpPr>
            <a:spLocks noGrp="1" noChangeArrowheads="1"/>
          </p:cNvSpPr>
          <p:nvPr>
            <p:ph type="body" sz="half" idx="1"/>
          </p:nvPr>
        </p:nvSpPr>
        <p:spPr>
          <a:xfrm>
            <a:off x="1066800" y="685800"/>
            <a:ext cx="4572000" cy="5867400"/>
          </a:xfrm>
        </p:spPr>
        <p:txBody>
          <a:bodyPr/>
          <a:lstStyle/>
          <a:p>
            <a:pPr eaLnBrk="1" hangingPunct="1">
              <a:lnSpc>
                <a:spcPct val="60000"/>
              </a:lnSpc>
              <a:spcBef>
                <a:spcPct val="0"/>
              </a:spcBef>
              <a:buFont typeface="Symbol" pitchFamily="18" charset="2"/>
              <a:buNone/>
            </a:pPr>
            <a:r>
              <a:rPr lang="en-US" altLang="en-US" b="1" smtClean="0">
                <a:solidFill>
                  <a:srgbClr val="FFFF00"/>
                </a:solidFill>
                <a:latin typeface="Arial" charset="0"/>
                <a:cs typeface="Arial" charset="0"/>
              </a:rPr>
              <a:t>Idealism –</a:t>
            </a:r>
            <a:r>
              <a:rPr lang="en-US" altLang="en-US" sz="3200" b="1" smtClean="0">
                <a:solidFill>
                  <a:schemeClr val="hlink"/>
                </a:solidFill>
                <a:latin typeface="Arial" charset="0"/>
                <a:cs typeface="Arial" charset="0"/>
              </a:rPr>
              <a:t> </a:t>
            </a:r>
            <a:r>
              <a:rPr lang="en-US" altLang="en-US" sz="1800" b="1" smtClean="0">
                <a:latin typeface="Arial" charset="0"/>
                <a:cs typeface="Arial" charset="0"/>
              </a:rPr>
              <a:t>We know reality </a:t>
            </a:r>
          </a:p>
          <a:p>
            <a:pPr eaLnBrk="1" hangingPunct="1">
              <a:lnSpc>
                <a:spcPct val="60000"/>
              </a:lnSpc>
              <a:spcBef>
                <a:spcPct val="0"/>
              </a:spcBef>
              <a:buFont typeface="Symbol" pitchFamily="18" charset="2"/>
              <a:buNone/>
            </a:pPr>
            <a:r>
              <a:rPr lang="en-US" altLang="en-US" sz="1800" b="1" smtClean="0">
                <a:latin typeface="Arial" charset="0"/>
                <a:cs typeface="Arial" charset="0"/>
              </a:rPr>
              <a:t>	with our minds</a:t>
            </a:r>
            <a:r>
              <a:rPr lang="en-US" altLang="en-US" sz="2400" b="1" u="sng" smtClean="0">
                <a:latin typeface="Arial" charset="0"/>
                <a:cs typeface="Arial" charset="0"/>
              </a:rPr>
              <a:t>                        </a:t>
            </a:r>
          </a:p>
          <a:p>
            <a:pPr eaLnBrk="1" hangingPunct="1">
              <a:buFont typeface="Symbol" pitchFamily="18" charset="2"/>
              <a:buNone/>
            </a:pPr>
            <a:r>
              <a:rPr lang="en-US" altLang="en-US" sz="2000" b="1" smtClean="0">
                <a:solidFill>
                  <a:srgbClr val="FFCC66"/>
                </a:solidFill>
                <a:latin typeface="Arial" charset="0"/>
                <a:cs typeface="Arial" charset="0"/>
              </a:rPr>
              <a:t>Plato</a:t>
            </a:r>
            <a:r>
              <a:rPr lang="en-US" altLang="en-US" sz="2000" smtClean="0">
                <a:latin typeface="Arial" charset="0"/>
                <a:cs typeface="Arial" charset="0"/>
              </a:rPr>
              <a:t> (c.427-347 BC)</a:t>
            </a:r>
          </a:p>
          <a:p>
            <a:pPr eaLnBrk="1" hangingPunct="1">
              <a:buFont typeface="Symbol" pitchFamily="18" charset="2"/>
              <a:buNone/>
            </a:pPr>
            <a:endParaRPr lang="en-US" altLang="en-US" sz="1000" smtClean="0">
              <a:latin typeface="Arial" charset="0"/>
              <a:cs typeface="Arial" charset="0"/>
            </a:endParaRPr>
          </a:p>
          <a:p>
            <a:pPr eaLnBrk="1" hangingPunct="1">
              <a:lnSpc>
                <a:spcPct val="75000"/>
              </a:lnSpc>
              <a:buFont typeface="Symbol" pitchFamily="18" charset="2"/>
              <a:buNone/>
            </a:pPr>
            <a:r>
              <a:rPr lang="en-US" altLang="en-US" sz="2000" b="1" smtClean="0">
                <a:solidFill>
                  <a:schemeClr val="tx2"/>
                </a:solidFill>
                <a:latin typeface="Arial" charset="0"/>
                <a:cs typeface="Arial" charset="0"/>
              </a:rPr>
              <a:t>     St. Augustine </a:t>
            </a:r>
            <a:r>
              <a:rPr lang="en-US" altLang="en-US" sz="2000" smtClean="0">
                <a:latin typeface="Arial" charset="0"/>
                <a:cs typeface="Arial" charset="0"/>
              </a:rPr>
              <a:t>(354-430)</a:t>
            </a:r>
          </a:p>
          <a:p>
            <a:pPr eaLnBrk="1" hangingPunct="1">
              <a:lnSpc>
                <a:spcPct val="75000"/>
              </a:lnSpc>
              <a:buFont typeface="Symbol" pitchFamily="18" charset="2"/>
              <a:buNone/>
            </a:pPr>
            <a:r>
              <a:rPr lang="en-US" altLang="en-US" sz="1800" smtClean="0">
                <a:latin typeface="Arial" charset="0"/>
                <a:cs typeface="Arial" charset="0"/>
              </a:rPr>
              <a:t>		</a:t>
            </a:r>
            <a:r>
              <a:rPr lang="en-US" altLang="en-US" sz="1600" b="1" smtClean="0">
                <a:latin typeface="Arial" charset="0"/>
                <a:cs typeface="Arial" charset="0"/>
              </a:rPr>
              <a:t>(faith precedes reason)</a:t>
            </a:r>
          </a:p>
          <a:p>
            <a:pPr eaLnBrk="1" hangingPunct="1">
              <a:lnSpc>
                <a:spcPct val="75000"/>
              </a:lnSpc>
              <a:buFont typeface="Symbol" pitchFamily="18" charset="2"/>
              <a:buNone/>
            </a:pPr>
            <a:endParaRPr lang="en-US" altLang="en-US" sz="1000" b="1" smtClean="0">
              <a:latin typeface="Arial" charset="0"/>
              <a:cs typeface="Arial" charset="0"/>
            </a:endParaRPr>
          </a:p>
          <a:p>
            <a:pPr eaLnBrk="1" hangingPunct="1">
              <a:lnSpc>
                <a:spcPct val="75000"/>
              </a:lnSpc>
              <a:buFont typeface="Symbol" pitchFamily="18" charset="2"/>
              <a:buNone/>
            </a:pPr>
            <a:r>
              <a:rPr lang="en-US" altLang="en-US" sz="2000" b="1" smtClean="0">
                <a:solidFill>
                  <a:schemeClr val="tx2"/>
                </a:solidFill>
                <a:latin typeface="Arial" charset="0"/>
                <a:cs typeface="Arial" charset="0"/>
              </a:rPr>
              <a:t>Rene Descartes </a:t>
            </a:r>
            <a:r>
              <a:rPr lang="en-US" altLang="en-US" sz="2000" smtClean="0">
                <a:latin typeface="Arial" charset="0"/>
                <a:cs typeface="Arial" charset="0"/>
              </a:rPr>
              <a:t>(1596-1650)</a:t>
            </a:r>
          </a:p>
          <a:p>
            <a:pPr eaLnBrk="1" hangingPunct="1">
              <a:lnSpc>
                <a:spcPct val="75000"/>
              </a:lnSpc>
              <a:buFont typeface="Symbol" pitchFamily="18" charset="2"/>
              <a:buNone/>
            </a:pPr>
            <a:r>
              <a:rPr lang="en-US" altLang="en-US" sz="1600" b="1" smtClean="0">
                <a:latin typeface="Arial" charset="0"/>
                <a:cs typeface="Arial" charset="0"/>
              </a:rPr>
              <a:t>	(rationalism, subjectivism)</a:t>
            </a:r>
          </a:p>
          <a:p>
            <a:pPr eaLnBrk="1" hangingPunct="1">
              <a:buFont typeface="Symbol" pitchFamily="18" charset="2"/>
              <a:buNone/>
            </a:pPr>
            <a:r>
              <a:rPr lang="en-US" altLang="en-US" sz="1800" smtClean="0">
                <a:latin typeface="Arial" charset="0"/>
                <a:cs typeface="Arial" charset="0"/>
              </a:rPr>
              <a:t>	</a:t>
            </a:r>
            <a:r>
              <a:rPr lang="en-US" altLang="en-US" sz="1000" smtClean="0">
                <a:latin typeface="Arial" charset="0"/>
                <a:cs typeface="Arial" charset="0"/>
              </a:rPr>
              <a:t>		</a:t>
            </a:r>
          </a:p>
          <a:p>
            <a:pPr eaLnBrk="1" hangingPunct="1">
              <a:buFont typeface="Symbol" pitchFamily="18" charset="2"/>
              <a:buNone/>
            </a:pPr>
            <a:r>
              <a:rPr lang="en-US" altLang="en-US" sz="2000" smtClean="0">
                <a:solidFill>
                  <a:srgbClr val="FFCC66"/>
                </a:solidFill>
                <a:latin typeface="Arial" charset="0"/>
                <a:cs typeface="Arial" charset="0"/>
              </a:rPr>
              <a:t>			                     </a:t>
            </a:r>
            <a:r>
              <a:rPr lang="en-US" altLang="en-US" sz="2000" b="1" smtClean="0">
                <a:solidFill>
                  <a:srgbClr val="FFCC66"/>
                </a:solidFill>
                <a:latin typeface="Arial" charset="0"/>
                <a:cs typeface="Arial" charset="0"/>
              </a:rPr>
              <a:t>David</a:t>
            </a:r>
          </a:p>
          <a:p>
            <a:pPr eaLnBrk="1" hangingPunct="1">
              <a:lnSpc>
                <a:spcPct val="75000"/>
              </a:lnSpc>
              <a:buFont typeface="Symbol" pitchFamily="18" charset="2"/>
              <a:buNone/>
            </a:pPr>
            <a:r>
              <a:rPr lang="en-US" altLang="en-US" sz="2000" b="1" smtClean="0">
                <a:solidFill>
                  <a:srgbClr val="FFCC66"/>
                </a:solidFill>
                <a:latin typeface="Arial" charset="0"/>
                <a:cs typeface="Arial" charset="0"/>
              </a:rPr>
              <a:t>Immanuel Kant </a:t>
            </a:r>
            <a:r>
              <a:rPr lang="en-US" altLang="en-US" sz="2000" smtClean="0">
                <a:latin typeface="Arial" charset="0"/>
                <a:cs typeface="Arial" charset="0"/>
              </a:rPr>
              <a:t>(1724-1804)</a:t>
            </a:r>
          </a:p>
          <a:p>
            <a:pPr eaLnBrk="1" hangingPunct="1">
              <a:lnSpc>
                <a:spcPct val="75000"/>
              </a:lnSpc>
              <a:buFont typeface="Symbol" pitchFamily="18" charset="2"/>
              <a:buNone/>
            </a:pPr>
            <a:r>
              <a:rPr lang="en-US" altLang="en-US" sz="1600" b="1" smtClean="0">
                <a:latin typeface="Arial" charset="0"/>
                <a:cs typeface="Arial" charset="0"/>
              </a:rPr>
              <a:t>	(rationalism; subjectivism; relativism)</a:t>
            </a:r>
          </a:p>
          <a:p>
            <a:pPr eaLnBrk="1" hangingPunct="1">
              <a:lnSpc>
                <a:spcPct val="75000"/>
              </a:lnSpc>
              <a:buFont typeface="Symbol" pitchFamily="18" charset="2"/>
              <a:buNone/>
            </a:pPr>
            <a:endParaRPr lang="en-US" altLang="en-US" sz="1600" b="1" smtClean="0">
              <a:latin typeface="Arial" charset="0"/>
              <a:cs typeface="Arial" charset="0"/>
            </a:endParaRPr>
          </a:p>
          <a:p>
            <a:pPr eaLnBrk="1" hangingPunct="1">
              <a:lnSpc>
                <a:spcPct val="75000"/>
              </a:lnSpc>
              <a:buFont typeface="Symbol" pitchFamily="18" charset="2"/>
              <a:buNone/>
            </a:pPr>
            <a:r>
              <a:rPr lang="en-US" altLang="en-US" sz="1000" b="1" smtClean="0">
                <a:latin typeface="Arial" charset="0"/>
                <a:cs typeface="Arial" charset="0"/>
              </a:rPr>
              <a:t>	 </a:t>
            </a:r>
            <a:r>
              <a:rPr lang="en-US" altLang="en-US" sz="2000" b="1" smtClean="0">
                <a:solidFill>
                  <a:schemeClr val="tx2"/>
                </a:solidFill>
                <a:latin typeface="Arial" charset="0"/>
                <a:cs typeface="Arial" charset="0"/>
              </a:rPr>
              <a:t>Friedrich Schleiermacher </a:t>
            </a:r>
            <a:r>
              <a:rPr lang="en-US" altLang="en-US" sz="1800" smtClean="0">
                <a:latin typeface="Arial" charset="0"/>
                <a:cs typeface="Arial" charset="0"/>
              </a:rPr>
              <a:t>(1768-1834)</a:t>
            </a:r>
            <a:r>
              <a:rPr lang="en-US" altLang="en-US" sz="1800" b="1" smtClean="0">
                <a:latin typeface="Arial" charset="0"/>
                <a:cs typeface="Arial" charset="0"/>
              </a:rPr>
              <a:t> </a:t>
            </a:r>
            <a:r>
              <a:rPr lang="en-US" altLang="en-US" sz="1600" b="1" smtClean="0">
                <a:latin typeface="Arial" charset="0"/>
                <a:cs typeface="Arial" charset="0"/>
              </a:rPr>
              <a:t>(radical subjectivism; relativism)</a:t>
            </a:r>
            <a:endParaRPr lang="en-US" altLang="en-US" sz="1600" b="1" smtClean="0">
              <a:solidFill>
                <a:schemeClr val="tx2"/>
              </a:solidFill>
              <a:latin typeface="Arial" charset="0"/>
              <a:cs typeface="Arial" charset="0"/>
            </a:endParaRPr>
          </a:p>
        </p:txBody>
      </p:sp>
      <p:sp>
        <p:nvSpPr>
          <p:cNvPr id="11268" name="Rectangle 1028"/>
          <p:cNvSpPr>
            <a:spLocks noGrp="1" noChangeArrowheads="1"/>
          </p:cNvSpPr>
          <p:nvPr>
            <p:ph type="body" sz="half" idx="2"/>
          </p:nvPr>
        </p:nvSpPr>
        <p:spPr>
          <a:xfrm>
            <a:off x="5105400" y="609600"/>
            <a:ext cx="4038600" cy="5715000"/>
          </a:xfrm>
        </p:spPr>
        <p:txBody>
          <a:bodyPr/>
          <a:lstStyle/>
          <a:p>
            <a:pPr eaLnBrk="1" hangingPunct="1">
              <a:lnSpc>
                <a:spcPct val="70000"/>
              </a:lnSpc>
              <a:buFont typeface="Symbol" pitchFamily="18" charset="2"/>
              <a:buNone/>
            </a:pPr>
            <a:r>
              <a:rPr lang="en-US" altLang="en-US" b="1" smtClean="0">
                <a:solidFill>
                  <a:srgbClr val="FFFF00"/>
                </a:solidFill>
                <a:latin typeface="Arial" charset="0"/>
                <a:cs typeface="Arial" charset="0"/>
              </a:rPr>
              <a:t>Materialism –</a:t>
            </a:r>
            <a:r>
              <a:rPr lang="en-US" altLang="en-US" sz="3600" b="1" smtClean="0">
                <a:solidFill>
                  <a:schemeClr val="hlink"/>
                </a:solidFill>
                <a:latin typeface="Arial" charset="0"/>
                <a:cs typeface="Arial" charset="0"/>
              </a:rPr>
              <a:t> </a:t>
            </a:r>
            <a:r>
              <a:rPr lang="en-US" altLang="en-US" sz="1800" b="1" smtClean="0">
                <a:latin typeface="Arial" charset="0"/>
                <a:cs typeface="Arial" charset="0"/>
              </a:rPr>
              <a:t>We know reality from our senses</a:t>
            </a:r>
            <a:r>
              <a:rPr lang="en-US" altLang="en-US" sz="2000" b="1" u="sng" smtClean="0">
                <a:latin typeface="Arial" charset="0"/>
                <a:cs typeface="Arial" charset="0"/>
              </a:rPr>
              <a:t>                        </a:t>
            </a:r>
          </a:p>
          <a:p>
            <a:pPr eaLnBrk="1" hangingPunct="1">
              <a:buFont typeface="Symbol" pitchFamily="18" charset="2"/>
              <a:buNone/>
            </a:pPr>
            <a:r>
              <a:rPr lang="en-US" altLang="en-US" sz="2000" b="1" smtClean="0">
                <a:solidFill>
                  <a:srgbClr val="FFCC66"/>
                </a:solidFill>
                <a:latin typeface="Arial" charset="0"/>
                <a:cs typeface="Arial" charset="0"/>
              </a:rPr>
              <a:t>Aristotle</a:t>
            </a:r>
            <a:r>
              <a:rPr lang="en-US" altLang="en-US" sz="2000" b="1" smtClean="0">
                <a:latin typeface="Arial" charset="0"/>
                <a:cs typeface="Arial" charset="0"/>
              </a:rPr>
              <a:t> </a:t>
            </a:r>
            <a:r>
              <a:rPr lang="en-US" altLang="en-US" sz="2000" smtClean="0">
                <a:latin typeface="Arial" charset="0"/>
                <a:cs typeface="Arial" charset="0"/>
              </a:rPr>
              <a:t>(c.384-322 BC)</a:t>
            </a:r>
          </a:p>
          <a:p>
            <a:pPr eaLnBrk="1" hangingPunct="1">
              <a:buFont typeface="Symbol" pitchFamily="18" charset="2"/>
              <a:buNone/>
            </a:pPr>
            <a:endParaRPr lang="en-US" altLang="en-US" sz="1200" b="1" smtClean="0">
              <a:solidFill>
                <a:schemeClr val="tx2"/>
              </a:solidFill>
              <a:latin typeface="Arial" charset="0"/>
              <a:cs typeface="Arial" charset="0"/>
            </a:endParaRPr>
          </a:p>
          <a:p>
            <a:pPr eaLnBrk="1" hangingPunct="1">
              <a:lnSpc>
                <a:spcPct val="70000"/>
              </a:lnSpc>
              <a:buFont typeface="Symbol" pitchFamily="18" charset="2"/>
              <a:buNone/>
            </a:pPr>
            <a:r>
              <a:rPr lang="en-US" altLang="en-US" sz="2000" b="1" smtClean="0">
                <a:solidFill>
                  <a:schemeClr val="tx2"/>
                </a:solidFill>
                <a:latin typeface="Arial" charset="0"/>
                <a:cs typeface="Arial" charset="0"/>
              </a:rPr>
              <a:t>Thomas Aquinas</a:t>
            </a:r>
            <a:r>
              <a:rPr lang="en-US" altLang="en-US" sz="2000" smtClean="0">
                <a:latin typeface="Arial" charset="0"/>
                <a:cs typeface="Arial" charset="0"/>
              </a:rPr>
              <a:t> (1225-1274)</a:t>
            </a:r>
          </a:p>
          <a:p>
            <a:pPr eaLnBrk="1" hangingPunct="1">
              <a:lnSpc>
                <a:spcPct val="70000"/>
              </a:lnSpc>
              <a:buFont typeface="Symbol" pitchFamily="18" charset="2"/>
              <a:buNone/>
            </a:pPr>
            <a:r>
              <a:rPr lang="en-US" altLang="en-US" sz="2400" smtClean="0">
                <a:latin typeface="Arial" charset="0"/>
                <a:cs typeface="Arial" charset="0"/>
              </a:rPr>
              <a:t>	</a:t>
            </a:r>
            <a:r>
              <a:rPr lang="en-US" altLang="en-US" sz="1600" b="1" smtClean="0">
                <a:latin typeface="Arial" charset="0"/>
                <a:cs typeface="Arial" charset="0"/>
              </a:rPr>
              <a:t>(reason precedes faith)</a:t>
            </a:r>
          </a:p>
          <a:p>
            <a:pPr eaLnBrk="1" hangingPunct="1">
              <a:buFont typeface="Symbol" pitchFamily="18" charset="2"/>
              <a:buNone/>
            </a:pPr>
            <a:r>
              <a:rPr lang="en-US" altLang="en-US" sz="1000" b="1" smtClean="0">
                <a:solidFill>
                  <a:srgbClr val="FFCC66"/>
                </a:solidFill>
                <a:latin typeface="Arial" charset="0"/>
                <a:cs typeface="Arial" charset="0"/>
              </a:rPr>
              <a:t>    </a:t>
            </a:r>
          </a:p>
          <a:p>
            <a:pPr eaLnBrk="1" hangingPunct="1">
              <a:lnSpc>
                <a:spcPct val="75000"/>
              </a:lnSpc>
              <a:buFont typeface="Symbol" pitchFamily="18" charset="2"/>
              <a:buNone/>
            </a:pPr>
            <a:r>
              <a:rPr lang="en-US" altLang="en-US" sz="2400" b="1" smtClean="0">
                <a:solidFill>
                  <a:srgbClr val="FFCC66"/>
                </a:solidFill>
                <a:latin typeface="Arial" charset="0"/>
                <a:cs typeface="Arial" charset="0"/>
              </a:rPr>
              <a:t> </a:t>
            </a:r>
            <a:r>
              <a:rPr lang="en-US" altLang="en-US" sz="2000" b="1" smtClean="0">
                <a:solidFill>
                  <a:srgbClr val="FFCC66"/>
                </a:solidFill>
                <a:latin typeface="Arial" charset="0"/>
                <a:cs typeface="Arial" charset="0"/>
              </a:rPr>
              <a:t>John Locke</a:t>
            </a:r>
            <a:r>
              <a:rPr lang="en-US" altLang="en-US" sz="2000" smtClean="0">
                <a:latin typeface="Arial" charset="0"/>
                <a:cs typeface="Arial" charset="0"/>
              </a:rPr>
              <a:t> (1632-1704)</a:t>
            </a:r>
          </a:p>
          <a:p>
            <a:pPr eaLnBrk="1" hangingPunct="1">
              <a:lnSpc>
                <a:spcPct val="75000"/>
              </a:lnSpc>
              <a:buFont typeface="Symbol" pitchFamily="18" charset="2"/>
              <a:buNone/>
            </a:pPr>
            <a:r>
              <a:rPr lang="en-US" altLang="en-US" sz="1800" smtClean="0">
                <a:latin typeface="Arial" charset="0"/>
                <a:cs typeface="Arial" charset="0"/>
              </a:rPr>
              <a:t>	(</a:t>
            </a:r>
            <a:r>
              <a:rPr lang="en-US" altLang="en-US" sz="1800" b="1" smtClean="0">
                <a:latin typeface="Arial" charset="0"/>
                <a:cs typeface="Arial" charset="0"/>
              </a:rPr>
              <a:t>Empiricism)</a:t>
            </a:r>
          </a:p>
          <a:p>
            <a:pPr eaLnBrk="1" hangingPunct="1">
              <a:buFont typeface="Symbol" pitchFamily="18" charset="2"/>
              <a:buNone/>
            </a:pPr>
            <a:endParaRPr lang="en-US" altLang="en-US" sz="1100" b="1" smtClean="0">
              <a:solidFill>
                <a:srgbClr val="FFCC66"/>
              </a:solidFill>
              <a:latin typeface="Arial" charset="0"/>
              <a:cs typeface="Arial" charset="0"/>
            </a:endParaRPr>
          </a:p>
          <a:p>
            <a:pPr eaLnBrk="1" hangingPunct="1">
              <a:buFont typeface="Symbol" pitchFamily="18" charset="2"/>
              <a:buNone/>
            </a:pPr>
            <a:r>
              <a:rPr lang="en-US" altLang="en-US" sz="2000" b="1" smtClean="0">
                <a:solidFill>
                  <a:srgbClr val="FFCC66"/>
                </a:solidFill>
                <a:latin typeface="Arial" charset="0"/>
                <a:cs typeface="Arial" charset="0"/>
              </a:rPr>
              <a:t>Hume</a:t>
            </a:r>
            <a:r>
              <a:rPr lang="en-US" altLang="en-US" sz="2000" smtClean="0">
                <a:latin typeface="Arial" charset="0"/>
                <a:cs typeface="Arial" charset="0"/>
              </a:rPr>
              <a:t> (1711-1776) </a:t>
            </a:r>
          </a:p>
          <a:p>
            <a:pPr eaLnBrk="1" hangingPunct="1">
              <a:buFont typeface="Symbol" pitchFamily="18" charset="2"/>
              <a:buNone/>
            </a:pPr>
            <a:r>
              <a:rPr lang="en-US" altLang="en-US" sz="1800" b="1" smtClean="0">
                <a:latin typeface="Arial" charset="0"/>
                <a:cs typeface="Arial" charset="0"/>
              </a:rPr>
              <a:t>(radical skepticism)	</a:t>
            </a:r>
            <a:r>
              <a:rPr lang="en-US" altLang="en-US" sz="1800" smtClean="0">
                <a:latin typeface="Arial" charset="0"/>
                <a:cs typeface="Arial" charset="0"/>
              </a:rPr>
              <a:t>	</a:t>
            </a:r>
          </a:p>
        </p:txBody>
      </p:sp>
      <p:sp>
        <p:nvSpPr>
          <p:cNvPr id="11269" name="Line 1029"/>
          <p:cNvSpPr>
            <a:spLocks noChangeShapeType="1"/>
          </p:cNvSpPr>
          <p:nvPr/>
        </p:nvSpPr>
        <p:spPr bwMode="auto">
          <a:xfrm>
            <a:off x="1371600" y="1676400"/>
            <a:ext cx="0" cy="533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0" name="Line 1030"/>
          <p:cNvSpPr>
            <a:spLocks noChangeShapeType="1"/>
          </p:cNvSpPr>
          <p:nvPr/>
        </p:nvSpPr>
        <p:spPr bwMode="auto">
          <a:xfrm>
            <a:off x="1752600" y="3124200"/>
            <a:ext cx="2438400" cy="3810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1" name="Line 1031"/>
          <p:cNvSpPr>
            <a:spLocks noChangeShapeType="1"/>
          </p:cNvSpPr>
          <p:nvPr/>
        </p:nvSpPr>
        <p:spPr bwMode="auto">
          <a:xfrm flipH="1">
            <a:off x="4800600" y="2895600"/>
            <a:ext cx="304800" cy="533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2" name="Line 1032"/>
          <p:cNvSpPr>
            <a:spLocks noChangeShapeType="1"/>
          </p:cNvSpPr>
          <p:nvPr/>
        </p:nvSpPr>
        <p:spPr bwMode="auto">
          <a:xfrm>
            <a:off x="1676400" y="2209800"/>
            <a:ext cx="0" cy="3048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3" name="Line 1033"/>
          <p:cNvSpPr>
            <a:spLocks noChangeShapeType="1"/>
          </p:cNvSpPr>
          <p:nvPr/>
        </p:nvSpPr>
        <p:spPr bwMode="auto">
          <a:xfrm>
            <a:off x="5486400" y="1600200"/>
            <a:ext cx="0" cy="3048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4" name="Line 1034"/>
          <p:cNvSpPr>
            <a:spLocks noChangeShapeType="1"/>
          </p:cNvSpPr>
          <p:nvPr/>
        </p:nvSpPr>
        <p:spPr bwMode="auto">
          <a:xfrm>
            <a:off x="5410200" y="2133600"/>
            <a:ext cx="0" cy="533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5" name="Line 1035"/>
          <p:cNvSpPr>
            <a:spLocks noChangeShapeType="1"/>
          </p:cNvSpPr>
          <p:nvPr/>
        </p:nvSpPr>
        <p:spPr bwMode="auto">
          <a:xfrm>
            <a:off x="1295400" y="2895600"/>
            <a:ext cx="0" cy="8382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6" name="Line 1036"/>
          <p:cNvSpPr>
            <a:spLocks noChangeShapeType="1"/>
          </p:cNvSpPr>
          <p:nvPr/>
        </p:nvSpPr>
        <p:spPr bwMode="auto">
          <a:xfrm flipH="1">
            <a:off x="2743200" y="3657600"/>
            <a:ext cx="1600200" cy="152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7" name="Line 1037"/>
          <p:cNvSpPr>
            <a:spLocks noChangeShapeType="1"/>
          </p:cNvSpPr>
          <p:nvPr/>
        </p:nvSpPr>
        <p:spPr bwMode="auto">
          <a:xfrm>
            <a:off x="1371600" y="4114800"/>
            <a:ext cx="152400" cy="3810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78" name="Rectangle 1038"/>
          <p:cNvSpPr>
            <a:spLocks noChangeArrowheads="1"/>
          </p:cNvSpPr>
          <p:nvPr/>
        </p:nvSpPr>
        <p:spPr bwMode="auto">
          <a:xfrm>
            <a:off x="1309688" y="6335713"/>
            <a:ext cx="4343400"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70000"/>
              </a:lnSpc>
              <a:spcBef>
                <a:spcPct val="0"/>
              </a:spcBef>
              <a:buClrTx/>
              <a:buSzTx/>
              <a:buFontTx/>
              <a:buNone/>
            </a:pPr>
            <a:r>
              <a:rPr lang="en-US" altLang="en-US" sz="2000" b="1">
                <a:solidFill>
                  <a:schemeClr val="tx2"/>
                </a:solidFill>
                <a:latin typeface="Arial" charset="0"/>
              </a:rPr>
              <a:t>Alfred North Whitehead</a:t>
            </a:r>
            <a:r>
              <a:rPr lang="en-US" altLang="en-US" sz="2000">
                <a:solidFill>
                  <a:schemeClr val="tx2"/>
                </a:solidFill>
                <a:latin typeface="Arial" charset="0"/>
              </a:rPr>
              <a:t> </a:t>
            </a:r>
            <a:r>
              <a:rPr lang="en-US" altLang="en-US" sz="1800" b="1">
                <a:latin typeface="Arial" charset="0"/>
              </a:rPr>
              <a:t>(1861-1947)</a:t>
            </a:r>
          </a:p>
          <a:p>
            <a:pPr eaLnBrk="1" hangingPunct="1">
              <a:lnSpc>
                <a:spcPct val="70000"/>
              </a:lnSpc>
              <a:spcBef>
                <a:spcPct val="0"/>
              </a:spcBef>
              <a:buClrTx/>
              <a:buSzTx/>
              <a:buFontTx/>
              <a:buNone/>
            </a:pPr>
            <a:r>
              <a:rPr lang="en-US" altLang="en-US" sz="1600" b="1">
                <a:latin typeface="Arial" charset="0"/>
              </a:rPr>
              <a:t>	(process; relativism)</a:t>
            </a:r>
          </a:p>
        </p:txBody>
      </p:sp>
      <p:sp>
        <p:nvSpPr>
          <p:cNvPr id="11279" name="Rectangle 1039"/>
          <p:cNvSpPr>
            <a:spLocks noChangeArrowheads="1"/>
          </p:cNvSpPr>
          <p:nvPr/>
        </p:nvSpPr>
        <p:spPr bwMode="auto">
          <a:xfrm>
            <a:off x="5105400" y="5334000"/>
            <a:ext cx="3733800" cy="76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70000"/>
              </a:lnSpc>
              <a:spcBef>
                <a:spcPct val="0"/>
              </a:spcBef>
              <a:buClrTx/>
              <a:buSzTx/>
              <a:buFontTx/>
              <a:buNone/>
            </a:pPr>
            <a:r>
              <a:rPr lang="en-US" altLang="en-US" sz="2000" b="1">
                <a:solidFill>
                  <a:schemeClr val="tx2"/>
                </a:solidFill>
                <a:latin typeface="Arial" charset="0"/>
              </a:rPr>
              <a:t>Charles Darwin</a:t>
            </a:r>
            <a:r>
              <a:rPr lang="en-US" altLang="en-US" sz="4400">
                <a:solidFill>
                  <a:schemeClr val="tx2"/>
                </a:solidFill>
                <a:latin typeface="Arial" charset="0"/>
              </a:rPr>
              <a:t> </a:t>
            </a:r>
            <a:r>
              <a:rPr lang="en-US" altLang="en-US" sz="1600" b="1">
                <a:latin typeface="Arial" charset="0"/>
              </a:rPr>
              <a:t>(1809-1882)</a:t>
            </a:r>
          </a:p>
          <a:p>
            <a:pPr eaLnBrk="1" hangingPunct="1">
              <a:lnSpc>
                <a:spcPct val="70000"/>
              </a:lnSpc>
              <a:spcBef>
                <a:spcPct val="0"/>
              </a:spcBef>
              <a:buClrTx/>
              <a:buSzTx/>
              <a:buFontTx/>
              <a:buNone/>
            </a:pPr>
            <a:r>
              <a:rPr lang="en-US" altLang="en-US" sz="1600" b="1">
                <a:latin typeface="Arial" charset="0"/>
              </a:rPr>
              <a:t>	(materialism; scientism)</a:t>
            </a:r>
          </a:p>
        </p:txBody>
      </p:sp>
      <p:sp>
        <p:nvSpPr>
          <p:cNvPr id="11280" name="Rectangle 1040"/>
          <p:cNvSpPr>
            <a:spLocks noChangeArrowheads="1"/>
          </p:cNvSpPr>
          <p:nvPr/>
        </p:nvSpPr>
        <p:spPr bwMode="auto">
          <a:xfrm>
            <a:off x="5867400" y="5953125"/>
            <a:ext cx="2632075"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70000"/>
              </a:lnSpc>
              <a:spcBef>
                <a:spcPct val="0"/>
              </a:spcBef>
              <a:buClrTx/>
              <a:buSzTx/>
              <a:buFontTx/>
              <a:buNone/>
            </a:pPr>
            <a:r>
              <a:rPr lang="en-US" altLang="en-US" sz="2000" b="1">
                <a:solidFill>
                  <a:schemeClr val="tx2"/>
                </a:solidFill>
                <a:latin typeface="Arial" charset="0"/>
              </a:rPr>
              <a:t>Karl Marx</a:t>
            </a:r>
            <a:r>
              <a:rPr lang="en-US" altLang="en-US" sz="4400">
                <a:solidFill>
                  <a:schemeClr val="tx2"/>
                </a:solidFill>
                <a:latin typeface="Arial" charset="0"/>
              </a:rPr>
              <a:t> </a:t>
            </a:r>
            <a:r>
              <a:rPr lang="en-US" altLang="en-US" sz="1600" b="1">
                <a:latin typeface="Arial" charset="0"/>
              </a:rPr>
              <a:t>(1818-1883)</a:t>
            </a:r>
          </a:p>
          <a:p>
            <a:pPr eaLnBrk="1" hangingPunct="1">
              <a:lnSpc>
                <a:spcPct val="70000"/>
              </a:lnSpc>
              <a:spcBef>
                <a:spcPct val="0"/>
              </a:spcBef>
              <a:buClrTx/>
              <a:buSzTx/>
              <a:buFontTx/>
              <a:buNone/>
            </a:pPr>
            <a:r>
              <a:rPr lang="en-US" altLang="en-US" sz="1600" b="1">
                <a:latin typeface="Arial" charset="0"/>
              </a:rPr>
              <a:t>  (dialectical materialism)</a:t>
            </a:r>
          </a:p>
        </p:txBody>
      </p:sp>
      <p:sp>
        <p:nvSpPr>
          <p:cNvPr id="11281" name="Rectangle 1041"/>
          <p:cNvSpPr>
            <a:spLocks noChangeArrowheads="1"/>
          </p:cNvSpPr>
          <p:nvPr/>
        </p:nvSpPr>
        <p:spPr bwMode="auto">
          <a:xfrm>
            <a:off x="1143000" y="5038725"/>
            <a:ext cx="3690938"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tx2"/>
              </a:buClr>
              <a:buSzPct val="90000"/>
              <a:buFont typeface="Symbol" pitchFamily="18" charset="2"/>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70000"/>
              </a:lnSpc>
              <a:spcBef>
                <a:spcPct val="0"/>
              </a:spcBef>
              <a:buClrTx/>
              <a:buSzTx/>
              <a:buFontTx/>
              <a:buNone/>
            </a:pPr>
            <a:r>
              <a:rPr lang="en-US" altLang="en-US" sz="2000" b="1">
                <a:solidFill>
                  <a:schemeClr val="tx2"/>
                </a:solidFill>
                <a:latin typeface="Arial" charset="0"/>
              </a:rPr>
              <a:t>Georg W.F. Hegel</a:t>
            </a:r>
            <a:r>
              <a:rPr lang="en-US" altLang="en-US" sz="4400">
                <a:solidFill>
                  <a:schemeClr val="tx2"/>
                </a:solidFill>
                <a:latin typeface="Arial" charset="0"/>
              </a:rPr>
              <a:t> </a:t>
            </a:r>
            <a:r>
              <a:rPr lang="en-US" altLang="en-US" sz="1800" b="1">
                <a:latin typeface="Arial" charset="0"/>
              </a:rPr>
              <a:t>(1770-1831)</a:t>
            </a:r>
          </a:p>
          <a:p>
            <a:pPr eaLnBrk="1" hangingPunct="1">
              <a:lnSpc>
                <a:spcPct val="70000"/>
              </a:lnSpc>
              <a:spcBef>
                <a:spcPct val="0"/>
              </a:spcBef>
              <a:buClrTx/>
              <a:buSzTx/>
              <a:buFontTx/>
              <a:buNone/>
            </a:pPr>
            <a:r>
              <a:rPr lang="en-US" altLang="en-US" sz="1600" b="1">
                <a:latin typeface="Arial" charset="0"/>
              </a:rPr>
              <a:t>     (rationalism; perfectionism)</a:t>
            </a:r>
          </a:p>
        </p:txBody>
      </p:sp>
      <p:sp>
        <p:nvSpPr>
          <p:cNvPr id="11282" name="Line 1042"/>
          <p:cNvSpPr>
            <a:spLocks noChangeShapeType="1"/>
          </p:cNvSpPr>
          <p:nvPr/>
        </p:nvSpPr>
        <p:spPr bwMode="auto">
          <a:xfrm>
            <a:off x="1295400" y="4267200"/>
            <a:ext cx="152400" cy="9144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3" name="Line 1043"/>
          <p:cNvSpPr>
            <a:spLocks noChangeShapeType="1"/>
          </p:cNvSpPr>
          <p:nvPr/>
        </p:nvSpPr>
        <p:spPr bwMode="auto">
          <a:xfrm>
            <a:off x="4343400" y="5638800"/>
            <a:ext cx="685800" cy="762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4" name="Line 1044"/>
          <p:cNvSpPr>
            <a:spLocks noChangeShapeType="1"/>
          </p:cNvSpPr>
          <p:nvPr/>
        </p:nvSpPr>
        <p:spPr bwMode="auto">
          <a:xfrm flipH="1">
            <a:off x="6934200" y="3048000"/>
            <a:ext cx="990600" cy="2514600"/>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5" name="Line 1045"/>
          <p:cNvSpPr>
            <a:spLocks noChangeShapeType="1"/>
          </p:cNvSpPr>
          <p:nvPr/>
        </p:nvSpPr>
        <p:spPr bwMode="auto">
          <a:xfrm flipH="1">
            <a:off x="3810000" y="5867400"/>
            <a:ext cx="1447800" cy="339725"/>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6" name="Line 1046"/>
          <p:cNvSpPr>
            <a:spLocks noChangeShapeType="1"/>
          </p:cNvSpPr>
          <p:nvPr/>
        </p:nvSpPr>
        <p:spPr bwMode="auto">
          <a:xfrm>
            <a:off x="3429000" y="5770563"/>
            <a:ext cx="2362200" cy="477837"/>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87" name="Line 1032"/>
          <p:cNvSpPr>
            <a:spLocks noChangeShapeType="1"/>
          </p:cNvSpPr>
          <p:nvPr/>
        </p:nvSpPr>
        <p:spPr bwMode="auto">
          <a:xfrm>
            <a:off x="2209800" y="5770563"/>
            <a:ext cx="0" cy="554037"/>
          </a:xfrm>
          <a:prstGeom prst="line">
            <a:avLst/>
          </a:prstGeom>
          <a:noFill/>
          <a:ln w="25400" cap="sq">
            <a:solidFill>
              <a:schemeClr val="tx2"/>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0"/>
            <a:ext cx="7924800" cy="685800"/>
          </a:xfrm>
        </p:spPr>
        <p:txBody>
          <a:bodyPr/>
          <a:lstStyle/>
          <a:p>
            <a:pPr eaLnBrk="1" hangingPunct="1"/>
            <a:r>
              <a:rPr lang="en-US" altLang="en-US" sz="3200" b="1" smtClean="0">
                <a:latin typeface="Arial" charset="0"/>
                <a:cs typeface="Arial" charset="0"/>
              </a:rPr>
              <a:t>Progression of Philosophical Thinking</a:t>
            </a:r>
            <a:r>
              <a:rPr lang="en-US" altLang="en-US" sz="1000" b="1" smtClean="0"/>
              <a:t/>
            </a:r>
            <a:br>
              <a:rPr lang="en-US" altLang="en-US" sz="1000" b="1" smtClean="0"/>
            </a:br>
            <a:r>
              <a:rPr lang="en-US" altLang="en-US" sz="1000" b="1" smtClean="0"/>
              <a:t>-----------------------------------------------------------------------------------------------------------------------------------------------------------------------------------</a:t>
            </a:r>
          </a:p>
        </p:txBody>
      </p:sp>
      <p:sp>
        <p:nvSpPr>
          <p:cNvPr id="48131" name="Rectangle 3"/>
          <p:cNvSpPr>
            <a:spLocks noGrp="1" noChangeArrowheads="1"/>
          </p:cNvSpPr>
          <p:nvPr>
            <p:ph type="body" sz="half" idx="1"/>
          </p:nvPr>
        </p:nvSpPr>
        <p:spPr>
          <a:xfrm>
            <a:off x="1104900" y="457200"/>
            <a:ext cx="8153400" cy="6324600"/>
          </a:xfrm>
        </p:spPr>
        <p:txBody>
          <a:bodyPr/>
          <a:lstStyle/>
          <a:p>
            <a:pPr eaLnBrk="1" hangingPunct="1">
              <a:spcBef>
                <a:spcPct val="0"/>
              </a:spcBef>
              <a:buFont typeface="Symbol" pitchFamily="18" charset="2"/>
              <a:buNone/>
              <a:defRPr/>
            </a:pPr>
            <a:endParaRPr lang="en-US" altLang="en-US" sz="7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400" b="1" u="sng" dirty="0">
                <a:solidFill>
                  <a:schemeClr val="tx2"/>
                </a:solidFill>
                <a:latin typeface="Arial" panose="020B0604020202020204" pitchFamily="34" charset="0"/>
                <a:cs typeface="Arial" panose="020B0604020202020204" pitchFamily="34" charset="0"/>
              </a:rPr>
              <a:t>Subjectivism</a:t>
            </a:r>
            <a:r>
              <a:rPr lang="en-US" altLang="en-US" sz="2400" b="1" dirty="0">
                <a:solidFill>
                  <a:schemeClr val="tx2"/>
                </a:solidFill>
                <a:latin typeface="Arial" panose="020B0604020202020204" pitchFamily="34" charset="0"/>
                <a:cs typeface="Arial" panose="020B0604020202020204" pitchFamily="34" charset="0"/>
              </a:rPr>
              <a:t>/</a:t>
            </a:r>
            <a:r>
              <a:rPr lang="en-US" altLang="en-US" sz="2400" b="1" u="sng" dirty="0">
                <a:solidFill>
                  <a:schemeClr val="tx2"/>
                </a:solidFill>
                <a:latin typeface="Arial" panose="020B0604020202020204" pitchFamily="34" charset="0"/>
                <a:cs typeface="Arial" panose="020B0604020202020204" pitchFamily="34" charset="0"/>
              </a:rPr>
              <a:t>Rationalism</a:t>
            </a:r>
            <a:r>
              <a:rPr lang="en-US" altLang="en-US" sz="1800" b="1" dirty="0">
                <a:solidFill>
                  <a:schemeClr val="tx2"/>
                </a:solidFill>
                <a:latin typeface="Arial" panose="020B0604020202020204" pitchFamily="34" charset="0"/>
                <a:cs typeface="Arial" panose="020B0604020202020204" pitchFamily="34" charset="0"/>
              </a:rPr>
              <a:t> </a:t>
            </a:r>
            <a:r>
              <a:rPr lang="en-US" altLang="en-US" sz="2000" b="1" dirty="0">
                <a:solidFill>
                  <a:schemeClr val="tx2"/>
                </a:solidFill>
                <a:latin typeface="Arial" panose="020B0604020202020204" pitchFamily="34" charset="0"/>
                <a:cs typeface="Arial" panose="020B0604020202020204" pitchFamily="34" charset="0"/>
              </a:rPr>
              <a:t>– “It’s all about me; what I think,   experience or prefer; rationality is the only source of truth.”</a:t>
            </a:r>
          </a:p>
          <a:p>
            <a:pPr marL="1258888" eaLnBrk="1" hangingPunct="1">
              <a:spcBef>
                <a:spcPct val="0"/>
              </a:spcBef>
              <a:buFont typeface="Wingdings" panose="05000000000000000000" pitchFamily="2" charset="2"/>
              <a:buChar char="Ø"/>
              <a:defRPr/>
            </a:pPr>
            <a:r>
              <a:rPr lang="en-US" altLang="en-US" sz="2400" b="1" dirty="0">
                <a:solidFill>
                  <a:srgbClr val="FFFF99"/>
                </a:solidFill>
                <a:latin typeface="Arial" panose="020B0604020202020204" pitchFamily="34" charset="0"/>
                <a:cs typeface="Arial" panose="020B0604020202020204" pitchFamily="34" charset="0"/>
              </a:rPr>
              <a:t>Descartes; Kant; Schleiermacher; Hegel </a:t>
            </a:r>
          </a:p>
          <a:p>
            <a:pPr eaLnBrk="1" hangingPunct="1">
              <a:spcBef>
                <a:spcPct val="0"/>
              </a:spcBef>
              <a:buFont typeface="Symbol" pitchFamily="18" charset="2"/>
              <a:buNone/>
              <a:defRPr/>
            </a:pPr>
            <a:endParaRPr lang="en-US" altLang="en-US" sz="12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400" b="1" u="sng" dirty="0">
                <a:solidFill>
                  <a:schemeClr val="tx2"/>
                </a:solidFill>
                <a:latin typeface="Arial" panose="020B0604020202020204" pitchFamily="34" charset="0"/>
                <a:cs typeface="Arial" panose="020B0604020202020204" pitchFamily="34" charset="0"/>
              </a:rPr>
              <a:t>Scientism</a:t>
            </a:r>
            <a:r>
              <a:rPr lang="en-US" altLang="en-US" sz="2000" b="1" dirty="0">
                <a:solidFill>
                  <a:schemeClr val="tx2"/>
                </a:solidFill>
                <a:latin typeface="Arial" panose="020B0604020202020204" pitchFamily="34" charset="0"/>
                <a:cs typeface="Arial" panose="020B0604020202020204" pitchFamily="34" charset="0"/>
              </a:rPr>
              <a:t> – “Science and empirical observation are the only sources   of truth.”</a:t>
            </a:r>
          </a:p>
          <a:p>
            <a:pPr marL="1258888" eaLnBrk="1" hangingPunct="1">
              <a:spcBef>
                <a:spcPct val="0"/>
              </a:spcBef>
              <a:buFont typeface="Wingdings" panose="05000000000000000000" pitchFamily="2" charset="2"/>
              <a:buChar char="Ø"/>
              <a:defRPr/>
            </a:pPr>
            <a:r>
              <a:rPr lang="en-US" altLang="en-US" sz="2400" b="1" dirty="0">
                <a:solidFill>
                  <a:srgbClr val="FFFF99"/>
                </a:solidFill>
                <a:latin typeface="Arial" panose="020B0604020202020204" pitchFamily="34" charset="0"/>
                <a:cs typeface="Arial" panose="020B0604020202020204" pitchFamily="34" charset="0"/>
              </a:rPr>
              <a:t>Locke; Darwin, Marx</a:t>
            </a:r>
          </a:p>
          <a:p>
            <a:pPr eaLnBrk="1" hangingPunct="1">
              <a:spcBef>
                <a:spcPct val="0"/>
              </a:spcBef>
              <a:buFont typeface="Symbol" pitchFamily="18" charset="2"/>
              <a:buNone/>
              <a:defRPr/>
            </a:pPr>
            <a:endParaRPr lang="en-US" altLang="en-US" sz="1200" b="1"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400" b="1" u="sng" dirty="0">
                <a:solidFill>
                  <a:schemeClr val="tx2"/>
                </a:solidFill>
                <a:latin typeface="Arial" panose="020B0604020202020204" pitchFamily="34" charset="0"/>
                <a:cs typeface="Arial" panose="020B0604020202020204" pitchFamily="34" charset="0"/>
              </a:rPr>
              <a:t>Skepticism</a:t>
            </a:r>
            <a:r>
              <a:rPr lang="en-US" altLang="en-US" sz="2000" b="1" dirty="0">
                <a:solidFill>
                  <a:schemeClr val="tx2"/>
                </a:solidFill>
                <a:latin typeface="Arial" panose="020B0604020202020204" pitchFamily="34" charset="0"/>
                <a:cs typeface="Arial" panose="020B0604020202020204" pitchFamily="34" charset="0"/>
              </a:rPr>
              <a:t> – “But how do you KNOW anything?”</a:t>
            </a:r>
          </a:p>
          <a:p>
            <a:pPr marL="1258888" eaLnBrk="1" hangingPunct="1">
              <a:spcBef>
                <a:spcPct val="0"/>
              </a:spcBef>
              <a:buFont typeface="Wingdings" panose="05000000000000000000" pitchFamily="2" charset="2"/>
              <a:buChar char="Ø"/>
              <a:defRPr/>
            </a:pPr>
            <a:r>
              <a:rPr lang="en-US" altLang="en-US" sz="2400" b="1" dirty="0">
                <a:solidFill>
                  <a:srgbClr val="FFFF99"/>
                </a:solidFill>
                <a:latin typeface="Arial" panose="020B0604020202020204" pitchFamily="34" charset="0"/>
                <a:cs typeface="Arial" panose="020B0604020202020204" pitchFamily="34" charset="0"/>
              </a:rPr>
              <a:t>Descartes; Hume</a:t>
            </a:r>
          </a:p>
          <a:p>
            <a:pPr eaLnBrk="1" hangingPunct="1">
              <a:spcBef>
                <a:spcPct val="0"/>
              </a:spcBef>
              <a:buFont typeface="Symbol" pitchFamily="18" charset="2"/>
              <a:buNone/>
              <a:defRPr/>
            </a:pPr>
            <a:endParaRPr lang="en-US" altLang="en-US" sz="1200" b="1" u="sng" dirty="0">
              <a:solidFill>
                <a:schemeClr val="tx2"/>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400" b="1" u="sng" dirty="0">
                <a:solidFill>
                  <a:schemeClr val="tx2"/>
                </a:solidFill>
                <a:latin typeface="Arial" panose="020B0604020202020204" pitchFamily="34" charset="0"/>
                <a:cs typeface="Arial" panose="020B0604020202020204" pitchFamily="34" charset="0"/>
              </a:rPr>
              <a:t>Relativism</a:t>
            </a:r>
            <a:r>
              <a:rPr lang="en-US" altLang="en-US" sz="2000" b="1" dirty="0">
                <a:solidFill>
                  <a:schemeClr val="tx2"/>
                </a:solidFill>
                <a:latin typeface="Arial" panose="020B0604020202020204" pitchFamily="34" charset="0"/>
                <a:cs typeface="Arial" panose="020B0604020202020204" pitchFamily="34" charset="0"/>
              </a:rPr>
              <a:t> – “Truth is not absolute, but varies with different experiences.” </a:t>
            </a:r>
          </a:p>
          <a:p>
            <a:pPr marL="1258888" eaLnBrk="1" hangingPunct="1">
              <a:spcBef>
                <a:spcPct val="0"/>
              </a:spcBef>
              <a:buFont typeface="Wingdings" panose="05000000000000000000" pitchFamily="2" charset="2"/>
              <a:buChar char="Ø"/>
              <a:defRPr/>
            </a:pPr>
            <a:r>
              <a:rPr lang="en-US" altLang="en-US" sz="2400" b="1" dirty="0">
                <a:solidFill>
                  <a:srgbClr val="FFFF99"/>
                </a:solidFill>
                <a:latin typeface="Arial" panose="020B0604020202020204" pitchFamily="34" charset="0"/>
                <a:cs typeface="Arial" panose="020B0604020202020204" pitchFamily="34" charset="0"/>
              </a:rPr>
              <a:t>Hume; Kant; Schleiermacher; Whitehead</a:t>
            </a:r>
          </a:p>
          <a:p>
            <a:pPr eaLnBrk="1" hangingPunct="1">
              <a:spcBef>
                <a:spcPct val="0"/>
              </a:spcBef>
              <a:buFont typeface="Symbol" pitchFamily="18" charset="2"/>
              <a:buNone/>
              <a:defRPr/>
            </a:pPr>
            <a:endParaRPr lang="en-US" altLang="en-US" sz="1200" b="1" u="sng" dirty="0">
              <a:solidFill>
                <a:srgbClr val="FFCC66"/>
              </a:solidFill>
              <a:latin typeface="Arial" panose="020B0604020202020204" pitchFamily="34" charset="0"/>
              <a:cs typeface="Arial" panose="020B0604020202020204" pitchFamily="34" charset="0"/>
            </a:endParaRPr>
          </a:p>
          <a:p>
            <a:pPr eaLnBrk="1" hangingPunct="1">
              <a:spcBef>
                <a:spcPct val="0"/>
              </a:spcBef>
              <a:buFont typeface="Symbol" pitchFamily="18" charset="2"/>
              <a:buNone/>
              <a:defRPr/>
            </a:pPr>
            <a:r>
              <a:rPr lang="en-US" altLang="en-US" sz="2400" b="1" u="sng" dirty="0">
                <a:solidFill>
                  <a:srgbClr val="FFCC66"/>
                </a:solidFill>
                <a:latin typeface="Arial" panose="020B0604020202020204" pitchFamily="34" charset="0"/>
                <a:cs typeface="Arial" panose="020B0604020202020204" pitchFamily="34" charset="0"/>
              </a:rPr>
              <a:t>Humanism</a:t>
            </a:r>
            <a:r>
              <a:rPr lang="en-US" altLang="en-US" sz="2000" dirty="0">
                <a:solidFill>
                  <a:srgbClr val="FFCC66"/>
                </a:solidFill>
                <a:latin typeface="Arial" panose="020B0604020202020204" pitchFamily="34" charset="0"/>
                <a:cs typeface="Arial" panose="020B0604020202020204" pitchFamily="34" charset="0"/>
              </a:rPr>
              <a:t> </a:t>
            </a:r>
            <a:r>
              <a:rPr lang="en-US" altLang="en-US" sz="2000" b="1" dirty="0">
                <a:solidFill>
                  <a:srgbClr val="FFCC66"/>
                </a:solidFill>
                <a:latin typeface="Arial" panose="020B0604020202020204" pitchFamily="34" charset="0"/>
                <a:cs typeface="Arial" panose="020B0604020202020204" pitchFamily="34" charset="0"/>
              </a:rPr>
              <a:t>– “</a:t>
            </a:r>
            <a:r>
              <a:rPr lang="en-US" sz="2000" b="1" dirty="0">
                <a:solidFill>
                  <a:srgbClr val="FFCC66"/>
                </a:solidFill>
                <a:latin typeface="Arial" panose="020B0604020202020204" pitchFamily="34" charset="0"/>
                <a:cs typeface="Arial" panose="020B0604020202020204" pitchFamily="34" charset="0"/>
              </a:rPr>
              <a:t>There is no need for theism or belief in the supernatural; truth must be centered on human agency and science rather than revelation from a supernatural source</a:t>
            </a:r>
            <a:r>
              <a:rPr lang="en-US" altLang="en-US" sz="2000" b="1" dirty="0">
                <a:solidFill>
                  <a:srgbClr val="FFCC66"/>
                </a:solidFill>
                <a:latin typeface="Arial" panose="020B0604020202020204" pitchFamily="34" charset="0"/>
                <a:cs typeface="Arial" panose="020B0604020202020204" pitchFamily="34" charset="0"/>
              </a:rPr>
              <a:t>.”</a:t>
            </a:r>
          </a:p>
          <a:p>
            <a:pPr marL="1258888" eaLnBrk="1" hangingPunct="1">
              <a:spcBef>
                <a:spcPct val="0"/>
              </a:spcBef>
              <a:buFont typeface="Wingdings" panose="05000000000000000000" pitchFamily="2" charset="2"/>
              <a:buChar char="Ø"/>
              <a:defRPr/>
            </a:pPr>
            <a:r>
              <a:rPr lang="en-US" altLang="en-US" sz="2400" b="1" dirty="0">
                <a:solidFill>
                  <a:srgbClr val="FFFF99"/>
                </a:solidFill>
                <a:latin typeface="Arial" panose="020B0604020202020204" pitchFamily="34" charset="0"/>
                <a:cs typeface="Arial" panose="020B0604020202020204" pitchFamily="34" charset="0"/>
              </a:rPr>
              <a:t>Hegel, Darwin, Marx, Whitehead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p:cTn id="7" dur="10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48131">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48131">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4813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childTnLst>
                                    <p:set>
                                      <p:cBhvr>
                                        <p:cTn id="14" dur="1" fill="hold">
                                          <p:stCondLst>
                                            <p:cond delay="0"/>
                                          </p:stCondLst>
                                        </p:cTn>
                                        <p:tgtEl>
                                          <p:spTgt spid="48131">
                                            <p:txEl>
                                              <p:pRg st="2" end="2"/>
                                            </p:txEl>
                                          </p:spTgt>
                                        </p:tgtEl>
                                        <p:attrNameLst>
                                          <p:attrName>style.visibility</p:attrName>
                                        </p:attrNameLst>
                                      </p:cBhvr>
                                      <p:to>
                                        <p:strVal val="visible"/>
                                      </p:to>
                                    </p:set>
                                    <p:anim calcmode="lin" valueType="num">
                                      <p:cBhvr>
                                        <p:cTn id="15" dur="10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48131">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48131">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4813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childTnLst>
                                    <p:set>
                                      <p:cBhvr>
                                        <p:cTn id="22" dur="1" fill="hold">
                                          <p:stCondLst>
                                            <p:cond delay="0"/>
                                          </p:stCondLst>
                                        </p:cTn>
                                        <p:tgtEl>
                                          <p:spTgt spid="48131">
                                            <p:txEl>
                                              <p:pRg st="4" end="4"/>
                                            </p:txEl>
                                          </p:spTgt>
                                        </p:tgtEl>
                                        <p:attrNameLst>
                                          <p:attrName>style.visibility</p:attrName>
                                        </p:attrNameLst>
                                      </p:cBhvr>
                                      <p:to>
                                        <p:strVal val="visible"/>
                                      </p:to>
                                    </p:set>
                                    <p:anim calcmode="lin" valueType="num">
                                      <p:cBhvr>
                                        <p:cTn id="23" dur="1000" fill="hold"/>
                                        <p:tgtEl>
                                          <p:spTgt spid="48131">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48131">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48131">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48131">
                                            <p:txEl>
                                              <p:pRg st="4" end="4"/>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childTnLst>
                                    <p:set>
                                      <p:cBhvr>
                                        <p:cTn id="30" dur="1" fill="hold">
                                          <p:stCondLst>
                                            <p:cond delay="0"/>
                                          </p:stCondLst>
                                        </p:cTn>
                                        <p:tgtEl>
                                          <p:spTgt spid="48131">
                                            <p:txEl>
                                              <p:pRg st="5" end="5"/>
                                            </p:txEl>
                                          </p:spTgt>
                                        </p:tgtEl>
                                        <p:attrNameLst>
                                          <p:attrName>style.visibility</p:attrName>
                                        </p:attrNameLst>
                                      </p:cBhvr>
                                      <p:to>
                                        <p:strVal val="visible"/>
                                      </p:to>
                                    </p:set>
                                    <p:anim calcmode="lin" valueType="num">
                                      <p:cBhvr>
                                        <p:cTn id="31" dur="1000" fill="hold"/>
                                        <p:tgtEl>
                                          <p:spTgt spid="48131">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48131">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48131">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48131">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1" presetClass="entr" presetSubtype="0" fill="hold" nodeType="clickEffect">
                                  <p:stCondLst>
                                    <p:cond delay="0"/>
                                  </p:stCondLst>
                                  <p:childTnLst>
                                    <p:set>
                                      <p:cBhvr>
                                        <p:cTn id="38" dur="1" fill="hold">
                                          <p:stCondLst>
                                            <p:cond delay="0"/>
                                          </p:stCondLst>
                                        </p:cTn>
                                        <p:tgtEl>
                                          <p:spTgt spid="48131">
                                            <p:txEl>
                                              <p:pRg st="7" end="7"/>
                                            </p:txEl>
                                          </p:spTgt>
                                        </p:tgtEl>
                                        <p:attrNameLst>
                                          <p:attrName>style.visibility</p:attrName>
                                        </p:attrNameLst>
                                      </p:cBhvr>
                                      <p:to>
                                        <p:strVal val="visible"/>
                                      </p:to>
                                    </p:set>
                                    <p:anim calcmode="lin" valueType="num">
                                      <p:cBhvr>
                                        <p:cTn id="39" dur="1000" fill="hold"/>
                                        <p:tgtEl>
                                          <p:spTgt spid="48131">
                                            <p:txEl>
                                              <p:pRg st="7" end="7"/>
                                            </p:txEl>
                                          </p:spTgt>
                                        </p:tgtEl>
                                        <p:attrNameLst>
                                          <p:attrName>ppt_w</p:attrName>
                                        </p:attrNameLst>
                                      </p:cBhvr>
                                      <p:tavLst>
                                        <p:tav tm="0">
                                          <p:val>
                                            <p:fltVal val="0"/>
                                          </p:val>
                                        </p:tav>
                                        <p:tav tm="100000">
                                          <p:val>
                                            <p:strVal val="#ppt_w"/>
                                          </p:val>
                                        </p:tav>
                                      </p:tavLst>
                                    </p:anim>
                                    <p:anim calcmode="lin" valueType="num">
                                      <p:cBhvr>
                                        <p:cTn id="40" dur="1000" fill="hold"/>
                                        <p:tgtEl>
                                          <p:spTgt spid="48131">
                                            <p:txEl>
                                              <p:pRg st="7" end="7"/>
                                            </p:txEl>
                                          </p:spTgt>
                                        </p:tgtEl>
                                        <p:attrNameLst>
                                          <p:attrName>ppt_h</p:attrName>
                                        </p:attrNameLst>
                                      </p:cBhvr>
                                      <p:tavLst>
                                        <p:tav tm="0">
                                          <p:val>
                                            <p:fltVal val="0"/>
                                          </p:val>
                                        </p:tav>
                                        <p:tav tm="100000">
                                          <p:val>
                                            <p:strVal val="#ppt_h"/>
                                          </p:val>
                                        </p:tav>
                                      </p:tavLst>
                                    </p:anim>
                                    <p:anim calcmode="lin" valueType="num">
                                      <p:cBhvr>
                                        <p:cTn id="41" dur="1000" fill="hold"/>
                                        <p:tgtEl>
                                          <p:spTgt spid="48131">
                                            <p:txEl>
                                              <p:pRg st="7" end="7"/>
                                            </p:txEl>
                                          </p:spTgt>
                                        </p:tgtEl>
                                        <p:attrNameLst>
                                          <p:attrName>style.rotation</p:attrName>
                                        </p:attrNameLst>
                                      </p:cBhvr>
                                      <p:tavLst>
                                        <p:tav tm="0">
                                          <p:val>
                                            <p:fltVal val="90"/>
                                          </p:val>
                                        </p:tav>
                                        <p:tav tm="100000">
                                          <p:val>
                                            <p:fltVal val="0"/>
                                          </p:val>
                                        </p:tav>
                                      </p:tavLst>
                                    </p:anim>
                                    <p:animEffect transition="in" filter="fade">
                                      <p:cBhvr>
                                        <p:cTn id="42" dur="1000"/>
                                        <p:tgtEl>
                                          <p:spTgt spid="4813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1" presetClass="entr" presetSubtype="0" fill="hold" nodeType="clickEffect">
                                  <p:stCondLst>
                                    <p:cond delay="0"/>
                                  </p:stCondLst>
                                  <p:childTnLst>
                                    <p:set>
                                      <p:cBhvr>
                                        <p:cTn id="46" dur="1" fill="hold">
                                          <p:stCondLst>
                                            <p:cond delay="0"/>
                                          </p:stCondLst>
                                        </p:cTn>
                                        <p:tgtEl>
                                          <p:spTgt spid="48131">
                                            <p:txEl>
                                              <p:pRg st="8" end="8"/>
                                            </p:txEl>
                                          </p:spTgt>
                                        </p:tgtEl>
                                        <p:attrNameLst>
                                          <p:attrName>style.visibility</p:attrName>
                                        </p:attrNameLst>
                                      </p:cBhvr>
                                      <p:to>
                                        <p:strVal val="visible"/>
                                      </p:to>
                                    </p:set>
                                    <p:anim calcmode="lin" valueType="num">
                                      <p:cBhvr>
                                        <p:cTn id="47" dur="1000" fill="hold"/>
                                        <p:tgtEl>
                                          <p:spTgt spid="48131">
                                            <p:txEl>
                                              <p:pRg st="8" end="8"/>
                                            </p:txEl>
                                          </p:spTgt>
                                        </p:tgtEl>
                                        <p:attrNameLst>
                                          <p:attrName>ppt_w</p:attrName>
                                        </p:attrNameLst>
                                      </p:cBhvr>
                                      <p:tavLst>
                                        <p:tav tm="0">
                                          <p:val>
                                            <p:fltVal val="0"/>
                                          </p:val>
                                        </p:tav>
                                        <p:tav tm="100000">
                                          <p:val>
                                            <p:strVal val="#ppt_w"/>
                                          </p:val>
                                        </p:tav>
                                      </p:tavLst>
                                    </p:anim>
                                    <p:anim calcmode="lin" valueType="num">
                                      <p:cBhvr>
                                        <p:cTn id="48" dur="1000" fill="hold"/>
                                        <p:tgtEl>
                                          <p:spTgt spid="48131">
                                            <p:txEl>
                                              <p:pRg st="8" end="8"/>
                                            </p:txEl>
                                          </p:spTgt>
                                        </p:tgtEl>
                                        <p:attrNameLst>
                                          <p:attrName>ppt_h</p:attrName>
                                        </p:attrNameLst>
                                      </p:cBhvr>
                                      <p:tavLst>
                                        <p:tav tm="0">
                                          <p:val>
                                            <p:fltVal val="0"/>
                                          </p:val>
                                        </p:tav>
                                        <p:tav tm="100000">
                                          <p:val>
                                            <p:strVal val="#ppt_h"/>
                                          </p:val>
                                        </p:tav>
                                      </p:tavLst>
                                    </p:anim>
                                    <p:anim calcmode="lin" valueType="num">
                                      <p:cBhvr>
                                        <p:cTn id="49" dur="1000" fill="hold"/>
                                        <p:tgtEl>
                                          <p:spTgt spid="48131">
                                            <p:txEl>
                                              <p:pRg st="8" end="8"/>
                                            </p:txEl>
                                          </p:spTgt>
                                        </p:tgtEl>
                                        <p:attrNameLst>
                                          <p:attrName>style.rotation</p:attrName>
                                        </p:attrNameLst>
                                      </p:cBhvr>
                                      <p:tavLst>
                                        <p:tav tm="0">
                                          <p:val>
                                            <p:fltVal val="90"/>
                                          </p:val>
                                        </p:tav>
                                        <p:tav tm="100000">
                                          <p:val>
                                            <p:fltVal val="0"/>
                                          </p:val>
                                        </p:tav>
                                      </p:tavLst>
                                    </p:anim>
                                    <p:animEffect transition="in" filter="fade">
                                      <p:cBhvr>
                                        <p:cTn id="50" dur="1000"/>
                                        <p:tgtEl>
                                          <p:spTgt spid="48131">
                                            <p:txEl>
                                              <p:pRg st="8" end="8"/>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1" presetClass="entr" presetSubtype="0" fill="hold" nodeType="clickEffect">
                                  <p:stCondLst>
                                    <p:cond delay="0"/>
                                  </p:stCondLst>
                                  <p:childTnLst>
                                    <p:set>
                                      <p:cBhvr>
                                        <p:cTn id="54" dur="1" fill="hold">
                                          <p:stCondLst>
                                            <p:cond delay="0"/>
                                          </p:stCondLst>
                                        </p:cTn>
                                        <p:tgtEl>
                                          <p:spTgt spid="48131">
                                            <p:txEl>
                                              <p:pRg st="10" end="10"/>
                                            </p:txEl>
                                          </p:spTgt>
                                        </p:tgtEl>
                                        <p:attrNameLst>
                                          <p:attrName>style.visibility</p:attrName>
                                        </p:attrNameLst>
                                      </p:cBhvr>
                                      <p:to>
                                        <p:strVal val="visible"/>
                                      </p:to>
                                    </p:set>
                                    <p:anim calcmode="lin" valueType="num">
                                      <p:cBhvr>
                                        <p:cTn id="55" dur="1000" fill="hold"/>
                                        <p:tgtEl>
                                          <p:spTgt spid="48131">
                                            <p:txEl>
                                              <p:pRg st="10" end="10"/>
                                            </p:txEl>
                                          </p:spTgt>
                                        </p:tgtEl>
                                        <p:attrNameLst>
                                          <p:attrName>ppt_w</p:attrName>
                                        </p:attrNameLst>
                                      </p:cBhvr>
                                      <p:tavLst>
                                        <p:tav tm="0">
                                          <p:val>
                                            <p:fltVal val="0"/>
                                          </p:val>
                                        </p:tav>
                                        <p:tav tm="100000">
                                          <p:val>
                                            <p:strVal val="#ppt_w"/>
                                          </p:val>
                                        </p:tav>
                                      </p:tavLst>
                                    </p:anim>
                                    <p:anim calcmode="lin" valueType="num">
                                      <p:cBhvr>
                                        <p:cTn id="56" dur="1000" fill="hold"/>
                                        <p:tgtEl>
                                          <p:spTgt spid="48131">
                                            <p:txEl>
                                              <p:pRg st="10" end="10"/>
                                            </p:txEl>
                                          </p:spTgt>
                                        </p:tgtEl>
                                        <p:attrNameLst>
                                          <p:attrName>ppt_h</p:attrName>
                                        </p:attrNameLst>
                                      </p:cBhvr>
                                      <p:tavLst>
                                        <p:tav tm="0">
                                          <p:val>
                                            <p:fltVal val="0"/>
                                          </p:val>
                                        </p:tav>
                                        <p:tav tm="100000">
                                          <p:val>
                                            <p:strVal val="#ppt_h"/>
                                          </p:val>
                                        </p:tav>
                                      </p:tavLst>
                                    </p:anim>
                                    <p:anim calcmode="lin" valueType="num">
                                      <p:cBhvr>
                                        <p:cTn id="57" dur="1000" fill="hold"/>
                                        <p:tgtEl>
                                          <p:spTgt spid="48131">
                                            <p:txEl>
                                              <p:pRg st="10" end="10"/>
                                            </p:txEl>
                                          </p:spTgt>
                                        </p:tgtEl>
                                        <p:attrNameLst>
                                          <p:attrName>style.rotation</p:attrName>
                                        </p:attrNameLst>
                                      </p:cBhvr>
                                      <p:tavLst>
                                        <p:tav tm="0">
                                          <p:val>
                                            <p:fltVal val="90"/>
                                          </p:val>
                                        </p:tav>
                                        <p:tav tm="100000">
                                          <p:val>
                                            <p:fltVal val="0"/>
                                          </p:val>
                                        </p:tav>
                                      </p:tavLst>
                                    </p:anim>
                                    <p:animEffect transition="in" filter="fade">
                                      <p:cBhvr>
                                        <p:cTn id="58" dur="1000"/>
                                        <p:tgtEl>
                                          <p:spTgt spid="48131">
                                            <p:txEl>
                                              <p:pRg st="10" end="10"/>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1" presetClass="entr" presetSubtype="0" fill="hold" nodeType="clickEffect">
                                  <p:stCondLst>
                                    <p:cond delay="0"/>
                                  </p:stCondLst>
                                  <p:childTnLst>
                                    <p:set>
                                      <p:cBhvr>
                                        <p:cTn id="62" dur="1" fill="hold">
                                          <p:stCondLst>
                                            <p:cond delay="0"/>
                                          </p:stCondLst>
                                        </p:cTn>
                                        <p:tgtEl>
                                          <p:spTgt spid="48131">
                                            <p:txEl>
                                              <p:pRg st="11" end="11"/>
                                            </p:txEl>
                                          </p:spTgt>
                                        </p:tgtEl>
                                        <p:attrNameLst>
                                          <p:attrName>style.visibility</p:attrName>
                                        </p:attrNameLst>
                                      </p:cBhvr>
                                      <p:to>
                                        <p:strVal val="visible"/>
                                      </p:to>
                                    </p:set>
                                    <p:anim calcmode="lin" valueType="num">
                                      <p:cBhvr>
                                        <p:cTn id="63" dur="1000" fill="hold"/>
                                        <p:tgtEl>
                                          <p:spTgt spid="48131">
                                            <p:txEl>
                                              <p:pRg st="11" end="11"/>
                                            </p:txEl>
                                          </p:spTgt>
                                        </p:tgtEl>
                                        <p:attrNameLst>
                                          <p:attrName>ppt_w</p:attrName>
                                        </p:attrNameLst>
                                      </p:cBhvr>
                                      <p:tavLst>
                                        <p:tav tm="0">
                                          <p:val>
                                            <p:fltVal val="0"/>
                                          </p:val>
                                        </p:tav>
                                        <p:tav tm="100000">
                                          <p:val>
                                            <p:strVal val="#ppt_w"/>
                                          </p:val>
                                        </p:tav>
                                      </p:tavLst>
                                    </p:anim>
                                    <p:anim calcmode="lin" valueType="num">
                                      <p:cBhvr>
                                        <p:cTn id="64" dur="1000" fill="hold"/>
                                        <p:tgtEl>
                                          <p:spTgt spid="48131">
                                            <p:txEl>
                                              <p:pRg st="11" end="11"/>
                                            </p:txEl>
                                          </p:spTgt>
                                        </p:tgtEl>
                                        <p:attrNameLst>
                                          <p:attrName>ppt_h</p:attrName>
                                        </p:attrNameLst>
                                      </p:cBhvr>
                                      <p:tavLst>
                                        <p:tav tm="0">
                                          <p:val>
                                            <p:fltVal val="0"/>
                                          </p:val>
                                        </p:tav>
                                        <p:tav tm="100000">
                                          <p:val>
                                            <p:strVal val="#ppt_h"/>
                                          </p:val>
                                        </p:tav>
                                      </p:tavLst>
                                    </p:anim>
                                    <p:anim calcmode="lin" valueType="num">
                                      <p:cBhvr>
                                        <p:cTn id="65" dur="1000" fill="hold"/>
                                        <p:tgtEl>
                                          <p:spTgt spid="48131">
                                            <p:txEl>
                                              <p:pRg st="11" end="11"/>
                                            </p:txEl>
                                          </p:spTgt>
                                        </p:tgtEl>
                                        <p:attrNameLst>
                                          <p:attrName>style.rotation</p:attrName>
                                        </p:attrNameLst>
                                      </p:cBhvr>
                                      <p:tavLst>
                                        <p:tav tm="0">
                                          <p:val>
                                            <p:fltVal val="90"/>
                                          </p:val>
                                        </p:tav>
                                        <p:tav tm="100000">
                                          <p:val>
                                            <p:fltVal val="0"/>
                                          </p:val>
                                        </p:tav>
                                      </p:tavLst>
                                    </p:anim>
                                    <p:animEffect transition="in" filter="fade">
                                      <p:cBhvr>
                                        <p:cTn id="66" dur="1000"/>
                                        <p:tgtEl>
                                          <p:spTgt spid="48131">
                                            <p:txEl>
                                              <p:pRg st="11" end="11"/>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31" presetClass="entr" presetSubtype="0" fill="hold" nodeType="clickEffect">
                                  <p:stCondLst>
                                    <p:cond delay="0"/>
                                  </p:stCondLst>
                                  <p:childTnLst>
                                    <p:set>
                                      <p:cBhvr>
                                        <p:cTn id="70" dur="1" fill="hold">
                                          <p:stCondLst>
                                            <p:cond delay="0"/>
                                          </p:stCondLst>
                                        </p:cTn>
                                        <p:tgtEl>
                                          <p:spTgt spid="48131">
                                            <p:txEl>
                                              <p:pRg st="13" end="13"/>
                                            </p:txEl>
                                          </p:spTgt>
                                        </p:tgtEl>
                                        <p:attrNameLst>
                                          <p:attrName>style.visibility</p:attrName>
                                        </p:attrNameLst>
                                      </p:cBhvr>
                                      <p:to>
                                        <p:strVal val="visible"/>
                                      </p:to>
                                    </p:set>
                                    <p:anim calcmode="lin" valueType="num">
                                      <p:cBhvr>
                                        <p:cTn id="71" dur="1000" fill="hold"/>
                                        <p:tgtEl>
                                          <p:spTgt spid="48131">
                                            <p:txEl>
                                              <p:pRg st="13" end="13"/>
                                            </p:txEl>
                                          </p:spTgt>
                                        </p:tgtEl>
                                        <p:attrNameLst>
                                          <p:attrName>ppt_w</p:attrName>
                                        </p:attrNameLst>
                                      </p:cBhvr>
                                      <p:tavLst>
                                        <p:tav tm="0">
                                          <p:val>
                                            <p:fltVal val="0"/>
                                          </p:val>
                                        </p:tav>
                                        <p:tav tm="100000">
                                          <p:val>
                                            <p:strVal val="#ppt_w"/>
                                          </p:val>
                                        </p:tav>
                                      </p:tavLst>
                                    </p:anim>
                                    <p:anim calcmode="lin" valueType="num">
                                      <p:cBhvr>
                                        <p:cTn id="72" dur="1000" fill="hold"/>
                                        <p:tgtEl>
                                          <p:spTgt spid="48131">
                                            <p:txEl>
                                              <p:pRg st="13" end="13"/>
                                            </p:txEl>
                                          </p:spTgt>
                                        </p:tgtEl>
                                        <p:attrNameLst>
                                          <p:attrName>ppt_h</p:attrName>
                                        </p:attrNameLst>
                                      </p:cBhvr>
                                      <p:tavLst>
                                        <p:tav tm="0">
                                          <p:val>
                                            <p:fltVal val="0"/>
                                          </p:val>
                                        </p:tav>
                                        <p:tav tm="100000">
                                          <p:val>
                                            <p:strVal val="#ppt_h"/>
                                          </p:val>
                                        </p:tav>
                                      </p:tavLst>
                                    </p:anim>
                                    <p:anim calcmode="lin" valueType="num">
                                      <p:cBhvr>
                                        <p:cTn id="73" dur="1000" fill="hold"/>
                                        <p:tgtEl>
                                          <p:spTgt spid="48131">
                                            <p:txEl>
                                              <p:pRg st="13" end="13"/>
                                            </p:txEl>
                                          </p:spTgt>
                                        </p:tgtEl>
                                        <p:attrNameLst>
                                          <p:attrName>style.rotation</p:attrName>
                                        </p:attrNameLst>
                                      </p:cBhvr>
                                      <p:tavLst>
                                        <p:tav tm="0">
                                          <p:val>
                                            <p:fltVal val="90"/>
                                          </p:val>
                                        </p:tav>
                                        <p:tav tm="100000">
                                          <p:val>
                                            <p:fltVal val="0"/>
                                          </p:val>
                                        </p:tav>
                                      </p:tavLst>
                                    </p:anim>
                                    <p:animEffect transition="in" filter="fade">
                                      <p:cBhvr>
                                        <p:cTn id="74" dur="1000"/>
                                        <p:tgtEl>
                                          <p:spTgt spid="48131">
                                            <p:txEl>
                                              <p:pRg st="13" end="13"/>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1" presetClass="entr" presetSubtype="0" fill="hold" nodeType="clickEffect">
                                  <p:stCondLst>
                                    <p:cond delay="0"/>
                                  </p:stCondLst>
                                  <p:childTnLst>
                                    <p:set>
                                      <p:cBhvr>
                                        <p:cTn id="78" dur="1" fill="hold">
                                          <p:stCondLst>
                                            <p:cond delay="0"/>
                                          </p:stCondLst>
                                        </p:cTn>
                                        <p:tgtEl>
                                          <p:spTgt spid="48131">
                                            <p:txEl>
                                              <p:pRg st="14" end="14"/>
                                            </p:txEl>
                                          </p:spTgt>
                                        </p:tgtEl>
                                        <p:attrNameLst>
                                          <p:attrName>style.visibility</p:attrName>
                                        </p:attrNameLst>
                                      </p:cBhvr>
                                      <p:to>
                                        <p:strVal val="visible"/>
                                      </p:to>
                                    </p:set>
                                    <p:anim calcmode="lin" valueType="num">
                                      <p:cBhvr>
                                        <p:cTn id="79" dur="1000" fill="hold"/>
                                        <p:tgtEl>
                                          <p:spTgt spid="48131">
                                            <p:txEl>
                                              <p:pRg st="14" end="14"/>
                                            </p:txEl>
                                          </p:spTgt>
                                        </p:tgtEl>
                                        <p:attrNameLst>
                                          <p:attrName>ppt_w</p:attrName>
                                        </p:attrNameLst>
                                      </p:cBhvr>
                                      <p:tavLst>
                                        <p:tav tm="0">
                                          <p:val>
                                            <p:fltVal val="0"/>
                                          </p:val>
                                        </p:tav>
                                        <p:tav tm="100000">
                                          <p:val>
                                            <p:strVal val="#ppt_w"/>
                                          </p:val>
                                        </p:tav>
                                      </p:tavLst>
                                    </p:anim>
                                    <p:anim calcmode="lin" valueType="num">
                                      <p:cBhvr>
                                        <p:cTn id="80" dur="1000" fill="hold"/>
                                        <p:tgtEl>
                                          <p:spTgt spid="48131">
                                            <p:txEl>
                                              <p:pRg st="14" end="14"/>
                                            </p:txEl>
                                          </p:spTgt>
                                        </p:tgtEl>
                                        <p:attrNameLst>
                                          <p:attrName>ppt_h</p:attrName>
                                        </p:attrNameLst>
                                      </p:cBhvr>
                                      <p:tavLst>
                                        <p:tav tm="0">
                                          <p:val>
                                            <p:fltVal val="0"/>
                                          </p:val>
                                        </p:tav>
                                        <p:tav tm="100000">
                                          <p:val>
                                            <p:strVal val="#ppt_h"/>
                                          </p:val>
                                        </p:tav>
                                      </p:tavLst>
                                    </p:anim>
                                    <p:anim calcmode="lin" valueType="num">
                                      <p:cBhvr>
                                        <p:cTn id="81" dur="1000" fill="hold"/>
                                        <p:tgtEl>
                                          <p:spTgt spid="48131">
                                            <p:txEl>
                                              <p:pRg st="14" end="14"/>
                                            </p:txEl>
                                          </p:spTgt>
                                        </p:tgtEl>
                                        <p:attrNameLst>
                                          <p:attrName>style.rotation</p:attrName>
                                        </p:attrNameLst>
                                      </p:cBhvr>
                                      <p:tavLst>
                                        <p:tav tm="0">
                                          <p:val>
                                            <p:fltVal val="90"/>
                                          </p:val>
                                        </p:tav>
                                        <p:tav tm="100000">
                                          <p:val>
                                            <p:fltVal val="0"/>
                                          </p:val>
                                        </p:tav>
                                      </p:tavLst>
                                    </p:anim>
                                    <p:animEffect transition="in" filter="fade">
                                      <p:cBhvr>
                                        <p:cTn id="82" dur="1000"/>
                                        <p:tgtEl>
                                          <p:spTgt spid="48131">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1066800" y="0"/>
            <a:ext cx="7772400" cy="762000"/>
          </a:xfrm>
        </p:spPr>
        <p:txBody>
          <a:bodyPr/>
          <a:lstStyle/>
          <a:p>
            <a:pPr eaLnBrk="1" hangingPunct="1">
              <a:lnSpc>
                <a:spcPct val="75000"/>
              </a:lnSpc>
            </a:pPr>
            <a:r>
              <a:rPr lang="en-US" altLang="en-US" sz="3200" smtClean="0">
                <a:latin typeface="Arial" charset="0"/>
                <a:cs typeface="Arial" charset="0"/>
              </a:rPr>
              <a:t>  </a:t>
            </a:r>
            <a:r>
              <a:rPr lang="en-US" altLang="en-US" sz="3200" b="1" smtClean="0">
                <a:latin typeface="Arial" charset="0"/>
                <a:cs typeface="Arial" charset="0"/>
              </a:rPr>
              <a:t>Niccolo Machiavelli </a:t>
            </a:r>
            <a:r>
              <a:rPr lang="en-US" altLang="en-US" sz="1800" smtClean="0">
                <a:latin typeface="Arial" charset="0"/>
                <a:cs typeface="Arial" charset="0"/>
              </a:rPr>
              <a:t>(Italian, 1469-1527)</a:t>
            </a:r>
          </a:p>
        </p:txBody>
      </p:sp>
      <p:sp>
        <p:nvSpPr>
          <p:cNvPr id="15363" name="Rectangle 1027"/>
          <p:cNvSpPr>
            <a:spLocks noGrp="1" noChangeArrowheads="1"/>
          </p:cNvSpPr>
          <p:nvPr>
            <p:ph type="body" idx="1"/>
          </p:nvPr>
        </p:nvSpPr>
        <p:spPr>
          <a:xfrm>
            <a:off x="914400" y="609600"/>
            <a:ext cx="8229600" cy="6248400"/>
          </a:xfrm>
        </p:spPr>
        <p:txBody>
          <a:bodyPr/>
          <a:lstStyle/>
          <a:p>
            <a:pPr lvl="1" eaLnBrk="1" hangingPunct="1">
              <a:lnSpc>
                <a:spcPct val="80000"/>
              </a:lnSpc>
            </a:pPr>
            <a:r>
              <a:rPr lang="en-US" altLang="en-US" sz="2300" smtClean="0">
                <a:latin typeface="Arial" charset="0"/>
                <a:cs typeface="Arial" charset="0"/>
              </a:rPr>
              <a:t>1</a:t>
            </a:r>
            <a:r>
              <a:rPr lang="en-US" altLang="en-US" sz="2300" baseline="30000" smtClean="0">
                <a:latin typeface="Arial" charset="0"/>
                <a:cs typeface="Arial" charset="0"/>
              </a:rPr>
              <a:t>st</a:t>
            </a:r>
            <a:r>
              <a:rPr lang="en-US" altLang="en-US" sz="2300" smtClean="0">
                <a:latin typeface="Arial" charset="0"/>
                <a:cs typeface="Arial" charset="0"/>
              </a:rPr>
              <a:t> great political philosopher of Renaissance</a:t>
            </a:r>
          </a:p>
          <a:p>
            <a:pPr eaLnBrk="1" hangingPunct="1">
              <a:lnSpc>
                <a:spcPct val="85000"/>
              </a:lnSpc>
            </a:pPr>
            <a:r>
              <a:rPr lang="en-US" altLang="en-US" sz="2300" smtClean="0">
                <a:solidFill>
                  <a:schemeClr val="tx2"/>
                </a:solidFill>
                <a:latin typeface="Arial" charset="0"/>
                <a:cs typeface="Arial" charset="0"/>
              </a:rPr>
              <a:t>Key thoughts</a:t>
            </a:r>
          </a:p>
          <a:p>
            <a:pPr lvl="1" eaLnBrk="1" hangingPunct="1">
              <a:lnSpc>
                <a:spcPct val="70000"/>
              </a:lnSpc>
            </a:pPr>
            <a:r>
              <a:rPr lang="en-US" altLang="en-US" sz="2300" smtClean="0">
                <a:latin typeface="Arial" charset="0"/>
                <a:cs typeface="Arial" charset="0"/>
              </a:rPr>
              <a:t>The only concern for political leaders is the </a:t>
            </a:r>
          </a:p>
          <a:p>
            <a:pPr lvl="1" eaLnBrk="1" hangingPunct="1">
              <a:lnSpc>
                <a:spcPct val="70000"/>
              </a:lnSpc>
              <a:buFontTx/>
              <a:buNone/>
            </a:pPr>
            <a:r>
              <a:rPr lang="en-US" altLang="en-US" sz="2300" smtClean="0">
                <a:latin typeface="Arial" charset="0"/>
                <a:cs typeface="Arial" charset="0"/>
              </a:rPr>
              <a:t>	will to get and keep political power; moral </a:t>
            </a:r>
          </a:p>
          <a:p>
            <a:pPr lvl="1" eaLnBrk="1" hangingPunct="1">
              <a:lnSpc>
                <a:spcPct val="70000"/>
              </a:lnSpc>
              <a:buFontTx/>
              <a:buNone/>
            </a:pPr>
            <a:r>
              <a:rPr lang="en-US" altLang="en-US" sz="2300" smtClean="0">
                <a:latin typeface="Arial" charset="0"/>
                <a:cs typeface="Arial" charset="0"/>
              </a:rPr>
              <a:t>	concerns are unrealistic and unnecessary; </a:t>
            </a:r>
          </a:p>
          <a:p>
            <a:pPr lvl="1" eaLnBrk="1" hangingPunct="1">
              <a:lnSpc>
                <a:spcPct val="70000"/>
              </a:lnSpc>
              <a:buFontTx/>
              <a:buNone/>
            </a:pPr>
            <a:r>
              <a:rPr lang="en-US" altLang="en-US" sz="2300" smtClean="0">
                <a:latin typeface="Arial" charset="0"/>
                <a:cs typeface="Arial" charset="0"/>
              </a:rPr>
              <a:t>	the end justifies the means.</a:t>
            </a:r>
          </a:p>
          <a:p>
            <a:pPr eaLnBrk="1" hangingPunct="1"/>
            <a:r>
              <a:rPr lang="en-US" altLang="en-US" sz="2300" smtClean="0">
                <a:solidFill>
                  <a:schemeClr val="tx2"/>
                </a:solidFill>
                <a:latin typeface="Arial" charset="0"/>
                <a:cs typeface="Arial" charset="0"/>
              </a:rPr>
              <a:t>Long-term impact	</a:t>
            </a:r>
          </a:p>
          <a:p>
            <a:pPr lvl="1" eaLnBrk="1" hangingPunct="1"/>
            <a:r>
              <a:rPr lang="en-US" altLang="en-US" sz="2300" smtClean="0">
                <a:latin typeface="Arial" charset="0"/>
                <a:cs typeface="Arial" charset="0"/>
              </a:rPr>
              <a:t>Machiavelli’s political philosophy anticipated political developments of the 20</a:t>
            </a:r>
            <a:r>
              <a:rPr lang="en-US" altLang="en-US" sz="2300" baseline="30000" smtClean="0">
                <a:latin typeface="Arial" charset="0"/>
                <a:cs typeface="Arial" charset="0"/>
              </a:rPr>
              <a:t>th</a:t>
            </a:r>
            <a:r>
              <a:rPr lang="en-US" altLang="en-US" sz="2300" smtClean="0">
                <a:latin typeface="Arial" charset="0"/>
                <a:cs typeface="Arial" charset="0"/>
              </a:rPr>
              <a:t> century, during which leaders were released from moral ideals or belief in absolute values, and the international trend was towards </a:t>
            </a:r>
            <a:r>
              <a:rPr lang="en-US" altLang="en-US" sz="2300" i="1" smtClean="0">
                <a:latin typeface="Arial" charset="0"/>
                <a:cs typeface="Arial" charset="0"/>
              </a:rPr>
              <a:t>realpolitik</a:t>
            </a:r>
            <a:r>
              <a:rPr lang="en-US" altLang="en-US" sz="2300" smtClean="0">
                <a:latin typeface="Arial" charset="0"/>
                <a:cs typeface="Arial" charset="0"/>
              </a:rPr>
              <a:t> – the formal governmental policy of retaining power rather than pursuing ideals.  This approach justifies deception and violence as political tools, in ways that would be indefensible in private life.  (His readers have included Mussolini, Hitler, Lenin and Stalin.)</a:t>
            </a:r>
          </a:p>
          <a:p>
            <a:pPr lvl="1" eaLnBrk="1" hangingPunct="1"/>
            <a:endParaRPr lang="en-US" altLang="en-US" sz="2000" smtClean="0">
              <a:solidFill>
                <a:schemeClr val="tx2"/>
              </a:solidFill>
            </a:endParaRPr>
          </a:p>
        </p:txBody>
      </p:sp>
      <p:pic>
        <p:nvPicPr>
          <p:cNvPr id="15364" name="Picture 1029" descr="machiavelli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543800" y="0"/>
            <a:ext cx="1606550" cy="207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p:nvPr>
        </p:nvSpPr>
        <p:spPr>
          <a:xfrm>
            <a:off x="981075" y="152400"/>
            <a:ext cx="8153400" cy="6477000"/>
          </a:xfrm>
        </p:spPr>
        <p:txBody>
          <a:bodyPr/>
          <a:lstStyle/>
          <a:p>
            <a:pPr eaLnBrk="1" hangingPunct="1">
              <a:buFont typeface="Symbol" pitchFamily="18" charset="2"/>
              <a:buNone/>
            </a:pPr>
            <a:r>
              <a:rPr lang="en-US" altLang="en-US" sz="1800" b="1" smtClean="0"/>
              <a:t>		</a:t>
            </a:r>
            <a:r>
              <a:rPr lang="en-US" altLang="en-US" sz="1800" smtClean="0">
                <a:latin typeface="Arial" charset="0"/>
                <a:cs typeface="Arial" charset="0"/>
              </a:rPr>
              <a:t>Here the question arises: is it better to be loved than feared, or vice versa? I don't doubt that every prince would like to be both; but since it is hard to accommodate these qualities, if you have to make a choice, to be feared is much safer than to be loved. For it is a good general rule about men, that they are ungrateful, fickle, liars and deceivers, fearful of danger and greedy for gain. While you serve their welfare, they are all yours, offering their blood, their belongings, their lives, and their children's lives, as we noted above—so long as the danger is remote. But when the danger is close at hand, they turn against you. Then, any prince who has relied on their words and has made no other preparations will come to grief; because friendships that are bought at a price, and not with greatness and nobility of soul, may be paid for but they are not acquired, and they cannot be used in time of need. People are less concerned with offending a man who makes himself loved than one who makes himself feared: the reason is that love is a link of obligation which men, because they are rotten, will break any time they think doing so serves their advantage; but fear involves dread of punishment, from which they can never escape…</a:t>
            </a:r>
          </a:p>
          <a:p>
            <a:pPr eaLnBrk="1" hangingPunct="1">
              <a:buFont typeface="Symbol" pitchFamily="18" charset="2"/>
              <a:buNone/>
            </a:pPr>
            <a:r>
              <a:rPr lang="en-US" altLang="en-US" sz="1800" smtClean="0">
                <a:latin typeface="Arial" charset="0"/>
                <a:cs typeface="Arial" charset="0"/>
              </a:rPr>
              <a:t>		Returning to the question of being feared or loved, I conclude that since men love at their own inclination but can be made to fear at the inclination of the prince, a shrewd prince will lay his foundations on what is under his own control, not on what is controlled by others. He should simply take pains not to be hated, as I said.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1066800" y="0"/>
            <a:ext cx="7772400" cy="762000"/>
          </a:xfrm>
        </p:spPr>
        <p:txBody>
          <a:bodyPr/>
          <a:lstStyle/>
          <a:p>
            <a:pPr eaLnBrk="1" hangingPunct="1">
              <a:lnSpc>
                <a:spcPct val="75000"/>
              </a:lnSpc>
            </a:pPr>
            <a:r>
              <a:rPr lang="en-US" altLang="en-US" sz="3600" smtClean="0">
                <a:latin typeface="Arial" charset="0"/>
                <a:cs typeface="Arial" charset="0"/>
              </a:rPr>
              <a:t> William James </a:t>
            </a:r>
            <a:r>
              <a:rPr lang="en-US" altLang="en-US" sz="2000" smtClean="0">
                <a:latin typeface="Arial" charset="0"/>
                <a:cs typeface="Arial" charset="0"/>
              </a:rPr>
              <a:t>(American, 1842-1910)</a:t>
            </a:r>
          </a:p>
        </p:txBody>
      </p:sp>
      <p:sp>
        <p:nvSpPr>
          <p:cNvPr id="19459" name="Rectangle 1027"/>
          <p:cNvSpPr>
            <a:spLocks noGrp="1" noChangeArrowheads="1"/>
          </p:cNvSpPr>
          <p:nvPr>
            <p:ph type="body" idx="1"/>
          </p:nvPr>
        </p:nvSpPr>
        <p:spPr>
          <a:xfrm>
            <a:off x="914400" y="609600"/>
            <a:ext cx="8229600" cy="6248400"/>
          </a:xfrm>
        </p:spPr>
        <p:txBody>
          <a:bodyPr/>
          <a:lstStyle/>
          <a:p>
            <a:pPr lvl="1" eaLnBrk="1" hangingPunct="1">
              <a:lnSpc>
                <a:spcPct val="80000"/>
              </a:lnSpc>
            </a:pPr>
            <a:r>
              <a:rPr lang="en-US" altLang="en-US" sz="2200" smtClean="0">
                <a:latin typeface="Arial" charset="0"/>
                <a:cs typeface="Arial" charset="0"/>
              </a:rPr>
              <a:t>American psychologist and philosopher who </a:t>
            </a:r>
          </a:p>
          <a:p>
            <a:pPr lvl="1" eaLnBrk="1" hangingPunct="1">
              <a:lnSpc>
                <a:spcPct val="80000"/>
              </a:lnSpc>
              <a:buFontTx/>
              <a:buNone/>
            </a:pPr>
            <a:r>
              <a:rPr lang="en-US" altLang="en-US" sz="2200" smtClean="0">
                <a:latin typeface="Arial" charset="0"/>
                <a:cs typeface="Arial" charset="0"/>
              </a:rPr>
              <a:t>	developed the philosophy of pragmatism.</a:t>
            </a:r>
          </a:p>
          <a:p>
            <a:pPr eaLnBrk="1" hangingPunct="1">
              <a:lnSpc>
                <a:spcPct val="85000"/>
              </a:lnSpc>
            </a:pPr>
            <a:r>
              <a:rPr lang="en-US" altLang="en-US" sz="2400" smtClean="0">
                <a:solidFill>
                  <a:schemeClr val="tx2"/>
                </a:solidFill>
                <a:latin typeface="Arial" charset="0"/>
                <a:cs typeface="Arial" charset="0"/>
              </a:rPr>
              <a:t>Key thoughts</a:t>
            </a:r>
          </a:p>
          <a:p>
            <a:pPr lvl="1" eaLnBrk="1" hangingPunct="1">
              <a:lnSpc>
                <a:spcPct val="70000"/>
              </a:lnSpc>
            </a:pPr>
            <a:r>
              <a:rPr lang="en-US" altLang="en-US" sz="2200" smtClean="0">
                <a:latin typeface="Arial" charset="0"/>
                <a:cs typeface="Arial" charset="0"/>
              </a:rPr>
              <a:t>Reality is whatever we make it; truth is what </a:t>
            </a:r>
          </a:p>
          <a:p>
            <a:pPr lvl="1" eaLnBrk="1" hangingPunct="1">
              <a:lnSpc>
                <a:spcPct val="70000"/>
              </a:lnSpc>
              <a:buFontTx/>
              <a:buNone/>
            </a:pPr>
            <a:r>
              <a:rPr lang="en-US" altLang="en-US" sz="2200" smtClean="0">
                <a:latin typeface="Arial" charset="0"/>
                <a:cs typeface="Arial" charset="0"/>
              </a:rPr>
              <a:t>	works (i.e., achieves desired results);  ideas </a:t>
            </a:r>
          </a:p>
          <a:p>
            <a:pPr lvl="1" eaLnBrk="1" hangingPunct="1">
              <a:lnSpc>
                <a:spcPct val="70000"/>
              </a:lnSpc>
              <a:buFontTx/>
              <a:buNone/>
            </a:pPr>
            <a:r>
              <a:rPr lang="en-US" altLang="en-US" sz="2200" smtClean="0">
                <a:latin typeface="Arial" charset="0"/>
                <a:cs typeface="Arial" charset="0"/>
              </a:rPr>
              <a:t>	are only meaningful in terms of consequences; </a:t>
            </a:r>
          </a:p>
          <a:p>
            <a:pPr lvl="1" eaLnBrk="1" hangingPunct="1">
              <a:lnSpc>
                <a:spcPct val="70000"/>
              </a:lnSpc>
              <a:buFontTx/>
              <a:buNone/>
            </a:pPr>
            <a:r>
              <a:rPr lang="en-US" altLang="en-US" sz="2200" smtClean="0">
                <a:latin typeface="Arial" charset="0"/>
                <a:cs typeface="Arial" charset="0"/>
              </a:rPr>
              <a:t>	if no measurable consequences, there can be no meaning.</a:t>
            </a:r>
          </a:p>
          <a:p>
            <a:pPr eaLnBrk="1" hangingPunct="1">
              <a:lnSpc>
                <a:spcPct val="90000"/>
              </a:lnSpc>
            </a:pPr>
            <a:r>
              <a:rPr lang="en-US" altLang="en-US" sz="2400" smtClean="0">
                <a:solidFill>
                  <a:schemeClr val="tx2"/>
                </a:solidFill>
                <a:latin typeface="Arial" charset="0"/>
                <a:cs typeface="Arial" charset="0"/>
              </a:rPr>
              <a:t>Long-term impact	</a:t>
            </a:r>
          </a:p>
          <a:p>
            <a:pPr lvl="1" eaLnBrk="1" hangingPunct="1">
              <a:lnSpc>
                <a:spcPct val="90000"/>
              </a:lnSpc>
            </a:pPr>
            <a:r>
              <a:rPr lang="en-US" altLang="en-US" sz="2200" smtClean="0">
                <a:latin typeface="Arial" charset="0"/>
                <a:cs typeface="Arial" charset="0"/>
              </a:rPr>
              <a:t>James’ </a:t>
            </a:r>
            <a:r>
              <a:rPr lang="en-US" altLang="en-US" sz="2200" i="1" smtClean="0">
                <a:latin typeface="Arial" charset="0"/>
                <a:cs typeface="Arial" charset="0"/>
              </a:rPr>
              <a:t>Pragmatism</a:t>
            </a:r>
            <a:r>
              <a:rPr lang="en-US" altLang="en-US" sz="2200" smtClean="0">
                <a:latin typeface="Arial" charset="0"/>
                <a:cs typeface="Arial" charset="0"/>
              </a:rPr>
              <a:t> rejects the idea of  inherent value in anything – God, Christianity, religion, morality, etc.  If it doesn’t work for you, it must not be true.  No one belief system is sufficient to explain reality.  No absolutes; no single idea of goodness, justice or truth.  (Though the fact that belief in God seemed to work for some people was seen as a “partly verifiable” argument for His existence.)  Situational ethics is inevitable.  This all effected beliefs about religion, government, psychology, sociology, language, education, cultural criticism, social reform, etc.</a:t>
            </a:r>
          </a:p>
          <a:p>
            <a:pPr lvl="1" eaLnBrk="1" hangingPunct="1">
              <a:lnSpc>
                <a:spcPct val="90000"/>
              </a:lnSpc>
            </a:pPr>
            <a:endParaRPr lang="en-US" altLang="en-US" sz="2000" smtClean="0">
              <a:solidFill>
                <a:schemeClr val="tx2"/>
              </a:solidFill>
            </a:endParaRPr>
          </a:p>
        </p:txBody>
      </p:sp>
      <p:pic>
        <p:nvPicPr>
          <p:cNvPr id="19460" name="Picture 1030" descr="jame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0"/>
            <a:ext cx="16002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0"/>
            <a:ext cx="7772400" cy="762000"/>
          </a:xfrm>
        </p:spPr>
        <p:txBody>
          <a:bodyPr/>
          <a:lstStyle/>
          <a:p>
            <a:pPr eaLnBrk="1" hangingPunct="1">
              <a:lnSpc>
                <a:spcPct val="75000"/>
              </a:lnSpc>
            </a:pPr>
            <a:r>
              <a:rPr lang="en-US" altLang="en-US" sz="3200" b="1" smtClean="0">
                <a:latin typeface="Arial" charset="0"/>
                <a:cs typeface="Arial" charset="0"/>
              </a:rPr>
              <a:t>Friedrich Nietzsche </a:t>
            </a:r>
            <a:r>
              <a:rPr lang="en-US" altLang="en-US" sz="1800" smtClean="0">
                <a:latin typeface="Arial" charset="0"/>
                <a:cs typeface="Arial" charset="0"/>
              </a:rPr>
              <a:t>(German, 1844-1900)</a:t>
            </a:r>
          </a:p>
        </p:txBody>
      </p:sp>
      <p:sp>
        <p:nvSpPr>
          <p:cNvPr id="21507" name="Rectangle 3"/>
          <p:cNvSpPr>
            <a:spLocks noGrp="1" noChangeArrowheads="1"/>
          </p:cNvSpPr>
          <p:nvPr>
            <p:ph type="body" idx="1"/>
          </p:nvPr>
        </p:nvSpPr>
        <p:spPr>
          <a:xfrm>
            <a:off x="914400" y="762000"/>
            <a:ext cx="7924800" cy="6248400"/>
          </a:xfrm>
        </p:spPr>
        <p:txBody>
          <a:bodyPr/>
          <a:lstStyle/>
          <a:p>
            <a:pPr lvl="1" eaLnBrk="1" hangingPunct="1">
              <a:lnSpc>
                <a:spcPct val="80000"/>
              </a:lnSpc>
            </a:pPr>
            <a:r>
              <a:rPr lang="en-US" altLang="en-US" sz="2300" smtClean="0">
                <a:latin typeface="Arial" charset="0"/>
                <a:cs typeface="Arial" charset="0"/>
              </a:rPr>
              <a:t>Philosopher, poet, skeptic, cynic, madman</a:t>
            </a:r>
          </a:p>
          <a:p>
            <a:pPr eaLnBrk="1" hangingPunct="1">
              <a:lnSpc>
                <a:spcPct val="85000"/>
              </a:lnSpc>
            </a:pPr>
            <a:r>
              <a:rPr lang="en-US" altLang="en-US" sz="2400" b="1" smtClean="0">
                <a:solidFill>
                  <a:schemeClr val="tx2"/>
                </a:solidFill>
                <a:latin typeface="Arial" charset="0"/>
                <a:cs typeface="Arial" charset="0"/>
              </a:rPr>
              <a:t>Key thoughts</a:t>
            </a:r>
          </a:p>
          <a:p>
            <a:pPr lvl="1" eaLnBrk="1" hangingPunct="1">
              <a:lnSpc>
                <a:spcPct val="70000"/>
              </a:lnSpc>
            </a:pPr>
            <a:r>
              <a:rPr lang="en-US" altLang="en-US" sz="2300" smtClean="0">
                <a:latin typeface="Arial" charset="0"/>
                <a:cs typeface="Arial" charset="0"/>
              </a:rPr>
              <a:t>The will to power; the “Superman;” </a:t>
            </a:r>
          </a:p>
          <a:p>
            <a:pPr lvl="1" eaLnBrk="1" hangingPunct="1">
              <a:lnSpc>
                <a:spcPct val="70000"/>
              </a:lnSpc>
              <a:buFontTx/>
              <a:buNone/>
            </a:pPr>
            <a:r>
              <a:rPr lang="en-US" altLang="en-US" sz="2300" smtClean="0">
                <a:latin typeface="Arial" charset="0"/>
                <a:cs typeface="Arial" charset="0"/>
              </a:rPr>
              <a:t>	God is dead; truth is what you create.</a:t>
            </a:r>
          </a:p>
          <a:p>
            <a:pPr eaLnBrk="1" hangingPunct="1"/>
            <a:r>
              <a:rPr lang="en-US" altLang="en-US" sz="2400" b="1" smtClean="0">
                <a:solidFill>
                  <a:schemeClr val="tx2"/>
                </a:solidFill>
                <a:latin typeface="Arial" charset="0"/>
                <a:cs typeface="Arial" charset="0"/>
              </a:rPr>
              <a:t>Long-term impact	</a:t>
            </a:r>
          </a:p>
          <a:p>
            <a:pPr lvl="1" eaLnBrk="1" hangingPunct="1"/>
            <a:r>
              <a:rPr lang="en-US" altLang="en-US" sz="2300" smtClean="0">
                <a:latin typeface="Arial" charset="0"/>
                <a:cs typeface="Arial" charset="0"/>
              </a:rPr>
              <a:t>Nietzsche said the will to power was the most basic of human drives, over against the “slave moralities” (such as Christianity) that had lost all power (“God is dead”) and were only encouraged because they serve the purposes of those in authority.  The ideal person (“Ubermensch”) would be strong and liberated, creating his own morality that taking control, destroying all gods and freeing creativity.  In many ways, he became the spirit of the age for the 20</a:t>
            </a:r>
            <a:r>
              <a:rPr lang="en-US" altLang="en-US" sz="2300" baseline="30000" smtClean="0">
                <a:latin typeface="Arial" charset="0"/>
                <a:cs typeface="Arial" charset="0"/>
              </a:rPr>
              <a:t>th</a:t>
            </a:r>
            <a:r>
              <a:rPr lang="en-US" altLang="en-US" sz="2300" smtClean="0">
                <a:latin typeface="Arial" charset="0"/>
                <a:cs typeface="Arial" charset="0"/>
              </a:rPr>
              <a:t> Century, with his emphasis on power, will, release from traditional values, and survival and success only for the strong.</a:t>
            </a:r>
          </a:p>
        </p:txBody>
      </p:sp>
      <p:pic>
        <p:nvPicPr>
          <p:cNvPr id="21508" name="Picture 4" descr="nietzsch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0"/>
            <a:ext cx="1905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ock And Key">
  <a:themeElements>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Lock And Key">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ock And Key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Lock And Key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Lock And Key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Lock And Key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Lock And Key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Lock And Key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Designs\Lock And Key.pot</Template>
  <TotalTime>4723</TotalTime>
  <Words>810</Words>
  <Application>Microsoft Office PowerPoint</Application>
  <PresentationFormat>On-screen Show (4:3)</PresentationFormat>
  <Paragraphs>382</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Times New Roman</vt:lpstr>
      <vt:lpstr>Arial</vt:lpstr>
      <vt:lpstr>Symbol</vt:lpstr>
      <vt:lpstr>Wingdings</vt:lpstr>
      <vt:lpstr>Lock And Key</vt:lpstr>
      <vt:lpstr>A History of Western Thought Why We Think the Way We Do</vt:lpstr>
      <vt:lpstr>A History of Western Thought Why We Think the Way We Do   Videos of lectures available at: www.litchapala.org  under “8-Week Lectures” tab</vt:lpstr>
      <vt:lpstr>   A History of Western Thought  Lecture Schedule</vt:lpstr>
      <vt:lpstr>Progression of Philosophical Thinking -----------------------------------------------------------------------------------------------------------------------------------------------------------------------------------</vt:lpstr>
      <vt:lpstr>Progression of Philosophical Thinking -----------------------------------------------------------------------------------------------------------------------------------------------------------------------------------</vt:lpstr>
      <vt:lpstr>  Niccolo Machiavelli (Italian, 1469-1527)</vt:lpstr>
      <vt:lpstr>PowerPoint Presentation</vt:lpstr>
      <vt:lpstr> William James (American, 1842-1910)</vt:lpstr>
      <vt:lpstr>Friedrich Nietzsche (German, 1844-1900)</vt:lpstr>
      <vt:lpstr>PowerPoint Presentation</vt:lpstr>
      <vt:lpstr>Progression of Philosophical Thinking </vt:lpstr>
      <vt:lpstr>Progression of Philosophical Thinking -----------------------------------------------------------------------------------------------------------------------------------------------------------------------------------</vt:lpstr>
      <vt:lpstr>A History of Western Thought Why We Think the Way We Do   Videos of lectures available at: www.litchapala.org  under “8-Week Lectures” tab</vt:lpstr>
      <vt:lpstr>PowerPoint Presentation</vt:lpstr>
      <vt:lpstr>PowerPoint Presentation</vt:lpstr>
      <vt:lpstr>Progression of Philosophical Thinking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Wrong With the World?</dc:title>
  <dc:creator>Ross D. Arnold</dc:creator>
  <cp:lastModifiedBy>Carolyn</cp:lastModifiedBy>
  <cp:revision>302</cp:revision>
  <cp:lastPrinted>2016-09-16T11:57:10Z</cp:lastPrinted>
  <dcterms:created xsi:type="dcterms:W3CDTF">2002-04-03T22:18:38Z</dcterms:created>
  <dcterms:modified xsi:type="dcterms:W3CDTF">2016-09-19T11:39:06Z</dcterms:modified>
</cp:coreProperties>
</file>