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1"/>
  </p:sldMasterIdLst>
  <p:notesMasterIdLst>
    <p:notesMasterId r:id="rId10"/>
  </p:notesMasterIdLst>
  <p:handoutMasterIdLst>
    <p:handoutMasterId r:id="rId11"/>
  </p:handoutMasterIdLst>
  <p:sldIdLst>
    <p:sldId id="256" r:id="rId2"/>
    <p:sldId id="296" r:id="rId3"/>
    <p:sldId id="323" r:id="rId4"/>
    <p:sldId id="336" r:id="rId5"/>
    <p:sldId id="332" r:id="rId6"/>
    <p:sldId id="334" r:id="rId7"/>
    <p:sldId id="335" r:id="rId8"/>
    <p:sldId id="326" r:id="rId9"/>
  </p:sldIdLst>
  <p:sldSz cx="9144000" cy="6858000" type="screen4x3"/>
  <p:notesSz cx="7077075" cy="9363075"/>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Arial" pitchFamily="34" charset="0"/>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Arial" pitchFamily="34" charset="0"/>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Arial" pitchFamily="34" charset="0"/>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Arial" pitchFamily="34" charset="0"/>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Arial" pitchFamily="34" charset="0"/>
      </a:defRPr>
    </a:lvl5pPr>
    <a:lvl6pPr marL="2286000" algn="l" defTabSz="914400" rtl="0" eaLnBrk="1" latinLnBrk="0" hangingPunct="1">
      <a:defRPr sz="2400" kern="1200">
        <a:solidFill>
          <a:schemeClr val="tx1"/>
        </a:solidFill>
        <a:latin typeface="Times New Roman" pitchFamily="18" charset="0"/>
        <a:ea typeface="+mn-ea"/>
        <a:cs typeface="Arial" pitchFamily="34" charset="0"/>
      </a:defRPr>
    </a:lvl6pPr>
    <a:lvl7pPr marL="2743200" algn="l" defTabSz="914400" rtl="0" eaLnBrk="1" latinLnBrk="0" hangingPunct="1">
      <a:defRPr sz="2400" kern="1200">
        <a:solidFill>
          <a:schemeClr val="tx1"/>
        </a:solidFill>
        <a:latin typeface="Times New Roman" pitchFamily="18" charset="0"/>
        <a:ea typeface="+mn-ea"/>
        <a:cs typeface="Arial" pitchFamily="34" charset="0"/>
      </a:defRPr>
    </a:lvl7pPr>
    <a:lvl8pPr marL="3200400" algn="l" defTabSz="914400" rtl="0" eaLnBrk="1" latinLnBrk="0" hangingPunct="1">
      <a:defRPr sz="2400" kern="1200">
        <a:solidFill>
          <a:schemeClr val="tx1"/>
        </a:solidFill>
        <a:latin typeface="Times New Roman" pitchFamily="18" charset="0"/>
        <a:ea typeface="+mn-ea"/>
        <a:cs typeface="Arial" pitchFamily="34" charset="0"/>
      </a:defRPr>
    </a:lvl8pPr>
    <a:lvl9pPr marL="3657600" algn="l" defTabSz="914400" rtl="0" eaLnBrk="1" latinLnBrk="0" hangingPunct="1">
      <a:defRPr sz="2400" kern="1200">
        <a:solidFill>
          <a:schemeClr val="tx1"/>
        </a:solidFill>
        <a:latin typeface="Times New Roman"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2787"/>
    <p:restoredTop sz="86058" autoAdjust="0"/>
  </p:normalViewPr>
  <p:slideViewPr>
    <p:cSldViewPr>
      <p:cViewPr>
        <p:scale>
          <a:sx n="76" d="100"/>
          <a:sy n="76" d="100"/>
        </p:scale>
        <p:origin x="-102" y="-186"/>
      </p:cViewPr>
      <p:guideLst>
        <p:guide orient="horz" pos="2160"/>
        <p:guide pos="2880"/>
      </p:guideLst>
    </p:cSldViewPr>
  </p:slideViewPr>
  <p:outlineViewPr>
    <p:cViewPr>
      <p:scale>
        <a:sx n="33" d="100"/>
        <a:sy n="33" d="100"/>
      </p:scale>
      <p:origin x="0" y="0"/>
    </p:cViewPr>
  </p:outlin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eaLnBrk="1" hangingPunct="1">
              <a:defRPr sz="1200">
                <a:cs typeface="+mn-cs"/>
              </a:defRPr>
            </a:lvl1pPr>
          </a:lstStyle>
          <a:p>
            <a:pPr>
              <a:defRPr/>
            </a:pPr>
            <a:endParaRPr lang="en-US"/>
          </a:p>
        </p:txBody>
      </p:sp>
      <p:sp>
        <p:nvSpPr>
          <p:cNvPr id="47107" name="Rectangle 3"/>
          <p:cNvSpPr>
            <a:spLocks noGrp="1" noChangeArrowheads="1"/>
          </p:cNvSpPr>
          <p:nvPr>
            <p:ph type="dt" sz="quarter" idx="1"/>
          </p:nvPr>
        </p:nvSpPr>
        <p:spPr bwMode="auto">
          <a:xfrm>
            <a:off x="4010025"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lgn="r" eaLnBrk="1" hangingPunct="1">
              <a:defRPr sz="1200">
                <a:cs typeface="+mn-cs"/>
              </a:defRPr>
            </a:lvl1pPr>
          </a:lstStyle>
          <a:p>
            <a:pPr>
              <a:defRPr/>
            </a:pPr>
            <a:endParaRPr lang="en-US"/>
          </a:p>
        </p:txBody>
      </p:sp>
      <p:sp>
        <p:nvSpPr>
          <p:cNvPr id="47108" name="Rectangle 4"/>
          <p:cNvSpPr>
            <a:spLocks noGrp="1" noChangeArrowheads="1"/>
          </p:cNvSpPr>
          <p:nvPr>
            <p:ph type="ftr" sz="quarter" idx="2"/>
          </p:nvPr>
        </p:nvSpPr>
        <p:spPr bwMode="auto">
          <a:xfrm>
            <a:off x="0"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eaLnBrk="1" hangingPunct="1">
              <a:defRPr sz="1200">
                <a:cs typeface="+mn-cs"/>
              </a:defRPr>
            </a:lvl1pPr>
          </a:lstStyle>
          <a:p>
            <a:pPr>
              <a:defRPr/>
            </a:pPr>
            <a:endParaRPr lang="en-US"/>
          </a:p>
        </p:txBody>
      </p:sp>
      <p:sp>
        <p:nvSpPr>
          <p:cNvPr id="47109" name="Rectangle 5"/>
          <p:cNvSpPr>
            <a:spLocks noGrp="1" noChangeArrowheads="1"/>
          </p:cNvSpPr>
          <p:nvPr>
            <p:ph type="sldNum" sz="quarter" idx="3"/>
          </p:nvPr>
        </p:nvSpPr>
        <p:spPr bwMode="auto">
          <a:xfrm>
            <a:off x="4010025"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lgn="r" eaLnBrk="1" hangingPunct="1">
              <a:defRPr sz="1200"/>
            </a:lvl1pPr>
          </a:lstStyle>
          <a:p>
            <a:fld id="{FC5C0FE4-59EE-4A26-8D2C-620C129EC66B}" type="slidenum">
              <a:rPr lang="en-US" altLang="en-US"/>
              <a:pPr/>
              <a:t>‹#›</a:t>
            </a:fld>
            <a:endParaRPr lang="en-US" altLang="en-US"/>
          </a:p>
        </p:txBody>
      </p:sp>
    </p:spTree>
    <p:extLst>
      <p:ext uri="{BB962C8B-B14F-4D97-AF65-F5344CB8AC3E}">
        <p14:creationId xmlns:p14="http://schemas.microsoft.com/office/powerpoint/2010/main" val="6758368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eaLnBrk="1" hangingPunct="1">
              <a:defRPr sz="1200">
                <a:cs typeface="+mn-cs"/>
              </a:defRPr>
            </a:lvl1pPr>
          </a:lstStyle>
          <a:p>
            <a:pPr>
              <a:defRPr/>
            </a:pPr>
            <a:endParaRPr lang="en-US"/>
          </a:p>
        </p:txBody>
      </p:sp>
      <p:sp>
        <p:nvSpPr>
          <p:cNvPr id="44035" name="Rectangle 3"/>
          <p:cNvSpPr>
            <a:spLocks noGrp="1" noChangeArrowheads="1"/>
          </p:cNvSpPr>
          <p:nvPr>
            <p:ph type="dt" idx="1"/>
          </p:nvPr>
        </p:nvSpPr>
        <p:spPr bwMode="auto">
          <a:xfrm>
            <a:off x="4010025"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lgn="r" eaLnBrk="1" hangingPunct="1">
              <a:defRPr sz="1200">
                <a:cs typeface="+mn-cs"/>
              </a:defRPr>
            </a:lvl1pPr>
          </a:lstStyle>
          <a:p>
            <a:pPr>
              <a:defRPr/>
            </a:pPr>
            <a:endParaRPr lang="en-US"/>
          </a:p>
        </p:txBody>
      </p:sp>
      <p:sp>
        <p:nvSpPr>
          <p:cNvPr id="9220" name="Rectangle 4"/>
          <p:cNvSpPr>
            <a:spLocks noGrp="1" noRot="1" noChangeAspect="1" noChangeArrowheads="1" noTextEdit="1"/>
          </p:cNvSpPr>
          <p:nvPr>
            <p:ph type="sldImg" idx="2"/>
          </p:nvPr>
        </p:nvSpPr>
        <p:spPr bwMode="auto">
          <a:xfrm>
            <a:off x="1198563" y="703263"/>
            <a:ext cx="4679950" cy="35099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4037" name="Rectangle 5"/>
          <p:cNvSpPr>
            <a:spLocks noGrp="1" noChangeArrowheads="1"/>
          </p:cNvSpPr>
          <p:nvPr>
            <p:ph type="body" sz="quarter" idx="3"/>
          </p:nvPr>
        </p:nvSpPr>
        <p:spPr bwMode="auto">
          <a:xfrm>
            <a:off x="944563" y="4446588"/>
            <a:ext cx="5187950" cy="421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4038" name="Rectangle 6"/>
          <p:cNvSpPr>
            <a:spLocks noGrp="1" noChangeArrowheads="1"/>
          </p:cNvSpPr>
          <p:nvPr>
            <p:ph type="ftr" sz="quarter" idx="4"/>
          </p:nvPr>
        </p:nvSpPr>
        <p:spPr bwMode="auto">
          <a:xfrm>
            <a:off x="0"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eaLnBrk="1" hangingPunct="1">
              <a:defRPr sz="1200">
                <a:cs typeface="+mn-cs"/>
              </a:defRPr>
            </a:lvl1pPr>
          </a:lstStyle>
          <a:p>
            <a:pPr>
              <a:defRPr/>
            </a:pPr>
            <a:endParaRPr lang="en-US"/>
          </a:p>
        </p:txBody>
      </p:sp>
      <p:sp>
        <p:nvSpPr>
          <p:cNvPr id="44039" name="Rectangle 7"/>
          <p:cNvSpPr>
            <a:spLocks noGrp="1" noChangeArrowheads="1"/>
          </p:cNvSpPr>
          <p:nvPr>
            <p:ph type="sldNum" sz="quarter" idx="5"/>
          </p:nvPr>
        </p:nvSpPr>
        <p:spPr bwMode="auto">
          <a:xfrm>
            <a:off x="4010025"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lgn="r" eaLnBrk="1" hangingPunct="1">
              <a:defRPr sz="1200"/>
            </a:lvl1pPr>
          </a:lstStyle>
          <a:p>
            <a:fld id="{FE37927B-B032-4ABB-9745-73D79F1FA3F2}" type="slidenum">
              <a:rPr lang="en-US" altLang="en-US"/>
              <a:pPr/>
              <a:t>‹#›</a:t>
            </a:fld>
            <a:endParaRPr lang="en-US" altLang="en-US"/>
          </a:p>
        </p:txBody>
      </p:sp>
    </p:spTree>
    <p:extLst>
      <p:ext uri="{BB962C8B-B14F-4D97-AF65-F5344CB8AC3E}">
        <p14:creationId xmlns:p14="http://schemas.microsoft.com/office/powerpoint/2010/main" val="30438390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8" Type="http://schemas.openxmlformats.org/officeDocument/2006/relationships/hyperlink" Target="https://en.wikipedia.org/wiki/Sacrament#cite_note-7" TargetMode="External"/><Relationship Id="rId3" Type="http://schemas.openxmlformats.org/officeDocument/2006/relationships/hyperlink" Target="https://en.wikipedia.org/wiki/Divine_grace" TargetMode="External"/><Relationship Id="rId7" Type="http://schemas.openxmlformats.org/officeDocument/2006/relationships/hyperlink" Target="https://en.wikipedia.org/wiki/Sacrament#cite_note-6"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en.wikipedia.org/wiki/Sacrament#cite_note-5" TargetMode="External"/><Relationship Id="rId5" Type="http://schemas.openxmlformats.org/officeDocument/2006/relationships/hyperlink" Target="https://en.wikipedia.org/wiki/Sacrament#cite_note-3" TargetMode="External"/><Relationship Id="rId10" Type="http://schemas.openxmlformats.org/officeDocument/2006/relationships/hyperlink" Target="https://en.wikipedia.org/wiki/Sacrament#cite_note-9" TargetMode="External"/><Relationship Id="rId4" Type="http://schemas.openxmlformats.org/officeDocument/2006/relationships/hyperlink" Target="https://en.wikipedia.org/wiki/Sacrament#cite_note-1" TargetMode="External"/><Relationship Id="rId9" Type="http://schemas.openxmlformats.org/officeDocument/2006/relationships/hyperlink" Target="https://en.wikipedia.org/wiki/Sacrament#cite_note-8"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a:ln/>
        </p:spPr>
      </p:sp>
      <p:sp>
        <p:nvSpPr>
          <p:cNvPr id="12291" name="Notes Placeholder 2"/>
          <p:cNvSpPr>
            <a:spLocks noGrp="1"/>
          </p:cNvSpPr>
          <p:nvPr>
            <p:ph type="body" idx="1"/>
          </p:nvPr>
        </p:nvSpPr>
        <p:spPr>
          <a:noFill/>
        </p:spPr>
        <p:txBody>
          <a:bodyPr/>
          <a:lstStyle/>
          <a:p>
            <a:endParaRPr lang="en-US" altLang="en-US" smtClean="0"/>
          </a:p>
        </p:txBody>
      </p:sp>
      <p:sp>
        <p:nvSpPr>
          <p:cNvPr id="12292" name="Slide Number Placeholder 3"/>
          <p:cNvSpPr>
            <a:spLocks noGrp="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42950" indent="-285750">
              <a:spcBef>
                <a:spcPct val="30000"/>
              </a:spcBef>
              <a:defRPr sz="1200">
                <a:solidFill>
                  <a:schemeClr val="tx1"/>
                </a:solidFill>
                <a:latin typeface="Times New Roman" pitchFamily="18" charset="0"/>
              </a:defRPr>
            </a:lvl2pPr>
            <a:lvl3pPr marL="1143000" indent="-228600">
              <a:spcBef>
                <a:spcPct val="30000"/>
              </a:spcBef>
              <a:defRPr sz="1200">
                <a:solidFill>
                  <a:schemeClr val="tx1"/>
                </a:solidFill>
                <a:latin typeface="Times New Roman" pitchFamily="18" charset="0"/>
              </a:defRPr>
            </a:lvl3pPr>
            <a:lvl4pPr marL="1600200" indent="-228600">
              <a:spcBef>
                <a:spcPct val="30000"/>
              </a:spcBef>
              <a:defRPr sz="1200">
                <a:solidFill>
                  <a:schemeClr val="tx1"/>
                </a:solidFill>
                <a:latin typeface="Times New Roman" pitchFamily="18" charset="0"/>
              </a:defRPr>
            </a:lvl4pPr>
            <a:lvl5pPr marL="2057400" indent="-22860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7AEFA93C-27EC-4202-815C-CFF72F983BE5}" type="slidenum">
              <a:rPr lang="en-US" altLang="en-US"/>
              <a:pPr>
                <a:spcBef>
                  <a:spcPct val="0"/>
                </a:spcBef>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p:spPr>
        <p:txBody>
          <a:bodyPr/>
          <a:lstStyle/>
          <a:p>
            <a:endParaRPr lang="en-US" altLang="en-US" smtClean="0"/>
          </a:p>
        </p:txBody>
      </p:sp>
      <p:sp>
        <p:nvSpPr>
          <p:cNvPr id="14340" name="Slide Number Placeholder 3"/>
          <p:cNvSpPr>
            <a:spLocks noGrp="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42950" indent="-285750">
              <a:spcBef>
                <a:spcPct val="30000"/>
              </a:spcBef>
              <a:defRPr sz="1200">
                <a:solidFill>
                  <a:schemeClr val="tx1"/>
                </a:solidFill>
                <a:latin typeface="Times New Roman" pitchFamily="18" charset="0"/>
              </a:defRPr>
            </a:lvl2pPr>
            <a:lvl3pPr marL="1143000" indent="-228600">
              <a:spcBef>
                <a:spcPct val="30000"/>
              </a:spcBef>
              <a:defRPr sz="1200">
                <a:solidFill>
                  <a:schemeClr val="tx1"/>
                </a:solidFill>
                <a:latin typeface="Times New Roman" pitchFamily="18" charset="0"/>
              </a:defRPr>
            </a:lvl3pPr>
            <a:lvl4pPr marL="1600200" indent="-228600">
              <a:spcBef>
                <a:spcPct val="30000"/>
              </a:spcBef>
              <a:defRPr sz="1200">
                <a:solidFill>
                  <a:schemeClr val="tx1"/>
                </a:solidFill>
                <a:latin typeface="Times New Roman" pitchFamily="18" charset="0"/>
              </a:defRPr>
            </a:lvl4pPr>
            <a:lvl5pPr marL="2057400" indent="-22860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F73EBBC5-A2BD-41FA-98DC-C488486680A2}" type="slidenum">
              <a:rPr lang="en-US" altLang="en-US"/>
              <a:pPr>
                <a:spcBef>
                  <a:spcPct val="0"/>
                </a:spcBef>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p:spPr>
        <p:txBody>
          <a:bodyPr/>
          <a:lstStyle/>
          <a:p>
            <a:r>
              <a:rPr lang="en-US" altLang="en-US" sz="1400" b="1" smtClean="0"/>
              <a:t>Sacrament</a:t>
            </a:r>
          </a:p>
          <a:p>
            <a:r>
              <a:rPr lang="en-US" altLang="en-US" sz="1400" smtClean="0"/>
              <a:t>A </a:t>
            </a:r>
            <a:r>
              <a:rPr lang="en-US" altLang="en-US" sz="1400" b="1" smtClean="0"/>
              <a:t>sacrament</a:t>
            </a:r>
            <a:r>
              <a:rPr lang="en-US" altLang="en-US" sz="1400" smtClean="0"/>
              <a:t> is a Christian rite recognized as of particular importance and significance. There are various views on the existence and meaning of such rites.</a:t>
            </a:r>
          </a:p>
          <a:p>
            <a:endParaRPr lang="en-US" altLang="en-US" sz="1400" smtClean="0"/>
          </a:p>
          <a:p>
            <a:r>
              <a:rPr lang="en-US" altLang="en-US" sz="1400" smtClean="0"/>
              <a:t>The </a:t>
            </a:r>
            <a:r>
              <a:rPr lang="en-US" altLang="en-US" sz="1400" i="1" smtClean="0"/>
              <a:t>Catechism of the Catholic Church</a:t>
            </a:r>
            <a:r>
              <a:rPr lang="en-US" altLang="en-US" sz="1400" smtClean="0"/>
              <a:t> defines the sacraments as "efficacious signs of grace, instituted by Christ and entrusted to the Church, by which divine life is dispensed to us. The visible rites by which the sacraments are celebrated signify and make present the </a:t>
            </a:r>
            <a:r>
              <a:rPr lang="en-US" altLang="en-US" sz="1400" smtClean="0">
                <a:hlinkClick r:id="rId3" tooltip="Divine grace"/>
              </a:rPr>
              <a:t>graces</a:t>
            </a:r>
            <a:r>
              <a:rPr lang="en-US" altLang="en-US" sz="1400" smtClean="0"/>
              <a:t> proper to each sacrament. They bear fruit in those who receive them with the required dispositions."</a:t>
            </a:r>
            <a:r>
              <a:rPr lang="en-US" altLang="en-US" sz="1400" baseline="30000" smtClean="0">
                <a:hlinkClick r:id="rId4"/>
              </a:rPr>
              <a:t>[1]</a:t>
            </a:r>
            <a:r>
              <a:rPr lang="en-US" altLang="en-US" sz="1400" smtClean="0"/>
              <a:t> The catechism included in the Anglican </a:t>
            </a:r>
            <a:r>
              <a:rPr lang="en-US" altLang="en-US" sz="1400" i="1" smtClean="0"/>
              <a:t>Book of Common Prayer</a:t>
            </a:r>
            <a:r>
              <a:rPr lang="en-US" altLang="en-US" sz="1400" smtClean="0"/>
              <a:t> defines a sacrament as "an outward and visible sign of an inward and spiritual grace given unto us, ordained by Christ himself, as a means whereby we receive the same, and a pledge to assure us thereof".</a:t>
            </a:r>
          </a:p>
          <a:p>
            <a:endParaRPr lang="en-US" altLang="en-US" sz="1400" smtClean="0"/>
          </a:p>
          <a:p>
            <a:r>
              <a:rPr lang="en-US" altLang="en-US" sz="1400" smtClean="0"/>
              <a:t>The Catholic Church</a:t>
            </a:r>
            <a:r>
              <a:rPr lang="en-US" altLang="en-US" sz="1400" baseline="30000" smtClean="0"/>
              <a:t>[2]</a:t>
            </a:r>
            <a:r>
              <a:rPr lang="en-US" altLang="en-US" sz="1400" smtClean="0"/>
              <a:t> teaches there are seven sacraments. The Eastern Orthodox Church and Oriental Orthodox Church</a:t>
            </a:r>
            <a:r>
              <a:rPr lang="en-US" altLang="en-US" sz="1400" baseline="30000" smtClean="0">
                <a:hlinkClick r:id="rId5"/>
              </a:rPr>
              <a:t>]</a:t>
            </a:r>
            <a:r>
              <a:rPr lang="en-US" altLang="en-US" sz="1400" baseline="30000" smtClean="0"/>
              <a:t>[4]</a:t>
            </a:r>
            <a:r>
              <a:rPr lang="en-US" altLang="en-US" sz="1400" smtClean="0"/>
              <a:t> also believe that there are seven major sacraments, but applies the corresponding Greek word, μυστήριον (</a:t>
            </a:r>
            <a:r>
              <a:rPr lang="en-US" altLang="en-US" sz="1400" i="1" smtClean="0"/>
              <a:t>mysterion</a:t>
            </a:r>
            <a:r>
              <a:rPr lang="en-US" altLang="en-US" sz="1400" smtClean="0"/>
              <a:t>) also to rites that in the Western tradition are called sacramentals and to other realities, such as the Church itself.</a:t>
            </a:r>
            <a:r>
              <a:rPr lang="en-US" altLang="en-US" sz="1400" baseline="30000" smtClean="0">
                <a:hlinkClick r:id="rId6"/>
              </a:rPr>
              <a:t>[5]</a:t>
            </a:r>
            <a:r>
              <a:rPr lang="en-US" altLang="en-US" sz="1400" baseline="30000" smtClean="0">
                <a:hlinkClick r:id="rId7"/>
              </a:rPr>
              <a:t>[6]</a:t>
            </a:r>
            <a:r>
              <a:rPr lang="en-US" altLang="en-US" sz="1400" smtClean="0"/>
              <a:t> Similarly, the Catholic Church understands the word "sacrament" as referring not only to the seven sacraments considered here, but also to Christ and the Church.</a:t>
            </a:r>
            <a:r>
              <a:rPr lang="en-US" altLang="en-US" sz="1400" baseline="30000" smtClean="0">
                <a:hlinkClick r:id="rId8"/>
              </a:rPr>
              <a:t>[7]</a:t>
            </a:r>
            <a:endParaRPr lang="en-US" altLang="en-US" sz="1400" baseline="30000" smtClean="0"/>
          </a:p>
          <a:p>
            <a:endParaRPr lang="en-US" altLang="en-US" sz="1400" smtClean="0"/>
          </a:p>
          <a:p>
            <a:r>
              <a:rPr lang="en-US" altLang="en-US" sz="1400" smtClean="0"/>
              <a:t>Most Protestant denominations identify two sacraments instituted by Christ; the Eucharist (Holy Communion) and Baptism. However some traditions avoid the word "sacrament". </a:t>
            </a:r>
          </a:p>
          <a:p>
            <a:endParaRPr lang="en-US" altLang="en-US" sz="1400" smtClean="0"/>
          </a:p>
          <a:p>
            <a:r>
              <a:rPr lang="en-US" altLang="en-US" sz="1400" smtClean="0"/>
              <a:t>Reaction against the 19th-century Oxford Movement led Baptists to prefer instead the word "ordinance",</a:t>
            </a:r>
            <a:r>
              <a:rPr lang="en-US" altLang="en-US" sz="1400" baseline="30000" smtClean="0">
                <a:hlinkClick r:id="rId9"/>
              </a:rPr>
              <a:t>[8]</a:t>
            </a:r>
            <a:r>
              <a:rPr lang="en-US" altLang="en-US" sz="1400" smtClean="0"/>
              <a:t> practices ordained by Christ to be permanently observed by the church. </a:t>
            </a:r>
          </a:p>
          <a:p>
            <a:endParaRPr lang="en-US" altLang="en-US" sz="1400" smtClean="0"/>
          </a:p>
          <a:p>
            <a:r>
              <a:rPr lang="en-US" altLang="en-US" sz="1400" smtClean="0"/>
              <a:t>Anglican teaching is that "there are two Sacraments ordained of Christ our Lord in the Gospel, that is to say, Baptism and the Supper of the Lord", and that "those five commonly called Sacraments, that is to say, Confirmation, Penance, Orders, Matrimony, and Extreme Unction, are not to be counted for Sacraments of the Gospel".</a:t>
            </a:r>
            <a:r>
              <a:rPr lang="en-US" altLang="en-US" sz="1400" baseline="30000" smtClean="0">
                <a:hlinkClick r:id="rId10"/>
              </a:rPr>
              <a:t>[9]</a:t>
            </a:r>
            <a:endParaRPr lang="en-US" altLang="en-US" sz="1400" smtClean="0"/>
          </a:p>
        </p:txBody>
      </p:sp>
      <p:sp>
        <p:nvSpPr>
          <p:cNvPr id="16388" name="Slide Number Placeholder 3"/>
          <p:cNvSpPr>
            <a:spLocks noGrp="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42950" indent="-285750">
              <a:spcBef>
                <a:spcPct val="30000"/>
              </a:spcBef>
              <a:defRPr sz="1200">
                <a:solidFill>
                  <a:schemeClr val="tx1"/>
                </a:solidFill>
                <a:latin typeface="Times New Roman" pitchFamily="18" charset="0"/>
              </a:defRPr>
            </a:lvl2pPr>
            <a:lvl3pPr marL="1143000" indent="-228600">
              <a:spcBef>
                <a:spcPct val="30000"/>
              </a:spcBef>
              <a:defRPr sz="1200">
                <a:solidFill>
                  <a:schemeClr val="tx1"/>
                </a:solidFill>
                <a:latin typeface="Times New Roman" pitchFamily="18" charset="0"/>
              </a:defRPr>
            </a:lvl3pPr>
            <a:lvl4pPr marL="1600200" indent="-228600">
              <a:spcBef>
                <a:spcPct val="30000"/>
              </a:spcBef>
              <a:defRPr sz="1200">
                <a:solidFill>
                  <a:schemeClr val="tx1"/>
                </a:solidFill>
                <a:latin typeface="Times New Roman" pitchFamily="18" charset="0"/>
              </a:defRPr>
            </a:lvl4pPr>
            <a:lvl5pPr marL="2057400" indent="-22860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BA308277-7DC7-4EB9-83AE-8555E6E76913}" type="slidenum">
              <a:rPr lang="en-US" altLang="en-US"/>
              <a:pPr>
                <a:spcBef>
                  <a:spcPct val="0"/>
                </a:spcBef>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p:spPr>
        <p:txBody>
          <a:bodyPr/>
          <a:lstStyle/>
          <a:p>
            <a:r>
              <a:rPr lang="en-US" altLang="en-US" sz="1400" smtClean="0">
                <a:latin typeface="Arial" pitchFamily="34" charset="0"/>
                <a:cs typeface="Arial" pitchFamily="34" charset="0"/>
              </a:rPr>
              <a:t>THE LAST CHAPTER CONTAINED A SECTION OF THE WESTMINSTER CONFESSION of Faith which spoke of "the reading of the Scriptures" and "sound preaching" as being ordinary parts of Christian worship. The Confession goes on to speak of other parts of worship, among which are "the due administration and worthy receiving of the sacraments" (chap. XXI, 5).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There has been much debate in the church about the sacraments-their number, for example, or whether a particular form of administration of the sacraments is necessary for the existence of a true church. To a greater or lesser degree, however, nearly all Christians have acknowledged that there are sacraments instituted by Christ and that these are to have a place in the normal or "ordinary" worship of God's people. The word sacrament (like the word Trinity) is an extrabiblical term. It entered theology by means of the Latin Vulgate, where it is customarily used to render the Greek word mysterion.  It designates those "ordinances" (practices) to which the Lord himself gave special significance.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In most Protestant churches the sacraments are two: baptism and the Lord's Supper. In the Roman Catholic Church there are seven: the two sacraments already referred to plus the ceremonies of penance, confirmation, marriage, holy orders and final unction.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Peter Lombard (1100-1160) called a sacrament "a sign of a sacred thing.", John Calvin wrote that a sacrament is "an outward sign by which the Lord seals on our consciences the promises of his good will toward us in order to sustain the weakness of our faith; and we in turn attest our piety toward him in the presence of the Lord and of his angels and before men."2</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James Montgomery Boice. Foundations of the Christian Faith (Master Reference Collection) (Kindle Location 7872). Kindle Edition. </a:t>
            </a:r>
          </a:p>
        </p:txBody>
      </p:sp>
      <p:sp>
        <p:nvSpPr>
          <p:cNvPr id="18436" name="Slide Number Placeholder 3"/>
          <p:cNvSpPr>
            <a:spLocks noGrp="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42950" indent="-285750">
              <a:spcBef>
                <a:spcPct val="30000"/>
              </a:spcBef>
              <a:defRPr sz="1200">
                <a:solidFill>
                  <a:schemeClr val="tx1"/>
                </a:solidFill>
                <a:latin typeface="Times New Roman" pitchFamily="18" charset="0"/>
              </a:defRPr>
            </a:lvl2pPr>
            <a:lvl3pPr marL="1143000" indent="-228600">
              <a:spcBef>
                <a:spcPct val="30000"/>
              </a:spcBef>
              <a:defRPr sz="1200">
                <a:solidFill>
                  <a:schemeClr val="tx1"/>
                </a:solidFill>
                <a:latin typeface="Times New Roman" pitchFamily="18" charset="0"/>
              </a:defRPr>
            </a:lvl3pPr>
            <a:lvl4pPr marL="1600200" indent="-228600">
              <a:spcBef>
                <a:spcPct val="30000"/>
              </a:spcBef>
              <a:defRPr sz="1200">
                <a:solidFill>
                  <a:schemeClr val="tx1"/>
                </a:solidFill>
                <a:latin typeface="Times New Roman" pitchFamily="18" charset="0"/>
              </a:defRPr>
            </a:lvl4pPr>
            <a:lvl5pPr marL="2057400" indent="-22860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350C108B-207A-4A09-9EBB-C1D783527391}" type="slidenum">
              <a:rPr lang="en-US" altLang="en-US"/>
              <a:pPr>
                <a:spcBef>
                  <a:spcPct val="0"/>
                </a:spcBef>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p:txBody>
          <a:bodyPr/>
          <a:lstStyle/>
          <a:p>
            <a:pPr>
              <a:defRPr/>
            </a:pPr>
            <a:r>
              <a:rPr lang="en-US" altLang="en-US" sz="1400" b="1" dirty="0" smtClean="0">
                <a:latin typeface="Arial" panose="020B0604020202020204" pitchFamily="34" charset="0"/>
                <a:cs typeface="Arial" panose="020B0604020202020204" pitchFamily="34" charset="0"/>
              </a:rPr>
              <a:t>Four Elements of a Sacrament </a:t>
            </a:r>
          </a:p>
          <a:p>
            <a:pPr>
              <a:defRPr/>
            </a:pPr>
            <a:r>
              <a:rPr lang="en-US" altLang="en-US" sz="1400" dirty="0" smtClean="0">
                <a:latin typeface="Arial" panose="020B0604020202020204" pitchFamily="34" charset="0"/>
                <a:cs typeface="Arial" panose="020B0604020202020204" pitchFamily="34" charset="0"/>
              </a:rPr>
              <a:t>In what way do the Scriptures represent the sacraments of the church as being different from other practices, such as the reading of Scripture or prayers, which are not sacramental? What constitutes a sacrament? There are four elements. </a:t>
            </a:r>
          </a:p>
          <a:p>
            <a:pPr marL="342900" indent="-342900">
              <a:buFontTx/>
              <a:buAutoNum type="arabicPeriod"/>
              <a:defRPr/>
            </a:pPr>
            <a:r>
              <a:rPr lang="en-US" altLang="en-US" sz="1400" dirty="0" smtClean="0">
                <a:latin typeface="Arial" panose="020B0604020202020204" pitchFamily="34" charset="0"/>
                <a:cs typeface="Arial" panose="020B0604020202020204" pitchFamily="34" charset="0"/>
              </a:rPr>
              <a:t>The sacraments are divine ordinances instituted by Christ himself. In that respect the sacraments are similar to other necessary ordinances which also form part of the church's worship-prayer, for example. Christ told us to pray. But they differ from things which we may do but which are not commanded.  We sing when we assemble, and we have biblical warrant for it, including the example of Jesus and his disciples (Mk. 14:26). But the singing of hymns is not specifically commanded by the Lord and consequently falls in the category of those things which are permissible and even good but not mandatory. The sacraments are mandatory. The Lord's Supper was instituted by Jesus on the night in which he was betrayed. Baptism was instituted shortly before his ascension into heaven. </a:t>
            </a:r>
          </a:p>
          <a:p>
            <a:pPr marL="342900" indent="-342900">
              <a:buFontTx/>
              <a:buAutoNum type="arabicPeriod"/>
              <a:defRPr/>
            </a:pPr>
            <a:endParaRPr lang="en-US" altLang="en-US" sz="1400" dirty="0" smtClean="0">
              <a:latin typeface="Arial" panose="020B0604020202020204" pitchFamily="34" charset="0"/>
              <a:cs typeface="Arial" panose="020B0604020202020204" pitchFamily="34" charset="0"/>
            </a:endParaRPr>
          </a:p>
          <a:p>
            <a:pPr marL="342900" indent="-342900">
              <a:buFontTx/>
              <a:buAutoNum type="arabicPeriod"/>
              <a:defRPr/>
            </a:pPr>
            <a:r>
              <a:rPr lang="en-US" altLang="en-US" sz="1400" dirty="0" smtClean="0">
                <a:latin typeface="Arial" panose="020B0604020202020204" pitchFamily="34" charset="0"/>
                <a:cs typeface="Arial" panose="020B0604020202020204" pitchFamily="34" charset="0"/>
              </a:rPr>
              <a:t>The sacraments are ordinances in which material elements are used as visible signs of God's blessing. In baptism the sign is water. In the Lord's Supper two signs are used: bread, which signifies the broken body of the Lord Jesus Christ, and wine, which signifies his shed blood. </a:t>
            </a:r>
          </a:p>
          <a:p>
            <a:pPr marL="342900" indent="-342900">
              <a:buFont typeface="Arial" panose="020B0604020202020204" pitchFamily="34" charset="0"/>
              <a:buChar char="•"/>
              <a:defRPr/>
            </a:pPr>
            <a:endParaRPr lang="en-US" altLang="en-US" sz="14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This feature is important in understanding the nature of a sacrament. It sets baptism and the Lord's Supper off from other proper but nonsacramental things, which do not use a material element as a sign. The material element distinguishes the sacrament from the reality that it signifies. A sign is a visible object that points to a reality different from and more significant than itself. A sign saying "New York" points to New York. A sign reading "Drink Coca-Cola" directs our attention to Coca-Cola. The sacrament of baptism points to our identification with Christ by faith. The Lord's Supper points to the reality of our communion with him. In the case of the sacraments, the sign is secondary, outward and visible. The reality is primary, inward and invisible.</a:t>
            </a:r>
          </a:p>
          <a:p>
            <a:pPr>
              <a:defRPr/>
            </a:pPr>
            <a:endParaRPr lang="en-US" altLang="en-US" sz="1400" dirty="0" smtClean="0">
              <a:latin typeface="Arial" panose="020B0604020202020204" pitchFamily="34" charset="0"/>
              <a:cs typeface="Arial" panose="020B0604020202020204" pitchFamily="34" charset="0"/>
            </a:endParaRPr>
          </a:p>
          <a:p>
            <a:pPr>
              <a:defRPr/>
            </a:pPr>
            <a:r>
              <a:rPr lang="en-US" altLang="en-US" sz="1400" dirty="0" smtClean="0">
                <a:latin typeface="Arial" panose="020B0604020202020204" pitchFamily="34" charset="0"/>
                <a:cs typeface="Arial" panose="020B0604020202020204" pitchFamily="34" charset="0"/>
              </a:rPr>
              <a:t>An important consequence of this is that neither baptism nor the Lord's Supper make or keep one a Christian. That is, we do not become a Christian by being baptized, nor do we remain a Christian by "taking communion" periodically. Those signs merely point to something that has taken place or is taking place internally and invisibly. </a:t>
            </a:r>
          </a:p>
          <a:p>
            <a:pPr>
              <a:defRPr/>
            </a:pPr>
            <a:endParaRPr lang="en-US" altLang="en-US" sz="1400" dirty="0" smtClean="0">
              <a:latin typeface="Arial" panose="020B0604020202020204" pitchFamily="34" charset="0"/>
              <a:cs typeface="Arial" panose="020B0604020202020204" pitchFamily="34" charset="0"/>
            </a:endParaRPr>
          </a:p>
          <a:p>
            <a:pPr>
              <a:defRPr/>
            </a:pPr>
            <a:r>
              <a:rPr lang="en-US" altLang="en-US" sz="1400" dirty="0" smtClean="0">
                <a:latin typeface="Arial" panose="020B0604020202020204" pitchFamily="34" charset="0"/>
                <a:cs typeface="Arial" panose="020B0604020202020204" pitchFamily="34" charset="0"/>
              </a:rPr>
              <a:t>Again, a sign frequently indicates ownership, and the sacraments do that too, particularly baptism. Baptism indicates to the world and to ourselves that we are not our own but that we have been bought with a price and are now identified with Jesus. That truth was a great comfort to Martin Luther, who had times when he was confused about everything, no doubt because of the strain of being in the forefront of the Reformation for twenty-eight years. In those bleak periods he questioned the Reformation itself; he questioned his faith; he even questioned the value of the work of the Lord Jesus Christ on his behalf. At such times, we are told, he would write on his table in chalk the two words </a:t>
            </a:r>
            <a:r>
              <a:rPr lang="en-US" altLang="en-US" sz="1400" dirty="0" err="1" smtClean="0">
                <a:latin typeface="Arial" panose="020B0604020202020204" pitchFamily="34" charset="0"/>
                <a:cs typeface="Arial" panose="020B0604020202020204" pitchFamily="34" charset="0"/>
              </a:rPr>
              <a:t>Baptizatus</a:t>
            </a:r>
            <a:r>
              <a:rPr lang="en-US" altLang="en-US" sz="1400" dirty="0" smtClean="0">
                <a:latin typeface="Arial" panose="020B0604020202020204" pitchFamily="34" charset="0"/>
                <a:cs typeface="Arial" panose="020B0604020202020204" pitchFamily="34" charset="0"/>
              </a:rPr>
              <a:t> sum! (I have been baptized!). That would reassure him that he really was Christ's and had been identified with him in his death and resurrection. </a:t>
            </a:r>
          </a:p>
          <a:p>
            <a:pPr>
              <a:defRPr/>
            </a:pPr>
            <a:endParaRPr lang="en-US" altLang="en-US" sz="1400" dirty="0" smtClean="0">
              <a:latin typeface="Arial" panose="020B0604020202020204" pitchFamily="34" charset="0"/>
              <a:cs typeface="Arial" panose="020B0604020202020204" pitchFamily="34" charset="0"/>
            </a:endParaRPr>
          </a:p>
          <a:p>
            <a:pPr marL="342900" indent="-342900">
              <a:buFont typeface="+mj-lt"/>
              <a:buAutoNum type="arabicPeriod" startAt="3"/>
              <a:defRPr/>
            </a:pPr>
            <a:r>
              <a:rPr lang="en-US" altLang="en-US" sz="1400" dirty="0" smtClean="0">
                <a:latin typeface="Arial" panose="020B0604020202020204" pitchFamily="34" charset="0"/>
                <a:cs typeface="Arial" panose="020B0604020202020204" pitchFamily="34" charset="0"/>
              </a:rPr>
              <a:t>The sacraments are means of grace to the one who rightly partakes of them. In saying this we must be careful to point out that we are not therefore assigning some magical property to baptism or the observance of the Lord's Supper, as if grace, like medicine, is automatically dispensed along with the material elements. That error, in regard both to the sacraments and grace, led to the abuse of the sacraments in the early Roman Catholic Church and then later in some of the groups that emerged from the Reformation. In each case the sacrament rather than faith became the means of salvation. The custom arose even of delaying baptism (in particular) until the last possible moment before death, in order that the greatest number of sins might be washed away by it. </a:t>
            </a:r>
          </a:p>
          <a:p>
            <a:pPr>
              <a:defRPr/>
            </a:pPr>
            <a:endParaRPr lang="en-US" altLang="en-US" sz="1400" dirty="0" smtClean="0">
              <a:latin typeface="Arial" panose="020B0604020202020204" pitchFamily="34" charset="0"/>
              <a:cs typeface="Arial" panose="020B0604020202020204" pitchFamily="34" charset="0"/>
            </a:endParaRPr>
          </a:p>
          <a:p>
            <a:pPr>
              <a:defRPr/>
            </a:pPr>
            <a:r>
              <a:rPr lang="en-US" altLang="en-US" sz="1400" dirty="0" smtClean="0">
                <a:latin typeface="Arial" panose="020B0604020202020204" pitchFamily="34" charset="0"/>
                <a:cs typeface="Arial" panose="020B0604020202020204" pitchFamily="34" charset="0"/>
              </a:rPr>
              <a:t>To say that the sacraments are not magical or mechanical, however, does not mean that they do not have value. God has chosen to use them to encourage and strengthen faith in believers. Thus, they presuppose the acknowledgment of God's grace by the one who partakes of them, but they also strengthen faith by reminding the believer of what they signify and of the faithfulness of the One who has given them. John Murray writes, </a:t>
            </a:r>
          </a:p>
          <a:p>
            <a:pPr marL="285750" indent="-285750">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Baptism is a means of grace and conveys blessing, because it is the certification to us of God's grace and in the acceptance of that certification we rely upon God's faithfulness, bear witness to his grace, and thereby strengthen our faith.... In the Lord's Supper that significance is increased creased and cultivated, namely, communion with Christ and participation of the virtue accruing from his body and blood. The Lord's Supper represents that which is continuously being wrought. We partake of Christ's body and blood through the means of the ordinance. We thus see that the accent falls on the faithfulness of God, and the efficacy resides in the response we yield to that faithfulness.3 </a:t>
            </a:r>
          </a:p>
          <a:p>
            <a:pPr>
              <a:defRPr/>
            </a:pPr>
            <a:endParaRPr lang="en-US" altLang="en-US" sz="1400" dirty="0" smtClean="0">
              <a:latin typeface="Arial" panose="020B0604020202020204" pitchFamily="34" charset="0"/>
              <a:cs typeface="Arial" panose="020B0604020202020204" pitchFamily="34" charset="0"/>
            </a:endParaRPr>
          </a:p>
          <a:p>
            <a:pPr>
              <a:defRPr/>
            </a:pPr>
            <a:r>
              <a:rPr lang="en-US" altLang="en-US" sz="1400" dirty="0" smtClean="0">
                <a:latin typeface="Arial" panose="020B0604020202020204" pitchFamily="34" charset="0"/>
                <a:cs typeface="Arial" panose="020B0604020202020204" pitchFamily="34" charset="0"/>
              </a:rPr>
              <a:t>4. The sacraments are seals, certifications or confirmations to us of the grace they signify. In our day the use of seals is infrequent, but the examples we have suggest the idea. The seal of the United States of America appears on a passport, for example. It is stamped into the paper so that the document cannot be altered, thus validating the passport and showing that the one possessing it is a United States citizen. Other documents are validated by a notary public. The notary's seal is confirmation of the oath taken. The sacraments are God's seal on the attestation that we are his children and are in fellowship with him.</a:t>
            </a:r>
          </a:p>
          <a:p>
            <a:pPr>
              <a:defRPr/>
            </a:pPr>
            <a:endParaRPr lang="en-US" altLang="en-US" sz="1400" dirty="0" smtClean="0">
              <a:latin typeface="Arial" panose="020B0604020202020204" pitchFamily="34" charset="0"/>
              <a:cs typeface="Arial" panose="020B0604020202020204" pitchFamily="34" charset="0"/>
            </a:endParaRPr>
          </a:p>
          <a:p>
            <a:pPr>
              <a:defRPr/>
            </a:pPr>
            <a:r>
              <a:rPr lang="en-US" altLang="en-US" sz="1400" dirty="0" smtClean="0">
                <a:latin typeface="Arial" panose="020B0604020202020204" pitchFamily="34" charset="0"/>
                <a:cs typeface="Arial" panose="020B0604020202020204" pitchFamily="34" charset="0"/>
              </a:rPr>
              <a:t>James Montgomery </a:t>
            </a:r>
            <a:r>
              <a:rPr lang="en-US" altLang="en-US" sz="1400" dirty="0" err="1" smtClean="0">
                <a:latin typeface="Arial" panose="020B0604020202020204" pitchFamily="34" charset="0"/>
                <a:cs typeface="Arial" panose="020B0604020202020204" pitchFamily="34" charset="0"/>
              </a:rPr>
              <a:t>Boice</a:t>
            </a:r>
            <a:r>
              <a:rPr lang="en-US" altLang="en-US" sz="1400" dirty="0" smtClean="0">
                <a:latin typeface="Arial" panose="020B0604020202020204" pitchFamily="34" charset="0"/>
                <a:cs typeface="Arial" panose="020B0604020202020204" pitchFamily="34" charset="0"/>
              </a:rPr>
              <a:t>. Foundations of the Christian Faith (Master Reference Collection) (Kindle Locations 7897-7906). Kindle Edition. </a:t>
            </a:r>
          </a:p>
        </p:txBody>
      </p:sp>
      <p:sp>
        <p:nvSpPr>
          <p:cNvPr id="20484" name="Slide Number Placeholder 3"/>
          <p:cNvSpPr>
            <a:spLocks noGrp="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42950" indent="-285750">
              <a:spcBef>
                <a:spcPct val="30000"/>
              </a:spcBef>
              <a:defRPr sz="1200">
                <a:solidFill>
                  <a:schemeClr val="tx1"/>
                </a:solidFill>
                <a:latin typeface="Times New Roman" pitchFamily="18" charset="0"/>
              </a:defRPr>
            </a:lvl2pPr>
            <a:lvl3pPr marL="1143000" indent="-228600">
              <a:spcBef>
                <a:spcPct val="30000"/>
              </a:spcBef>
              <a:defRPr sz="1200">
                <a:solidFill>
                  <a:schemeClr val="tx1"/>
                </a:solidFill>
                <a:latin typeface="Times New Roman" pitchFamily="18" charset="0"/>
              </a:defRPr>
            </a:lvl3pPr>
            <a:lvl4pPr marL="1600200" indent="-228600">
              <a:spcBef>
                <a:spcPct val="30000"/>
              </a:spcBef>
              <a:defRPr sz="1200">
                <a:solidFill>
                  <a:schemeClr val="tx1"/>
                </a:solidFill>
                <a:latin typeface="Times New Roman" pitchFamily="18" charset="0"/>
              </a:defRPr>
            </a:lvl4pPr>
            <a:lvl5pPr marL="2057400" indent="-22860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2B458E99-4891-4FC9-90A3-B7E40D7A31A4}" type="slidenum">
              <a:rPr lang="en-US" altLang="en-US"/>
              <a:pPr>
                <a:spcBef>
                  <a:spcPct val="0"/>
                </a:spcBef>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p:spPr>
        <p:txBody>
          <a:bodyPr/>
          <a:lstStyle/>
          <a:p>
            <a:r>
              <a:rPr lang="en-US" altLang="en-US" sz="1400" b="1" smtClean="0">
                <a:latin typeface="Arial" pitchFamily="34" charset="0"/>
                <a:cs typeface="Arial" pitchFamily="34" charset="0"/>
              </a:rPr>
              <a:t>Baptism </a:t>
            </a:r>
          </a:p>
          <a:p>
            <a:r>
              <a:rPr lang="en-US" altLang="en-US" sz="1400" smtClean="0">
                <a:latin typeface="Arial" pitchFamily="34" charset="0"/>
                <a:cs typeface="Arial" pitchFamily="34" charset="0"/>
              </a:rPr>
              <a:t>The first of the two Protestant sacraments is baptism. "All authority in heaven and on earth has been given to me. Go therefore and make disciples of all nations, baptizing them in the name of the Father and of the Son and of the Holy Spirit, teaching them to observe all that I have commanded you; and lo, I am with you always, to the close of the age" (Mt. 28:18-20). It is evident from those verses that baptism is an initiatory sacrament belonging to the task of making disciples; the text speaks of the authority or lordship of Christ and of the baptized person as one who recognizes and professes.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Major difficulties have arisen in dealing with this subject, as the controversy surrounding it would indicate.4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 good beginning for our present purposes may be made by recognizing that there are two closely related words for baptism in the New Testament, and that they do not necessarily have the same meaning. The first word, bapto, means "dip" or "immerse." The second word, baptizo, may mean "immerse," but it also occurs with a variety of other meanings which in turn lead to a proper understanding of what the passages using this word signify. In the English Bible baptizo has generally been transliterated to give us the word baptize. When a word is transliterated into English from another language, it is quite often an indication of a multiplicity of meanings. Thus, if the word baptizo had lent itself to easy translation, an obvious English word would have been used to translate it. If baptizo had meant only "immerse," then immerse would be the word used. We would speak of "John the Immerser." Or we would recite, "Go therefore and make disciples of all nations, immersing them in the name of the Father and of the Son and of the Holy Spirit." That is not the case. We therefore must look beyond the purely literal meaning of the word baptize, "to immerse," to the more important metaphorical meanings of the word.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Here we gain help from classical Greek literature. The Greeks used the word baptizo from about 400 B.C. to the second century after Christ. In their writings baptizo always points to a change having taken place or, as we might properly say, to a change of identity by any means. Thus, to give a few examples, it can refer to a change having taken place by immersing an object in a liquid, as in dyeing cloth, by drinking too much wine and thus getting drunk, by overexertion, and by other causes.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Of all the texts that might be cited from antiquity the one that gives greatest clarity to this issue is a text from a Greek poet and physician, Nicander, who lived about 200 B.C. In a recipe for making pickles he used both words. Nicander said that the vegetable should first be dipped (bapto) in boiling water and then baptized (baptizo) in the vinegar solution. Both had to do with immersing the vegetable in the solution. But the first was temporary while the other, the operation of baptizing the vegetable, produced a permanent change. We could say that the baptizing had identified the vegetable with the brines.</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This meaning of the word is obvious in many Old Testament and New Testament texts. Thus, in Isaiah 21:4, we read: "My heart misleads me, lawlessness baptizes me" (literal translation of the Septuagint). The writer was changed from a state of quiet trust in God to fearfulness as a result of seeing great wickedness and knowing that terrible judgments would follow. Similarly, Galatians 3:27 says, "For as many of you as were baptized into Christ have put on Christ." That is, the Christians in Galatia had been identified with him.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That the word baptizo may be used metaphorically does not mean that it must be used in that way in passages dealing with the sacrament of baptism. But in point of fact, those passages above all require a metaphorical meaning. They require it because only an understanding of baptism as identification with Christ makes sense of them.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An example of such verses is Mark 16:16. "He who believes and is baptized (haptizo] will be saved." People have read that verse and have drawn the false conclusion that unless a person is baptized (or immersed) in water he or she cannot be saved. We should know that such a conclusion is wrong because of the teaching of the rest of Scripture about the way in which a person is to be saved: by grace through faith in the death of Jesus Christ alone. If baptism is required for salvation, then the believing thief who was crucified with Christ is lost. Once we get away from the idea that the verse is talking about water, and instead think of the believer's identification with Christ, then the statement becomes clear. We recognize that Jesus was calling for an intellectual belief in himself plus personal commitment. "He who believes in me and is identified with me shall be saved." In that form the verse is a theological parallel to John 1:12: "But to all who received him, who believed in his name, he gave power to become children of God," and Revelation 3:20: "Behold, I stand at the door and knock; if any one hears my voice and opens the door, I will come in to him and eat with him, and he with me." All three verses teach that there must be a personal identification with Jesus by the person believing.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 second verse illuminated by the metaphorical meaning of the word batptizo is 1 Corinthians 10:1-2. " I want you to know, brethren, that our fathers were all under the cloud, and all passed through the sea, and all were baptized into Moses in the cloud and in the sea." That passage is especially significant in understanding baptism, since the people of Israel were obviously not immersed either in the sea or the cloud. The cloud was behind them, separating rating them from the pursuing Egyptians. The Egyptians were immersed in the sea, and they drowned in it. The meaning here is a change of identity. Before the crossing of the Red Sea the people were in rebellion against Moses. Their original attitude changed into an attitude of obedience and rejoicing after the Red Sea crossing." </a:t>
            </a:r>
          </a:p>
          <a:p>
            <a:endParaRPr lang="en-US" altLang="en-US" sz="1400" smtClean="0">
              <a:latin typeface="Arial" pitchFamily="34" charset="0"/>
              <a:cs typeface="Arial" pitchFamily="34" charset="0"/>
            </a:endParaRPr>
          </a:p>
          <a:p>
            <a:r>
              <a:rPr lang="en-US" altLang="en-US" sz="1400" b="1" smtClean="0">
                <a:latin typeface="Arial" pitchFamily="34" charset="0"/>
                <a:cs typeface="Arial" pitchFamily="34" charset="0"/>
              </a:rPr>
              <a:t>Baptized into Christ</a:t>
            </a:r>
          </a:p>
          <a:p>
            <a:r>
              <a:rPr lang="en-US" altLang="en-US" sz="1400" smtClean="0">
                <a:latin typeface="Arial" pitchFamily="34" charset="0"/>
                <a:cs typeface="Arial" pitchFamily="34" charset="0"/>
              </a:rPr>
              <a:t>Study of the word baptize points to the primary meaning of baptism as a sign of our union with Christ through the work of the Holy Spirit. Hence, we find many references to being baptized with or by the Spirit, or being baptized "into" Christ or "in the name of" Christ.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In what ways are we identified with Christ in our baptism? The answer is, in all ways-in his birth, life, death and resurrection-but chiefly in his death and resurrection. Paul spoke of our identification with Christ in his death when he wrote, "Do you not know that all of us who have been baptized into Christ Jesus were baptized into his death? We were buried therefore with him by baptism into death, so that as Christ was raised from the dead by the glory of the Father, we too might walk in newness of life" (Rom. 6:3-4). We are baptized into Christ's death in two ways. First, when Jesus died on the cross God regarded us as having died with him as far as our sin is concerned. God the Father put God the Son to death, and since all who believe were united to him by the Holy Spirit from before the foundation of the world, they too were put to death. Their sin was punished, and they may now stand boldly in God's presence as his justified people.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Second, there is a sense in which our union with Christ in his death refers to our life here and now. Paul says that believers are to count themselves as dead to sin but alive to God through Jesus (Rom. 6:11). Through our identification with Christ in his death the power of sin over us is broken and we are set free to serve God.</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We are also identified with Christ in his resurrection. Paul says, "For if we have been united with him in a death like his, we shall certainly be united with him in a resurrection like his" (Rom. 6:5). As in the case of our union with Christ in his death, that identification means two things-first, our future resurrection. "For as in Adam all die, so also in Christ shall all be made alive" (1 Cor. 15:22). It also means newness of life now (the main point of Romans 6). In Philippians Paul wrote about his desire to "know him [Christ) and the power of his resurrection" (Phil. 3:10). He wanted to experience the holy "resurrection power" of Christ as he went about his life of service for him.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Baptism is our sign and seal of that identification with Christ and hence a proof of our true security as God's people (Eph. 4:30). The book of Ezekiel contains a prophecy that has to do with God's dealing with Israel at the end of history. Six men enter Jerusalem to pronounce judgment on the inhabitants; but before they go in, one man clothed in linen and carrying a writer's case enters to "put a mark upon the foreheads of the men who sigh and groan over all the abominations that are committed in" Israel (Ezek. 9:4). Afterward the others are told, "Slay old men outright, young men and maidens, little children and women, but touch no one upon whom is the mark" (v. 6).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All who believe in the Lord Jesus are identified by the Holy Spirit of God as "Christ's ones," Christians, and are made secure in that identification. The Bible says, "God's firm foundation stands, bearing this seal: 'The Lord knows those who are his,' and, 'Let every one who names the name of the Lord depart from iniquity' " (2 Tim. 2:19).</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James Montgomery Boice. Foundations of the Christian Faith (Master Reference Collection) (Kindle Locations 7951-7961). Kindle Edition. </a:t>
            </a:r>
          </a:p>
        </p:txBody>
      </p:sp>
      <p:sp>
        <p:nvSpPr>
          <p:cNvPr id="22532" name="Slide Number Placeholder 3"/>
          <p:cNvSpPr>
            <a:spLocks noGrp="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42950" indent="-285750">
              <a:spcBef>
                <a:spcPct val="30000"/>
              </a:spcBef>
              <a:defRPr sz="1200">
                <a:solidFill>
                  <a:schemeClr val="tx1"/>
                </a:solidFill>
                <a:latin typeface="Times New Roman" pitchFamily="18" charset="0"/>
              </a:defRPr>
            </a:lvl2pPr>
            <a:lvl3pPr marL="1143000" indent="-228600">
              <a:spcBef>
                <a:spcPct val="30000"/>
              </a:spcBef>
              <a:defRPr sz="1200">
                <a:solidFill>
                  <a:schemeClr val="tx1"/>
                </a:solidFill>
                <a:latin typeface="Times New Roman" pitchFamily="18" charset="0"/>
              </a:defRPr>
            </a:lvl3pPr>
            <a:lvl4pPr marL="1600200" indent="-228600">
              <a:spcBef>
                <a:spcPct val="30000"/>
              </a:spcBef>
              <a:defRPr sz="1200">
                <a:solidFill>
                  <a:schemeClr val="tx1"/>
                </a:solidFill>
                <a:latin typeface="Times New Roman" pitchFamily="18" charset="0"/>
              </a:defRPr>
            </a:lvl4pPr>
            <a:lvl5pPr marL="2057400" indent="-22860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300B25A3-4F66-4172-A7E1-B94C04769A96}" type="slidenum">
              <a:rPr lang="en-US" altLang="en-US"/>
              <a:pPr>
                <a:spcBef>
                  <a:spcPct val="0"/>
                </a:spcBef>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p:txBody>
          <a:bodyPr/>
          <a:lstStyle/>
          <a:p>
            <a:pPr>
              <a:buFont typeface="+mj-lt"/>
              <a:buNone/>
              <a:defRPr/>
            </a:pPr>
            <a:r>
              <a:rPr lang="en-US" altLang="en-US" sz="1400" b="1" dirty="0" smtClean="0">
                <a:latin typeface="Arial" panose="020B0604020202020204" pitchFamily="34" charset="0"/>
                <a:cs typeface="Arial" panose="020B0604020202020204" pitchFamily="34" charset="0"/>
              </a:rPr>
              <a:t>The Lord's Supper</a:t>
            </a:r>
            <a:r>
              <a:rPr lang="en-US" altLang="en-US" sz="1400" dirty="0" smtClean="0">
                <a:latin typeface="Arial" panose="020B0604020202020204" pitchFamily="34" charset="0"/>
                <a:cs typeface="Arial" panose="020B0604020202020204" pitchFamily="34" charset="0"/>
              </a:rPr>
              <a:t> </a:t>
            </a:r>
          </a:p>
          <a:p>
            <a:pPr>
              <a:buFont typeface="+mj-lt"/>
              <a:buNone/>
              <a:defRPr/>
            </a:pPr>
            <a:r>
              <a:rPr lang="en-US" altLang="en-US" sz="1400" dirty="0" smtClean="0">
                <a:latin typeface="Arial" panose="020B0604020202020204" pitchFamily="34" charset="0"/>
                <a:cs typeface="Arial" panose="020B0604020202020204" pitchFamily="34" charset="0"/>
              </a:rPr>
              <a:t>The second of the two Protestant sacraments is the Lord's Supper, which Jesus instituted on the night before his crucifixion. That event is recorded in each of the synoptic Gospels (Mt. 26:17-30; Mk. 14:12-26; Lk. 22:7-23), but the best and fullest account is in 1 Corinthians in a passage in which Paul was attempting to correct certain abuses of the supper prevailing in the Corinthian church. This passage reads:</a:t>
            </a:r>
          </a:p>
          <a:p>
            <a:pPr marL="285750" indent="-285750">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"For I received from the Lord what I also delivered to you, that the Lord Jesus on the night when he was betrayed took bread, and when he had given thanks, he broke it, and said, 'This is my body which is for you. Do this in remembrance of me.' In the same way also the cup, after supper, saying, 'This cup is the new covenant in my blood. Do this, as often as you drink it, in remembrance of me.' For as often as you eat this bread and drink the cup, you proclaim the Lord's death until he comes. Whoever, therefore, eats the bread or drinks the cup of the Lord in an unworthy manner will be guilty of profaning the body and blood of the Lord. Let a man examine himself, and so eat of the bread and drink of the cup" (1 Cor. 11:23-28). </a:t>
            </a:r>
          </a:p>
          <a:p>
            <a:pPr>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The Lord's Supper is like baptism in possessing all the elements of a sacrament. But it is unlike baptism in that baptism is an initiatory sacrament (it testifies to a primary identification with Christ without which one is not a Christian at all) while the Lord's Supper is a continuing sacrament meant to be observed again and again ("as often as you drink it") throughout the Christian life. This character of the Lord's Supper is seen in its past, present and future significance. </a:t>
            </a:r>
          </a:p>
          <a:p>
            <a:pPr>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The past significance of the Lord's Supper is made clear by the word remembrance. In the Lord's Supper we look back to the Lord's death. We remember his substitutionary atonement, first of all; it is this that the broken bread, representing the Lord's broken body, and the wine, representing his shed blood, most clearly signify. Atonement has to do with our being made right with God. Substitutionary means that this was achieved by the death of another in our place. </a:t>
            </a:r>
          </a:p>
          <a:p>
            <a:pPr>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Why did Jesus die? The Bible teaches that all who have ever lived are sinners, having broken God's law, and that the penalty for sin is death. The Bible says, "None is righteous, no, not one; no one understands, no one seeks for God. All have turned aside, together they have gone wrong; no one does good, not even one" (Rom. 3:10-12). It says, "The soul that sins shall die" (Ezek. 18:4), and "the wages of sin is death" (Rom. 6:23). This death is not merely physical, though it is that. It is spiritual as well. Death is separation. Physical death is the separation of the soul and spirit from the body. Spiritual death is the separation of the soul and spirit from God. We deserve that separation as a consequence of our sin. But Jesus became our substitute by experiencing both physical and spiritual death in our place. </a:t>
            </a:r>
          </a:p>
          <a:p>
            <a:pPr>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A vivid illustration of this principle is seen in the early chapters of Genesis. Adam and Eve had sinned and were in terror of the consequences. God had warned them. He had said, "You may freely eat of every tree of the garden; but of the tree of the knowledge of good and evil you shall not eat, for in the day that you eat of it you shall die" (Gen. 2:16-17). At that point they probably did not have a very clear idea of what death was, but they knew it was serious. Consequently, when they sinned through disobedience and then later heard God walking toward them in the garden, they tried to hide. </a:t>
            </a:r>
          </a:p>
          <a:p>
            <a:pPr>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But no one can hide from God. God found them, called them out of hiding and began to deal with their transgression. What should we expect to happen as a result of that confrontation? Here is God who told our first parents that in the day they sinned they would die. Here are Adam and Eve who have sinned. In that situation we should expect the immediate execution of the sentence. If God had put them to death in that moment, both physically and spiritually, banishing them from his presence forever, it would have been just. </a:t>
            </a:r>
          </a:p>
          <a:p>
            <a:pPr>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But that is not what happened. Instead, we have God first rebuking the sin and then performing a sacrifice. As a result, Adam and Eve were clothed with the skins of the slain animals. It was the first death that anyone had ever witnessed. It was enacted by God. As Adam and Eve looked on they must have been horrified. Yet even as they recoiled from the sacrifice, they must have marveled as well. For what God was showing was that although they deserved to die it was possible for another, in this case two animals, to die in their place. The animals paid the price of their sin, and they were clothed in the skins of the animals as a reminder of that fact. </a:t>
            </a:r>
          </a:p>
          <a:p>
            <a:pPr>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That is the meaning of substitution. It is the death of one on behalf of another. Yet we must also say, as the Bible teaches, that the death of animals could never take away the penalty of sin (Heb. 10:4). That event was only a symbol of how sin was to be taken away. The real sacrifice was performed by Jesus Christ, and we look back to it in the communion service.</a:t>
            </a:r>
          </a:p>
          <a:p>
            <a:pPr>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We also look back to something that Jesus suggested when he spoke of the wine as the "blood of the covenant" (Mk. 14:24) and as "the new covenant in my blood" (1 Cor. 11:25). We look back to that victory on the basis of which God has established a new covenant of salvation with his redeemed people. A covenant is a solemn promise confirmed by an oath or sign. So when Christ spoke of the cup as commemorating a new covenant he was pointing to the promises of salvation that God made to us on the basis of Christ's death. It comes to us by grace alone. </a:t>
            </a:r>
          </a:p>
          <a:p>
            <a:pPr>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The Lord's Supper has a present significance. First, the sacrament is something in which we repeatedly take part, thereby remembering the death of the Lord again and again until he comes. Second, it is an occasion for examining our lives in the light of our profession of faith in his death. Paul says, "Let a man examine himself, and so eat of the bread and drink of the cup. For any one who eats and drinks without discerning the body eats and drinks judgment upon himself" (1 Cor. 11:28-29). </a:t>
            </a:r>
          </a:p>
          <a:p>
            <a:pPr>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At the heart of the present significance of the Lord's Supper is our communion or fellowship with Christ, hence the term "communion service." In coming to this service the believer comes to meet with Christ and have fellowship with him at his invitation. The examination takes place because it would be hypocrisy for us to pretend that we are in communion with the holy One while actually cherishing known sin in our hearts. </a:t>
            </a:r>
          </a:p>
          <a:p>
            <a:pPr>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The manner in which Jesus is present in the communion service is a matter that has divided the Christian church. There are three theories. The first is that Jesus is not present at all, at least no more than he is present all the time and in everything. To those who hold that view, the Lord's Supper takes on an exclusively memorial character. It is only a remembrance of Christ's death. The second view is that of the Roman Catholic Church. In it the body and blood of Christ are supposed to be literally present under the appearance of the bread and wine. Before the mass the elements are merely bread and wine. But in the mass, through the ministrations of the priest, they are changed so that, although worshipers perceive only the bread and wine, they nevertheless actually eat and drink the body and blood of Jesus. That process is called transubstantiation. The third view, the view of John Calvin particularly but also of other Reformers, is that Christ is present in the communion  service, but spiritually rather than physically. Calvin called this "the real presence" to indicate that a spiritual presence is every bit as real as a physical one. </a:t>
            </a:r>
          </a:p>
          <a:p>
            <a:pPr>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What are we to think of these theories? To begin with, we must say that there can be no quarrel with the memorial theory, since it is certainly true as far as it goes. The only question is whether more than remembrance is involved. The real division is between the view of the majority of the Reformers formers and the doctrine of the Roman Catholic Church. Those who favor a literal, physical presence (and Luther was one, though he did not accept the theory of transubstantiation) argue from a literal interpretation of Christ's words, "This is my body" (Mk. 14:22). But that hardly decides the matter, because such expressions occur frequently in the Bible with obviously figurative </a:t>
            </a:r>
            <a:r>
              <a:rPr lang="en-US" altLang="en-US" sz="1400" dirty="0" err="1" smtClean="0">
                <a:latin typeface="Arial" panose="020B0604020202020204" pitchFamily="34" charset="0"/>
                <a:cs typeface="Arial" panose="020B0604020202020204" pitchFamily="34" charset="0"/>
              </a:rPr>
              <a:t>rative</a:t>
            </a:r>
            <a:r>
              <a:rPr lang="en-US" altLang="en-US" sz="1400" dirty="0" smtClean="0">
                <a:latin typeface="Arial" panose="020B0604020202020204" pitchFamily="34" charset="0"/>
                <a:cs typeface="Arial" panose="020B0604020202020204" pitchFamily="34" charset="0"/>
              </a:rPr>
              <a:t> or representational meanings. For example: </a:t>
            </a:r>
          </a:p>
          <a:p>
            <a:pPr marL="285750" indent="-285750">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"The seven good cows are seven years ..." "You are the head of gold" "The field is the world" "The Rock was Christ" "The seven lampstands are the seven churches" "I am the door of the sheep" "I am the true vine"7 </a:t>
            </a: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That Jesus was using figurative language and not performing a miracle of transubstantiation should be evident from the fact that his body was right there with the disciples as he spoke. Today his resurrected body is in heaven. </a:t>
            </a:r>
          </a:p>
          <a:p>
            <a:pPr>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A reason for taking the presence of Christ in the sacrament to be spiritual is that this is the sense in which every other promise of the presence of Christ with us in this age must be taken. Bannerman writes, </a:t>
            </a:r>
          </a:p>
          <a:p>
            <a:pPr marL="285750" indent="-285750">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Such promises as these-"Lo, I am with you </a:t>
            </a:r>
            <a:r>
              <a:rPr lang="en-US" altLang="en-US" sz="1400" dirty="0" err="1" smtClean="0">
                <a:latin typeface="Arial" panose="020B0604020202020204" pitchFamily="34" charset="0"/>
                <a:cs typeface="Arial" panose="020B0604020202020204" pitchFamily="34" charset="0"/>
              </a:rPr>
              <a:t>alway</a:t>
            </a:r>
            <a:r>
              <a:rPr lang="en-US" altLang="en-US" sz="1400" dirty="0" smtClean="0">
                <a:latin typeface="Arial" panose="020B0604020202020204" pitchFamily="34" charset="0"/>
                <a:cs typeface="Arial" panose="020B0604020202020204" pitchFamily="34" charset="0"/>
              </a:rPr>
              <a:t>, even unto the end of the world"; "Where two or three are met together in my name, there am I in the midst of you"; "Behold, I stand at the door and knock: if any man hear my voice, and open the door, I will come in to him, and will sup with him, and he with me"; and such like-plainly give us ground to affirm that Christ, through his Spirit, is present in his ordinances to the faith of the believer, imparting spiritual blessing and grace. But there is nothing that would lead us to make a difference or distinction between the presence of Christ in the Supper and the presence of Christ in his other ordinances, in so far as the manner of that presence is concerned. The efficacy of the Savior's presence may be different in the way of imparting more or less of saving grace, according to the nature of the ordinance, and the degree of the believer's faith. But the manner of that presence is the same, being realized through the Spirit of Christ, and to the faith of the believer.8 </a:t>
            </a:r>
          </a:p>
          <a:p>
            <a:pPr marL="285750" indent="-285750">
              <a:buFont typeface="Arial" panose="020B0604020202020204" pitchFamily="34" charset="0"/>
              <a:buChar char="•"/>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Some well-known verses in John 6 also speak of faith in Christ and of a spiritual feeding on him, though they do not speak literally of the Lord's Supper, since that sacrament had not yet been instituted. "Truly, truly, I say to you, unless you eat the flesh of the Son of man and drink his blood, you have no life in you; he who eats my flesh and drinks my blood has eternal life, and I will raise him up at the last day. For my flesh is food indeed, and my blood is drink indeed" (Jn. 6:53-55). </a:t>
            </a:r>
          </a:p>
          <a:p>
            <a:pPr marL="285750" indent="-285750">
              <a:buFont typeface="Arial" panose="020B0604020202020204" pitchFamily="34" charset="0"/>
              <a:buChar char="•"/>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If we want synonyms for "eat" and "drink," we find them in John 6 in such concepts as believe (vv. 29, 35, 47), come (v. 35), see (v. 40), hear and learn of (v. 45). All indicate a response to Jesus. The terms eat and drink stress that this feeding by faith is to be as real as literal eating. </a:t>
            </a:r>
          </a:p>
          <a:p>
            <a:pPr>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The third significance of the Lord's Supper is future. Paul said, "As often as you eat this bread and drink the cup, you proclaim the Lord's death until he comes" (1 Cor. 11:26). The Lord suggested the same when he told the disciples who were eating the last meal with him, "Truly, I say to you, I shall not drink again of the fruit of the vine until that day when I drink it new in the kingdom of God" (Mk. 14:25). </a:t>
            </a:r>
          </a:p>
          <a:p>
            <a:pPr marL="285750" indent="-285750">
              <a:buFont typeface="Arial" panose="020B0604020202020204" pitchFamily="34" charset="0"/>
              <a:buChar char="•"/>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We speak of the real presence of the Lord Jesus Christ in the service as we know it now, and we seek to respond to him and serve him. We readily admit that there are times when this is difficult and the Lord does not seem to be present. Whether because of sin, fatigue or simply lack of faith, Jesus often seems to be far away.</a:t>
            </a:r>
          </a:p>
          <a:p>
            <a:pPr>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Though we continue on in Christian life and in service, we long for that day when we will see him face to face and be like him (1 Jn. 3:2). The communion service is a reminder of that day. It is a foreshadowing of the great marriage supper of the Lamb. It is an encouragement </a:t>
            </a:r>
            <a:r>
              <a:rPr lang="en-US" altLang="en-US" sz="1400" dirty="0" err="1" smtClean="0">
                <a:latin typeface="Arial" panose="020B0604020202020204" pitchFamily="34" charset="0"/>
                <a:cs typeface="Arial" panose="020B0604020202020204" pitchFamily="34" charset="0"/>
              </a:rPr>
              <a:t>agement</a:t>
            </a:r>
            <a:r>
              <a:rPr lang="en-US" altLang="en-US" sz="1400" dirty="0" smtClean="0">
                <a:latin typeface="Arial" panose="020B0604020202020204" pitchFamily="34" charset="0"/>
                <a:cs typeface="Arial" panose="020B0604020202020204" pitchFamily="34" charset="0"/>
              </a:rPr>
              <a:t> to faith and an impulse to a higher level of holiness.</a:t>
            </a:r>
          </a:p>
          <a:p>
            <a:pPr>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James Montgomery </a:t>
            </a:r>
            <a:r>
              <a:rPr lang="en-US" altLang="en-US" sz="1400" dirty="0" err="1" smtClean="0">
                <a:latin typeface="Arial" panose="020B0604020202020204" pitchFamily="34" charset="0"/>
                <a:cs typeface="Arial" panose="020B0604020202020204" pitchFamily="34" charset="0"/>
              </a:rPr>
              <a:t>Boice</a:t>
            </a:r>
            <a:r>
              <a:rPr lang="en-US" altLang="en-US" sz="1400" dirty="0" smtClean="0">
                <a:latin typeface="Arial" panose="020B0604020202020204" pitchFamily="34" charset="0"/>
                <a:cs typeface="Arial" panose="020B0604020202020204" pitchFamily="34" charset="0"/>
              </a:rPr>
              <a:t>. Foundations of the Christian Faith (Master Reference Collection) (Kindle Locations 8032-8034). Kindle Edition. </a:t>
            </a:r>
          </a:p>
        </p:txBody>
      </p:sp>
      <p:sp>
        <p:nvSpPr>
          <p:cNvPr id="24580" name="Slide Number Placeholder 3"/>
          <p:cNvSpPr>
            <a:spLocks noGrp="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42950" indent="-285750">
              <a:spcBef>
                <a:spcPct val="30000"/>
              </a:spcBef>
              <a:defRPr sz="1200">
                <a:solidFill>
                  <a:schemeClr val="tx1"/>
                </a:solidFill>
                <a:latin typeface="Times New Roman" pitchFamily="18" charset="0"/>
              </a:defRPr>
            </a:lvl2pPr>
            <a:lvl3pPr marL="1143000" indent="-228600">
              <a:spcBef>
                <a:spcPct val="30000"/>
              </a:spcBef>
              <a:defRPr sz="1200">
                <a:solidFill>
                  <a:schemeClr val="tx1"/>
                </a:solidFill>
                <a:latin typeface="Times New Roman" pitchFamily="18" charset="0"/>
              </a:defRPr>
            </a:lvl3pPr>
            <a:lvl4pPr marL="1600200" indent="-228600">
              <a:spcBef>
                <a:spcPct val="30000"/>
              </a:spcBef>
              <a:defRPr sz="1200">
                <a:solidFill>
                  <a:schemeClr val="tx1"/>
                </a:solidFill>
                <a:latin typeface="Times New Roman" pitchFamily="18" charset="0"/>
              </a:defRPr>
            </a:lvl4pPr>
            <a:lvl5pPr marL="2057400" indent="-22860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B6ECC4C3-169C-4A8C-AC38-4F1E08E4EDF2}" type="slidenum">
              <a:rPr lang="en-US" altLang="en-US"/>
              <a:pPr>
                <a:spcBef>
                  <a:spcPct val="0"/>
                </a:spcBef>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p:spPr>
        <p:txBody>
          <a:bodyPr/>
          <a:lstStyle/>
          <a:p>
            <a:endParaRPr lang="en-US" altLang="en-US" smtClean="0"/>
          </a:p>
        </p:txBody>
      </p:sp>
      <p:sp>
        <p:nvSpPr>
          <p:cNvPr id="25604"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6589121C-3FAC-4AB3-AE5D-B3C5FC191EDD}" type="slidenum">
              <a:rPr lang="en-US" altLang="en-US" sz="1200"/>
              <a:pPr/>
              <a:t>8</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defRPr/>
              </a:pPr>
              <a:endParaRPr lang="en-US">
                <a:cs typeface="+mn-cs"/>
              </a:endParaRPr>
            </a:p>
          </p:txBody>
        </p:sp>
        <p:sp>
          <p:nvSpPr>
            <p:cNvPr id="7" name="Freeform 18"/>
            <p:cNvSpPr>
              <a:spLocks/>
            </p:cNvSpPr>
            <p:nvPr/>
          </p:nvSpPr>
          <p:spPr bwMode="auto">
            <a:xfrm>
              <a:off x="35443" y="5135526"/>
              <a:ext cx="9108557" cy="838200"/>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9ADB87AF-64B9-47C5-9EF2-99C4C6771C10}" type="slidenum">
              <a:rPr lang="en-US" altLang="en-US"/>
              <a:pPr/>
              <a:t>‹#›</a:t>
            </a:fld>
            <a:endParaRPr lang="en-US" altLang="en-US"/>
          </a:p>
        </p:txBody>
      </p:sp>
    </p:spTree>
    <p:extLst>
      <p:ext uri="{BB962C8B-B14F-4D97-AF65-F5344CB8AC3E}">
        <p14:creationId xmlns:p14="http://schemas.microsoft.com/office/powerpoint/2010/main" val="4198242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C9A31D5D-4EB1-4F86-A15F-1EB01D245CC3}" type="slidenum">
              <a:rPr lang="en-US" altLang="en-US"/>
              <a:pPr/>
              <a:t>‹#›</a:t>
            </a:fld>
            <a:endParaRPr lang="en-US" altLang="en-US"/>
          </a:p>
        </p:txBody>
      </p:sp>
    </p:spTree>
    <p:extLst>
      <p:ext uri="{BB962C8B-B14F-4D97-AF65-F5344CB8AC3E}">
        <p14:creationId xmlns:p14="http://schemas.microsoft.com/office/powerpoint/2010/main" val="1238912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5FC80176-38BD-451C-A8DE-45985799DD5C}" type="slidenum">
              <a:rPr lang="en-US" altLang="en-US"/>
              <a:pPr/>
              <a:t>‹#›</a:t>
            </a:fld>
            <a:endParaRPr lang="en-US" altLang="en-US"/>
          </a:p>
        </p:txBody>
      </p:sp>
    </p:spTree>
    <p:extLst>
      <p:ext uri="{BB962C8B-B14F-4D97-AF65-F5344CB8AC3E}">
        <p14:creationId xmlns:p14="http://schemas.microsoft.com/office/powerpoint/2010/main" val="359000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CDB367F8-2CEA-479C-B569-A99A09F31689}" type="slidenum">
              <a:rPr lang="en-US" altLang="en-US"/>
              <a:pPr/>
              <a:t>‹#›</a:t>
            </a:fld>
            <a:endParaRPr lang="en-US" altLang="en-US"/>
          </a:p>
        </p:txBody>
      </p:sp>
    </p:spTree>
    <p:extLst>
      <p:ext uri="{BB962C8B-B14F-4D97-AF65-F5344CB8AC3E}">
        <p14:creationId xmlns:p14="http://schemas.microsoft.com/office/powerpoint/2010/main" val="11783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hangingPunct="1">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hangingPunct="1">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CBA0AA4E-5450-452F-BFBF-C5BF38B7A96D}" type="slidenum">
              <a:rPr lang="en-US" altLang="en-US"/>
              <a:pPr/>
              <a:t>‹#›</a:t>
            </a:fld>
            <a:endParaRPr lang="en-US" altLang="en-US"/>
          </a:p>
        </p:txBody>
      </p:sp>
    </p:spTree>
    <p:extLst>
      <p:ext uri="{BB962C8B-B14F-4D97-AF65-F5344CB8AC3E}">
        <p14:creationId xmlns:p14="http://schemas.microsoft.com/office/powerpoint/2010/main" val="361276568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7B3CAE92-D9ED-4C9B-9466-154844B4E595}" type="slidenum">
              <a:rPr lang="en-US" altLang="en-US"/>
              <a:pPr/>
              <a:t>‹#›</a:t>
            </a:fld>
            <a:endParaRPr lang="en-US" altLang="en-US"/>
          </a:p>
        </p:txBody>
      </p:sp>
    </p:spTree>
    <p:extLst>
      <p:ext uri="{BB962C8B-B14F-4D97-AF65-F5344CB8AC3E}">
        <p14:creationId xmlns:p14="http://schemas.microsoft.com/office/powerpoint/2010/main" val="360587264"/>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65ACA77B-D624-4636-8388-76169B8E3182}" type="slidenum">
              <a:rPr lang="en-US" altLang="en-US"/>
              <a:pPr/>
              <a:t>‹#›</a:t>
            </a:fld>
            <a:endParaRPr lang="en-US" altLang="en-US"/>
          </a:p>
        </p:txBody>
      </p:sp>
    </p:spTree>
    <p:extLst>
      <p:ext uri="{BB962C8B-B14F-4D97-AF65-F5344CB8AC3E}">
        <p14:creationId xmlns:p14="http://schemas.microsoft.com/office/powerpoint/2010/main" val="187625385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0D809270-EE7D-4749-B567-EAF051624E46}" type="slidenum">
              <a:rPr lang="en-US" altLang="en-US"/>
              <a:pPr/>
              <a:t>‹#›</a:t>
            </a:fld>
            <a:endParaRPr lang="en-US" altLang="en-US"/>
          </a:p>
        </p:txBody>
      </p:sp>
    </p:spTree>
    <p:extLst>
      <p:ext uri="{BB962C8B-B14F-4D97-AF65-F5344CB8AC3E}">
        <p14:creationId xmlns:p14="http://schemas.microsoft.com/office/powerpoint/2010/main" val="2456664088"/>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5B637819-4311-4204-ABB1-02BCD609D01E}" type="slidenum">
              <a:rPr lang="en-US" altLang="en-US"/>
              <a:pPr/>
              <a:t>‹#›</a:t>
            </a:fld>
            <a:endParaRPr lang="en-US" altLang="en-US"/>
          </a:p>
        </p:txBody>
      </p:sp>
    </p:spTree>
    <p:extLst>
      <p:ext uri="{BB962C8B-B14F-4D97-AF65-F5344CB8AC3E}">
        <p14:creationId xmlns:p14="http://schemas.microsoft.com/office/powerpoint/2010/main" val="2399145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3550715D-6922-4821-96C3-BAD40A21198B}" type="slidenum">
              <a:rPr lang="en-US" altLang="en-US"/>
              <a:pPr/>
              <a:t>‹#›</a:t>
            </a:fld>
            <a:endParaRPr lang="en-US" altLang="en-US"/>
          </a:p>
        </p:txBody>
      </p:sp>
    </p:spTree>
    <p:extLst>
      <p:ext uri="{BB962C8B-B14F-4D97-AF65-F5344CB8AC3E}">
        <p14:creationId xmlns:p14="http://schemas.microsoft.com/office/powerpoint/2010/main" val="3860185706"/>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defRPr/>
            </a:pPr>
            <a:endParaRPr lang="en-US">
              <a:cs typeface="+mn-cs"/>
            </a:endParaRPr>
          </a:p>
        </p:txBody>
      </p:sp>
      <p:sp>
        <p:nvSpPr>
          <p:cNvPr id="6" name="Freeform 15"/>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4"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hangingPunct="1">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hangingPunct="1">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lvl1pPr>
          </a:lstStyle>
          <a:p>
            <a:fld id="{36F1F5B0-6247-4894-98E5-1354F4C36E7C}" type="slidenum">
              <a:rPr lang="en-US" altLang="en-US"/>
              <a:pPr/>
              <a:t>‹#›</a:t>
            </a:fld>
            <a:endParaRPr lang="en-US" altLang="en-US"/>
          </a:p>
        </p:txBody>
      </p:sp>
    </p:spTree>
    <p:extLst>
      <p:ext uri="{BB962C8B-B14F-4D97-AF65-F5344CB8AC3E}">
        <p14:creationId xmlns:p14="http://schemas.microsoft.com/office/powerpoint/2010/main" val="62230387"/>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defRPr/>
            </a:pPr>
            <a:endParaRPr lang="en-US">
              <a:cs typeface="+mn-cs"/>
            </a:endParaRPr>
          </a:p>
        </p:txBody>
      </p:sp>
      <p:sp>
        <p:nvSpPr>
          <p:cNvPr id="1027" name="Freeform 11"/>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cs typeface="+mn-cs"/>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vl1pPr>
          </a:lstStyle>
          <a:p>
            <a:fld id="{9435450D-448F-4153-9BB4-983698B34FB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212" r:id="rId1"/>
    <p:sldLayoutId id="2147484208" r:id="rId2"/>
    <p:sldLayoutId id="2147484213" r:id="rId3"/>
    <p:sldLayoutId id="2147484214" r:id="rId4"/>
    <p:sldLayoutId id="2147484215" r:id="rId5"/>
    <p:sldLayoutId id="2147484216" r:id="rId6"/>
    <p:sldLayoutId id="2147484209" r:id="rId7"/>
    <p:sldLayoutId id="2147484217" r:id="rId8"/>
    <p:sldLayoutId id="2147484218" r:id="rId9"/>
    <p:sldLayoutId id="2147484210" r:id="rId10"/>
    <p:sldLayoutId id="2147484211"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1219200" y="4800600"/>
            <a:ext cx="6400800" cy="1295400"/>
          </a:xfrm>
        </p:spPr>
        <p:txBody>
          <a:bodyPr/>
          <a:lstStyle/>
          <a:p>
            <a:pPr algn="ctr" eaLnBrk="1" hangingPunct="1">
              <a:buFontTx/>
              <a:buNone/>
            </a:pPr>
            <a:r>
              <a:rPr lang="en-US" altLang="en-US" b="1" smtClean="0">
                <a:latin typeface="Arial" pitchFamily="34" charset="0"/>
                <a:cs typeface="Arial" pitchFamily="34" charset="0"/>
              </a:rPr>
              <a:t>	</a:t>
            </a:r>
            <a:r>
              <a:rPr lang="en-US" altLang="en-US" sz="2800" b="1" smtClean="0">
                <a:latin typeface="Arial" pitchFamily="34" charset="0"/>
                <a:cs typeface="Arial" pitchFamily="34" charset="0"/>
              </a:rPr>
              <a:t>Ross Arnold, Fall 2015</a:t>
            </a:r>
            <a:br>
              <a:rPr lang="en-US" altLang="en-US" sz="2800" b="1" smtClean="0">
                <a:latin typeface="Arial" pitchFamily="34" charset="0"/>
                <a:cs typeface="Arial" pitchFamily="34" charset="0"/>
              </a:rPr>
            </a:br>
            <a:r>
              <a:rPr lang="en-US" altLang="en-US" sz="2800" b="1" smtClean="0">
                <a:latin typeface="Arial" pitchFamily="34" charset="0"/>
                <a:cs typeface="Arial" pitchFamily="34" charset="0"/>
              </a:rPr>
              <a:t>Lakeside institute of Theology</a:t>
            </a:r>
          </a:p>
        </p:txBody>
      </p:sp>
      <p:sp>
        <p:nvSpPr>
          <p:cNvPr id="3074" name="Rectangle 2"/>
          <p:cNvSpPr>
            <a:spLocks noGrp="1" noChangeArrowheads="1"/>
          </p:cNvSpPr>
          <p:nvPr>
            <p:ph type="title"/>
          </p:nvPr>
        </p:nvSpPr>
        <p:spPr>
          <a:xfrm>
            <a:off x="685800" y="609600"/>
            <a:ext cx="7772400" cy="1393825"/>
          </a:xfrm>
        </p:spPr>
        <p:txBody>
          <a:bodyPr/>
          <a:lstStyle/>
          <a:p>
            <a:pPr algn="ctr" eaLnBrk="1" fontAlgn="auto" hangingPunct="1">
              <a:spcAft>
                <a:spcPts val="0"/>
              </a:spcAft>
              <a:defRPr/>
            </a:pPr>
            <a:r>
              <a:rPr lang="en-US" altLang="en-US" sz="4800" dirty="0" smtClean="0">
                <a:solidFill>
                  <a:schemeClr val="tx1">
                    <a:lumMod val="95000"/>
                    <a:lumOff val="5000"/>
                  </a:schemeClr>
                </a:solidFill>
                <a:effectLst/>
                <a:latin typeface="Arial" panose="020B0604020202020204" pitchFamily="34" charset="0"/>
                <a:cs typeface="Arial" panose="020B0604020202020204" pitchFamily="34" charset="0"/>
              </a:rPr>
              <a:t>Worship </a:t>
            </a:r>
            <a:r>
              <a:rPr lang="en-US" altLang="en-US" sz="2800" dirty="0" smtClean="0">
                <a:solidFill>
                  <a:schemeClr val="tx1">
                    <a:lumMod val="95000"/>
                    <a:lumOff val="5000"/>
                  </a:schemeClr>
                </a:solidFill>
                <a:effectLst/>
                <a:latin typeface="Arial" panose="020B0604020202020204" pitchFamily="34" charset="0"/>
                <a:cs typeface="Arial" panose="020B0604020202020204" pitchFamily="34" charset="0"/>
              </a:rPr>
              <a:t>(CL4)</a:t>
            </a:r>
            <a:endParaRPr lang="en-US" altLang="en-US" sz="4800" dirty="0" smtClean="0">
              <a:solidFill>
                <a:schemeClr val="tx1">
                  <a:lumMod val="95000"/>
                  <a:lumOff val="5000"/>
                </a:schemeClr>
              </a:solidFill>
              <a:effectLst/>
              <a:latin typeface="Arial" panose="020B0604020202020204" pitchFamily="34" charset="0"/>
              <a:cs typeface="Arial" panose="020B0604020202020204" pitchFamily="34" charset="0"/>
            </a:endParaRPr>
          </a:p>
        </p:txBody>
      </p:sp>
      <p:sp>
        <p:nvSpPr>
          <p:cNvPr id="11268" name="TextBox 1"/>
          <p:cNvSpPr txBox="1">
            <a:spLocks noChangeArrowheads="1"/>
          </p:cNvSpPr>
          <p:nvPr/>
        </p:nvSpPr>
        <p:spPr bwMode="auto">
          <a:xfrm>
            <a:off x="317500" y="3657600"/>
            <a:ext cx="88392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eaLnBrk="1" hangingPunct="1"/>
            <a:r>
              <a:rPr lang="en-US" altLang="en-US" sz="3600" b="1">
                <a:latin typeface="Arial" pitchFamily="34" charset="0"/>
              </a:rPr>
              <a:t>Worship and the Sacraments</a:t>
            </a:r>
            <a:endParaRPr lang="en-US" altLang="en-US" sz="3200" b="1">
              <a:latin typeface="Arial" pitchFamily="34" charset="0"/>
            </a:endParaRPr>
          </a:p>
          <a:p>
            <a:pPr eaLnBrk="1" hangingPunct="1"/>
            <a:endParaRPr lang="en-US" altLang="en-US">
              <a:latin typeface="Arial" pitchFamily="34" charset="0"/>
            </a:endParaRP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ChangeArrowheads="1"/>
          </p:cNvSpPr>
          <p:nvPr/>
        </p:nvSpPr>
        <p:spPr bwMode="auto">
          <a:xfrm>
            <a:off x="533400" y="457200"/>
            <a:ext cx="88392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eaLnBrk="1" hangingPunct="1">
              <a:spcBef>
                <a:spcPct val="0"/>
              </a:spcBef>
              <a:buClrTx/>
              <a:buSzTx/>
              <a:buFontTx/>
              <a:buNone/>
            </a:pPr>
            <a:r>
              <a:rPr lang="en-US" altLang="en-US" sz="3600" b="1" u="sng">
                <a:latin typeface="Arial" pitchFamily="34" charset="0"/>
              </a:rPr>
              <a:t>Worship</a:t>
            </a:r>
            <a:r>
              <a:rPr lang="en-US" altLang="en-US" sz="3600" b="1">
                <a:latin typeface="Arial" pitchFamily="34" charset="0"/>
              </a:rPr>
              <a:t>  </a:t>
            </a:r>
            <a:r>
              <a:rPr lang="en-US" altLang="en-US" sz="2800" b="1">
                <a:latin typeface="Arial" pitchFamily="34" charset="0"/>
              </a:rPr>
              <a:t>(CM5)</a:t>
            </a:r>
            <a:r>
              <a:rPr lang="en-US" altLang="en-US" sz="3600" b="1">
                <a:latin typeface="Arial" pitchFamily="34" charset="0"/>
              </a:rPr>
              <a:t> </a:t>
            </a:r>
          </a:p>
          <a:p>
            <a:pPr eaLnBrk="1" hangingPunct="1">
              <a:spcBef>
                <a:spcPct val="0"/>
              </a:spcBef>
              <a:buClrTx/>
              <a:buSzTx/>
              <a:buFontTx/>
              <a:buNone/>
            </a:pPr>
            <a:endParaRPr lang="en-US" altLang="en-US" sz="600" b="1">
              <a:latin typeface="Arial" pitchFamily="34" charset="0"/>
            </a:endParaRPr>
          </a:p>
          <a:p>
            <a:pPr eaLnBrk="1" hangingPunct="1">
              <a:spcBef>
                <a:spcPct val="0"/>
              </a:spcBef>
              <a:buClrTx/>
              <a:buSzTx/>
              <a:buFontTx/>
              <a:buNone/>
            </a:pPr>
            <a:r>
              <a:rPr lang="en-US" altLang="en-US" sz="3200">
                <a:latin typeface="Arial" pitchFamily="34" charset="0"/>
              </a:rPr>
              <a:t>Oct. 1 – Intro to Christian Worship</a:t>
            </a:r>
          </a:p>
          <a:p>
            <a:pPr eaLnBrk="1" hangingPunct="1">
              <a:spcBef>
                <a:spcPct val="0"/>
              </a:spcBef>
              <a:buClrTx/>
              <a:buSzTx/>
              <a:buFontTx/>
              <a:buNone/>
            </a:pPr>
            <a:r>
              <a:rPr lang="en-US" altLang="en-US" sz="3200">
                <a:latin typeface="Arial" pitchFamily="34" charset="0"/>
              </a:rPr>
              <a:t>Oct. 8 – Biblical &amp; Theological Understanding</a:t>
            </a:r>
          </a:p>
          <a:p>
            <a:pPr eaLnBrk="1" hangingPunct="1">
              <a:spcBef>
                <a:spcPct val="0"/>
              </a:spcBef>
              <a:buClrTx/>
              <a:buSzTx/>
              <a:buFont typeface="Wingdings 3" pitchFamily="18" charset="2"/>
              <a:buNone/>
            </a:pPr>
            <a:r>
              <a:rPr lang="en-US" altLang="en-US" sz="3200">
                <a:latin typeface="Arial" pitchFamily="34" charset="0"/>
              </a:rPr>
              <a:t>Oct. 15 – </a:t>
            </a:r>
            <a:r>
              <a:rPr lang="en-US" altLang="en-US" sz="3200" b="1" i="1">
                <a:latin typeface="Arial" pitchFamily="34" charset="0"/>
              </a:rPr>
              <a:t>Mid-Term Break</a:t>
            </a:r>
          </a:p>
          <a:p>
            <a:pPr eaLnBrk="1" hangingPunct="1">
              <a:spcBef>
                <a:spcPct val="0"/>
              </a:spcBef>
              <a:buClrTx/>
              <a:buSzTx/>
              <a:buFont typeface="Wingdings 3" pitchFamily="18" charset="2"/>
              <a:buNone/>
            </a:pPr>
            <a:r>
              <a:rPr lang="en-US" altLang="en-US" sz="3200">
                <a:latin typeface="Arial" pitchFamily="34" charset="0"/>
              </a:rPr>
              <a:t>Oct. 22 – Inviting God to Church</a:t>
            </a:r>
          </a:p>
          <a:p>
            <a:pPr eaLnBrk="1" hangingPunct="1">
              <a:spcBef>
                <a:spcPct val="0"/>
              </a:spcBef>
              <a:buClrTx/>
              <a:buSzTx/>
              <a:buFontTx/>
              <a:buNone/>
            </a:pPr>
            <a:r>
              <a:rPr lang="en-US" altLang="en-US" sz="3200">
                <a:latin typeface="Arial" pitchFamily="34" charset="0"/>
              </a:rPr>
              <a:t>Oct. 29 –Worship Form &amp; Community</a:t>
            </a:r>
          </a:p>
          <a:p>
            <a:pPr eaLnBrk="1" hangingPunct="1">
              <a:spcBef>
                <a:spcPct val="0"/>
              </a:spcBef>
              <a:buClrTx/>
              <a:buSzTx/>
              <a:buFontTx/>
              <a:buNone/>
            </a:pPr>
            <a:r>
              <a:rPr lang="en-US" altLang="en-US" sz="3200">
                <a:latin typeface="Arial" pitchFamily="34" charset="0"/>
              </a:rPr>
              <a:t>Nov. 5 – Liturgy &amp; Biblical Worship</a:t>
            </a:r>
          </a:p>
          <a:p>
            <a:pPr eaLnBrk="1" hangingPunct="1">
              <a:spcBef>
                <a:spcPct val="0"/>
              </a:spcBef>
              <a:buClrTx/>
              <a:buSzTx/>
              <a:buFontTx/>
              <a:buNone/>
            </a:pPr>
            <a:r>
              <a:rPr lang="en-US" altLang="en-US" sz="3200">
                <a:latin typeface="Arial" pitchFamily="34" charset="0"/>
              </a:rPr>
              <a:t>Nov. 12 – Worship and the Sacraments</a:t>
            </a:r>
          </a:p>
          <a:p>
            <a:pPr eaLnBrk="1" hangingPunct="1">
              <a:spcBef>
                <a:spcPct val="0"/>
              </a:spcBef>
              <a:buClrTx/>
              <a:buSzTx/>
              <a:buFontTx/>
              <a:buNone/>
            </a:pPr>
            <a:r>
              <a:rPr lang="en-US" altLang="en-US" sz="3200">
                <a:latin typeface="Arial" pitchFamily="34" charset="0"/>
              </a:rPr>
              <a:t>Nov. 19 – Conclusion; Final Exam</a:t>
            </a:r>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3"/>
          <p:cNvSpPr>
            <a:spLocks noChangeArrowheads="1"/>
          </p:cNvSpPr>
          <p:nvPr/>
        </p:nvSpPr>
        <p:spPr bwMode="auto">
          <a:xfrm>
            <a:off x="228600" y="9525"/>
            <a:ext cx="87630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buFont typeface="Wingdings 3" pitchFamily="18" charset="2"/>
              <a:buNone/>
            </a:pPr>
            <a:r>
              <a:rPr lang="en-US" altLang="en-US" sz="3200" b="1">
                <a:latin typeface="Arial" pitchFamily="34" charset="0"/>
              </a:rPr>
              <a:t>Worship and the Sacraments </a:t>
            </a:r>
          </a:p>
          <a:p>
            <a:pPr eaLnBrk="1" hangingPunct="1">
              <a:spcBef>
                <a:spcPct val="0"/>
              </a:spcBef>
              <a:buClrTx/>
              <a:buSzTx/>
              <a:buFontTx/>
              <a:buNone/>
            </a:pPr>
            <a:endParaRPr lang="en-US" altLang="en-US" sz="1000" b="1">
              <a:latin typeface="Arial" pitchFamily="34" charset="0"/>
            </a:endParaRPr>
          </a:p>
        </p:txBody>
      </p:sp>
      <p:sp>
        <p:nvSpPr>
          <p:cNvPr id="2" name="TextBox 1"/>
          <p:cNvSpPr txBox="1">
            <a:spLocks noChangeArrowheads="1"/>
          </p:cNvSpPr>
          <p:nvPr/>
        </p:nvSpPr>
        <p:spPr bwMode="auto">
          <a:xfrm>
            <a:off x="190500" y="533400"/>
            <a:ext cx="8763000" cy="695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Times New Roman" pitchFamily="18" charset="0"/>
                <a:cs typeface="Arial" pitchFamily="34" charset="0"/>
              </a:defRPr>
            </a:lvl1pPr>
            <a:lvl2pPr marL="1085850" indent="-34290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buFont typeface="Wingdings" pitchFamily="2" charset="2"/>
              <a:buChar char="Ø"/>
            </a:pPr>
            <a:r>
              <a:rPr lang="en-US" altLang="en-US" sz="2800" b="1">
                <a:latin typeface="Arial" pitchFamily="34" charset="0"/>
              </a:rPr>
              <a:t>Sacrament</a:t>
            </a:r>
            <a:r>
              <a:rPr lang="en-US" altLang="en-US" sz="2800">
                <a:latin typeface="Arial" pitchFamily="34" charset="0"/>
              </a:rPr>
              <a:t> – a Christian rite recognized as of particular importance and significance. </a:t>
            </a:r>
          </a:p>
          <a:p>
            <a:pPr>
              <a:buFont typeface="Wingdings" pitchFamily="2" charset="2"/>
              <a:buChar char="Ø"/>
            </a:pPr>
            <a:r>
              <a:rPr lang="en-US" altLang="en-US" sz="2800">
                <a:latin typeface="Arial" pitchFamily="34" charset="0"/>
              </a:rPr>
              <a:t>There are various views on the existence and meaning of sacrament.</a:t>
            </a:r>
          </a:p>
          <a:p>
            <a:pPr lvl="1">
              <a:buFont typeface="Wingdings" pitchFamily="2" charset="2"/>
              <a:buChar char="Ø"/>
            </a:pPr>
            <a:r>
              <a:rPr lang="en-US" altLang="en-US">
                <a:latin typeface="Arial" pitchFamily="34" charset="0"/>
              </a:rPr>
              <a:t>Sacraments are “</a:t>
            </a:r>
            <a:r>
              <a:rPr lang="en-US" altLang="en-US" i="1">
                <a:latin typeface="Arial" pitchFamily="34" charset="0"/>
              </a:rPr>
              <a:t>efficacious signs of grace, instituted by Christ and entrusted to the Church, by which divine life is dispensed to us. The visible rites by which the sacraments are celebrated signify and make present the graces proper to each sacrament. They bear fruit in those who receive them with the required dispositions</a:t>
            </a:r>
            <a:r>
              <a:rPr lang="en-US" altLang="en-US">
                <a:latin typeface="Arial" pitchFamily="34" charset="0"/>
              </a:rPr>
              <a:t>."</a:t>
            </a:r>
            <a:r>
              <a:rPr lang="en-US" altLang="en-US" i="1"/>
              <a:t> 			     </a:t>
            </a:r>
            <a:r>
              <a:rPr lang="en-US" altLang="en-US" sz="2200" i="1">
                <a:latin typeface="Arial" pitchFamily="34" charset="0"/>
              </a:rPr>
              <a:t>Catechism of the Catholic Church</a:t>
            </a:r>
          </a:p>
          <a:p>
            <a:pPr lvl="1">
              <a:buFont typeface="Wingdings" pitchFamily="2" charset="2"/>
              <a:buChar char="Ø"/>
            </a:pPr>
            <a:r>
              <a:rPr lang="en-US" altLang="en-US">
                <a:latin typeface="Arial" pitchFamily="34" charset="0"/>
              </a:rPr>
              <a:t>A sacrament is </a:t>
            </a:r>
            <a:r>
              <a:rPr lang="en-US" altLang="en-US" i="1">
                <a:latin typeface="Arial" pitchFamily="34" charset="0"/>
              </a:rPr>
              <a:t>"an outward and visible sign of an inward and spiritual grace given unto us, ordained by Christ himself, as a means whereby we receive the same, and a pledge to assure us thereof."</a:t>
            </a:r>
            <a:r>
              <a:rPr lang="en-US" altLang="en-US"/>
              <a:t> 					      </a:t>
            </a:r>
            <a:r>
              <a:rPr lang="en-US" altLang="en-US" sz="2200">
                <a:latin typeface="Arial" pitchFamily="34" charset="0"/>
              </a:rPr>
              <a:t>Anglican </a:t>
            </a:r>
            <a:r>
              <a:rPr lang="en-US" altLang="en-US" sz="2200" i="1">
                <a:latin typeface="Arial" pitchFamily="34" charset="0"/>
              </a:rPr>
              <a:t>Book of Common Prayer </a:t>
            </a:r>
          </a:p>
          <a:p>
            <a:pPr>
              <a:buFont typeface="Wingdings" pitchFamily="2" charset="2"/>
              <a:buChar char="Ø"/>
            </a:pPr>
            <a:endParaRPr lang="en-US" altLang="en-US">
              <a:latin typeface="Arial" pitchFamily="34" charset="0"/>
            </a:endParaRPr>
          </a:p>
          <a:p>
            <a:pPr>
              <a:buFont typeface="Wingdings" pitchFamily="2" charset="2"/>
              <a:buChar char="Ø"/>
            </a:pPr>
            <a:endParaRPr lang="en-US" altLang="en-US"/>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3"/>
          <p:cNvSpPr>
            <a:spLocks noChangeArrowheads="1"/>
          </p:cNvSpPr>
          <p:nvPr/>
        </p:nvSpPr>
        <p:spPr bwMode="auto">
          <a:xfrm>
            <a:off x="228600" y="9525"/>
            <a:ext cx="87630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buFont typeface="Wingdings 3" pitchFamily="18" charset="2"/>
              <a:buNone/>
            </a:pPr>
            <a:r>
              <a:rPr lang="en-US" altLang="en-US" sz="3200" b="1">
                <a:latin typeface="Arial" pitchFamily="34" charset="0"/>
              </a:rPr>
              <a:t>Worship and the Sacraments </a:t>
            </a:r>
          </a:p>
          <a:p>
            <a:pPr eaLnBrk="1" hangingPunct="1">
              <a:spcBef>
                <a:spcPct val="0"/>
              </a:spcBef>
              <a:buClrTx/>
              <a:buSzTx/>
              <a:buFontTx/>
              <a:buNone/>
            </a:pPr>
            <a:endParaRPr lang="en-US" altLang="en-US" sz="1000" b="1">
              <a:latin typeface="Arial" pitchFamily="34" charset="0"/>
            </a:endParaRPr>
          </a:p>
        </p:txBody>
      </p:sp>
      <p:sp>
        <p:nvSpPr>
          <p:cNvPr id="2" name="TextBox 1"/>
          <p:cNvSpPr txBox="1">
            <a:spLocks noChangeArrowheads="1"/>
          </p:cNvSpPr>
          <p:nvPr/>
        </p:nvSpPr>
        <p:spPr bwMode="auto">
          <a:xfrm>
            <a:off x="190500" y="533400"/>
            <a:ext cx="8763000" cy="692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buFont typeface="Wingdings" pitchFamily="2" charset="2"/>
              <a:buChar char="Ø"/>
            </a:pPr>
            <a:r>
              <a:rPr lang="en-US" altLang="en-US" b="1">
                <a:latin typeface="Arial" pitchFamily="34" charset="0"/>
              </a:rPr>
              <a:t>The Westminster Confession of Faith </a:t>
            </a:r>
            <a:r>
              <a:rPr lang="en-US" altLang="en-US">
                <a:latin typeface="Arial" pitchFamily="34" charset="0"/>
              </a:rPr>
              <a:t>speaks of "the reading of the Scriptures" and "sound preaching" as being ordinary parts of Christian worship, along with "the due administration and worthy receiving of the sacraments.”</a:t>
            </a:r>
          </a:p>
          <a:p>
            <a:pPr>
              <a:buFont typeface="Wingdings" pitchFamily="2" charset="2"/>
              <a:buChar char="Ø"/>
            </a:pPr>
            <a:endParaRPr lang="en-US" altLang="en-US" sz="800">
              <a:latin typeface="Arial" pitchFamily="34" charset="0"/>
            </a:endParaRPr>
          </a:p>
          <a:p>
            <a:pPr>
              <a:buFont typeface="Wingdings" pitchFamily="2" charset="2"/>
              <a:buChar char="Ø"/>
            </a:pPr>
            <a:r>
              <a:rPr lang="en-US" altLang="en-US">
                <a:latin typeface="Arial" pitchFamily="34" charset="0"/>
              </a:rPr>
              <a:t>Nearly all Christians acknowledge there are sacraments instituted by Christ, and these are to have a place in the worship of God's people.</a:t>
            </a:r>
          </a:p>
          <a:p>
            <a:pPr>
              <a:buFont typeface="Wingdings" pitchFamily="2" charset="2"/>
              <a:buChar char="Ø"/>
            </a:pPr>
            <a:endParaRPr lang="en-US" altLang="en-US" sz="800">
              <a:latin typeface="Arial" pitchFamily="34" charset="0"/>
            </a:endParaRPr>
          </a:p>
          <a:p>
            <a:pPr>
              <a:buFont typeface="Wingdings" pitchFamily="2" charset="2"/>
              <a:buChar char="Ø"/>
            </a:pPr>
            <a:r>
              <a:rPr lang="en-US" altLang="en-US">
                <a:latin typeface="Arial" pitchFamily="34" charset="0"/>
              </a:rPr>
              <a:t>But </a:t>
            </a:r>
            <a:r>
              <a:rPr lang="en-US" altLang="en-US" i="1">
                <a:latin typeface="Arial" pitchFamily="34" charset="0"/>
              </a:rPr>
              <a:t>how many </a:t>
            </a:r>
            <a:r>
              <a:rPr lang="en-US" altLang="en-US">
                <a:latin typeface="Arial" pitchFamily="34" charset="0"/>
              </a:rPr>
              <a:t>sacraments?  How are they to be administered, and by whom?  And to what extent are administration of the sacraments necessary for existence of a true church?</a:t>
            </a:r>
          </a:p>
          <a:p>
            <a:pPr>
              <a:buFont typeface="Wingdings" pitchFamily="2" charset="2"/>
              <a:buChar char="Ø"/>
            </a:pPr>
            <a:endParaRPr lang="en-US" altLang="en-US" sz="800">
              <a:latin typeface="Arial" pitchFamily="34" charset="0"/>
            </a:endParaRPr>
          </a:p>
          <a:p>
            <a:pPr>
              <a:buFont typeface="Wingdings" pitchFamily="2" charset="2"/>
              <a:buChar char="Ø"/>
            </a:pPr>
            <a:r>
              <a:rPr lang="en-US" altLang="en-US">
                <a:latin typeface="Arial" pitchFamily="34" charset="0"/>
              </a:rPr>
              <a:t>Most Protestant churches have two sacraments: baptism and the Lord's Supper. Roman Catholicism has seven: baptism and the Lord's Supper, plus penance, confirmation, marriage, holy orders and final unction. </a:t>
            </a:r>
          </a:p>
          <a:p>
            <a:pPr>
              <a:buFont typeface="Wingdings" pitchFamily="2" charset="2"/>
              <a:buChar char="Ø"/>
            </a:pPr>
            <a:endParaRPr lang="en-US" altLang="en-US">
              <a:latin typeface="Arial" pitchFamily="34" charset="0"/>
            </a:endParaRPr>
          </a:p>
          <a:p>
            <a:pPr>
              <a:buFont typeface="Wingdings" pitchFamily="2" charset="2"/>
              <a:buChar char="Ø"/>
            </a:pPr>
            <a:endParaRPr lang="en-US" altLang="en-US"/>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1000"/>
                                        <p:tgtEl>
                                          <p:spTgt spid="2">
                                            <p:txEl>
                                              <p:pRg st="4" end="4"/>
                                            </p:txEl>
                                          </p:spTgt>
                                        </p:tgtEl>
                                      </p:cBhvr>
                                    </p:animEffect>
                                    <p:anim calcmode="lin" valueType="num">
                                      <p:cBhvr>
                                        <p:cTn id="2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6" end="6"/>
                                            </p:txEl>
                                          </p:spTgt>
                                        </p:tgtEl>
                                        <p:attrNameLst>
                                          <p:attrName>style.visibility</p:attrName>
                                        </p:attrNameLst>
                                      </p:cBhvr>
                                      <p:to>
                                        <p:strVal val="visible"/>
                                      </p:to>
                                    </p:set>
                                    <p:animEffect transition="in" filter="fade">
                                      <p:cBhvr>
                                        <p:cTn id="28" dur="1000"/>
                                        <p:tgtEl>
                                          <p:spTgt spid="2">
                                            <p:txEl>
                                              <p:pRg st="6" end="6"/>
                                            </p:txEl>
                                          </p:spTgt>
                                        </p:tgtEl>
                                      </p:cBhvr>
                                    </p:animEffect>
                                    <p:anim calcmode="lin" valueType="num">
                                      <p:cBhvr>
                                        <p:cTn id="29"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ChangeArrowheads="1"/>
          </p:cNvSpPr>
          <p:nvPr/>
        </p:nvSpPr>
        <p:spPr bwMode="auto">
          <a:xfrm>
            <a:off x="230188" y="0"/>
            <a:ext cx="8763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eaLnBrk="1" hangingPunct="1">
              <a:spcBef>
                <a:spcPct val="0"/>
              </a:spcBef>
              <a:buClrTx/>
              <a:buSzTx/>
              <a:buFontTx/>
              <a:buNone/>
            </a:pPr>
            <a:r>
              <a:rPr lang="en-US" altLang="en-US" sz="3200" b="1">
                <a:latin typeface="Arial" pitchFamily="34" charset="0"/>
              </a:rPr>
              <a:t>Four Elements of a Sacrament</a:t>
            </a:r>
            <a:endParaRPr lang="en-US" altLang="en-US" sz="2000">
              <a:latin typeface="Arial" pitchFamily="34" charset="0"/>
            </a:endParaRPr>
          </a:p>
        </p:txBody>
      </p:sp>
      <p:sp>
        <p:nvSpPr>
          <p:cNvPr id="2" name="TextBox 1"/>
          <p:cNvSpPr txBox="1">
            <a:spLocks noChangeArrowheads="1"/>
          </p:cNvSpPr>
          <p:nvPr/>
        </p:nvSpPr>
        <p:spPr bwMode="auto">
          <a:xfrm>
            <a:off x="228600" y="463550"/>
            <a:ext cx="8764588" cy="637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30000"/>
              </a:spcBef>
              <a:buFont typeface="Lucida Sans Unicode" pitchFamily="34" charset="0"/>
              <a:buAutoNum type="arabicPeriod"/>
            </a:pPr>
            <a:r>
              <a:rPr lang="en-US" altLang="en-US" sz="2800">
                <a:latin typeface="Arial" pitchFamily="34" charset="0"/>
              </a:rPr>
              <a:t>The sacraments are divine ordinances instituted and commanded by Christ himself. </a:t>
            </a:r>
            <a:endParaRPr lang="en-US" altLang="en-US" sz="300" i="1">
              <a:latin typeface="Arial" pitchFamily="34" charset="0"/>
            </a:endParaRPr>
          </a:p>
          <a:p>
            <a:pPr>
              <a:spcBef>
                <a:spcPct val="30000"/>
              </a:spcBef>
              <a:buFont typeface="Lucida Sans Unicode" pitchFamily="34" charset="0"/>
              <a:buAutoNum type="arabicPeriod" startAt="2"/>
            </a:pPr>
            <a:r>
              <a:rPr lang="en-US" altLang="en-US" sz="2800">
                <a:latin typeface="Arial" pitchFamily="34" charset="0"/>
              </a:rPr>
              <a:t>The sacraments are ordinances in which material elements are used as visible signs of God's blessing. </a:t>
            </a:r>
            <a:r>
              <a:rPr lang="en-US" altLang="en-US">
                <a:latin typeface="Arial" pitchFamily="34" charset="0"/>
              </a:rPr>
              <a:t>(In baptism the sign is water. In the Lord's Supper two signs are used: bread, which signifies the broken body of the Lord Jesus Christ, and wine, which signifies his shed blood.)</a:t>
            </a:r>
          </a:p>
          <a:p>
            <a:pPr>
              <a:spcBef>
                <a:spcPct val="30000"/>
              </a:spcBef>
              <a:buFont typeface="Lucida Sans Unicode" pitchFamily="34" charset="0"/>
              <a:buAutoNum type="arabicPeriod" startAt="2"/>
            </a:pPr>
            <a:r>
              <a:rPr lang="en-US" altLang="en-US" sz="2800">
                <a:latin typeface="Arial" pitchFamily="34" charset="0"/>
              </a:rPr>
              <a:t>The sacraments are means of grace to the one who rightly partakes of them </a:t>
            </a:r>
            <a:r>
              <a:rPr lang="en-US" altLang="en-US">
                <a:latin typeface="Arial" pitchFamily="34" charset="0"/>
              </a:rPr>
              <a:t>(but our faith in the saving work of Christ is the means of salvation)</a:t>
            </a:r>
            <a:r>
              <a:rPr lang="en-US" altLang="en-US" sz="2800">
                <a:latin typeface="Arial" pitchFamily="34" charset="0"/>
              </a:rPr>
              <a:t>.</a:t>
            </a:r>
          </a:p>
          <a:p>
            <a:pPr>
              <a:spcBef>
                <a:spcPct val="30000"/>
              </a:spcBef>
              <a:buFont typeface="Lucida Sans Unicode" pitchFamily="34" charset="0"/>
              <a:buAutoNum type="arabicPeriod" startAt="2"/>
            </a:pPr>
            <a:r>
              <a:rPr lang="en-US" altLang="en-US" sz="2800">
                <a:latin typeface="Arial" pitchFamily="34" charset="0"/>
              </a:rPr>
              <a:t>The sacraments are seals, certifications or  	 	    confirmations to us of the grace they signify.</a:t>
            </a:r>
          </a:p>
          <a:p>
            <a:pPr>
              <a:spcBef>
                <a:spcPct val="30000"/>
              </a:spcBef>
              <a:buFont typeface="Lucida Sans Unicode" pitchFamily="34" charset="0"/>
              <a:buAutoNum type="arabicPeriod" startAt="2"/>
            </a:pPr>
            <a:endParaRPr lang="en-US" altLang="en-US">
              <a:latin typeface="Arial"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ChangeArrowheads="1"/>
          </p:cNvSpPr>
          <p:nvPr/>
        </p:nvSpPr>
        <p:spPr bwMode="auto">
          <a:xfrm>
            <a:off x="228600" y="0"/>
            <a:ext cx="8763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eaLnBrk="1" hangingPunct="1">
              <a:spcBef>
                <a:spcPct val="0"/>
              </a:spcBef>
              <a:buClrTx/>
              <a:buSzTx/>
              <a:buFontTx/>
              <a:buNone/>
            </a:pPr>
            <a:r>
              <a:rPr lang="en-US" altLang="en-US" sz="3200" b="1">
                <a:latin typeface="Arial" pitchFamily="34" charset="0"/>
              </a:rPr>
              <a:t>The Sacrament of Baptism</a:t>
            </a:r>
            <a:endParaRPr lang="en-US" altLang="en-US" sz="2000">
              <a:latin typeface="Arial" pitchFamily="34" charset="0"/>
            </a:endParaRPr>
          </a:p>
        </p:txBody>
      </p:sp>
      <p:sp>
        <p:nvSpPr>
          <p:cNvPr id="2" name="TextBox 1"/>
          <p:cNvSpPr txBox="1">
            <a:spLocks noChangeArrowheads="1"/>
          </p:cNvSpPr>
          <p:nvPr/>
        </p:nvSpPr>
        <p:spPr bwMode="auto">
          <a:xfrm>
            <a:off x="228600" y="584200"/>
            <a:ext cx="8610600" cy="5889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a:spcBef>
                <a:spcPct val="30000"/>
              </a:spcBef>
              <a:defRPr/>
            </a:pPr>
            <a:r>
              <a:rPr lang="en-US" altLang="en-US" dirty="0" smtClean="0">
                <a:latin typeface="Arial" panose="020B0604020202020204" pitchFamily="34" charset="0"/>
              </a:rPr>
              <a:t>"All authority in heaven and on earth has been given to me. Go therefore and make disciples of all nations, baptizing them in the name of the Father and of the Son and of the Holy Spirit, teaching them to observe all that I have commanded you; and lo, I am with you always, to the close of the age" 						Matthew 28:18-20</a:t>
            </a:r>
          </a:p>
          <a:p>
            <a:pPr>
              <a:spcBef>
                <a:spcPct val="30000"/>
              </a:spcBef>
              <a:defRPr/>
            </a:pPr>
            <a:endParaRPr lang="en-US" altLang="en-US" sz="100" i="1" dirty="0" smtClean="0">
              <a:latin typeface="Arial" panose="020B0604020202020204" pitchFamily="34" charset="0"/>
            </a:endParaRPr>
          </a:p>
          <a:p>
            <a:pPr marL="457200" indent="-457200">
              <a:spcBef>
                <a:spcPct val="30000"/>
              </a:spcBef>
              <a:buFont typeface="Wingdings" panose="05000000000000000000" pitchFamily="2" charset="2"/>
              <a:buChar char="Ø"/>
              <a:defRPr/>
            </a:pPr>
            <a:r>
              <a:rPr lang="en-US" altLang="en-US" sz="2600" dirty="0" smtClean="0">
                <a:latin typeface="Arial" panose="020B0604020202020204" pitchFamily="34" charset="0"/>
              </a:rPr>
              <a:t>Baptism is commanded as the process for entry into the Church, and for adults as an act of witness and affirmation of our faith.  BUT baptism is not a requirement for salvation.  </a:t>
            </a:r>
            <a:r>
              <a:rPr lang="en-US" altLang="en-US" dirty="0" smtClean="0">
                <a:latin typeface="Arial" panose="020B0604020202020204" pitchFamily="34" charset="0"/>
              </a:rPr>
              <a:t>(Romans 10:9)</a:t>
            </a:r>
          </a:p>
          <a:p>
            <a:pPr marL="457200" indent="-457200">
              <a:spcBef>
                <a:spcPct val="30000"/>
              </a:spcBef>
              <a:buFont typeface="Wingdings" panose="05000000000000000000" pitchFamily="2" charset="2"/>
              <a:buChar char="Ø"/>
              <a:defRPr/>
            </a:pPr>
            <a:r>
              <a:rPr lang="en-US" altLang="en-US" sz="2600" dirty="0" smtClean="0">
                <a:latin typeface="Arial" panose="020B0604020202020204" pitchFamily="34" charset="0"/>
              </a:rPr>
              <a:t>Baptism is our sign and seal of identification with Christ and a proof of our true security as God's people </a:t>
            </a:r>
            <a:r>
              <a:rPr lang="en-US" altLang="en-US" dirty="0" smtClean="0">
                <a:latin typeface="Arial" panose="020B0604020202020204" pitchFamily="34" charset="0"/>
              </a:rPr>
              <a:t>(Ephesians 4:30)</a:t>
            </a:r>
          </a:p>
          <a:p>
            <a:pPr marL="2971800" lvl="5" indent="-457200">
              <a:spcBef>
                <a:spcPct val="30000"/>
              </a:spcBef>
              <a:buFont typeface="Wingdings" panose="05000000000000000000" pitchFamily="2" charset="2"/>
              <a:buChar char="Ø"/>
              <a:defRPr/>
            </a:pPr>
            <a:r>
              <a:rPr lang="en-US" altLang="en-US" sz="2600" dirty="0" smtClean="0">
                <a:latin typeface="Arial" panose="020B0604020202020204" pitchFamily="34" charset="0"/>
              </a:rPr>
              <a:t>Immersion or sprinkling? </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1000"/>
                                        <p:tgtEl>
                                          <p:spTgt spid="2">
                                            <p:txEl>
                                              <p:pRg st="4" end="4"/>
                                            </p:txEl>
                                          </p:spTgt>
                                        </p:tgtEl>
                                      </p:cBhvr>
                                    </p:animEffect>
                                    <p:anim calcmode="lin" valueType="num">
                                      <p:cBhvr>
                                        <p:cTn id="2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260350" y="0"/>
            <a:ext cx="8763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eaLnBrk="1" hangingPunct="1">
              <a:spcBef>
                <a:spcPct val="0"/>
              </a:spcBef>
              <a:buClrTx/>
              <a:buSzTx/>
              <a:buFontTx/>
              <a:buNone/>
            </a:pPr>
            <a:r>
              <a:rPr lang="en-US" altLang="en-US" sz="3200" b="1">
                <a:latin typeface="Arial" pitchFamily="34" charset="0"/>
              </a:rPr>
              <a:t>The Sacrament of the Lord’s Supper</a:t>
            </a:r>
            <a:endParaRPr lang="en-US" altLang="en-US" sz="2000">
              <a:latin typeface="Arial" pitchFamily="34" charset="0"/>
            </a:endParaRPr>
          </a:p>
        </p:txBody>
      </p:sp>
      <p:sp>
        <p:nvSpPr>
          <p:cNvPr id="2" name="TextBox 1"/>
          <p:cNvSpPr txBox="1">
            <a:spLocks noChangeArrowheads="1"/>
          </p:cNvSpPr>
          <p:nvPr/>
        </p:nvSpPr>
        <p:spPr bwMode="auto">
          <a:xfrm>
            <a:off x="244475" y="533400"/>
            <a:ext cx="8778875" cy="575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indent="0">
              <a:defRPr/>
            </a:pPr>
            <a:r>
              <a:rPr lang="en-US" altLang="en-US" sz="2200" dirty="0">
                <a:latin typeface="Arial" panose="020B0604020202020204" pitchFamily="34" charset="0"/>
              </a:rPr>
              <a:t>"For I received from the Lord what I also delivered to you, that the Lord Jesus on the night when he was betrayed took bread, and when he had given thanks, he broke it, and said, 'This is my body which is for you. </a:t>
            </a:r>
            <a:r>
              <a:rPr lang="en-US" altLang="en-US" sz="2200" dirty="0" smtClean="0">
                <a:latin typeface="Arial" panose="020B0604020202020204" pitchFamily="34" charset="0"/>
              </a:rPr>
              <a:t> Do </a:t>
            </a:r>
            <a:r>
              <a:rPr lang="en-US" altLang="en-US" sz="2200" dirty="0">
                <a:latin typeface="Arial" panose="020B0604020202020204" pitchFamily="34" charset="0"/>
              </a:rPr>
              <a:t>this in remembrance of me</a:t>
            </a:r>
            <a:r>
              <a:rPr lang="en-US" altLang="en-US" sz="2200" dirty="0" smtClean="0">
                <a:latin typeface="Arial" panose="020B0604020202020204" pitchFamily="34" charset="0"/>
              </a:rPr>
              <a:t>.‘  </a:t>
            </a:r>
            <a:r>
              <a:rPr lang="en-US" altLang="en-US" sz="2200" dirty="0">
                <a:latin typeface="Arial" panose="020B0604020202020204" pitchFamily="34" charset="0"/>
              </a:rPr>
              <a:t>In the same way also the cup, after supper, saying, 'This cup is the new covenant in my blood. Do this, as often as you drink it, in remembrance of me.' For as often as you eat this bread and drink the cup, you proclaim the Lord's death until he comes</a:t>
            </a:r>
            <a:r>
              <a:rPr lang="en-US" altLang="en-US" sz="2200" dirty="0" smtClean="0">
                <a:latin typeface="Arial" panose="020B0604020202020204" pitchFamily="34" charset="0"/>
              </a:rPr>
              <a:t>." 			1 Corinthians 11:23-26</a:t>
            </a:r>
          </a:p>
          <a:p>
            <a:pPr marL="0" indent="0">
              <a:defRPr/>
            </a:pPr>
            <a:endParaRPr lang="en-US" altLang="en-US" sz="800" dirty="0" smtClean="0">
              <a:latin typeface="Arial" panose="020B0604020202020204" pitchFamily="34" charset="0"/>
            </a:endParaRPr>
          </a:p>
          <a:p>
            <a:pPr marL="342900" indent="-342900">
              <a:buFont typeface="Wingdings" panose="05000000000000000000" pitchFamily="2" charset="2"/>
              <a:buChar char="Ø"/>
              <a:defRPr/>
            </a:pPr>
            <a:r>
              <a:rPr lang="en-US" altLang="en-US" dirty="0" smtClean="0">
                <a:latin typeface="Arial" panose="020B0604020202020204" pitchFamily="34" charset="0"/>
              </a:rPr>
              <a:t>Whereas baptism </a:t>
            </a:r>
            <a:r>
              <a:rPr lang="en-US" altLang="en-US" dirty="0">
                <a:latin typeface="Arial" panose="020B0604020202020204" pitchFamily="34" charset="0"/>
              </a:rPr>
              <a:t>is an initiatory </a:t>
            </a:r>
            <a:r>
              <a:rPr lang="en-US" altLang="en-US" dirty="0" smtClean="0">
                <a:latin typeface="Arial" panose="020B0604020202020204" pitchFamily="34" charset="0"/>
              </a:rPr>
              <a:t>sacrament, the </a:t>
            </a:r>
            <a:r>
              <a:rPr lang="en-US" altLang="en-US" dirty="0">
                <a:latin typeface="Arial" panose="020B0604020202020204" pitchFamily="34" charset="0"/>
              </a:rPr>
              <a:t>Lord's Supper is a continuing sacrament meant to be observed again and again </a:t>
            </a:r>
            <a:r>
              <a:rPr lang="en-US" altLang="en-US" dirty="0" smtClean="0">
                <a:latin typeface="Arial" panose="020B0604020202020204" pitchFamily="34" charset="0"/>
              </a:rPr>
              <a:t>throughout </a:t>
            </a:r>
            <a:r>
              <a:rPr lang="en-US" altLang="en-US" dirty="0">
                <a:latin typeface="Arial" panose="020B0604020202020204" pitchFamily="34" charset="0"/>
              </a:rPr>
              <a:t>the Christian </a:t>
            </a:r>
            <a:r>
              <a:rPr lang="en-US" altLang="en-US" dirty="0" smtClean="0">
                <a:latin typeface="Arial" panose="020B0604020202020204" pitchFamily="34" charset="0"/>
              </a:rPr>
              <a:t>life, so that it has past</a:t>
            </a:r>
            <a:r>
              <a:rPr lang="en-US" altLang="en-US" dirty="0">
                <a:latin typeface="Arial" panose="020B0604020202020204" pitchFamily="34" charset="0"/>
              </a:rPr>
              <a:t>, present and future significance.</a:t>
            </a:r>
            <a:r>
              <a:rPr lang="en-US" altLang="en-US" dirty="0" smtClean="0">
                <a:latin typeface="Arial" panose="020B0604020202020204" pitchFamily="34" charset="0"/>
              </a:rPr>
              <a:t> </a:t>
            </a:r>
          </a:p>
          <a:p>
            <a:pPr marL="342900" indent="-342900">
              <a:buFont typeface="Wingdings" panose="05000000000000000000" pitchFamily="2" charset="2"/>
              <a:buChar char="Ø"/>
              <a:defRPr/>
            </a:pPr>
            <a:endParaRPr lang="en-US" altLang="en-US" sz="800" dirty="0">
              <a:latin typeface="Arial" panose="020B0604020202020204" pitchFamily="34" charset="0"/>
            </a:endParaRPr>
          </a:p>
          <a:p>
            <a:pPr marL="342900" indent="-342900">
              <a:buFont typeface="Wingdings" panose="05000000000000000000" pitchFamily="2" charset="2"/>
              <a:buChar char="Ø"/>
              <a:defRPr/>
            </a:pPr>
            <a:r>
              <a:rPr lang="en-US" altLang="en-US" dirty="0">
                <a:latin typeface="Arial" panose="020B0604020202020204" pitchFamily="34" charset="0"/>
              </a:rPr>
              <a:t>At the heart of </a:t>
            </a:r>
            <a:r>
              <a:rPr lang="en-US" altLang="en-US" dirty="0" smtClean="0">
                <a:latin typeface="Arial" panose="020B0604020202020204" pitchFamily="34" charset="0"/>
              </a:rPr>
              <a:t>the </a:t>
            </a:r>
            <a:r>
              <a:rPr lang="en-US" altLang="en-US" dirty="0">
                <a:latin typeface="Arial" panose="020B0604020202020204" pitchFamily="34" charset="0"/>
              </a:rPr>
              <a:t>Lord's Supper is our communion or fellowship with Christ, hence the term "communion service</a:t>
            </a:r>
            <a:r>
              <a:rPr lang="en-US" altLang="en-US" dirty="0" smtClean="0">
                <a:latin typeface="Arial" panose="020B0604020202020204" pitchFamily="34" charset="0"/>
              </a:rPr>
              <a:t>.“</a:t>
            </a:r>
          </a:p>
          <a:p>
            <a:pPr marL="342900" indent="-342900">
              <a:buFont typeface="Wingdings" panose="05000000000000000000" pitchFamily="2" charset="2"/>
              <a:buChar char="Ø"/>
              <a:defRPr/>
            </a:pPr>
            <a:endParaRPr lang="en-US" altLang="en-US" sz="800" dirty="0">
              <a:latin typeface="Arial" panose="020B0604020202020204" pitchFamily="34" charset="0"/>
            </a:endParaRPr>
          </a:p>
          <a:p>
            <a:pPr marL="342900" indent="-342900">
              <a:buFont typeface="Wingdings" panose="05000000000000000000" pitchFamily="2" charset="2"/>
              <a:buChar char="Ø"/>
              <a:defRPr/>
            </a:pPr>
            <a:r>
              <a:rPr lang="en-US" altLang="en-US" dirty="0" smtClean="0">
                <a:latin typeface="Arial" panose="020B0604020202020204" pitchFamily="34" charset="0"/>
              </a:rPr>
              <a:t>Christ’s Presence:  </a:t>
            </a:r>
            <a:r>
              <a:rPr lang="en-US" altLang="en-US" i="1" dirty="0" smtClean="0">
                <a:latin typeface="Arial" panose="020B0604020202020204" pitchFamily="34" charset="0"/>
              </a:rPr>
              <a:t>Memorial</a:t>
            </a:r>
            <a:r>
              <a:rPr lang="en-US" altLang="en-US" dirty="0" smtClean="0">
                <a:latin typeface="Arial" panose="020B0604020202020204" pitchFamily="34" charset="0"/>
              </a:rPr>
              <a:t>? </a:t>
            </a:r>
            <a:r>
              <a:rPr lang="en-US" altLang="en-US" i="1" dirty="0" smtClean="0">
                <a:latin typeface="Arial" panose="020B0604020202020204" pitchFamily="34" charset="0"/>
              </a:rPr>
              <a:t>Literal</a:t>
            </a:r>
            <a:r>
              <a:rPr lang="en-US" altLang="en-US" dirty="0" smtClean="0">
                <a:latin typeface="Arial" panose="020B0604020202020204" pitchFamily="34" charset="0"/>
              </a:rPr>
              <a:t>?  </a:t>
            </a:r>
            <a:r>
              <a:rPr lang="en-US" altLang="en-US" i="1" dirty="0" smtClean="0">
                <a:latin typeface="Arial" panose="020B0604020202020204" pitchFamily="34" charset="0"/>
              </a:rPr>
              <a:t>Spiritually “Real</a:t>
            </a:r>
            <a:r>
              <a:rPr lang="en-US" altLang="en-US" dirty="0" smtClean="0">
                <a:latin typeface="Arial" panose="020B0604020202020204" pitchFamily="34" charset="0"/>
              </a:rPr>
              <a:t>?” </a:t>
            </a:r>
            <a:endParaRPr lang="en-US" altLang="en-US" dirty="0">
              <a:latin typeface="Arial" panose="020B0604020202020204"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1000"/>
                                        <p:tgtEl>
                                          <p:spTgt spid="2">
                                            <p:txEl>
                                              <p:pRg st="4" end="4"/>
                                            </p:txEl>
                                          </p:spTgt>
                                        </p:tgtEl>
                                      </p:cBhvr>
                                    </p:animEffect>
                                    <p:anim calcmode="lin" valueType="num">
                                      <p:cBhvr>
                                        <p:cTn id="2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6" end="6"/>
                                            </p:txEl>
                                          </p:spTgt>
                                        </p:tgtEl>
                                        <p:attrNameLst>
                                          <p:attrName>style.visibility</p:attrName>
                                        </p:attrNameLst>
                                      </p:cBhvr>
                                      <p:to>
                                        <p:strVal val="visible"/>
                                      </p:to>
                                    </p:set>
                                    <p:animEffect transition="in" filter="fade">
                                      <p:cBhvr>
                                        <p:cTn id="28" dur="1000"/>
                                        <p:tgtEl>
                                          <p:spTgt spid="2">
                                            <p:txEl>
                                              <p:pRg st="6" end="6"/>
                                            </p:txEl>
                                          </p:spTgt>
                                        </p:tgtEl>
                                      </p:cBhvr>
                                    </p:animEffect>
                                    <p:anim calcmode="lin" valueType="num">
                                      <p:cBhvr>
                                        <p:cTn id="29"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11890</TotalTime>
  <Words>6965</Words>
  <Application>Microsoft Office PowerPoint</Application>
  <PresentationFormat>On-screen Show (4:3)</PresentationFormat>
  <Paragraphs>171</Paragraphs>
  <Slides>8</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Times New Roman</vt:lpstr>
      <vt:lpstr>Arial</vt:lpstr>
      <vt:lpstr>Lucida Sans Unicode</vt:lpstr>
      <vt:lpstr>Wingdings 3</vt:lpstr>
      <vt:lpstr>Verdana</vt:lpstr>
      <vt:lpstr>Wingdings 2</vt:lpstr>
      <vt:lpstr>Wingdings</vt:lpstr>
      <vt:lpstr>Calibri</vt:lpstr>
      <vt:lpstr>+mj-lt</vt:lpstr>
      <vt:lpstr>Concourse</vt:lpstr>
      <vt:lpstr>Worship (CL4)</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15-11-12 Worship and the Sacraments</dc:title>
  <dc:creator>Ross D. Arnold</dc:creator>
  <cp:lastModifiedBy>Carolyn</cp:lastModifiedBy>
  <cp:revision>562</cp:revision>
  <cp:lastPrinted>2015-11-05T13:43:00Z</cp:lastPrinted>
  <dcterms:created xsi:type="dcterms:W3CDTF">2001-09-16T00:08:39Z</dcterms:created>
  <dcterms:modified xsi:type="dcterms:W3CDTF">2016-05-11T18:35:08Z</dcterms:modified>
</cp:coreProperties>
</file>