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8"/>
  </p:notesMasterIdLst>
  <p:handoutMasterIdLst>
    <p:handoutMasterId r:id="rId19"/>
  </p:handoutMasterIdLst>
  <p:sldIdLst>
    <p:sldId id="256" r:id="rId2"/>
    <p:sldId id="276" r:id="rId3"/>
    <p:sldId id="328" r:id="rId4"/>
    <p:sldId id="338" r:id="rId5"/>
    <p:sldId id="335" r:id="rId6"/>
    <p:sldId id="352" r:id="rId7"/>
    <p:sldId id="342" r:id="rId8"/>
    <p:sldId id="355" r:id="rId9"/>
    <p:sldId id="354" r:id="rId10"/>
    <p:sldId id="349" r:id="rId11"/>
    <p:sldId id="350" r:id="rId12"/>
    <p:sldId id="351" r:id="rId13"/>
    <p:sldId id="343" r:id="rId14"/>
    <p:sldId id="337" r:id="rId15"/>
    <p:sldId id="332" r:id="rId16"/>
    <p:sldId id="329" r:id="rId17"/>
  </p:sldIdLst>
  <p:sldSz cx="9144000" cy="6858000" type="screen4x3"/>
  <p:notesSz cx="7077075" cy="936307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787"/>
    <p:restoredTop sz="70713" autoAdjust="0"/>
  </p:normalViewPr>
  <p:slideViewPr>
    <p:cSldViewPr>
      <p:cViewPr>
        <p:scale>
          <a:sx n="29" d="100"/>
          <a:sy n="29" d="100"/>
        </p:scale>
        <p:origin x="-67" y="-78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844"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eaLnBrk="1" hangingPunct="1">
              <a:defRPr sz="1200">
                <a:cs typeface="+mn-cs"/>
              </a:defRPr>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eaLnBrk="1" hangingPunct="1">
              <a:defRPr sz="1200">
                <a:cs typeface="+mn-cs"/>
              </a:defRPr>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eaLnBrk="1" hangingPunct="1">
              <a:defRPr sz="1200"/>
            </a:lvl1pPr>
          </a:lstStyle>
          <a:p>
            <a:fld id="{B286339A-7464-4BE5-AA6F-A35ECF15827A}" type="slidenum">
              <a:rPr lang="en-US" altLang="en-US"/>
              <a:pPr/>
              <a:t>‹#›</a:t>
            </a:fld>
            <a:endParaRPr lang="en-US" altLang="en-US"/>
          </a:p>
        </p:txBody>
      </p:sp>
    </p:spTree>
    <p:extLst>
      <p:ext uri="{BB962C8B-B14F-4D97-AF65-F5344CB8AC3E}">
        <p14:creationId xmlns:p14="http://schemas.microsoft.com/office/powerpoint/2010/main" val="4614627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eaLnBrk="1" hangingPunct="1">
              <a:defRPr sz="1200">
                <a:cs typeface="+mn-cs"/>
              </a:defRPr>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eaLnBrk="1" hangingPunct="1">
              <a:defRPr sz="1200">
                <a:cs typeface="+mn-cs"/>
              </a:defRPr>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eaLnBrk="1" hangingPunct="1">
              <a:defRPr sz="1200"/>
            </a:lvl1pPr>
          </a:lstStyle>
          <a:p>
            <a:fld id="{935BC2FD-A653-40FF-A8E6-C4A97646E5D3}" type="slidenum">
              <a:rPr lang="en-US" altLang="en-US"/>
              <a:pPr/>
              <a:t>‹#›</a:t>
            </a:fld>
            <a:endParaRPr lang="en-US" altLang="en-US"/>
          </a:p>
        </p:txBody>
      </p:sp>
    </p:spTree>
    <p:extLst>
      <p:ext uri="{BB962C8B-B14F-4D97-AF65-F5344CB8AC3E}">
        <p14:creationId xmlns:p14="http://schemas.microsoft.com/office/powerpoint/2010/main" val="1537911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n.wikipedia.org/wiki/Virtue_ethics#cite_note-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wikipedia.org/wiki/Virtue_ethics#cite_note-3"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en.wikipedia.org/wiki/Virtue_ethics#cite_note-6" TargetMode="External"/><Relationship Id="rId5" Type="http://schemas.openxmlformats.org/officeDocument/2006/relationships/hyperlink" Target="https://en.wikipedia.org/wiki/Virtue_ethics#cite_note-5" TargetMode="External"/><Relationship Id="rId4" Type="http://schemas.openxmlformats.org/officeDocument/2006/relationships/hyperlink" Target="https://en.wikipedia.org/wiki/Virtue_ethics#cite_note-4"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en.wikipedia.org/wiki/Virtue_ethics#cite_note-7"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en.wikipedia.org/wiki/#cite_note-10" TargetMode="External"/><Relationship Id="rId5" Type="http://schemas.openxmlformats.org/officeDocument/2006/relationships/hyperlink" Target="https://en.wikipedia.org/wiki/#cite_note-Fraser-9" TargetMode="External"/><Relationship Id="rId4" Type="http://schemas.openxmlformats.org/officeDocument/2006/relationships/hyperlink" Target="https://en.wikipedia.org/wiki/Virtue_ethics#cite_note-8"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n.wikipedia.org/wiki/Seven_virtues#cite_note-1"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en.wikipedia.org/wiki/Seven_virtues#cite_note-2"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n.wikipedia.org/wiki/#cite_note-12"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en.wikipedia.org/wiki/#cite_note-16" TargetMode="External"/><Relationship Id="rId4" Type="http://schemas.openxmlformats.org/officeDocument/2006/relationships/hyperlink" Target="https://en.wikipedia.org/wiki/#cite_note-Nussbaum-1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p:spPr>
        <p:txBody>
          <a:bodyPr/>
          <a:lstStyle/>
          <a:p>
            <a:endParaRPr lang="en-US" altLang="en-US" smtClean="0"/>
          </a:p>
        </p:txBody>
      </p:sp>
      <p:sp>
        <p:nvSpPr>
          <p:cNvPr id="1229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2C59E214-E106-4B51-AD27-14DE3F00369B}"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r>
              <a:rPr lang="en-US" altLang="en-US" b="1" smtClean="0"/>
              <a:t>Future directions</a:t>
            </a:r>
          </a:p>
          <a:p>
            <a:r>
              <a:rPr lang="en-US" altLang="en-US" smtClean="0"/>
              <a:t>As noted under “Preliminaries” above, a few non-Aristotelian forms of virtue ethics have developed. The most radical departure from the ancient Greek tradition is found in Michael Slote's ‘agent-based’ approach (Slote 2001) inspired by Hutcheson, Hume, Martineau and the feminist ethics of care. </a:t>
            </a:r>
          </a:p>
          <a:p>
            <a:endParaRPr lang="en-US" altLang="en-US" smtClean="0"/>
          </a:p>
          <a:p>
            <a:r>
              <a:rPr lang="en-US" altLang="en-US" smtClean="0"/>
              <a:t>Slote's version of virtue ethics is agent-based (as opposed to more Aristotelian forms which are said to be agent-focused) in the sense that the moral rightness of acts is based on the virtuous motives or characters of the agent. However, the extent of the departure has been exaggerated. </a:t>
            </a:r>
          </a:p>
          <a:p>
            <a:endParaRPr lang="en-US" altLang="en-US" smtClean="0"/>
          </a:p>
          <a:p>
            <a:r>
              <a:rPr lang="en-US" altLang="en-US" smtClean="0"/>
              <a:t>Although Slote discusses well-being rather than eudaimonia, and maintains that this consists in certain “objective” goods, he argues that virtuous motives are not only necessary but also sufficient for well-being. </a:t>
            </a:r>
          </a:p>
          <a:p>
            <a:endParaRPr lang="en-US" altLang="en-US" smtClean="0"/>
          </a:p>
          <a:p>
            <a:r>
              <a:rPr lang="en-US" altLang="en-US" smtClean="0"/>
              <a:t>And although he usually discusses (virtuous) motives rather than virtues, it is clear that his motives are not transitory inner states but admirable states of character, such as compassion, benevolence and caring. </a:t>
            </a:r>
          </a:p>
          <a:p>
            <a:endParaRPr lang="en-US" altLang="en-US" smtClean="0"/>
          </a:p>
          <a:p>
            <a:r>
              <a:rPr lang="en-US" altLang="en-US" smtClean="0"/>
              <a:t>Moreover, although he makes no mention of practical wisdom, such states of character are not admirable, not virtuous motives, unless they take the world into account and are ‘balanced’, in (we must suppose) a wise way. The growing interest in ancient Chinese ethics currently tends to emphasise its common ground with the ancient Greek tradition but, as it gains strength, it may well introduce a more radical departure.</a:t>
            </a:r>
          </a:p>
          <a:p>
            <a:endParaRPr lang="en-US" altLang="en-US" smtClean="0"/>
          </a:p>
          <a:p>
            <a:r>
              <a:rPr lang="en-US" altLang="en-US" smtClean="0"/>
              <a:t>Although virtue ethics has grown remarkably in the last thirty years,it is still very much in the minority, particularly in the area of applied ethics. Many editors of big textbook collections on “bioethics”, or “moral problems” or “biomedical ethics” now try to include articles representative of each of the three normative approaches but are often unable to find any virtue ethics article addressing a particular issue. This is sometimes, no doubt, because “the” issue has been set up as a deontologicial/utilitarian debate, but it is often simply because no virtue ethicist has yet written on the topic. However, the last few years have seen the first collection on applied virtue ethics (Walker and Ivanhoe 2007) and increasing attention to the virtues in role ethics.  This area can certainly be expected to grow in the future, and it looks as though applying virtue ethics in the field of environmental ethics may prove particularly fruitful (Sandler 2007; Hursthouse 2007, 2011).</a:t>
            </a:r>
          </a:p>
          <a:p>
            <a:endParaRPr lang="en-US" altLang="en-US" smtClean="0"/>
          </a:p>
          <a:p>
            <a:r>
              <a:rPr lang="en-US" altLang="en-US" smtClean="0"/>
              <a:t>Whether virtue ethics can be expected to grow into “virtue politics”—i.e. to extend from moral philosophy into political philosophy—is not so clear. Although Plato and Aristotle can be great inspirations as far as the former is concerned, neither, on the face of it, are attractive sources of insight where politics is concerned. However, Nussbaum's most recent work (Nussbaum 2006) suggests that Aristotelian ideas can, after all, generate a satisfyingly liberal political philosophy. Moreover, as noted above, virtue ethics does not have to be neo-Aristotelian. It may be that the virtue ethics of Hutcheson and Hume can be naturally extended into a modern political philosophy (Hursthouse 1990–91; Slote 1993).</a:t>
            </a:r>
          </a:p>
          <a:p>
            <a:endParaRPr lang="en-US" altLang="en-US" smtClean="0"/>
          </a:p>
          <a:p>
            <a:r>
              <a:rPr lang="en-US" altLang="en-US" smtClean="0"/>
              <a:t>Following Plato and Aristotle, modern virtue ethics has always emphasised the importance of moral education, not as the inculcation of rules but as the training of character. In 1982, Carol Gilligan wrote an influential attack (</a:t>
            </a:r>
            <a:r>
              <a:rPr lang="en-US" altLang="en-US" i="1" smtClean="0"/>
              <a:t>In a Different Voice)</a:t>
            </a:r>
            <a:r>
              <a:rPr lang="en-US" altLang="en-US" smtClean="0"/>
              <a:t> on the Kantian-inspired theory of educational psychologist Lawrence Kohlberg. Though primarily intended to criticize Kohlberg's approach as exclusively masculinist, Gilligan's book unwittingly raised many points and issues that are reflected in virtue ethics. Probably Gilligan has been more effective than the academic debates of moral philosophers, but one way or another, there is now a growing movement towards virtues education, amongst both academics (Carr 1999) and teachers in the classroom.</a:t>
            </a:r>
          </a:p>
        </p:txBody>
      </p:sp>
      <p:sp>
        <p:nvSpPr>
          <p:cNvPr id="3072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2883D291-997F-44CD-BE7C-BC68A0DBC129}" type="slidenum">
              <a:rPr lang="en-US" altLang="en-US" sz="120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BDF95929-CF4F-40BF-B0E1-D7D2428A8C1C}" type="slidenum">
              <a:rPr lang="en-US" altLang="en-US"/>
              <a:pPr>
                <a:spcBef>
                  <a:spcPct val="0"/>
                </a:spcBef>
              </a:pPr>
              <a:t>13</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en-US" altLang="en-US" sz="1400" b="1" smtClean="0">
                <a:latin typeface="Arial" pitchFamily="34" charset="0"/>
                <a:cs typeface="Arial" pitchFamily="34" charset="0"/>
              </a:rPr>
              <a:t>Problems with goal-directed ethics</a:t>
            </a:r>
            <a:r>
              <a:rPr lang="en-US" altLang="en-US" sz="1400" smtClean="0">
                <a:latin typeface="Arial" pitchFamily="34" charset="0"/>
                <a:cs typeface="Arial" pitchFamily="34" charset="0"/>
              </a:rPr>
              <a:t>…  </a:t>
            </a:r>
            <a:r>
              <a:rPr lang="en-US" altLang="en-US" sz="1400" b="1" i="1" smtClean="0">
                <a:latin typeface="Arial" pitchFamily="34" charset="0"/>
                <a:cs typeface="Arial" pitchFamily="34" charset="0"/>
              </a:rPr>
              <a:t>whose</a:t>
            </a:r>
            <a:r>
              <a:rPr lang="en-US" altLang="en-US" sz="1400" smtClean="0">
                <a:latin typeface="Arial" pitchFamily="34" charset="0"/>
                <a:cs typeface="Arial" pitchFamily="34" charset="0"/>
              </a:rPr>
              <a:t> best good are we to seek, how do we decide between competing goods, what about a GREAT good for one person versus a MODERATE good for many people, how will we know accurately what might happen in the future based on decisions today. </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“Happiness is not something that is achieved by pursuing it directly.”  Joseph Butler (1692-1752)</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By themselves, goal-oriented ethics is not adequate – just look at the mess that is Peter Singer!</a:t>
            </a:r>
          </a:p>
          <a:p>
            <a:pPr eaLnBrk="1" hangingPunct="1"/>
            <a:endParaRPr lang="en-US" altLang="en-US" sz="1400"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8ADF2620-5DF5-48C8-B113-5B05D391FF94}" type="slidenum">
              <a:rPr lang="en-US" altLang="en-US"/>
              <a:pPr>
                <a:spcBef>
                  <a:spcPct val="0"/>
                </a:spcBef>
              </a:pPr>
              <a:t>14</a:t>
            </a:fld>
            <a:endParaRPr lang="en-US" altLang="en-US"/>
          </a:p>
        </p:txBody>
      </p:sp>
      <p:sp>
        <p:nvSpPr>
          <p:cNvPr id="34819"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p:txBody>
          <a:bodyPr/>
          <a:lstStyle/>
          <a:p>
            <a:pPr eaLnBrk="1" hangingPunct="1">
              <a:defRPr/>
            </a:pPr>
            <a:r>
              <a:rPr lang="en-US" altLang="en-US" sz="1400" dirty="0" smtClean="0">
                <a:latin typeface="Arial" panose="020B0604020202020204" pitchFamily="34" charset="0"/>
                <a:cs typeface="Arial" panose="020B0604020202020204" pitchFamily="34" charset="0"/>
              </a:rPr>
              <a:t>Christian Teleological Ethics </a:t>
            </a:r>
          </a:p>
          <a:p>
            <a:pPr eaLnBrk="1" hangingPunct="1">
              <a:defRPr/>
            </a:pPr>
            <a:r>
              <a:rPr lang="en-US" altLang="en-US" sz="1400" dirty="0" smtClean="0">
                <a:latin typeface="Arial" panose="020B0604020202020204" pitchFamily="34" charset="0"/>
                <a:cs typeface="Arial" panose="020B0604020202020204" pitchFamily="34" charset="0"/>
              </a:rPr>
              <a:t>We have already seen teleological thinking in Aristotle's ethics., and according to Aristotle, ethics is about making decisions that lead to that result. Of course, people do not simply decide that they are going to be happy and go directly for the goal. There are many other different kinds of goods that go into happiness, and most of the goals people set will involve achieving those goods, holding on to them, and balancing them with other goods, so that the end result is the good life they are seeking. 2 </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smtClean="0">
                <a:latin typeface="Arial" panose="020B0604020202020204" pitchFamily="34" charset="0"/>
                <a:cs typeface="Arial" panose="020B0604020202020204" pitchFamily="34" charset="0"/>
              </a:rPr>
              <a:t>For Aristotle, those who are able to have a good life build it step by step, as they come to understand each of the goods available to them and put it in place in relation to all the other goods. They learn this by experience, and the virtues they acquire along the way help them make good decisions in the future. By making the right choices, they achieve a combination of health, wealth, and honor, and they strike the right balance between time spent on political activity and time spent in philosophical contemplation. With courage, prudence, and a little luck, they will sustain these choices over a lifetime, and people will rightly call them </a:t>
            </a:r>
            <a:r>
              <a:rPr lang="en-US" altLang="en-US" sz="1400" dirty="0" err="1" smtClean="0">
                <a:latin typeface="Arial" panose="020B0604020202020204" pitchFamily="34" charset="0"/>
                <a:cs typeface="Arial" panose="020B0604020202020204" pitchFamily="34" charset="0"/>
              </a:rPr>
              <a:t>eudaimon</a:t>
            </a:r>
            <a:r>
              <a:rPr lang="en-US" altLang="en-US" sz="1400" dirty="0" smtClean="0">
                <a:latin typeface="Arial" panose="020B0604020202020204" pitchFamily="34" charset="0"/>
                <a:cs typeface="Arial" panose="020B0604020202020204" pitchFamily="34" charset="0"/>
              </a:rPr>
              <a:t>, happy, or </a:t>
            </a:r>
            <a:r>
              <a:rPr lang="en-US" altLang="en-US" sz="1400" dirty="0" err="1" smtClean="0">
                <a:latin typeface="Arial" panose="020B0604020202020204" pitchFamily="34" charset="0"/>
                <a:cs typeface="Arial" panose="020B0604020202020204" pitchFamily="34" charset="0"/>
              </a:rPr>
              <a:t>makarios</a:t>
            </a:r>
            <a:r>
              <a:rPr lang="en-US" altLang="en-US" sz="1400" dirty="0" smtClean="0">
                <a:latin typeface="Arial" panose="020B0604020202020204" pitchFamily="34" charset="0"/>
                <a:cs typeface="Arial" panose="020B0604020202020204" pitchFamily="34" charset="0"/>
              </a:rPr>
              <a:t>, blessed. From beginning to end, the good life is about goals. The right choices are the ones that lead to these goals. The good person is someone who achieves them. </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smtClean="0">
                <a:latin typeface="Arial" panose="020B0604020202020204" pitchFamily="34" charset="0"/>
                <a:cs typeface="Arial" panose="020B0604020202020204" pitchFamily="34" charset="0"/>
              </a:rPr>
              <a:t>Christian ethics seems at first to present a sharp contrast to this Aristotelian teleology. The teaching of Jesus seems deliberately to turn common ideas of happiness upside down. The one who is </a:t>
            </a:r>
            <a:r>
              <a:rPr lang="en-US" altLang="en-US" sz="1400" dirty="0" err="1" smtClean="0">
                <a:latin typeface="Arial" panose="020B0604020202020204" pitchFamily="34" charset="0"/>
                <a:cs typeface="Arial" panose="020B0604020202020204" pitchFamily="34" charset="0"/>
              </a:rPr>
              <a:t>makarios</a:t>
            </a:r>
            <a:r>
              <a:rPr lang="en-US" altLang="en-US" sz="1400" dirty="0" smtClean="0">
                <a:latin typeface="Arial" panose="020B0604020202020204" pitchFamily="34" charset="0"/>
                <a:cs typeface="Arial" panose="020B0604020202020204" pitchFamily="34" charset="0"/>
              </a:rPr>
              <a:t> is meek, merciful, peaceable, and persecuted (Matthew 5: 3-12). 3 The Epistle to </a:t>
            </a:r>
            <a:r>
              <a:rPr lang="en-US" altLang="en-US" sz="1400" dirty="0" err="1" smtClean="0">
                <a:latin typeface="Arial" panose="020B0604020202020204" pitchFamily="34" charset="0"/>
                <a:cs typeface="Arial" panose="020B0604020202020204" pitchFamily="34" charset="0"/>
              </a:rPr>
              <a:t>Diognetus</a:t>
            </a:r>
            <a:r>
              <a:rPr lang="en-US" altLang="en-US" sz="1400" dirty="0" smtClean="0">
                <a:latin typeface="Arial" panose="020B0604020202020204" pitchFamily="34" charset="0"/>
                <a:cs typeface="Arial" panose="020B0604020202020204" pitchFamily="34" charset="0"/>
              </a:rPr>
              <a:t>, a Christian text from the second century, is even more clear about the contrast between the Christian life and the kind of happiness most people appear to be seeking: </a:t>
            </a:r>
          </a:p>
          <a:p>
            <a:pPr eaLnBrk="1" hangingPunct="1">
              <a:defRPr/>
            </a:pPr>
            <a:endParaRPr lang="en-US" altLang="en-US" sz="1400" dirty="0" smtClean="0">
              <a:latin typeface="Arial" panose="020B0604020202020204" pitchFamily="34" charset="0"/>
              <a:cs typeface="Arial" panose="020B0604020202020204" pitchFamily="34" charset="0"/>
            </a:endParaRP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But happiness is not to be found in dominating one's fellows, or in wanting to have more than his weaker brethren, or in possessing riches and riding rough-shod over his inferiors. No one can become an imitator of God like that, for such things are wholly alien to His greatness. But if a man will shoulder another's burden; if he be ready to supply another's need from his own abundance; if, by sharing the blessings he has received from God with those who are in want, he himself becomes a god to those who receive his bounty— such a man is indeed an imitator of God. 4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What the early Christian writings share that sets them apart from an Aristotelian understanding of happiness is the conviction that everything depends on relationship with God, or in the terminology of the Gospels, on "entering the kingdom of heaven." All other goods are less than this good, and a wise person will eagerly give up everything else to obtain it (Matthew 13: 44-45).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Augustine makes this explicit when he discusses true happiness. Like other Christians who know philosophy, he assumes that happiness is what everyone is seeking. But he knows that happiness will have to be reinterpreted in light of Christian experience. As we have seen, he argues that the things we expect to make us happy actually make us anxious, because we are afraid that we might lose them. If we are really going to be happy, we must find a good that cannot be lost, even in death. Only one good fits that description. True happiness is relationship to God. "God alone, therefore, should be loved, but this whole world, that is, all sensible things, should be held in contempt. We must, however, use them for the needs of this life." 5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Augustine (like Aristotle) often focused on goals in thinking about the moral life, but his ethics was Christian in that he related goals to the love of God.  His RADICAL MONOTHEISM emphasizes the uniqueness of God’s reality to explain why God alone is to be loved and why no other object of love can provide true happiness.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H. Richard Niebuhr observed that many people in the world today are – by comparison – either polytheists or (at best) henotheists, in that they seek many different, competing goods and have many different loyalties, though they may give their primary loyalties to one.  Such things are nationalism, ethnic loyalties, political ideologies, family, and even certain kinds of religious commitment, can qualify.  (Some people, for example, are more concerned with the battle AGAINST Islam than they are with proper worship of God.)  To value anything appropriately, Niebuhr said (and Augustine would agree), we must put God as the “center of value.”  It is not that God alone is good, but that other things are good only because God is – so the goodness of things can </a:t>
            </a:r>
            <a:r>
              <a:rPr lang="en-US" altLang="en-US" sz="1400" dirty="0" err="1" smtClean="0">
                <a:latin typeface="Arial" panose="020B0604020202020204" pitchFamily="34" charset="0"/>
                <a:cs typeface="Arial" panose="020B0604020202020204" pitchFamily="34" charset="0"/>
              </a:rPr>
              <a:t>nly</a:t>
            </a:r>
            <a:r>
              <a:rPr lang="en-US" altLang="en-US" sz="1400" dirty="0" smtClean="0">
                <a:latin typeface="Arial" panose="020B0604020202020204" pitchFamily="34" charset="0"/>
                <a:cs typeface="Arial" panose="020B0604020202020204" pitchFamily="34" charset="0"/>
              </a:rPr>
              <a:t> be accurately determined by their relationship to this center from which all goodness comes.</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So Augustine suggests that it would be wise not to love things at all, at least until our desires can be reshaped, but rather simply use things as needed, concentrating our love on God alone.  This would give us the understanding that some goods are worth the sacrifice of present happiness in order to secure a more lasting good.  (He told a congregation whose faith had been shaken by reports of barbarian invasions that they should remember the Christian martyrs who, not very long before, had kept their faith and given up their lives for the greater good of faith in Christ.</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What Augustine means by "things" are not only the material goods that are the object of so much of goal-setting and goal-seeking. Augustine's list of things to be used would include higher-level activities, like taking part in government and using your reason to discuss philosophy. Aristotle saw these as essential elements of the good life. Augustine had been an ambitious participant in the political world as a professor of rhetoric in Milan, and he never lost the sense that a good person should accept the duties of public office when called upon to do so. He continued to read philosophy, and he enjoyed discussing ideas with his friends, both in person and in correspondence with those who lived far away. But he did not regard either public life or philosophical reflection as a source of true happiness. 6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Such activities are things to be used. So, too, are the people who share these activities with us. If we start making decisions on the basis of our love for these people and activities, he warns, we will be misled by our anxieties about losing them, and we will lose them in the end, because they will distract us from the love for God on which everything else depends. Even those familiar virtues of prudence, courage, temperance, and justice have to be reinterpreted so that they are focused on God alone: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Temperance is love preserving itself whole and entire for God. Fortitude [courage] is love readily enduring all things for God. Justice is love that serves only God and, for this reason, correctly governs other things that are subject to a human being. And prudence is love distinguishing correctly those things by which it is helped toward God from those things by which it can be impeded. 7 </a:t>
            </a:r>
          </a:p>
          <a:p>
            <a:pPr marL="285750" indent="-285750" eaLnBrk="1" hangingPunct="1">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Because Augustine views the world from the Christian stance, he cannot suppose that true happiness will be found in the disciplined life of the Stoic philosophers, who acquire goods and virtues through steady habits and avoid commitments and desires that entangle them with events that they cannot control. Nor does he think that the </a:t>
            </a:r>
            <a:r>
              <a:rPr lang="en-US" altLang="en-US" sz="1400" dirty="0" err="1" smtClean="0">
                <a:latin typeface="Arial" panose="020B0604020202020204" pitchFamily="34" charset="0"/>
                <a:cs typeface="Arial" panose="020B0604020202020204" pitchFamily="34" charset="0"/>
              </a:rPr>
              <a:t>Neoplatonists</a:t>
            </a:r>
            <a:r>
              <a:rPr lang="en-US" altLang="en-US" sz="1400" dirty="0" smtClean="0">
                <a:latin typeface="Arial" panose="020B0604020202020204" pitchFamily="34" charset="0"/>
                <a:cs typeface="Arial" panose="020B0604020202020204" pitchFamily="34" charset="0"/>
              </a:rPr>
              <a:t> will be successful in their ascent through higher and higher levels of contemplation until they arrive at the idea of the Good itself. Augustine's understanding of sin gives him a more realistic picture of what happens when people go off in pursuit of goals they think will lead to true happiness. Because individual human beings are sinful and separated from God, their choice of which goods to pursue and how to pursue them will often be mistaken; and because we all live in a fallen world, any good we might happen to achieve after all will be subject to decay or destruction.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Augustine sees that someone who tries to live a good life on the philosophers' terms is not going to enjoy steady progress toward the goal of true happiness. More likely, that person will be found running from one project to the next, trying to undo the results of mistaken choices that were not really good at all and anxiously shoring up whatever good has been accomplished against real or imagined threats of destruction. This is not the picture of a truly happy life, but it is the likely result of trying to be happy according to the philosophers' directions.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For Augustine, true happiness begins with the ultimate goal, for unlike Aristotle's </a:t>
            </a:r>
            <a:r>
              <a:rPr lang="en-US" altLang="en-US" sz="1400" dirty="0" err="1" smtClean="0">
                <a:latin typeface="Arial" panose="020B0604020202020204" pitchFamily="34" charset="0"/>
                <a:cs typeface="Arial" panose="020B0604020202020204" pitchFamily="34" charset="0"/>
              </a:rPr>
              <a:t>eudaimonia</a:t>
            </a:r>
            <a:r>
              <a:rPr lang="en-US" altLang="en-US" sz="1400" dirty="0" smtClean="0">
                <a:latin typeface="Arial" panose="020B0604020202020204" pitchFamily="34" charset="0"/>
                <a:cs typeface="Arial" panose="020B0604020202020204" pitchFamily="34" charset="0"/>
              </a:rPr>
              <a:t>, which we come to understand by reflecting on the combination of activities and achievements that make it up, God is so different from everything that God has created that love for God is best understood when it is seen by itself alone, distinct from all the other loves that might be confused with it. When we love God, we will be able to put all other things to their appropriate uses, but we will never learn to love God by thinking first of other things.</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Radical Monotheism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Augustine emphasizes the uniqueness of God's reality to explain why God alone is to be loved and why no other object of love can supply true happiness. This is a key theme in his work, especially as he tries to distinguish the creator God of Genesis from Manichean accounts of creation, 8 in which the good creator must struggle against an opposite, evil power. God stands apart from creation, and yet God is the source of all of it. Unless we can see the world in those terms, our efforts to set goals for our life will lack direction and end in frustration and loss.</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For Augustine, everything is good because it is part of God's creation. What we call evil is not some alien reality opposed to God. It is the absence of a certain good that should be there. Disease is a body lacking the healthy functioning that is its natural good. War and social unrest are the absence of the peace that everyone naturally seeks. Sin and its evil consequences are the result of a will turned toward itself and away from God. These failures of good can be severe, resulting in natural and human evils in which little of the goodness of God's creation remains, but something11 totally lacking in good could not continue to exist. All things are good, because God made them. But they are good in different ways and in different degrees. God is the highest degree of every kind of goodness.</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Augustine:  “In these precepts, a man finds three things which he is to love: God, himself, and his neighbor; for a man who loves God does not err in loving himself.”  We take our first step towards a good life when we begin to think about our relationship to God, and happiness is only secure as long as that primary relationship is maintained.</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Never love anything that can’t love you back….  Augustine:  “Love with care and </a:t>
            </a:r>
            <a:r>
              <a:rPr lang="en-US" altLang="en-US" sz="1400" i="1" dirty="0" smtClean="0">
                <a:latin typeface="Arial" panose="020B0604020202020204" pitchFamily="34" charset="0"/>
                <a:cs typeface="Arial" panose="020B0604020202020204" pitchFamily="34" charset="0"/>
              </a:rPr>
              <a:t>then</a:t>
            </a:r>
            <a:r>
              <a:rPr lang="en-US" altLang="en-US" sz="1400" dirty="0" smtClean="0">
                <a:latin typeface="Arial" panose="020B0604020202020204" pitchFamily="34" charset="0"/>
                <a:cs typeface="Arial" panose="020B0604020202020204" pitchFamily="34" charset="0"/>
              </a:rPr>
              <a:t>, what you will, do…”  or Luther:  “Love God and do as you please.”</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err="1" smtClean="0">
                <a:latin typeface="Arial" panose="020B0604020202020204" pitchFamily="34" charset="0"/>
                <a:cs typeface="Arial" panose="020B0604020202020204" pitchFamily="34" charset="0"/>
              </a:rPr>
              <a:t>Lovin</a:t>
            </a:r>
            <a:r>
              <a:rPr lang="en-US" altLang="en-US" sz="1400" dirty="0" smtClean="0">
                <a:latin typeface="Arial" panose="020B0604020202020204" pitchFamily="34" charset="0"/>
                <a:cs typeface="Arial" panose="020B0604020202020204" pitchFamily="34" charset="0"/>
              </a:rPr>
              <a:t>, Robin W. (2011-11-01). An Introduction to Christian Ethics: Goals, Duties, and Virtues (p. 81). Abingdon Press. Kindle Edition.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0FCEEB16-BCB6-4FA2-8696-67EB174BBCA5}" type="slidenum">
              <a:rPr lang="en-US" altLang="en-US"/>
              <a:pPr>
                <a:spcBef>
                  <a:spcPct val="0"/>
                </a:spcBef>
              </a:pPr>
              <a:t>15</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r>
              <a:rPr lang="en-US" altLang="en-US" sz="1400" smtClean="0">
                <a:latin typeface="Arial" pitchFamily="34" charset="0"/>
                <a:cs typeface="Arial" pitchFamily="34" charset="0"/>
              </a:rPr>
              <a:t>REALISM in philosophy is the belief that things exist independently of our ideas about them.  MORAL REALISM says that good is inherent in things that are truly good, apart from any perception or attribution on our part; goodness is a real property of the people, things and states of affairs we call good.</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MORAL IDEALISM, or Subjectivism, says that goodness is not an inherent quality, but rather is an “idea” that we assign to certain things, without it being absolute.  (This is especially characteristic of naturalism and materialism, which maintain that the physical world is all that exists, and that the physical world is morally neutral (without “goodness” as a real property) – that the physical world has no inherent moral value, but rather only whatever values we assign it in our own minds.)</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When a moral realist (including Christians) say something is “good,” a moral idealist would ask “for WHOM is it good?”  Moral idealism says that individuals, groups, cultures, religions or political ideologies all impose different moral values on the world, and no one set of good works for everyone.  They insist that things are called “good” only because they satisfy our desires, or happen to be to our advantage, and that good is a non-objective illusion we assign to such things, rather than being an objectively real property.</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An “ethical egoist” will insist that each person has a unique set of values by which he or she judges things in moral terms.  An “cultural relativism” would agree that moral values are assigned, but would say those moral values are assigned by groups or cultures.</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Many – perhaps still MOST – people share the assumption that when we ask what is good, or what goals we ought to pursue to achieve goodness, we are asking a questions about how the world really is, and not just about what we and other people want.</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We all would agree that feeding a starving child is good; and that taking food away from a starving child so that I can have another vente latte is not good – though we often do not act on this knowledge.  (Jonathon Swift and “A Modest Proposal.”)</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But how do we choose when the questions involve family versus careen advancement, between learning and service, between a useful life versus a long one?  The very fact that such questions are so difficult, and that we suspect there is a real risk of getting it wrong,  suggests there are real differences between them, and that there are REAL goods to be chosen.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CAAA4805-D93B-4550-8E90-39D8AA88B6C1}" type="slidenum">
              <a:rPr lang="en-US" altLang="en-US"/>
              <a:pPr>
                <a:spcBef>
                  <a:spcPct val="0"/>
                </a:spcBef>
              </a:pPr>
              <a:t>16</a:t>
            </a:fld>
            <a:endParaRPr lang="en-US"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en-US" altLang="en-US" sz="1400" smtClean="0">
                <a:latin typeface="Arial" pitchFamily="34" charset="0"/>
                <a:cs typeface="Arial" pitchFamily="34" charset="0"/>
              </a:rPr>
              <a:t>Francis Hutcheson (1694-1746) argued that that ethics should rely on the “moral sense” shared by ordinary people, who know what makes for human happiness.  (“Ask any honest farmer…”)</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Adam Smith (1723-1790) wrote The Wealth of Nations and founded modern economics, arguing that social goals should be set by the goods people choose in markets – thus “market economies.”</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Jeremy Bentham (1748-1832) argued that both personal and political choices should follow the “principle of utility.”  (But what of self-discipline, sacrifice and respect for authority?)  He imagined Christians had missed this simple truth.</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John Stuart Mill (1806-1873) further developed utilitarianism as a philosophy for democracy and social reform, and believed that utilitarianism was exactly the kind of simplification Jesus had in mind in the Golden Rule.</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This approach distinctly does NOT address the “greatest good” or “highest good” in the way Aristotle or Augustine did, and they insisted that goods can be compared, but they are no commensurable – meaning there is no common way to make an equivalent comparison of various goods.   The Utilitarians insisted various goods WERE commensurable, based on whether they produced more pleasure and less pain.</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It is also true that Utilitarianism works better in large groups, but may be of little help in making personal ethical decisions.</a:t>
            </a:r>
          </a:p>
          <a:p>
            <a:pPr eaLnBrk="1" hangingPunct="1"/>
            <a:endParaRPr lang="en-US" altLang="en-US" sz="1400" smtClean="0">
              <a:latin typeface="Arial" pitchFamily="34" charset="0"/>
              <a:cs typeface="Arial" pitchFamily="34" charset="0"/>
            </a:endParaRPr>
          </a:p>
          <a:p>
            <a:pPr eaLnBrk="1" hangingPunct="1"/>
            <a:r>
              <a:rPr lang="en-US" altLang="en-US" sz="1400" b="1" smtClean="0">
                <a:latin typeface="Arial" pitchFamily="34" charset="0"/>
                <a:cs typeface="Arial" pitchFamily="34" charset="0"/>
              </a:rPr>
              <a:t>Consequentialism</a:t>
            </a:r>
            <a:r>
              <a:rPr lang="en-US" altLang="en-US" sz="1400" smtClean="0">
                <a:latin typeface="Arial" pitchFamily="34" charset="0"/>
                <a:cs typeface="Arial" pitchFamily="34" charset="0"/>
              </a:rPr>
              <a:t> is another names for teleology, in which ethics is evaluated based on projected consequences of ethical decisions.  </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Consequentialism that is based on resulting balance of pleasure and pain is called </a:t>
            </a:r>
            <a:r>
              <a:rPr lang="en-US" altLang="en-US" sz="1400" b="1" smtClean="0">
                <a:latin typeface="Arial" pitchFamily="34" charset="0"/>
                <a:cs typeface="Arial" pitchFamily="34" charset="0"/>
              </a:rPr>
              <a:t>hedonism</a:t>
            </a:r>
            <a:r>
              <a:rPr lang="en-US" altLang="en-US" sz="1400" smtClean="0">
                <a:latin typeface="Arial" pitchFamily="34" charset="0"/>
                <a:cs typeface="Arial" pitchFamily="34" charset="0"/>
              </a:rPr>
              <a:t>.  Utilitarianism is sometimes called </a:t>
            </a:r>
            <a:r>
              <a:rPr lang="en-US" altLang="en-US" sz="1400" b="1" smtClean="0">
                <a:latin typeface="Arial" pitchFamily="34" charset="0"/>
                <a:cs typeface="Arial" pitchFamily="34" charset="0"/>
              </a:rPr>
              <a:t>“Universalistic Hedonism”</a:t>
            </a:r>
            <a:r>
              <a:rPr lang="en-US" altLang="en-US" sz="1400" smtClean="0">
                <a:latin typeface="Arial" pitchFamily="34" charset="0"/>
                <a:cs typeface="Arial" pitchFamily="34" charset="0"/>
              </a:rPr>
              <a:t> (as opposed to </a:t>
            </a:r>
            <a:r>
              <a:rPr lang="en-US" altLang="en-US" sz="1400" b="1" smtClean="0">
                <a:latin typeface="Arial" pitchFamily="34" charset="0"/>
                <a:cs typeface="Arial" pitchFamily="34" charset="0"/>
              </a:rPr>
              <a:t>Egocentric Hedonism</a:t>
            </a:r>
            <a:r>
              <a:rPr lang="en-US" altLang="en-US" sz="1400" smtClean="0">
                <a:latin typeface="Arial" pitchFamily="34" charset="0"/>
                <a:cs typeface="Arial" pitchFamily="34" charset="0"/>
              </a:rPr>
              <a:t>, in which I make ethical decisions based entirely on what will give ME more pleasure or pain.)</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The Christian version of consequentialism is sometimes called </a:t>
            </a:r>
            <a:r>
              <a:rPr lang="en-US" altLang="en-US" sz="1400" b="1" smtClean="0">
                <a:latin typeface="Arial" pitchFamily="34" charset="0"/>
                <a:cs typeface="Arial" pitchFamily="34" charset="0"/>
              </a:rPr>
              <a:t>Agapism</a:t>
            </a:r>
            <a:r>
              <a:rPr lang="en-US" altLang="en-US" sz="1400" smtClean="0">
                <a:latin typeface="Arial" pitchFamily="34" charset="0"/>
                <a:cs typeface="Arial" pitchFamily="34" charset="0"/>
              </a:rPr>
              <a:t>, which evaluates consequences based on the kind of love (“agape”) Jesus said should be given to God and our neighbor. </a:t>
            </a:r>
            <a:r>
              <a:rPr lang="en-US" altLang="en-US" sz="1400" b="1" i="1" smtClean="0">
                <a:latin typeface="Arial" pitchFamily="34" charset="0"/>
                <a:cs typeface="Arial" pitchFamily="34" charset="0"/>
              </a:rPr>
              <a:t>(“What is the most loving thing possible?”)  </a:t>
            </a:r>
            <a:r>
              <a:rPr lang="en-US" altLang="en-US" sz="1400" smtClean="0">
                <a:latin typeface="Arial" pitchFamily="34" charset="0"/>
                <a:cs typeface="Arial" pitchFamily="34" charset="0"/>
              </a:rPr>
              <a:t>Under Joseph Fletcher (1905-1993) at Episcopal Divinity School in Cambridge, Mass., this developed into the Christian version of “situation ethics,” which says each situation demands that we evaluate how Jesus’ love might be best and most effectively applied to demonstrate love for God and for others.  </a:t>
            </a:r>
            <a:r>
              <a:rPr lang="en-US" altLang="en-US" sz="1400" b="1" smtClean="0">
                <a:latin typeface="Arial" pitchFamily="34" charset="0"/>
                <a:cs typeface="Arial" pitchFamily="34" charset="0"/>
              </a:rPr>
              <a:t>(“Act teleology” </a:t>
            </a:r>
            <a:r>
              <a:rPr lang="en-US" altLang="en-US" sz="1400" smtClean="0">
                <a:latin typeface="Arial" pitchFamily="34" charset="0"/>
                <a:cs typeface="Arial" pitchFamily="34" charset="0"/>
              </a:rPr>
              <a:t>versus </a:t>
            </a:r>
            <a:r>
              <a:rPr lang="en-US" altLang="en-US" sz="1400" b="1" smtClean="0">
                <a:latin typeface="Arial" pitchFamily="34" charset="0"/>
                <a:cs typeface="Arial" pitchFamily="34" charset="0"/>
              </a:rPr>
              <a:t>“rule teleology,” </a:t>
            </a:r>
            <a:r>
              <a:rPr lang="en-US" altLang="en-US" sz="1400" smtClean="0">
                <a:latin typeface="Arial" pitchFamily="34" charset="0"/>
                <a:cs typeface="Arial" pitchFamily="34" charset="0"/>
              </a:rPr>
              <a:t>which tries to identify which rules or principles best apply to guide our ethical decisions to the best consequences.) </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Fletcher was trying to avoid legalism, but instead was accused of antinomianism – believing that there is no purpose or established principle against which we can judge our choices and actions.</a:t>
            </a:r>
            <a:endParaRPr lang="en-US" altLang="en-US" sz="1400" b="1" i="1" smtClean="0">
              <a:latin typeface="Arial" pitchFamily="34" charset="0"/>
              <a:cs typeface="Arial" pitchFamily="34" charset="0"/>
            </a:endParaRP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Contemporary consequentialist ethical philosopher Peter Singer – atheist, so no God to create objective good, nor any order in nature to teach us which good is better than others, so no real basis for calling anything “good,” and no reason to prefer HUMAN happiness to happiness of other beings which can also feel pleasure and pain.  This leaves no room for preferring my own good, or that of my country, or even the good of our species, if I can do something to alleviate suffering for other sentient beings – since quality of life is what counts, and not what is “good.”  For this reason, Singer advocates in favor of death by suicide and euthanasia as preferable to suffering.  </a:t>
            </a:r>
          </a:p>
          <a:p>
            <a:pPr eaLnBrk="1" hangingPunct="1"/>
            <a:endParaRPr lang="en-US" altLang="en-US" sz="1400" smtClean="0">
              <a:latin typeface="Arial" pitchFamily="34" charset="0"/>
              <a:cs typeface="Arial" pitchFamily="34" charset="0"/>
            </a:endParaRPr>
          </a:p>
          <a:p>
            <a:pPr eaLnBrk="1" hangingPunct="1"/>
            <a:r>
              <a:rPr lang="en-US" altLang="en-US" sz="1400" smtClean="0">
                <a:latin typeface="Arial" pitchFamily="34" charset="0"/>
                <a:cs typeface="Arial" pitchFamily="34" charset="0"/>
              </a:rPr>
              <a:t>(Physician-assisted euthanasia approved in the Netherlands in 1984 – since 1995, 3% of all deaths are by physician-assisted suicide, and one-in-five of those were involuntary, and those are only the ones that are reported as such, which causes many people in Holland to fear going into the hospital – according to a report from The Hague.)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endParaRPr lang="en-US" altLang="en-US" smtClean="0"/>
          </a:p>
        </p:txBody>
      </p:sp>
      <p:sp>
        <p:nvSpPr>
          <p:cNvPr id="1434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fld id="{EDD8F8D4-2EAA-435C-B042-50AD6648AB3F}" type="slidenum">
              <a:rPr lang="en-US" altLang="en-US" sz="1200"/>
              <a:pPr/>
              <a:t>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20C6A1C4-9BFD-44BC-A218-4C39DFA56899}" type="slidenum">
              <a:rPr lang="en-US" altLang="en-US"/>
              <a:pPr>
                <a:spcBef>
                  <a:spcPct val="0"/>
                </a:spcBef>
              </a:pPr>
              <a:t>3</a:t>
            </a:fld>
            <a:endParaRPr lang="en-US"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r>
              <a:rPr lang="en-US" altLang="en-US" sz="1400" smtClean="0">
                <a:latin typeface="Arial" pitchFamily="34" charset="0"/>
                <a:cs typeface="Arial" pitchFamily="34" charset="0"/>
              </a:rPr>
              <a:t>At some point, most people begin to ask questions about the way of life they have lived. They start to wonder whether they really should obey the rules they have been told to follow. They ask whether the ideas they have been taught about the world and their own place in it are really true. They look at the dreams and the goals they have been pursuing, and they have to decide whether the life they have or the life they want really is a good life. Many things lead to this kind of critical thinking. Sometimes, it happens as a person matures and leaves the familiar surroundings of home and family for further education, marriage, or a new career. People encounter new cultures, new religions, or new neighbors, and as a result, they see their own lives and beliefs in a different way. Illness, war, or natural disaster can change lives suddenly and so completely that people ask whether they can return to the life they were living before, and whether they want to. Sometimes, too, the questions come slowly, out of quiet reflection, as we recognize the choices we have already made about our own lives and begin to discern the possibilities still ahead of us. </a:t>
            </a:r>
          </a:p>
          <a:p>
            <a:pPr eaLnBrk="1" hangingPunct="1"/>
            <a:endParaRPr lang="en-US" altLang="en-US" sz="1400"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C46CABE0-DC90-4919-8774-176940BB270A}" type="slidenum">
              <a:rPr lang="en-US" altLang="en-US"/>
              <a:pPr>
                <a:spcBef>
                  <a:spcPct val="0"/>
                </a:spcBef>
              </a:pPr>
              <a:t>4</a:t>
            </a:fld>
            <a:endParaRPr lang="en-US" alt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p:txBody>
          <a:bodyPr/>
          <a:lstStyle/>
          <a:p>
            <a:pPr eaLnBrk="1" hangingPunct="1">
              <a:defRPr/>
            </a:pPr>
            <a:r>
              <a:rPr lang="en-US" altLang="en-US" sz="1400" b="1" dirty="0" smtClean="0">
                <a:latin typeface="Arial" panose="020B0604020202020204" pitchFamily="34" charset="0"/>
                <a:cs typeface="Arial" panose="020B0604020202020204" pitchFamily="34" charset="0"/>
              </a:rPr>
              <a:t>Goals, Duties, and Virtues </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smtClean="0">
                <a:latin typeface="Arial" panose="020B0604020202020204" pitchFamily="34" charset="0"/>
                <a:cs typeface="Arial" panose="020B0604020202020204" pitchFamily="34" charset="0"/>
              </a:rPr>
              <a:t>Learning how to see the world, however, is not the same thing as solving moral problems. Augustine sometimes suggested that if everyone were united in a common love for God, they would all agree on the answers to all their moral questions. That may be true, but getting everyone to agree on the same stance, or even getting all Christians to agree on the same version of the Christian stance, is not a very efficient way to arrive at a decision. </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smtClean="0">
                <a:latin typeface="Arial" panose="020B0604020202020204" pitchFamily="34" charset="0"/>
                <a:cs typeface="Arial" panose="020B0604020202020204" pitchFamily="34" charset="0"/>
              </a:rPr>
              <a:t>The moral question is not, What do I believe? It is, What should I do? Stance will influence that answer, but stance alone does not determine it. Christians also shape their moral choices by bringing some form of moral reasoning to bear on the problems they face. Here, Christian ethics comes into conversation with other ways of thinking about ethics, for although there are many stances, there are three primary ways of arriving at a moral decision: You can use reason to set goals and determine the course of action most likely to achieve them. You can think about what your duty is and ask what you must do to fulfill it. You can determine what kind of person you should be and how to acquire the personal characteristics or virtues that enable you to be that kind of person. </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Although people face many different moral problems, they typically use three methods of reasoning to make their moral choices. </a:t>
            </a: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They set goals, </a:t>
            </a: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they identify their duties, </a:t>
            </a: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and they ask what virtues they ought to have.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marL="285750" indent="-285750" eaLnBrk="1" hangingPunct="1">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Much of our moral thinking begins with teleology, the setting of goals, and this method of moral reasoning is found already in Aristotle's Nicomachean Ethics. Like Aristotle, Augustine often focused on goals in thinking about the moral life, but his Christian ethics made use of teleology by relating goals to love for God.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One of the things that study of the history of ethics makes clear is that all ethics is shaped by a particular way of looking at the world and the human place in it. We might think that it would be easier to make our choices, or at least easier to explain them to others, if we could set these beliefs aside and look at our problems "objectively," but this does not work. Without the stance that orients me to the world and gives me an identity, the decision I make cannot be my decision.</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Ways of Reasoning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You could choose randomly, of course. Sometimes, people flip a coin to determine what to do. Sometimes, people who face a difficult decision are quite sure that God has shown them what to do. Sometimes, they turn to an authority they trust, and they do whatever the authority tells them. Aristotle would remind us, however, that ethics is using reason in our decisions, so that thinking guides our actions. Prayer and meditation may help us do that thinking clearly, and discussing our choices with people whom we trust can be an important part of decision making, but what makes a decision moral is that you use reason to identify the right choice. Then, when you have identified the right choice, you act on it.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What we are looking for are ways of thinking that we can apply consistently when we face new decisions. It is not just a matter of wanting a guide to this particular decision. We want to know how to connect it to all the other decisions we have to make, so that any particular decision will be one that fits with the rest of our life, not something that leaves us saying, "I don't know why I did it. I don't usually act that way." So we try to find ways of thinking that connect this choice to others we have made. "The people I admire," we tell ourselves, "make sacrifices for the team, so that's what I'm going to do, too." "It's just wrong for anybody to tell a lie, so I'm not going to do it." "Things always go wrong when people borrow money from their friends, so I'm not going to do it."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That, broadly speaking, is moral reasoning. There is nothing mysterious about it. We all do it all the time. Notice, however, that those three simple examples actually suggest three very different ways of thinking about choices. In the first case, the decision turns on personal characteristics that we find good or admirable. We try to make the choices which that kind of person would make, and our moral lives become consistent as we acquire those admirable qualities and shape the rest of our decisions by them. We become the kind of person who makes sacrifices for the team. We have a virtue that we might call loyalty, or reliability, or just "being a team player." The second example is a decision based on duty. There are some things that all of us ought to do, or some rules that apply to everybody, and when we can identify what those rules are, we know that they apply to us, too. Consistency in the moral life comes from following the rules and doing our duty, even when it is difficult and we do not want to do it. When we do the right thing in that way, our own conduct is reliable from case to case, and because we are all following the same rules, our choices are consistent with those of other people who are trying to do the right thing, too. In the third case, attention centers on results. Bad things happen when people borrow money from their friends, so that is the wrong thing to do. We might say that our goal is avoiding the bad results we expect when friends borrow money from friends. If we thought about it a little longer, we might say that the goal is actually preserving friendship, since friendships often break up when people go into debt to their friends. Or perhaps the goal is more personal, like preserving an image of independence and self-sufficiency. Your friends might think less of you, even if you paid the money back, and you do not want that to happen. However you formulate the goal, consistency in the moral life comes from pursuing worthwhile goals that you know you will continue to follow and that are consistent with the other goals that guide your decisions. There are many different moral choices, but our ways of thinking about them tend to take these three forms. Sometimes, we think in terms of duties, which tell us what we should and should not do. Sometimes we consider goals, which tell us what our actions should accomplish. Sometimes, we focus on virtues, which describe the kind of person we ought to be. Of course, it is possible to jump from one kind of guideline to another until you find one that invites you to do what you wanted to do in the first place. That may be little better than flipping a coin. If you are going to reason about your choices, one of the first things you have to decide is how to match the consideration of duties, goals, and virtues to the particular problems you face.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Those who study ethics systematically organize the subject in this way, too. They speak of deontology, a system of ethics based on duties, and teleology, a system of ethics based on goals. They also use the term </a:t>
            </a:r>
            <a:r>
              <a:rPr lang="en-US" altLang="en-US" sz="1400" i="1" dirty="0" err="1" smtClean="0">
                <a:latin typeface="Arial" panose="020B0604020202020204" pitchFamily="34" charset="0"/>
                <a:cs typeface="Arial" panose="020B0604020202020204" pitchFamily="34" charset="0"/>
              </a:rPr>
              <a:t>areteology</a:t>
            </a:r>
            <a:r>
              <a:rPr lang="en-US" altLang="en-US" sz="1400" dirty="0" smtClean="0">
                <a:latin typeface="Arial" panose="020B0604020202020204" pitchFamily="34" charset="0"/>
                <a:cs typeface="Arial" panose="020B0604020202020204" pitchFamily="34" charset="0"/>
              </a:rPr>
              <a:t>, or more simply, virtue ethics, to name systems of ethics based on important personal characteristics like humility, generosity, honesty, and courage. Some systems of ethics rely exclusively on one of these three starting points. Others try, as most people do in daily life, to make some consistent use of all three of them.</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THREE WAYS OF MORAL REASONING </a:t>
            </a:r>
          </a:p>
          <a:p>
            <a:pPr eaLnBrk="1" hangingPunct="1">
              <a:buFont typeface="Arial" panose="020B0604020202020204" pitchFamily="34" charset="0"/>
              <a:buNone/>
              <a:defRPr/>
            </a:pPr>
            <a:endParaRPr lang="en-US" altLang="en-US" sz="1400" dirty="0" smtClean="0">
              <a:latin typeface="Arial" panose="020B0604020202020204" pitchFamily="34" charset="0"/>
              <a:cs typeface="Arial" panose="020B0604020202020204" pitchFamily="34" charset="0"/>
            </a:endParaRPr>
          </a:p>
          <a:p>
            <a:pPr eaLnBrk="1" hangingPunct="1">
              <a:buFont typeface="Arial" panose="020B0604020202020204" pitchFamily="34" charset="0"/>
              <a:buNone/>
              <a:defRPr/>
            </a:pPr>
            <a:r>
              <a:rPr lang="en-US" altLang="en-US" sz="1400" dirty="0" smtClean="0">
                <a:latin typeface="Arial" panose="020B0604020202020204" pitchFamily="34" charset="0"/>
                <a:cs typeface="Arial" panose="020B0604020202020204" pitchFamily="34" charset="0"/>
              </a:rPr>
              <a:t>Deontology is a modern term that comes from </a:t>
            </a:r>
            <a:r>
              <a:rPr lang="en-US" altLang="en-US" sz="1400" i="1" dirty="0" err="1" smtClean="0">
                <a:latin typeface="Arial" panose="020B0604020202020204" pitchFamily="34" charset="0"/>
                <a:cs typeface="Arial" panose="020B0604020202020204" pitchFamily="34" charset="0"/>
              </a:rPr>
              <a:t>deon</a:t>
            </a:r>
            <a:r>
              <a:rPr lang="en-US" altLang="en-US" sz="1400" dirty="0" smtClean="0">
                <a:latin typeface="Arial" panose="020B0604020202020204" pitchFamily="34" charset="0"/>
                <a:cs typeface="Arial" panose="020B0604020202020204" pitchFamily="34" charset="0"/>
              </a:rPr>
              <a:t>, the Greek word for that which is right or necessary, and logos, a Greek word frequently used to name the study of something. So deontology is originally the study of what it is right to do, and later, more specifically, the study of rules or duties. </a:t>
            </a:r>
            <a:r>
              <a:rPr lang="en-US" altLang="en-US" sz="1400" i="1" dirty="0" smtClean="0">
                <a:latin typeface="Arial" panose="020B0604020202020204" pitchFamily="34" charset="0"/>
                <a:cs typeface="Arial" panose="020B0604020202020204" pitchFamily="34" charset="0"/>
              </a:rPr>
              <a:t>Teleology</a:t>
            </a:r>
            <a:r>
              <a:rPr lang="en-US" altLang="en-US" sz="1400" dirty="0" smtClean="0">
                <a:latin typeface="Arial" panose="020B0604020202020204" pitchFamily="34" charset="0"/>
                <a:cs typeface="Arial" panose="020B0604020202020204" pitchFamily="34" charset="0"/>
              </a:rPr>
              <a:t> is derived in the same way from logos and telos, the Greek word for goal. Contrasted with deontology, it means the study of what we ought to aim for, the results we should seek in making moral choices, as opposed to the rules we should follow. </a:t>
            </a:r>
            <a:r>
              <a:rPr lang="en-US" altLang="en-US" sz="1400" i="1" dirty="0" err="1" smtClean="0">
                <a:latin typeface="Arial" panose="020B0604020202020204" pitchFamily="34" charset="0"/>
                <a:cs typeface="Arial" panose="020B0604020202020204" pitchFamily="34" charset="0"/>
              </a:rPr>
              <a:t>Areteology</a:t>
            </a:r>
            <a:r>
              <a:rPr lang="en-US" altLang="en-US" sz="1400" dirty="0" smtClean="0">
                <a:latin typeface="Arial" panose="020B0604020202020204" pitchFamily="34" charset="0"/>
                <a:cs typeface="Arial" panose="020B0604020202020204" pitchFamily="34" charset="0"/>
              </a:rPr>
              <a:t>, then, is the study of </a:t>
            </a:r>
            <a:r>
              <a:rPr lang="en-US" altLang="en-US" sz="1400" i="1" dirty="0" err="1" smtClean="0">
                <a:latin typeface="Arial" panose="020B0604020202020204" pitchFamily="34" charset="0"/>
                <a:cs typeface="Arial" panose="020B0604020202020204" pitchFamily="34" charset="0"/>
              </a:rPr>
              <a:t>arete</a:t>
            </a:r>
            <a:r>
              <a:rPr lang="en-US" altLang="en-US" sz="1400" dirty="0" smtClean="0">
                <a:latin typeface="Arial" panose="020B0604020202020204" pitchFamily="34" charset="0"/>
                <a:cs typeface="Arial" panose="020B0604020202020204" pitchFamily="34" charset="0"/>
              </a:rPr>
              <a:t>, Greek for virtue, though the word is a little clumsy to spell or pronounce, and it frequently gives way to the simple virtue ethics. </a:t>
            </a:r>
            <a:r>
              <a:rPr lang="en-US" altLang="en-US" sz="1400" i="1" dirty="0" err="1" smtClean="0">
                <a:latin typeface="Arial" panose="020B0604020202020204" pitchFamily="34" charset="0"/>
                <a:cs typeface="Arial" panose="020B0604020202020204" pitchFamily="34" charset="0"/>
              </a:rPr>
              <a:t>Areteology</a:t>
            </a:r>
            <a:r>
              <a:rPr lang="en-US" altLang="en-US" sz="1400" dirty="0" smtClean="0">
                <a:latin typeface="Arial" panose="020B0604020202020204" pitchFamily="34" charset="0"/>
                <a:cs typeface="Arial" panose="020B0604020202020204" pitchFamily="34" charset="0"/>
              </a:rPr>
              <a:t> is concerned with the characteristics we must have to be good people.</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smtClean="0">
                <a:latin typeface="Arial" panose="020B0604020202020204" pitchFamily="34" charset="0"/>
                <a:cs typeface="Arial" panose="020B0604020202020204" pitchFamily="34" charset="0"/>
              </a:rPr>
              <a:t>Each of these forms of moral reasoning has a long history that begins before the beginnings of Christianity. Christianity has contributed its own understanding of goals, duties, and virtues, but other ideas have developed alongside these Christian ways of doing ethics, or in opposition to them. In the later parts of this book, we will explore the history of Christian thinking about goals, duties, and virtues (chapters 4, 6, and 8) and consider the ways that contemporary Christian ethics makes use of goals, duties, and virtues (chapters 5, 7, and 9). By the time you have worked your way through all nine of the chapters that follow, you will know a good deal more about how Christians through history have thought about ethics and how contemporary Christian ethicists make use of that history in their own systematic ways of thinking about moral problems.</a:t>
            </a:r>
          </a:p>
          <a:p>
            <a:pPr eaLnBrk="1" hangingPunct="1">
              <a:defRPr/>
            </a:pPr>
            <a:endParaRPr lang="en-US" altLang="en-US" sz="1400" dirty="0" smtClean="0">
              <a:latin typeface="Arial" panose="020B0604020202020204" pitchFamily="34" charset="0"/>
              <a:cs typeface="Arial" panose="020B0604020202020204" pitchFamily="34" charset="0"/>
            </a:endParaRPr>
          </a:p>
          <a:p>
            <a:pPr eaLnBrk="1" hangingPunct="1">
              <a:defRPr/>
            </a:pPr>
            <a:r>
              <a:rPr lang="en-US" altLang="en-US" sz="1400" dirty="0" err="1" smtClean="0">
                <a:latin typeface="Arial" panose="020B0604020202020204" pitchFamily="34" charset="0"/>
                <a:cs typeface="Arial" panose="020B0604020202020204" pitchFamily="34" charset="0"/>
              </a:rPr>
              <a:t>Lovin</a:t>
            </a:r>
            <a:r>
              <a:rPr lang="en-US" altLang="en-US" sz="1400" dirty="0" smtClean="0">
                <a:latin typeface="Arial" panose="020B0604020202020204" pitchFamily="34" charset="0"/>
                <a:cs typeface="Arial" panose="020B0604020202020204" pitchFamily="34" charset="0"/>
              </a:rPr>
              <a:t>, Robin W. (2011-11-01). An Introduction to Christian Ethics: Goals, Duties, and Virtues . Abingdon Press. Kindle Edition.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8E5EA301-8DEC-40C1-9ABF-F9D08EFB483C}" type="slidenum">
              <a:rPr lang="en-US" altLang="en-US"/>
              <a:pPr>
                <a:spcBef>
                  <a:spcPct val="0"/>
                </a:spcBef>
              </a:pPr>
              <a:t>5</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r>
              <a:rPr lang="en-US" altLang="en-US" sz="1400" smtClean="0"/>
              <a:t>Virtue ethics is one of the three major approaches to normative ethics, often contrasted to deontology, which emphasizes duty to rules, and consequentialism, which derives rightness or wrongness from the outcome of the act itself.</a:t>
            </a:r>
            <a:r>
              <a:rPr lang="en-US" altLang="en-US" sz="1400" baseline="30000" smtClean="0">
                <a:hlinkClick r:id="rId3"/>
              </a:rPr>
              <a:t>[2]</a:t>
            </a:r>
            <a:endParaRPr lang="en-US" altLang="en-US" sz="1400" smtClean="0"/>
          </a:p>
          <a:p>
            <a:endParaRPr lang="en-US" altLang="en-US" sz="1400" smtClean="0"/>
          </a:p>
          <a:p>
            <a:r>
              <a:rPr lang="en-US" altLang="en-US" sz="1400" smtClean="0"/>
              <a:t>The difference between these three approaches to morality tends to lie more in the ways in which moral dilemmas are approached, rather than in the moral conclusions reached. For example, a consequentialist may argue that lying is wrong because of the negative consequences produced by lying—though a consequentialist may allow that certain foreseeable consequences might make some lying ("white lies") acceptable. A deontologist might argue that lying is </a:t>
            </a:r>
            <a:r>
              <a:rPr lang="en-US" altLang="en-US" sz="1400" i="1" smtClean="0"/>
              <a:t>always</a:t>
            </a:r>
            <a:r>
              <a:rPr lang="en-US" altLang="en-US" sz="1400" smtClean="0"/>
              <a:t> wrong, regardless of any potential "good" that might come from lying. A virtue ethicist, however, would focus less on lying in any particular instance and instead consider what a decision to tell a lie or not tell a lie said about one's character and moral behavior. As such, the morality of lying would be determined on a case-by-case basis, which would be based on factors such as personal benefit, group benefit, and intentions (as to whether they are benevolent or malevolent).</a:t>
            </a:r>
          </a:p>
          <a:p>
            <a:endParaRPr lang="en-US" altLang="en-US" sz="1400" smtClean="0"/>
          </a:p>
          <a:p>
            <a:r>
              <a:rPr lang="en-US" altLang="en-US" sz="1400" b="1" smtClean="0"/>
              <a:t>Distinctions</a:t>
            </a:r>
          </a:p>
          <a:p>
            <a:r>
              <a:rPr lang="en-US" altLang="en-US" sz="1400" smtClean="0"/>
              <a:t>Virtue ethics can be contrasted to deontological ethics and consequentialist ethics by an examination of the other two (the three being together the most predominant contemporary normative ethical theories).</a:t>
            </a:r>
          </a:p>
          <a:p>
            <a:endParaRPr lang="en-US" altLang="en-US" sz="1400" smtClean="0"/>
          </a:p>
          <a:p>
            <a:r>
              <a:rPr lang="en-US" altLang="en-US" sz="1400" smtClean="0"/>
              <a:t>Deontological ethics, sometimes referred to as duty ethics, places the emphasis on adhering to ethical principles or duties. How these duties are defined, however, is often a point of contention and debate in deontological ethics. One of the predominant rule schemes utilized by deontologists is the Divine Command Theory. Deontology also depends upon meta-ethical realism, in that it postulates the existence of moral absolutes that make an action moral, regardless of circumstances. For more information on deontological ethics refer to the work of Immanuel Kant.</a:t>
            </a:r>
          </a:p>
          <a:p>
            <a:endParaRPr lang="en-US" altLang="en-US" sz="1400" smtClean="0"/>
          </a:p>
          <a:p>
            <a:r>
              <a:rPr lang="en-US" altLang="en-US" sz="1400" smtClean="0"/>
              <a:t>The next predominant school of thought in normative ethics is consequentialism. While deontology places the emphasis on doing one's duty, which is established by some kind of moral imperative (in other words, the emphasis is on obedience to some higher moral absolute), consequentialism bases the morality of an action upon the consequences of the outcome. Instead of saying that one has a moral duty to abstain from murder, a consequentialist would say that we should abstain from murder because it causes undesirable effects. The main contention here is what outcomes should/can be identified as objectively desirable. The Greatest Happiness Principle of John Stuart Mill is one of the most commonly adopted criteria. Mill asserts that our determinant of the desirability of an action is the net amount of happiness it brings, the number of people it brings it to, and the duration of the happiness. He also tries to delineate classes of happiness, some being preferable to others, but there is a great deal of difficulty in classifying such concepts. For a more complete outline of the niceties of Mill's classification system see the page on utilitarianism or read Mill's works </a:t>
            </a:r>
            <a:r>
              <a:rPr lang="en-US" altLang="en-US" sz="1400" i="1" smtClean="0"/>
              <a:t>Utilitarianism</a:t>
            </a:r>
            <a:r>
              <a:rPr lang="en-US" altLang="en-US" sz="1400" smtClean="0"/>
              <a:t>, </a:t>
            </a:r>
            <a:r>
              <a:rPr lang="en-US" altLang="en-US" sz="1400" i="1" smtClean="0"/>
              <a:t>Defense of Utilitarianism</a:t>
            </a:r>
            <a:r>
              <a:rPr lang="en-US" altLang="en-US" sz="1400" smtClean="0"/>
              <a:t>, and </a:t>
            </a:r>
            <a:r>
              <a:rPr lang="en-US" altLang="en-US" sz="1400" i="1" smtClean="0"/>
              <a:t>On Liberty</a:t>
            </a:r>
            <a:r>
              <a:rPr lang="en-US" altLang="en-US" sz="1400" smtClean="0"/>
              <a:t>. </a:t>
            </a:r>
          </a:p>
          <a:p>
            <a:endParaRPr lang="en-US" altLang="en-US" sz="1400" smtClean="0"/>
          </a:p>
          <a:p>
            <a:r>
              <a:rPr lang="en-US" altLang="en-US" sz="1400" smtClean="0"/>
              <a:t>Examining the meta-ethical theories of naturalism, upon which many consequentialist theories rely, may provide further clarification. Having looked at the other two normative ethical theories we come at last to virtue ethics.</a:t>
            </a:r>
          </a:p>
          <a:p>
            <a:endParaRPr lang="en-US" altLang="en-US" sz="1400" smtClean="0"/>
          </a:p>
          <a:p>
            <a:r>
              <a:rPr lang="en-US" altLang="en-US" sz="1400" smtClean="0"/>
              <a:t>As stated before, deontology focuses on adhering to ethical duties, while consequentialism focuses on the outcomes (consequences) of actions. Here virtue ethics differs in that the focus is instead upon being rather than doing. A virtue ethics philosopher will identify virtues, desirable characteristics, that the moral or virtuous person embodies. Possessing these virtues, in virtue ethics, is what makes one moral, and one's actions are a mere reflection of one's inner morality. To the virtue philosopher, action cannot be used as a demarcation of morality, because a virtue encompasses more than just a simple selection of action. Instead, it is about a way of being that would cause the person exhibiting the virtue to make a certain "virtuous" choice consistently in each situation. There is a great deal of disagreement within virtue ethics over what are virtues and what are not. There are also difficulties in identifying what is the "virtuous" action to take in all circumstances, and how to define a virtue.</a:t>
            </a:r>
          </a:p>
          <a:p>
            <a:endParaRPr lang="en-US" altLang="en-US" sz="1400" smtClean="0"/>
          </a:p>
          <a:p>
            <a:r>
              <a:rPr lang="en-US" altLang="en-US" sz="1400" smtClean="0"/>
              <a:t>Consequentialist and deontological theories often still employ the term 'virtue', but in a restricted sense, namely as a tendency or disposition to adhere to the system's principles or rules. These very different senses of what constitutes virtue, hidden behind the same word, are a potential source of confusion. This disagreement over the meaning of virtue points to a larger conflict between virtue theory and its philosophical rivals. A system of virtue theory is only intelligible if it is teleological: that is, if it includes an account of the purpose (</a:t>
            </a:r>
            <a:r>
              <a:rPr lang="en-US" altLang="en-US" sz="1400" i="1" smtClean="0"/>
              <a:t>telos</a:t>
            </a:r>
            <a:r>
              <a:rPr lang="en-US" altLang="en-US" sz="1400" smtClean="0"/>
              <a:t>) of human life, or in popular language, the meaning of life. Obviously, strong claims about the purpose of human life, or of what the good life for human beings is, will be highly controversial. Virtue theory's necessary commitment to a teleological account of human life thus puts the tradition in sharp tension with other dominant approaches to normative ethics, which, because they focus on actions, do not bear this burden.</a:t>
            </a:r>
          </a:p>
          <a:p>
            <a:r>
              <a:rPr lang="en-US" altLang="en-US" sz="1400" smtClean="0"/>
              <a:t>---------------</a:t>
            </a:r>
          </a:p>
          <a:p>
            <a:r>
              <a:rPr lang="en-US" altLang="en-US" sz="1400" b="1" smtClean="0"/>
              <a:t>Virtue Ethics</a:t>
            </a:r>
            <a:endParaRPr lang="en-US" altLang="en-US" sz="1400" smtClean="0"/>
          </a:p>
          <a:p>
            <a:r>
              <a:rPr lang="en-US" altLang="en-US" sz="1400" smtClean="0"/>
              <a:t>Virtue ethics is currently one of three major approaches in normative ethics. It may, initially, be identified as the one that emphasizes the virtues, or moral character, in contrast to the approach which emphasizes duties or rules (deontology) or that which emphasizes the consequences of actions (consequentialism). Suppose it is obvious that someone in need should be helped. A utilitarian will point to the fact that the consequences of doing so will maximize well-being, a deontologist to the fact that, in doing so the agent will be acting in accordance with a moral rule such as “Do unto others as you would be done by” and a virtue ethicist to the fact that helping the person would be charitable or benevolent.</a:t>
            </a:r>
          </a:p>
          <a:p>
            <a:endParaRPr lang="en-US" altLang="en-US" sz="1400" smtClean="0"/>
          </a:p>
          <a:p>
            <a:pPr eaLnBrk="1" hangingPunct="1"/>
            <a:endParaRPr lang="en-US" altLang="en-US" sz="1400"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AD553855-ECB2-4C70-8E52-A05D1E8334AE}" type="slidenum">
              <a:rPr lang="en-US" altLang="en-US"/>
              <a:pPr>
                <a:spcBef>
                  <a:spcPct val="0"/>
                </a:spcBef>
              </a:pPr>
              <a:t>6</a:t>
            </a:fld>
            <a:endParaRPr lang="en-US"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r>
              <a:rPr lang="en-US" altLang="en-US" sz="1400" b="1" smtClean="0">
                <a:latin typeface="Arial" pitchFamily="34" charset="0"/>
                <a:cs typeface="Arial" pitchFamily="34" charset="0"/>
              </a:rPr>
              <a:t>Overview</a:t>
            </a:r>
          </a:p>
          <a:p>
            <a:r>
              <a:rPr lang="en-US" altLang="en-US" sz="1400" smtClean="0">
                <a:latin typeface="Arial" pitchFamily="34" charset="0"/>
                <a:cs typeface="Arial" pitchFamily="34" charset="0"/>
              </a:rPr>
              <a:t>Concern for virtue appears in several philosophical traditions; in the West, the roots of the tradition lie in the work of Plato and Aristotle, and even today the tradition's key concepts derive from ancient Greek philosophy. These concepts include </a:t>
            </a:r>
            <a:r>
              <a:rPr lang="en-US" altLang="en-US" sz="1400" i="1" smtClean="0">
                <a:latin typeface="Arial" pitchFamily="34" charset="0"/>
                <a:cs typeface="Arial" pitchFamily="34" charset="0"/>
              </a:rPr>
              <a:t>arete</a:t>
            </a:r>
            <a:r>
              <a:rPr lang="en-US" altLang="en-US" sz="1400" smtClean="0">
                <a:latin typeface="Arial" pitchFamily="34" charset="0"/>
                <a:cs typeface="Arial" pitchFamily="34" charset="0"/>
              </a:rPr>
              <a:t> (excellence or virtue), </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 (practical or moral wisdom), and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(flourishing). In the West, virtue ethics was the prevailing approach to ethical thinking in the ancient and medieval periods. The tradition suffered an eclipse during the early modern period, as Aristotelianism fell out of favor in the West. Virtue theory returned to prominence in Western philosophical thought in the 20th century, and is today one of the three dominant approaches to normative theories (the other two being deontology and consequentialism).</a:t>
            </a:r>
            <a:r>
              <a:rPr lang="en-US" altLang="en-US" sz="1400" baseline="30000" smtClean="0">
                <a:latin typeface="Arial" pitchFamily="34" charset="0"/>
                <a:cs typeface="Arial" pitchFamily="34" charset="0"/>
                <a:hlinkClick r:id="rId3"/>
              </a:rPr>
              <a:t>[3]</a:t>
            </a:r>
            <a:r>
              <a:rPr lang="en-US" altLang="en-US" sz="1400" smtClean="0">
                <a:latin typeface="Arial" pitchFamily="34" charset="0"/>
                <a:cs typeface="Arial" pitchFamily="34" charset="0"/>
              </a:rPr>
              <a:t> Virtue theory is not actually in conflict with deontology or teleology: those two viewpoints deal with which actions a person should take in any given scenario, whereas virtue theorists simply argue that developing morally desirable virtues for their own sake will help aid moral actions when such decisions need to be made.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While the theory of virtue ethics was born with Plato and Aristotle, their theories are not the only that are recognized. What virtue ethics refers to, rather, is a collection of normative ethical philosophies that place an emphasis on being rather than doing. Another way to say this is that in virtue ethics, morality stems from the identity and/or character of the individual, rather than being a reflection of the actions (or consequences thereof) of the individual. Today, there is debate among various adherents of virtue ethics concerning what specific virtues are morally praiseworthy. However, most theorists agree that morality comes as a result of intrinsic virtues. Intrinsic virtues are the common link that unites the disparate normative philosophies into the field known as virtue ethics. Plato and Aristotle's treatment of virtues are not the same. Plato believes virtue is effectively an end to be sought, for which a friend might be a useful means. Aristotle states that the virtues function more as means to safeguard human relations, particularly authentic friendship, without which one's quest for happiness is frustrated.</a:t>
            </a:r>
          </a:p>
          <a:p>
            <a:endParaRPr lang="en-US" altLang="en-US" sz="1400" smtClean="0">
              <a:latin typeface="Arial" pitchFamily="34" charset="0"/>
              <a:cs typeface="Arial" pitchFamily="34" charset="0"/>
            </a:endParaRPr>
          </a:p>
          <a:p>
            <a:r>
              <a:rPr lang="en-US" altLang="en-US" sz="1400" b="1" smtClean="0">
                <a:latin typeface="Arial" pitchFamily="34" charset="0"/>
                <a:cs typeface="Arial" pitchFamily="34" charset="0"/>
              </a:rPr>
              <a:t>Achieving </a:t>
            </a:r>
            <a:r>
              <a:rPr lang="en-US" altLang="en-US" sz="1400" b="1" i="1" smtClean="0">
                <a:latin typeface="Arial" pitchFamily="34" charset="0"/>
                <a:cs typeface="Arial" pitchFamily="34" charset="0"/>
              </a:rPr>
              <a:t>eudaimonia</a:t>
            </a:r>
            <a:endParaRPr lang="en-US" altLang="en-US" sz="1400" b="1" smtClean="0">
              <a:latin typeface="Arial" pitchFamily="34" charset="0"/>
              <a:cs typeface="Arial" pitchFamily="34" charset="0"/>
            </a:endParaRPr>
          </a:p>
          <a:p>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(εὐδαιμονία) is a state variously translated from Greek as 'well-being', 'happiness', 'blessedness', and in the context of virtue ethics, 'human flourishing'.</a:t>
            </a:r>
            <a:r>
              <a:rPr lang="en-US" altLang="en-US" sz="1400" baseline="30000" smtClean="0">
                <a:latin typeface="Arial" pitchFamily="34" charset="0"/>
                <a:cs typeface="Arial" pitchFamily="34" charset="0"/>
                <a:hlinkClick r:id="rId4"/>
              </a:rPr>
              <a:t>[4]</a:t>
            </a:r>
            <a:r>
              <a:rPr lang="en-US" altLang="en-US" sz="1400" smtClean="0">
                <a:latin typeface="Arial" pitchFamily="34" charset="0"/>
                <a:cs typeface="Arial" pitchFamily="34" charset="0"/>
              </a:rPr>
              <a:t>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in this sense is not a subjective, but an objective, state. It characterizes the well-lived life. According to Aristotle, the most prominent exponent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in the Western philosophical tradition,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the proper goal of human life. It consists of exercising the characteristic human quality -- reason—as the soul's most proper and nourishing activity. In his </a:t>
            </a:r>
            <a:r>
              <a:rPr lang="en-US" altLang="en-US" sz="1400" i="1" smtClean="0">
                <a:latin typeface="Arial" pitchFamily="34" charset="0"/>
                <a:cs typeface="Arial" pitchFamily="34" charset="0"/>
              </a:rPr>
              <a:t>Nicomachean Ethics</a:t>
            </a:r>
            <a:r>
              <a:rPr lang="en-US" altLang="en-US" sz="1400" smtClean="0">
                <a:latin typeface="Arial" pitchFamily="34" charset="0"/>
                <a:cs typeface="Arial" pitchFamily="34" charset="0"/>
              </a:rPr>
              <a:t>, Aristotle, like Plato before him, argued that the pursuit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an "activity of the soul in accordance with perfect virtue",</a:t>
            </a:r>
            <a:r>
              <a:rPr lang="en-US" altLang="en-US" sz="1400" baseline="30000" smtClean="0">
                <a:latin typeface="Arial" pitchFamily="34" charset="0"/>
                <a:cs typeface="Arial" pitchFamily="34" charset="0"/>
                <a:hlinkClick r:id="rId5"/>
              </a:rPr>
              <a:t>[5]</a:t>
            </a:r>
            <a:r>
              <a:rPr lang="en-US" altLang="en-US" sz="1400" smtClean="0">
                <a:latin typeface="Arial" pitchFamily="34" charset="0"/>
                <a:cs typeface="Arial" pitchFamily="34" charset="0"/>
              </a:rPr>
              <a:t> which further could only properly be exercised in the characteristic human community—the </a:t>
            </a:r>
            <a:r>
              <a:rPr lang="en-US" altLang="en-US" sz="1400" i="1" smtClean="0">
                <a:latin typeface="Arial" pitchFamily="34" charset="0"/>
                <a:cs typeface="Arial" pitchFamily="34" charset="0"/>
              </a:rPr>
              <a:t>polis</a:t>
            </a:r>
            <a:r>
              <a:rPr lang="en-US" altLang="en-US" sz="1400" smtClean="0">
                <a:latin typeface="Arial" pitchFamily="34" charset="0"/>
                <a:cs typeface="Arial" pitchFamily="34" charset="0"/>
              </a:rPr>
              <a:t> or city-state.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Although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was first popularized by Aristotle, it now belongs to the tradition of virtue theories generally. For the virtue theorist,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describes that state achieved by the person who lives the proper human life, an outcome that can be reached by practicing the virtues. A virtue is a habit or quality that allows the bearer to succeed at his, her, or its purpose. The virtue of a knife, for example, is sharpness; among the virtues of a racehorse is speed. Thus to identify the virtues for human beings, one must have an account of what the human purpose is. There is, and always has been, sharp disagreement on this question: thus, as Alasdair MacIntyre observed in </a:t>
            </a:r>
            <a:r>
              <a:rPr lang="en-US" altLang="en-US" sz="1400" i="1" smtClean="0">
                <a:latin typeface="Arial" pitchFamily="34" charset="0"/>
                <a:cs typeface="Arial" pitchFamily="34" charset="0"/>
              </a:rPr>
              <a:t>After Virtue</a:t>
            </a:r>
            <a:r>
              <a:rPr lang="en-US" altLang="en-US" sz="1400" smtClean="0">
                <a:latin typeface="Arial" pitchFamily="34" charset="0"/>
                <a:cs typeface="Arial" pitchFamily="34" charset="0"/>
              </a:rPr>
              <a:t>, though thinkers as diverse as Homer, Aristotle, the authors of the New Testament, Thomas Aquinas, and Benjamin Franklin have all proposed lists, and sometimes theories of the interrelation, of the virtues, these do not always overlap.</a:t>
            </a:r>
            <a:r>
              <a:rPr lang="en-US" altLang="en-US" sz="1400" baseline="30000" smtClean="0">
                <a:latin typeface="Arial" pitchFamily="34" charset="0"/>
                <a:cs typeface="Arial" pitchFamily="34" charset="0"/>
                <a:hlinkClick r:id="rId6"/>
              </a:rPr>
              <a:t>[6]</a:t>
            </a:r>
            <a:endParaRPr lang="en-US" altLang="en-US" sz="1400" baseline="30000" smtClean="0">
              <a:latin typeface="Arial" pitchFamily="34" charset="0"/>
              <a:cs typeface="Arial" pitchFamily="34" charset="0"/>
            </a:endParaRP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Aristotle categorized the virtues as moral and intellectual. He identified a few </a:t>
            </a:r>
            <a:r>
              <a:rPr lang="en-US" altLang="en-US" sz="1400" i="1" smtClean="0">
                <a:latin typeface="Arial" pitchFamily="34" charset="0"/>
                <a:cs typeface="Arial" pitchFamily="34" charset="0"/>
              </a:rPr>
              <a:t>intellectual</a:t>
            </a:r>
            <a:r>
              <a:rPr lang="en-US" altLang="en-US" sz="1400" smtClean="0">
                <a:latin typeface="Arial" pitchFamily="34" charset="0"/>
                <a:cs typeface="Arial" pitchFamily="34" charset="0"/>
              </a:rPr>
              <a:t> virtues, the most important of which were wisdom; </a:t>
            </a:r>
            <a:r>
              <a:rPr lang="en-US" altLang="en-US" sz="1400" i="1" smtClean="0">
                <a:latin typeface="Arial" pitchFamily="34" charset="0"/>
                <a:cs typeface="Arial" pitchFamily="34" charset="0"/>
              </a:rPr>
              <a:t>sophia</a:t>
            </a:r>
            <a:r>
              <a:rPr lang="en-US" altLang="en-US" sz="1400" smtClean="0">
                <a:latin typeface="Arial" pitchFamily="34" charset="0"/>
                <a:cs typeface="Arial" pitchFamily="34" charset="0"/>
              </a:rPr>
              <a:t> (theoretical wisdom) and </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 (practical wisdom).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approximately two dozen </a:t>
            </a:r>
            <a:r>
              <a:rPr lang="en-US" altLang="en-US" sz="1400" i="1" smtClean="0">
                <a:latin typeface="Arial" pitchFamily="34" charset="0"/>
                <a:cs typeface="Arial" pitchFamily="34" charset="0"/>
              </a:rPr>
              <a:t>moral</a:t>
            </a:r>
            <a:r>
              <a:rPr lang="en-US" altLang="en-US" sz="1400" smtClean="0">
                <a:latin typeface="Arial" pitchFamily="34" charset="0"/>
                <a:cs typeface="Arial" pitchFamily="34" charset="0"/>
              </a:rPr>
              <a:t> virtues he identified include: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Prudence</a:t>
            </a:r>
          </a:p>
          <a:p>
            <a:r>
              <a:rPr lang="en-US" altLang="en-US" sz="1400" smtClean="0">
                <a:latin typeface="Arial" pitchFamily="34" charset="0"/>
                <a:cs typeface="Arial" pitchFamily="34" charset="0"/>
              </a:rPr>
              <a:t>Justice</a:t>
            </a:r>
          </a:p>
          <a:p>
            <a:r>
              <a:rPr lang="en-US" altLang="en-US" sz="1400" smtClean="0">
                <a:latin typeface="Arial" pitchFamily="34" charset="0"/>
                <a:cs typeface="Arial" pitchFamily="34" charset="0"/>
              </a:rPr>
              <a:t>Fortitude (Courage)</a:t>
            </a:r>
          </a:p>
          <a:p>
            <a:r>
              <a:rPr lang="en-US" altLang="en-US" sz="1400" smtClean="0">
                <a:latin typeface="Arial" pitchFamily="34" charset="0"/>
                <a:cs typeface="Arial" pitchFamily="34" charset="0"/>
              </a:rPr>
              <a:t>Temperance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Aristotle argued that each of the moral virtues was a mean (see golden mean) between two corresponding vices, one of excess and one of deficiency. For example: courage is a virtue found between the vices of cowardliness and rashness.</a:t>
            </a:r>
          </a:p>
          <a:p>
            <a:r>
              <a:rPr lang="en-US" altLang="en-US" sz="1400" smtClean="0">
                <a:latin typeface="Arial" pitchFamily="34" charset="0"/>
                <a:cs typeface="Arial" pitchFamily="34" charset="0"/>
              </a:rPr>
              <a:t>---------------</a:t>
            </a:r>
          </a:p>
          <a:p>
            <a:r>
              <a:rPr lang="en-US" altLang="en-US" sz="1400" b="1" smtClean="0">
                <a:latin typeface="Arial" pitchFamily="34" charset="0"/>
                <a:cs typeface="Arial" pitchFamily="34" charset="0"/>
              </a:rPr>
              <a:t>Virtue, practical wisdom and </a:t>
            </a:r>
            <a:r>
              <a:rPr lang="en-US" altLang="en-US" sz="1400" b="1" i="1" smtClean="0">
                <a:latin typeface="Arial" pitchFamily="34" charset="0"/>
                <a:cs typeface="Arial" pitchFamily="34" charset="0"/>
              </a:rPr>
              <a:t>eudaimonia</a:t>
            </a:r>
            <a:endParaRPr lang="en-US" altLang="en-US" sz="1400" b="1" smtClean="0">
              <a:latin typeface="Arial" pitchFamily="34" charset="0"/>
              <a:cs typeface="Arial" pitchFamily="34" charset="0"/>
            </a:endParaRPr>
          </a:p>
          <a:p>
            <a:r>
              <a:rPr lang="en-US" altLang="en-US" sz="1400" smtClean="0">
                <a:latin typeface="Arial" pitchFamily="34" charset="0"/>
                <a:cs typeface="Arial" pitchFamily="34" charset="0"/>
              </a:rPr>
              <a:t>A virtue such as honesty or generosity is not just a tendency to do what is honest or generous, nor is it to be helpfully specified as a “desirable” or “morally valuable” character trait. It is, indeed a character trait—that is, a disposition which is well entrenched in its possessor, something that, as we say “goes all the way down”, unlike a habit such as being a tea-drinker—but the disposition in question, far from being a single track disposition to do honest actions, or even honest actions for certain reasons, is multi-track. It is concerned with many other actions as well, with emotions and emotional reactions, choices, values, desires, perceptions, attitudes, interests, expectations and sensibilities. To possess a virtue is to be a certain sort of person with a certain complex mindset. (Hence the extreme recklessness of attributing a virtue on the basis of a single action.)</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most significant aspect of this mindset is the wholehearted acceptance of a certain range of considerations as reasons for action. An honest person cannot be identified simply as one who, for example, practices honest dealing, and does not cheat. If such actions are done merely because the agent thinks that honesty is the best policy, or because they fear being caught out, rather than through recognising </a:t>
            </a:r>
          </a:p>
          <a:p>
            <a:r>
              <a:rPr lang="en-US" altLang="en-US" sz="1400" smtClean="0">
                <a:latin typeface="Arial" pitchFamily="34" charset="0"/>
                <a:cs typeface="Arial" pitchFamily="34" charset="0"/>
              </a:rPr>
              <a:t>“To do otherwise would be dishonest” as the relevant reason, they are not the actions of an honest person. An honest person cannot be identified simply as one who, for example, always tells the truth, nor even as one who always tells the truth because it </a:t>
            </a:r>
            <a:r>
              <a:rPr lang="en-US" altLang="en-US" sz="1400" i="1" smtClean="0">
                <a:latin typeface="Arial" pitchFamily="34" charset="0"/>
                <a:cs typeface="Arial" pitchFamily="34" charset="0"/>
              </a:rPr>
              <a:t>is</a:t>
            </a:r>
            <a:r>
              <a:rPr lang="en-US" altLang="en-US" sz="1400" smtClean="0">
                <a:latin typeface="Arial" pitchFamily="34" charset="0"/>
                <a:cs typeface="Arial" pitchFamily="34" charset="0"/>
              </a:rPr>
              <a:t> the truth, for one can have the virtue of honesty without being tactless or indiscreet.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honest person recognises “That would be a lie” as a strong (though perhaps not overriding) reason for not making certain statements in certain circumstances, and gives due, but not overriding, weight to “That would be the truth” as a reason for making them.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 honest person's reasons and choices with respect to honest and dishonest actions reflect her views about honesty and truth—but of course such views manifest themselves with respect to other actions, and to emotional reactions as well. Valuing honesty as she does, she chooses, where possible to work with honest people, to have honest friends, to bring up her children to be honest. She disapproves of, dislikes, deplores dishonesty, is not amused by certain tales of chicanery, despises or pities those who succeed by dishonest means rather than thinking they have been clever, is unsurprised, or pleased (as appropriate) when honesty triumphs, is shocked or distressed when those near and dear to her do what is dishonest and so on.</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Given that a virtue is such a multi-track disposition, it would obviously be reckless to attribute one to an agent on the basis of a single observed action or even a series of similar actions, especially if you don't know the agent's reasons for doing as she did (Sreenivasan 2002). Moreover, to possess, fully, such a disposition is to possess full or perfect virtue, which is rare, and there are a number of ways of falling short of this ideal (Athanassoulis 2000). Possessing a virtue is a matter of degree, for most people who can be truly described as fairly virtuous, and certainly markedly better than those who can be truly described as dishonest, self-centred and greedy, still have their blind spots—little areas where they do not act for the reasons one would expect. So someone honest or kind in most situations, and notably so in demanding ones may nevertheless be trivially tainted by snobbery, inclined to be disingenuous about their forebears and less than kind to strangers with the wrong accent.</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Further, it is not easy to get one's emotions in harmony with one's rational recognition of certain reasons for action. I may be honest enough to recognise that I must own up to a mistake because it would be dishonest not to do so without my acceptance being so wholehearted that I can own up easily, with no inner conflict.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Following (and adapting) Aristotle, virtue ethicists draw a distinction between full or perfect virtue and “continence”, or strength of will. The fully virtuous do what they should without a struggle against contrary desires; the continent have to control a desire or temptation to do otherwise.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Describing the continent as “falling short” of perfect virtue appears to go against the intuition that there is something particularly admirable about people who manage to act well when it is especially hard for them to do so, but the plausibility of this depends on exactly what “makes it hard” (Foot 1978, 11–14). If it is the circumstances in which the agent acts—say that she is very poor when she sees someone drop a full purse, or that she is in deep grief when someone visits seeking help—then indeed it is particularly admirable of her to restore the purse or give the help when it is hard for her to do so. But if what makes it hard is an imperfection in her character—the temptation to keep what is not hers, or a callous indifference to the suffering of others—then it is not.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Another way in which one can easily fall short of full virtue is through lacking </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—moral or practical wisdom.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concept of a virtue is the concept of something that makes its possessor good: a virtuous person is a morally good, excellent or admirable person who acts and feels well, rightly, as she should. These are commonly accepted truisms. But it is equally common, in relation to particular (putative) examples of virtues to give these truisms up. We may say of someone that he is too generous or honest, generous or honest “to a fault”. It is commonly asserted that someone's compassion might lead them to act wrongly, to tell a lie they should not have told, for example, in their desire to prevent someone else's hurt feelings. It is also said that courage, in a desperado, enables him to do far more wicked things than he would have been able to do if he were timid. So it would appear that generosity, honesty, compassion and courage despite being virtues, are sometimes faults. Someone who is generous, honest, compassionate, and courageous might not be a morally good, admirable person—or, if it is still held to be a truism that they are, then morally good people may be led by what makes them morally good to act wrongly! How have we arrived at such an odd conclusion?</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answer lies in too ready an acceptance of ordinary usage, which permits a fairly wide-ranging application of many of the virtue terms, combined, perhaps, with a modern readiness to suppose that the virtuous agent is motivated by emotion or inclination, not by rational choice. </a:t>
            </a:r>
            <a:r>
              <a:rPr lang="en-US" altLang="en-US" sz="1400" i="1" smtClean="0">
                <a:latin typeface="Arial" pitchFamily="34" charset="0"/>
                <a:cs typeface="Arial" pitchFamily="34" charset="0"/>
              </a:rPr>
              <a:t>If</a:t>
            </a:r>
            <a:r>
              <a:rPr lang="en-US" altLang="en-US" sz="1400" smtClean="0">
                <a:latin typeface="Arial" pitchFamily="34" charset="0"/>
                <a:cs typeface="Arial" pitchFamily="34" charset="0"/>
              </a:rPr>
              <a:t> one thinks of generosity or honesty as the disposition to be moved to action by generous or honest impulses such as the desire to give or to speak the truth, </a:t>
            </a:r>
            <a:r>
              <a:rPr lang="en-US" altLang="en-US" sz="1400" i="1" smtClean="0">
                <a:latin typeface="Arial" pitchFamily="34" charset="0"/>
                <a:cs typeface="Arial" pitchFamily="34" charset="0"/>
              </a:rPr>
              <a:t>if</a:t>
            </a:r>
            <a:r>
              <a:rPr lang="en-US" altLang="en-US" sz="1400" smtClean="0">
                <a:latin typeface="Arial" pitchFamily="34" charset="0"/>
                <a:cs typeface="Arial" pitchFamily="34" charset="0"/>
              </a:rPr>
              <a:t> one thinks of compassion as the disposition to be moved by the sufferings of others and to act on that emotion, </a:t>
            </a:r>
            <a:r>
              <a:rPr lang="en-US" altLang="en-US" sz="1400" i="1" smtClean="0">
                <a:latin typeface="Arial" pitchFamily="34" charset="0"/>
                <a:cs typeface="Arial" pitchFamily="34" charset="0"/>
              </a:rPr>
              <a:t>if</a:t>
            </a:r>
            <a:r>
              <a:rPr lang="en-US" altLang="en-US" sz="1400" smtClean="0">
                <a:latin typeface="Arial" pitchFamily="34" charset="0"/>
                <a:cs typeface="Arial" pitchFamily="34" charset="0"/>
              </a:rPr>
              <a:t> one thinks of courage as merely fearlessness, or the willingness to face danger, then it will indeed seem obvious that these are all dispositions that can lead to their possessor's acting wrongly. But it is also obvious, as soon as it is stated, that these are dispositions that can be possessed by children, and although children thus endowed (bar the “courageous” disposition) would undoubtedly be very nice children, we would not say that they were morally virtuous or admirable people. The ordinary usage, or the reliance on motivation by inclination, gives us what Aristotle calls “natural virtue”—a proto version of full virtue awaiting perfection by </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 or practical wisdom.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Aristotle makes a number of specific remarks about </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 that are the subject of much scholarly debate, but the (related) modern concept is best understood by thinking of what the virtuous morally mature adult has that nice children, including nice adolescents, lack. Both the virtuous adult and the nice child have good intentions, but the child is much more prone to mess things up because he is ignorant of what he needs to know in order to do what he intends. A virtuous adult is not, of course, infallible and may also, on occasion, fail to do what she intended to do through lack of knowledge, but only on those occasions on which the lack of knowledge is not culpable ignorance. So, for example, children and adolescents often harm those they intend to benefit either because they do not know how to set about securing the benefit or, more importantly, because their understanding of what is beneficial and harmful is limited and often mistaken. Such ignorance in small children is rarely, if ever culpable, and frequently not in adolescents, but it usually is in adults.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Adults are culpable if they mess things up by being thoughtless, insensitive, reckless, impulsive, shortsighted, and by assuming that what suits them will suit everyone instead of taking a more objective viewpoint. They are also, importantly, culpable if their understanding of what is beneficial and harmful is mistaken. It is part of practical wisdom to know how to secure real benefits effectively; those who have practical wisdom will not make the mistake of concealing the hurtful truth from the person who really needs to know it in the belief that they are benefiting him.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Quite generally, given that good intentions are intentions to act well or “do the right thing”, we may say that practical wisdom is the knowledge or understanding that enables its possessor, unlike the nice adolescents, to do just that, in any given situation. The detailed specification of what is involved in such knowledge or understanding has not yet appeared in the literature, but some aspects of it are becoming well known. Even many deontologists now stress the point that their action-guiding rules cannot, reliably, be applied correctly without practical wisdom, because correct application requires situational appreciation—the capacity to recognise, in any particular situation, those features of it that are morally salient. This brings out two aspects of practical wisdom.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One is that it characteristically comes only </a:t>
            </a:r>
          </a:p>
          <a:p>
            <a:r>
              <a:rPr lang="en-US" altLang="en-US" sz="1400" smtClean="0">
                <a:latin typeface="Arial" pitchFamily="34" charset="0"/>
                <a:cs typeface="Arial" pitchFamily="34" charset="0"/>
              </a:rPr>
              <a:t>with experience of life. Amongst the morally relevant features of a situation may be the likely consequences, for the people involved, of a certain action, and this is something that adolescents are notoriously clueless about precisely because they are inexperienced. It is part of practical wisdom to be wise about human beings and human life. (It should go without saying that the virtuous are mindful of the consequences of possible actions. How could they fail to be reckless, thoughtless and short-sighted if they were not?)</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aspect that is more usually stressed regarding situational appreciation is the practically wise agent's capacity to recognise some features of a situation as more important than others, or indeed, in that situation, as the only relevant ones. The wise do not see things in the same way as the nice adolescents who, with their imperfect virtues, still tend to see the personally disadvantageous nature of a certain action as competing in importance with its honesty or benevolence or justice.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These aspects coalesce in the description of the practically wise as those who understand what is truly worthwhile, truly important, and thereby truly advantageous in life, who know, in short, how to live well. In the Aristotelian “eudaimonist” tradition, this is expressed in the claim that they have a true grasp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concept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a key term in ancient Greek moral philosophy, is central to any modern neo-Aristotelian virtue ethics and usually employed even by virtue ethicists who deliberately divorce themselves from Aristotle. It is standardly translated as “happiness” or “flourishing” and occasionally as “well-being.”</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Each translation has its disadvantages. The trouble with “flourishing” is that animals and even plants can flourish but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possibly only for rational beings. The trouble with “happiness”, on any contemporary understanding of it uninfluenced by classically trained writers, is that it connotes something which is subjectively determined. It is for me, not for you, to pronounce on whether I am happy, or on whether my life, as a whole, has been a happy one, for, barring, perhaps, advanced cases of self-deception and the suppression of unconscious misery, if I think </a:t>
            </a:r>
          </a:p>
          <a:p>
            <a:r>
              <a:rPr lang="en-US" altLang="en-US" sz="1400" smtClean="0">
                <a:latin typeface="Arial" pitchFamily="34" charset="0"/>
                <a:cs typeface="Arial" pitchFamily="34" charset="0"/>
              </a:rPr>
              <a:t>I am happy then I am—it is not something I can be wrong about. Contrast my being healthy or flourishing. Here we have no difficulty in recognizing that I might think I was healthy, either physically or psychologically, or think that I was flourishing and just be plain wrong. In this respect, “flourishing” is a better translation than “happiness”. It is all too easy for me to be mistaken about whether my life is </a:t>
            </a:r>
            <a:r>
              <a:rPr lang="en-US" altLang="en-US" sz="1400" i="1" smtClean="0">
                <a:latin typeface="Arial" pitchFamily="34" charset="0"/>
                <a:cs typeface="Arial" pitchFamily="34" charset="0"/>
              </a:rPr>
              <a:t>eudaimon</a:t>
            </a:r>
            <a:r>
              <a:rPr lang="en-US" altLang="en-US" sz="1400" smtClean="0">
                <a:latin typeface="Arial" pitchFamily="34" charset="0"/>
                <a:cs typeface="Arial" pitchFamily="34" charset="0"/>
              </a:rPr>
              <a:t> (the adjective from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not simply because it is easy to deceive oneself, but because it is easy to have a mistaken conception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or of what it is to live well as a human being, believing it to consist largely in physical pleasure or luxury for example.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claim that this is, straightforwardly, a mistaken conception, reveals the point that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avowedly, a moralized, or “value-laden” concept of happiness, something like “true” or “real” happiness or “the sort of happiness worth seeking or having.” It is thereby the sort of concept about which there can be substantial disagreement between people with different views about human life that cannot be resolved by appeal to some external standard on which, despite their different views, the parties to the disagreement concur.</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All usual versions of virtue ethics agree that living a life in accordance with virtue is necessary for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This supreme good is not conceived of as an independently defined state or life (made up of, say, a list of non-moral goods that does not include virtuous activity) which possession and exercise of the virtues might be thought to promote. It is, within virtue ethics, already conceived of as something of which virtue is at least partially constitutive.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Thereby virtue ethicists claim that a human life devoted to physical pleasure or the acquisition of wealth is not </a:t>
            </a:r>
            <a:r>
              <a:rPr lang="en-US" altLang="en-US" sz="1400" i="1" smtClean="0">
                <a:latin typeface="Arial" pitchFamily="34" charset="0"/>
                <a:cs typeface="Arial" pitchFamily="34" charset="0"/>
              </a:rPr>
              <a:t>eudaimon</a:t>
            </a:r>
            <a:r>
              <a:rPr lang="en-US" altLang="en-US" sz="1400" smtClean="0">
                <a:latin typeface="Arial" pitchFamily="34" charset="0"/>
                <a:cs typeface="Arial" pitchFamily="34" charset="0"/>
              </a:rPr>
              <a:t>, but a wasted life, and also accept that they cannot produce a knock-down argument for this claim proceeding from premises that the happy hedonist would acknowledge.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But although all standard versions of virtue ethics insist on that conceptual link between </a:t>
            </a:r>
            <a:r>
              <a:rPr lang="en-US" altLang="en-US" sz="1400" i="1" smtClean="0">
                <a:latin typeface="Arial" pitchFamily="34" charset="0"/>
                <a:cs typeface="Arial" pitchFamily="34" charset="0"/>
              </a:rPr>
              <a:t>virtue</a:t>
            </a:r>
            <a:r>
              <a:rPr lang="en-US" altLang="en-US" sz="1400" smtClean="0">
                <a:latin typeface="Arial" pitchFamily="34" charset="0"/>
                <a:cs typeface="Arial" pitchFamily="34" charset="0"/>
              </a:rPr>
              <a:t> and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further links are matters of dispute and generate different versions. For Aristotle, virtue is necessary but not sufficient—what is also needed are external goods which are a matter of luck.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For Plato, and the Stoics, it is both (Annas 1993), and modern versions of virtue ethics disagree further about the link between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and what gives a character trait the status of being a virtue. Given the shared virtue ethical premise that “the good life is the virtuous life” we have so far three distinguishable views about what makes a character trait a virtue.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According to eudaimonism, the good life is the </a:t>
            </a:r>
            <a:r>
              <a:rPr lang="en-US" altLang="en-US" sz="1400" i="1" smtClean="0">
                <a:latin typeface="Arial" pitchFamily="34" charset="0"/>
                <a:cs typeface="Arial" pitchFamily="34" charset="0"/>
              </a:rPr>
              <a:t>eudaimon</a:t>
            </a:r>
            <a:r>
              <a:rPr lang="en-US" altLang="en-US" sz="1400" smtClean="0">
                <a:latin typeface="Arial" pitchFamily="34" charset="0"/>
                <a:cs typeface="Arial" pitchFamily="34" charset="0"/>
              </a:rPr>
              <a:t> life, and the virtues are what enable a human being to be </a:t>
            </a:r>
            <a:r>
              <a:rPr lang="en-US" altLang="en-US" sz="1400" i="1" smtClean="0">
                <a:latin typeface="Arial" pitchFamily="34" charset="0"/>
                <a:cs typeface="Arial" pitchFamily="34" charset="0"/>
              </a:rPr>
              <a:t>eudaimon</a:t>
            </a:r>
            <a:r>
              <a:rPr lang="en-US" altLang="en-US" sz="1400" smtClean="0">
                <a:latin typeface="Arial" pitchFamily="34" charset="0"/>
                <a:cs typeface="Arial" pitchFamily="34" charset="0"/>
              </a:rPr>
              <a:t> because the virtues just are those character traits that benefit their possessor in that way, barring bad luck. So there is a link between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and what confers virtue status on a character trait. But according to pluralism, there is no such tight link. The good life is the morally meritorious life, the morally meritorious life is one that is responsive to the demands of the world (on a suitably moralized understanding of “the demands of the world” and is thereby the virtuous life because the virtues just are those character traits </a:t>
            </a:r>
            <a:r>
              <a:rPr lang="en-US" altLang="en-US" sz="1400" i="1" smtClean="0">
                <a:latin typeface="Arial" pitchFamily="34" charset="0"/>
                <a:cs typeface="Arial" pitchFamily="34" charset="0"/>
              </a:rPr>
              <a:t>in</a:t>
            </a:r>
            <a:r>
              <a:rPr lang="en-US" altLang="en-US" sz="1400" smtClean="0">
                <a:latin typeface="Arial" pitchFamily="34" charset="0"/>
                <a:cs typeface="Arial" pitchFamily="34" charset="0"/>
              </a:rPr>
              <a:t> virtue of which their possessor is thus responsive (Swanton 2003). And according to naturalism, the good life is the life characteristically lived by someone who is good </a:t>
            </a:r>
            <a:r>
              <a:rPr lang="en-US" altLang="en-US" sz="1400" i="1" smtClean="0">
                <a:latin typeface="Arial" pitchFamily="34" charset="0"/>
                <a:cs typeface="Arial" pitchFamily="34" charset="0"/>
              </a:rPr>
              <a:t>qua</a:t>
            </a:r>
            <a:r>
              <a:rPr lang="en-US" altLang="en-US" sz="1400" smtClean="0">
                <a:latin typeface="Arial" pitchFamily="34" charset="0"/>
                <a:cs typeface="Arial" pitchFamily="34" charset="0"/>
              </a:rPr>
              <a:t> human being, and the virtues enable their possessor to live such a life because the virtues just are those character traits that make their possessor good </a:t>
            </a:r>
            <a:r>
              <a:rPr lang="en-US" altLang="en-US" sz="1400" i="1" smtClean="0">
                <a:latin typeface="Arial" pitchFamily="34" charset="0"/>
                <a:cs typeface="Arial" pitchFamily="34" charset="0"/>
              </a:rPr>
              <a:t>qua</a:t>
            </a:r>
            <a:r>
              <a:rPr lang="en-US" altLang="en-US" sz="1400" smtClean="0">
                <a:latin typeface="Arial" pitchFamily="34" charset="0"/>
                <a:cs typeface="Arial" pitchFamily="34" charset="0"/>
              </a:rPr>
              <a:t> human being (an excellent specimen of her kind) (Foot 2001).</a:t>
            </a:r>
          </a:p>
          <a:p>
            <a:endParaRPr lang="en-US" altLang="en-US" sz="1400" smtClean="0">
              <a:latin typeface="Arial" pitchFamily="34" charset="0"/>
              <a:cs typeface="Arial" pitchFamily="34" charset="0"/>
            </a:endParaRPr>
          </a:p>
          <a:p>
            <a:endParaRPr lang="en-US" altLang="en-US" sz="1400"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B9EC6644-750D-4128-AE02-FD4FA9ABC65F}" type="slidenum">
              <a:rPr lang="en-US" altLang="en-US"/>
              <a:pPr>
                <a:spcBef>
                  <a:spcPct val="0"/>
                </a:spcBef>
              </a:pPr>
              <a:t>7</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r>
              <a:rPr lang="en-US" altLang="en-US" sz="1400" b="1" smtClean="0"/>
              <a:t>Historical origins and development</a:t>
            </a:r>
          </a:p>
          <a:p>
            <a:r>
              <a:rPr lang="en-US" altLang="en-US" sz="1400" smtClean="0"/>
              <a:t>Like much of the Western tradition, virtue theory seems to have originated in ancient Greek philosophy. Discussion of what were known as the Four Cardinal Virtues - wisdom, justice, fortitude and temperance - can be found in Plato's </a:t>
            </a:r>
            <a:r>
              <a:rPr lang="en-US" altLang="en-US" sz="1400" i="1" smtClean="0"/>
              <a:t>Republic</a:t>
            </a:r>
            <a:r>
              <a:rPr lang="en-US" altLang="en-US" sz="1400" smtClean="0"/>
              <a:t>. The virtues also figure prominently in Aristotle's moral theory (see below). Virtue theory was inserted into the study of history by moralistic historians such as Livy, Plutarch, and Tacitus. The Greek idea of the virtues was passed on in Roman philosophy through Cicero and later incorporated into Christian moral theology by St. Ambrose of Milan. During the scholastic period, the most comprehensive consideration of the virtues from a theological perspective was provided by St. Thomas Aquinas in his </a:t>
            </a:r>
            <a:r>
              <a:rPr lang="en-US" altLang="en-US" sz="1400" i="1" smtClean="0"/>
              <a:t>Summa Theologiae</a:t>
            </a:r>
            <a:r>
              <a:rPr lang="en-US" altLang="en-US" sz="1400" smtClean="0"/>
              <a:t> and his </a:t>
            </a:r>
            <a:r>
              <a:rPr lang="en-US" altLang="en-US" sz="1400" i="1" smtClean="0"/>
              <a:t>Commentaries on the Nicomachean Ethics</a:t>
            </a:r>
            <a:r>
              <a:rPr lang="en-US" altLang="en-US" sz="1400" smtClean="0"/>
              <a:t>.</a:t>
            </a:r>
          </a:p>
          <a:p>
            <a:endParaRPr lang="en-US" altLang="en-US" sz="1400" smtClean="0"/>
          </a:p>
          <a:p>
            <a:r>
              <a:rPr lang="en-US" altLang="en-US" sz="1400" smtClean="0"/>
              <a:t>The tradition was eclipsed in the Renaissance, and throughout the early modern period, when the Aristotelian synthesis of ethics and metaphysics fell into disfavour. Though the tradition receded into the background of European philosophical thought in these centuries, the term "virtue" remained current during this period, and in fact appears prominently in the tradition of classical republicanism or classical liberalism. This tradition was prominent in the intellectual life of 16th-century Italy, as well as 17th- and 18th-century Britain and America; indeed the term "virtue" appears frequently in the work of Niccolò Machiavelli, David Hume, the republicans of the English Civil War period, the 18th-century English Whigs, and the prominent figures among the Scottish Enlightenment and the American Founding Fathers. </a:t>
            </a:r>
          </a:p>
          <a:p>
            <a:endParaRPr lang="en-US" altLang="en-US" sz="1400" smtClean="0"/>
          </a:p>
          <a:p>
            <a:r>
              <a:rPr lang="en-US" altLang="en-US" sz="1400" smtClean="0"/>
              <a:t>Despite this common term, classical republicanism should not be conflated with virtue theory, as the two philosophical traditions draw from different sources and often address different concerns. Where virtue theory traces its roots to Aristotle, classical republicanism draws primarily on Tacitus.</a:t>
            </a:r>
          </a:p>
          <a:p>
            <a:endParaRPr lang="en-US" altLang="en-US" sz="1400" smtClean="0"/>
          </a:p>
          <a:p>
            <a:r>
              <a:rPr lang="en-US" altLang="en-US" sz="1400" smtClean="0"/>
              <a:t>Virtue theory emphasizes Aristotle's belief in the polis as the acme of political organisation, and the role of the virtues in enabling human beings to flourish in that environment. Classical republicanism in contrast emphasizes Tacitus' concern that power and luxury can corrupt individuals and destroy liberty, as Tacitus perceived in the transformation of the Roman republic into an empire; virtue for classical republicans is a shield against this sort of corruption and a means to preserve the good life one has, rather than a means by which to achieve the good life one does not yet have. Another way to put the distinction between the two traditions is that virtue ethics relies on Aristotle's fundamental distinction between the human-being-as-he-is from the human-being-as-he-should-be, while classical republicanism relies on the Tacitean distinction of the human-being-as-he-is from the human-being-as-he-is-at-risk-of-becoming.</a:t>
            </a:r>
            <a:r>
              <a:rPr lang="en-US" altLang="en-US" sz="1400" baseline="30000" smtClean="0">
                <a:hlinkClick r:id="rId3"/>
              </a:rPr>
              <a:t>[7]</a:t>
            </a:r>
            <a:endParaRPr lang="en-US" altLang="en-US" sz="1400" baseline="30000" smtClean="0"/>
          </a:p>
          <a:p>
            <a:r>
              <a:rPr lang="en-US" altLang="en-US" sz="1400" baseline="30000" smtClean="0"/>
              <a:t>-------------------------------</a:t>
            </a:r>
          </a:p>
          <a:p>
            <a:endParaRPr lang="en-US" altLang="en-US" sz="1400" baseline="30000" smtClean="0"/>
          </a:p>
          <a:p>
            <a:r>
              <a:rPr lang="en-US" altLang="en-US" sz="1400" smtClean="0"/>
              <a:t>Virtue ethics' founding fathers are Plato and, more particularly Aristotle (its roots in Chinese philosophy are even more ancient) and it persisted as the dominant approach in Western moral philosophy until at least the Enlightenment. It suffered a momentary eclipse during the nineteenth century but re-emerged in the late 1950's in Anglo-American philosophy. It was heralded by Anscombe's famous article “Modern Moral Philosophy” (Anscombe 1958) which crystallized an increasing dissatisfaction with the forms of deontology and utilitarianism then prevailing. Neither of them, at that time, paid attention to a number of topics that had always figured in the virtue ethics' tradition—the virtues themselves, motives and moral character, moral education, moral wisdom or discernment, friendship and family relationships, a deep concept of happiness, the role of the emotions in our moral life and the fundamentally important questions of what sort of person I should be and how we should live.</a:t>
            </a:r>
          </a:p>
          <a:p>
            <a:endParaRPr lang="en-US" altLang="en-US" sz="1400" smtClean="0"/>
          </a:p>
          <a:p>
            <a:r>
              <a:rPr lang="en-US" altLang="en-US" sz="1400" smtClean="0"/>
              <a:t>Its re-emergence had an invigorating effect on the other two approaches, many of whose proponents then began to address these topics in the terms of their favoured theory. (The sole unfortunate consequence of this has been that it is now necessary to distinguish “virtue ethics” (the third approach) from “virtue theory”, a term which is reserved for an account of virtue within one of the other approaches.) Interest in Kant's virtue theory has redirected philosophers' attention to Kant's long neglected </a:t>
            </a:r>
            <a:r>
              <a:rPr lang="en-US" altLang="en-US" sz="1400" i="1" smtClean="0"/>
              <a:t>Doctrine of Virtue</a:t>
            </a:r>
            <a:r>
              <a:rPr lang="en-US" altLang="en-US" sz="1400" smtClean="0"/>
              <a:t>, and utilitarians have developed consequentialist virtue theories (Driver 2001; Hurka 2001. It has also generated virtue ethical readings of philosophers other than Plato and Aristotle, such as Martineau, Hume and Nietzsche, and thereby different forms of virtue ethics have developed.</a:t>
            </a:r>
          </a:p>
          <a:p>
            <a:endParaRPr lang="en-US" altLang="en-US" sz="1400" smtClean="0"/>
          </a:p>
          <a:p>
            <a:r>
              <a:rPr lang="en-US" altLang="en-US" sz="1400" smtClean="0"/>
              <a:t>But although modern virtue ethics does not have to take the form known as “neo-Aristotelian”, almost any modern version still shows that its roots are in ancient Greek philosophy by the employment of three concepts derived from it. These are </a:t>
            </a:r>
            <a:r>
              <a:rPr lang="en-US" altLang="en-US" sz="1400" i="1" smtClean="0"/>
              <a:t>arête</a:t>
            </a:r>
            <a:r>
              <a:rPr lang="en-US" altLang="en-US" sz="1400" smtClean="0"/>
              <a:t> (excellence or virtue) </a:t>
            </a:r>
            <a:r>
              <a:rPr lang="en-US" altLang="en-US" sz="1400" i="1" smtClean="0"/>
              <a:t>phronesis</a:t>
            </a:r>
            <a:r>
              <a:rPr lang="en-US" altLang="en-US" sz="1400" smtClean="0"/>
              <a:t> (practical or moral wisdom) and </a:t>
            </a:r>
            <a:r>
              <a:rPr lang="en-US" altLang="en-US" sz="1400" i="1" smtClean="0"/>
              <a:t>eudaimonia</a:t>
            </a:r>
            <a:r>
              <a:rPr lang="en-US" altLang="en-US" sz="1400" smtClean="0"/>
              <a:t> (usually translated as happiness or flourishing). As modern virtue ethics has grown and more people have become familiar with its literature, the understanding of these terms has increased, but it is still the case that readers familiar only with modern philosophy tend to misinterpret them.</a:t>
            </a:r>
          </a:p>
          <a:p>
            <a:r>
              <a:rPr lang="en-US" altLang="en-US" sz="1400" baseline="30000" smtClean="0"/>
              <a:t>-------------------------------------</a:t>
            </a:r>
          </a:p>
          <a:p>
            <a:r>
              <a:rPr lang="en-US" altLang="en-US" sz="1400" b="1" smtClean="0"/>
              <a:t>Contemporary 'aretaic turn'</a:t>
            </a:r>
          </a:p>
          <a:p>
            <a:r>
              <a:rPr lang="en-US" altLang="en-US" sz="1400" smtClean="0"/>
              <a:t>Although some Enlightenment philosophers (e.g. Hume) continued to emphasize the virtues, with the ascendancy of utilitarianism and deontology, virtue theory moved to the margins of Western philosophy. The contemporary revival of virtue theory is frequently traced to the philosopher G. E. M. Anscombe's 1958 essay "Modern Moral Philosophy". Following this:</a:t>
            </a:r>
          </a:p>
          <a:p>
            <a:endParaRPr lang="en-US" altLang="en-US" sz="1400" smtClean="0"/>
          </a:p>
          <a:p>
            <a:r>
              <a:rPr lang="en-US" altLang="en-US" sz="1400" smtClean="0"/>
              <a:t>In the 1976 paper "The Schizophrenia of Modern Ethical Theories", Michael Stocker summarises the main aretaic criticisms of deontological and consequentialist ethics.</a:t>
            </a:r>
            <a:r>
              <a:rPr lang="en-US" altLang="en-US" sz="1400" baseline="30000" smtClean="0">
                <a:hlinkClick r:id="rId4"/>
              </a:rPr>
              <a:t>[8]</a:t>
            </a:r>
            <a:endParaRPr lang="en-US" altLang="en-US" sz="1400" baseline="30000" smtClean="0"/>
          </a:p>
          <a:p>
            <a:endParaRPr lang="en-US" altLang="en-US" sz="1400" smtClean="0"/>
          </a:p>
          <a:p>
            <a:r>
              <a:rPr lang="en-US" altLang="en-US" sz="1400" smtClean="0"/>
              <a:t>Philippa Foot, who published a collection of essays in 1978 entitled </a:t>
            </a:r>
            <a:r>
              <a:rPr lang="en-US" altLang="en-US" sz="1400" i="1" smtClean="0"/>
              <a:t>Virtues and Vices.</a:t>
            </a:r>
            <a:endParaRPr lang="en-US" altLang="en-US" sz="1400" smtClean="0"/>
          </a:p>
          <a:p>
            <a:endParaRPr lang="en-US" altLang="en-US" sz="1400" smtClean="0"/>
          </a:p>
          <a:p>
            <a:r>
              <a:rPr lang="en-US" altLang="en-US" sz="1400" smtClean="0"/>
              <a:t>Alasdair MacIntyre has made an effort to reconstruct a virtue-based theory in dialogue with the problems of modern and postmodern thought; his works include </a:t>
            </a:r>
            <a:r>
              <a:rPr lang="en-US" altLang="en-US" sz="1400" i="1" smtClean="0"/>
              <a:t>After Virtue</a:t>
            </a:r>
            <a:r>
              <a:rPr lang="en-US" altLang="en-US" sz="1400" smtClean="0"/>
              <a:t> and </a:t>
            </a:r>
            <a:r>
              <a:rPr lang="en-US" altLang="en-US" sz="1400" i="1" smtClean="0"/>
              <a:t>Three Rival Versions of Moral Enquiry</a:t>
            </a:r>
            <a:r>
              <a:rPr lang="en-US" altLang="en-US" sz="1400" smtClean="0"/>
              <a:t>.</a:t>
            </a:r>
          </a:p>
          <a:p>
            <a:endParaRPr lang="en-US" altLang="en-US" sz="1400" smtClean="0"/>
          </a:p>
          <a:p>
            <a:r>
              <a:rPr lang="en-US" altLang="en-US" sz="1400" smtClean="0"/>
              <a:t>Paul Ricoeur has accorded an important place to Aristotelian teleological ethics in his hermeneutical phenomenology of the subject, most notably in his book </a:t>
            </a:r>
            <a:r>
              <a:rPr lang="en-US" altLang="en-US" sz="1400" i="1" smtClean="0"/>
              <a:t>Oneself as Another</a:t>
            </a:r>
            <a:r>
              <a:rPr lang="en-US" altLang="en-US" sz="1400" smtClean="0"/>
              <a:t>.</a:t>
            </a:r>
          </a:p>
          <a:p>
            <a:endParaRPr lang="en-US" altLang="en-US" sz="1400" smtClean="0"/>
          </a:p>
          <a:p>
            <a:r>
              <a:rPr lang="en-US" altLang="en-US" sz="1400" smtClean="0"/>
              <a:t>Theologian Stanley Hauerwas has also found the language of virtue quite helpful in his own project.</a:t>
            </a:r>
          </a:p>
          <a:p>
            <a:endParaRPr lang="en-US" altLang="en-US" sz="1400" smtClean="0"/>
          </a:p>
          <a:p>
            <a:r>
              <a:rPr lang="en-US" altLang="en-US" sz="1400" smtClean="0"/>
              <a:t>Rosalind Hursthouse has published </a:t>
            </a:r>
            <a:r>
              <a:rPr lang="en-US" altLang="en-US" sz="1400" i="1" smtClean="0"/>
              <a:t>On Virtue Ethics</a:t>
            </a:r>
            <a:r>
              <a:rPr lang="en-US" altLang="en-US" sz="1400" smtClean="0"/>
              <a:t>.</a:t>
            </a:r>
          </a:p>
          <a:p>
            <a:endParaRPr lang="en-US" altLang="en-US" sz="1400" smtClean="0"/>
          </a:p>
          <a:p>
            <a:r>
              <a:rPr lang="en-US" altLang="en-US" sz="1400" smtClean="0"/>
              <a:t>Roger Crisp and Michael Slote have edited a collection of important essays titled </a:t>
            </a:r>
            <a:r>
              <a:rPr lang="en-US" altLang="en-US" sz="1400" i="1" smtClean="0"/>
              <a:t>Virtue Ethics</a:t>
            </a:r>
            <a:endParaRPr lang="en-US" altLang="en-US" sz="1400" smtClean="0"/>
          </a:p>
          <a:p>
            <a:endParaRPr lang="en-US" altLang="en-US" sz="1400" smtClean="0"/>
          </a:p>
          <a:p>
            <a:r>
              <a:rPr lang="en-US" altLang="en-US" sz="1400" smtClean="0"/>
              <a:t>Martha Nussbaum and Amartya Sen have employed virtue theory in theorising the capability approach to international development.</a:t>
            </a:r>
          </a:p>
          <a:p>
            <a:endParaRPr lang="en-US" altLang="en-US" sz="1400" smtClean="0"/>
          </a:p>
          <a:p>
            <a:r>
              <a:rPr lang="en-US" altLang="en-US" sz="1400" smtClean="0"/>
              <a:t>The </a:t>
            </a:r>
            <a:r>
              <a:rPr lang="en-US" altLang="en-US" sz="1400" b="1" smtClean="0"/>
              <a:t>aretaic turn</a:t>
            </a:r>
            <a:r>
              <a:rPr lang="en-US" altLang="en-US" sz="1400" smtClean="0"/>
              <a:t> in moral philosophy is paralleled by analogous developments in other philosophical disciplines. One of these is epistemology, where a distinctive virtue epistemology has been developed by Linda Zagzebski and others. In political theory, there has been discussion of "virtue politics", and in legal theory, there is a small but growing body of literature on virtue jurisprudence. The aretaic turn also exists in American constitutional theory, where proponents argue for an emphasis on virtue and vice of constitutional adjudicators.</a:t>
            </a:r>
          </a:p>
          <a:p>
            <a:endParaRPr lang="en-US" altLang="en-US" sz="1400" smtClean="0"/>
          </a:p>
          <a:p>
            <a:r>
              <a:rPr lang="en-US" altLang="en-US" sz="1400" smtClean="0"/>
              <a:t>Aretaic approaches to morality, epistemology, and jurisprudence have been the subject of intense debates. One criticism that is frequently made focuses on the problem of guidance; opponents, such as Robert Louden in his article "Some Vices of Virtue Ethics", question whether the idea of a virtuous moral actor, believer, or judge can provide the guidance necessary for action, belief formation, or the decision of legal disputes.</a:t>
            </a:r>
          </a:p>
          <a:p>
            <a:pPr eaLnBrk="1" hangingPunct="1"/>
            <a:endParaRPr lang="en-US" altLang="en-US" sz="1400" smtClean="0">
              <a:latin typeface="Arial" pitchFamily="34" charset="0"/>
              <a:cs typeface="Arial" pitchFamily="34" charset="0"/>
            </a:endParaRPr>
          </a:p>
          <a:p>
            <a:r>
              <a:rPr lang="en-US" altLang="en-US" sz="1400" b="1" smtClean="0"/>
              <a:t>Non-Western tradition</a:t>
            </a:r>
          </a:p>
          <a:p>
            <a:r>
              <a:rPr lang="en-US" altLang="en-US" sz="1400" smtClean="0"/>
              <a:t>Non-Western moral and religious philosophies, such as Confucianism, also incorporate ideas that may appear similar to those developed by the ancient Greeks. Like ancient Greek ethics, Chinese ethical thought makes an explicit connection between virtue and statecraft. However, where the Greeks focused on the interior orientation of the soul, Confucianism's definition of virtue emphasizes interpersonal relations. Confucian ethics have been labeled as a form of role ethics rather than virtue ethics.</a:t>
            </a:r>
            <a:r>
              <a:rPr lang="en-US" altLang="en-US" sz="1400" baseline="30000" smtClean="0">
                <a:hlinkClick r:id="rId5"/>
              </a:rPr>
              <a:t>[9]</a:t>
            </a:r>
            <a:r>
              <a:rPr lang="en-US" altLang="en-US" sz="1400" smtClean="0"/>
              <a:t> </a:t>
            </a:r>
          </a:p>
          <a:p>
            <a:endParaRPr lang="en-US" altLang="en-US" sz="1400" smtClean="0"/>
          </a:p>
          <a:p>
            <a:r>
              <a:rPr lang="en-US" altLang="en-US" sz="1400" smtClean="0"/>
              <a:t>Normally when the term virtue theory is used, it is in reference to the western conception of virtue theory, rather than any of the schools of East Asian ethical thought.</a:t>
            </a:r>
          </a:p>
          <a:p>
            <a:endParaRPr lang="en-US" altLang="en-US" sz="1400" smtClean="0"/>
          </a:p>
          <a:p>
            <a:r>
              <a:rPr lang="en-US" altLang="en-US" sz="1400" smtClean="0"/>
              <a:t>Nick Gier in </a:t>
            </a:r>
            <a:r>
              <a:rPr lang="en-US" altLang="en-US" sz="1400" i="1" smtClean="0"/>
              <a:t>Buddhist Ethics as Virtue Ethics</a:t>
            </a:r>
            <a:r>
              <a:rPr lang="en-US" altLang="en-US" sz="1400" smtClean="0"/>
              <a:t> compares Buddha's ethical teachings to Aristotle's: "Like Greek virtue ethics, Buddhist ethics is also humanistic and thoroughly personalist."</a:t>
            </a:r>
            <a:r>
              <a:rPr lang="en-US" altLang="en-US" sz="1400" baseline="30000" smtClean="0">
                <a:hlinkClick r:id="rId6"/>
              </a:rPr>
              <a:t>[10]</a:t>
            </a:r>
            <a:endParaRPr lang="en-US" altLang="en-US" sz="1400" baseline="30000" smtClean="0"/>
          </a:p>
          <a:p>
            <a:endParaRPr lang="en-US" altLang="en-US" sz="1400" smtClean="0"/>
          </a:p>
          <a:p>
            <a:r>
              <a:rPr lang="en-US" altLang="en-US" sz="1400" smtClean="0"/>
              <a:t>Damien Keown devotes a great deal of his work to debunking claims that Buddhism is Utilitarian in nature. His work then goes on to examine the structure of Buddhist Ethics, focusing specifically on morality (Pali: siila). His conclusion is that Buddhist Ethics most closely resembles the ancient Greek virtue ethics found in Aristotle.</a:t>
            </a:r>
          </a:p>
          <a:p>
            <a:endParaRPr lang="en-US" altLang="en-US" sz="1400" smtClean="0"/>
          </a:p>
          <a:p>
            <a:r>
              <a:rPr lang="en-US" altLang="en-US" sz="1400" smtClean="0"/>
              <a:t>James Whitehill in </a:t>
            </a:r>
            <a:r>
              <a:rPr lang="en-US" altLang="en-US" sz="1400" i="1" smtClean="0"/>
              <a:t>Buddhist Ethics in Western Context: The Virtues Approach</a:t>
            </a:r>
            <a:r>
              <a:rPr lang="en-US" altLang="en-US" sz="1400" smtClean="0"/>
              <a:t> says: "Buddhism's legitimation in the West can be partially met by demonstrating that Buddhist morality is a virtue-oriented, character-based, community-focused ethics, commensurate with the Western 'ethics of virtue' tradition."</a:t>
            </a:r>
          </a:p>
          <a:p>
            <a:pPr eaLnBrk="1" hangingPunct="1"/>
            <a:endParaRPr lang="en-US" altLang="en-US" sz="1400"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63681744-5B2E-4CE7-BBF3-3DCE3E0E9511}" type="slidenum">
              <a:rPr lang="en-US" altLang="en-US"/>
              <a:pPr>
                <a:spcBef>
                  <a:spcPct val="0"/>
                </a:spcBef>
              </a:pPr>
              <a:t>8</a:t>
            </a:fld>
            <a:endParaRPr lang="en-US"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r>
              <a:rPr lang="en-US" altLang="en-US" b="1" smtClean="0"/>
              <a:t>Seven virtues</a:t>
            </a:r>
            <a:endParaRPr lang="en-US" altLang="en-US" smtClean="0"/>
          </a:p>
          <a:p>
            <a:r>
              <a:rPr lang="en-US" altLang="en-US" smtClean="0"/>
              <a:t>In the </a:t>
            </a:r>
            <a:r>
              <a:rPr lang="en-US" altLang="en-US" u="sng" smtClean="0"/>
              <a:t>Catholic catechism</a:t>
            </a:r>
            <a:r>
              <a:rPr lang="en-US" altLang="en-US" smtClean="0"/>
              <a:t>, the </a:t>
            </a:r>
            <a:r>
              <a:rPr lang="en-US" altLang="en-US" b="1" smtClean="0"/>
              <a:t>seven Christian virtues</a:t>
            </a:r>
            <a:r>
              <a:rPr lang="en-US" altLang="en-US" smtClean="0"/>
              <a:t> or </a:t>
            </a:r>
            <a:r>
              <a:rPr lang="en-US" altLang="en-US" b="1" smtClean="0"/>
              <a:t>heavenly virtues</a:t>
            </a:r>
            <a:r>
              <a:rPr lang="en-US" altLang="en-US" smtClean="0"/>
              <a:t> refers to the union of two sets of virtues. The four cardinal virtues, from ancient Greek philosophy, are prudence, justice, temperance (meaning restriction or restraint), and courage (or fortitude). The three theological virtues, from the letters of Saint Paul of Tarsus, are faith, hope, and charity (or love). These were adopted by the Church Fathers as the seven virtues.</a:t>
            </a:r>
          </a:p>
          <a:p>
            <a:endParaRPr lang="en-US" altLang="en-US" b="1" smtClean="0"/>
          </a:p>
          <a:p>
            <a:r>
              <a:rPr lang="en-US" altLang="en-US" b="1" smtClean="0"/>
              <a:t>History</a:t>
            </a:r>
            <a:endParaRPr lang="en-US" altLang="en-US" smtClean="0"/>
          </a:p>
          <a:p>
            <a:r>
              <a:rPr lang="en-US" altLang="en-US" smtClean="0"/>
              <a:t>The first virtues were identified by the Greek philosophers Aristotle and Plato, who regarded temperance, wisdom, justice, and courage as the four most desirable character traits. After the New Testament was written, these four virtues became known as the cardinal virtues, while faith, hope and charity were referred to as the theological virtues. But Stalker, in his book </a:t>
            </a:r>
            <a:r>
              <a:rPr lang="en-US" altLang="en-US" i="1" smtClean="0"/>
              <a:t>The Seven Cardinal Virtues,</a:t>
            </a:r>
            <a:r>
              <a:rPr lang="en-US" altLang="en-US" smtClean="0"/>
              <a:t> says, "It is of distinct advantage to be reminded that the Christian character has a natural foundation... but certainly the latter are cardinal also--that is, hinge virtues; and it is convenient to have a single adjective for designating the whole seven".</a:t>
            </a:r>
            <a:r>
              <a:rPr lang="en-US" altLang="en-US" baseline="30000" smtClean="0">
                <a:hlinkClick r:id="rId3"/>
              </a:rPr>
              <a:t>[1]</a:t>
            </a:r>
            <a:r>
              <a:rPr lang="en-US" altLang="en-US" smtClean="0"/>
              <a:t> However, such a perspective runs counter to the traditional understanding of the differences in the natures of Cardinal and Theological virtues, as the latter are not fully accessible to humans in their natural state without assistance from God. "All virtues have as their final scope to dispose man to acts conducive to his true happiness. </a:t>
            </a:r>
          </a:p>
          <a:p>
            <a:endParaRPr lang="en-US" altLang="en-US" smtClean="0"/>
          </a:p>
          <a:p>
            <a:r>
              <a:rPr lang="en-US" altLang="en-US" smtClean="0"/>
              <a:t>The happiness, however, of which man is capable is twofold, namely, natural, which is attainable by man's natural powers, and supernatural, which exceeds the capacity of unaided human nature. Since, therefore, merely natural principles of human action are inadequate to a supernatural end, it is necessary that man be endowed with supernatural powers to enable him to attain his final destiny. Now these supernatural principles are nothing else than the theological virtues."</a:t>
            </a:r>
            <a:r>
              <a:rPr lang="en-US" altLang="en-US" baseline="30000" smtClean="0">
                <a:hlinkClick r:id="rId4"/>
              </a:rPr>
              <a:t>[2]</a:t>
            </a:r>
            <a:endParaRPr lang="en-US" altLang="en-US" smtClean="0"/>
          </a:p>
          <a:p>
            <a:endParaRPr lang="en-US" altLang="en-US" b="1" smtClean="0"/>
          </a:p>
          <a:p>
            <a:r>
              <a:rPr lang="en-US" altLang="en-US" b="1" smtClean="0"/>
              <a:t>Seven heavenly virtues</a:t>
            </a:r>
            <a:endParaRPr lang="en-US" altLang="en-US" smtClean="0"/>
          </a:p>
          <a:p>
            <a:r>
              <a:rPr lang="en-US" altLang="en-US" smtClean="0"/>
              <a:t>A list of seven heavenly virtues, to oppose the seven deadly sins, appeared later in an epic poem entitled </a:t>
            </a:r>
            <a:r>
              <a:rPr lang="en-US" altLang="en-US" i="1" smtClean="0"/>
              <a:t>Psychomachia</a:t>
            </a:r>
            <a:r>
              <a:rPr lang="en-US" altLang="en-US" smtClean="0"/>
              <a:t>, or </a:t>
            </a:r>
            <a:r>
              <a:rPr lang="en-US" altLang="en-US" i="1" smtClean="0"/>
              <a:t>Battle/Contest of the Soul</a:t>
            </a:r>
            <a:r>
              <a:rPr lang="en-US" altLang="en-US" smtClean="0"/>
              <a:t>. Written by Aurelius Clemens Prudentius, a Christian governor who died around 410 A.D., it entails the battle between good virtues and evil vices. The enormous popularity of this work in the Middle Ages helped to spread the concept of holy virtue throughout Europe. The virtues are identified as chastity, temperance, charity, diligence, patience, kindness, and humility. Practicing them is said to protect one against temptation from the seven deadly sins</a:t>
            </a:r>
          </a:p>
          <a:p>
            <a:pPr eaLnBrk="1" hangingPunct="1"/>
            <a:endParaRPr lang="en-US" altLang="en-US" sz="1400"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itchFamily="18" charset="0"/>
              </a:defRPr>
            </a:lvl1pPr>
            <a:lvl2pPr marL="739775" indent="-284163">
              <a:spcBef>
                <a:spcPct val="30000"/>
              </a:spcBef>
              <a:defRPr sz="1200">
                <a:solidFill>
                  <a:schemeClr val="tx1"/>
                </a:solidFill>
                <a:latin typeface="Times New Roman" pitchFamily="18" charset="0"/>
              </a:defRPr>
            </a:lvl2pPr>
            <a:lvl3pPr marL="1138238" indent="-227013">
              <a:spcBef>
                <a:spcPct val="30000"/>
              </a:spcBef>
              <a:defRPr sz="1200">
                <a:solidFill>
                  <a:schemeClr val="tx1"/>
                </a:solidFill>
                <a:latin typeface="Times New Roman" pitchFamily="18" charset="0"/>
              </a:defRPr>
            </a:lvl3pPr>
            <a:lvl4pPr marL="1593850" indent="-227013">
              <a:spcBef>
                <a:spcPct val="30000"/>
              </a:spcBef>
              <a:defRPr sz="1200">
                <a:solidFill>
                  <a:schemeClr val="tx1"/>
                </a:solidFill>
                <a:latin typeface="Times New Roman" pitchFamily="18" charset="0"/>
              </a:defRPr>
            </a:lvl4pPr>
            <a:lvl5pPr marL="2049463" indent="-227013">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7109C2AD-AF9F-4CE0-BCAD-335040886F3B}" type="slidenum">
              <a:rPr lang="en-US" altLang="en-US"/>
              <a:pPr>
                <a:spcBef>
                  <a:spcPct val="0"/>
                </a:spcBef>
              </a:pPr>
              <a:t>9</a:t>
            </a:fld>
            <a:endParaRPr lang="en-US"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r>
              <a:rPr lang="en-US" altLang="en-US" sz="1400" b="1" smtClean="0">
                <a:latin typeface="Arial" pitchFamily="34" charset="0"/>
                <a:cs typeface="Arial" pitchFamily="34" charset="0"/>
              </a:rPr>
              <a:t>Criticisms</a:t>
            </a:r>
          </a:p>
          <a:p>
            <a:r>
              <a:rPr lang="en-US" altLang="en-US" sz="1400" smtClean="0">
                <a:latin typeface="Arial" pitchFamily="34" charset="0"/>
                <a:cs typeface="Arial" pitchFamily="34" charset="0"/>
              </a:rPr>
              <a:t>Some criticize the theory in relation to the difficulty involved with establishing the nature of the virtues. Different people, cultures and societies often have different opinions on what constitutes a virtue.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For example, regarding what are the most important virtues, Aristotle proposed the nine listed earlier (just above Historical origins): wisdom; prudence; justice; fortitude; courage; liberality; magnificence; magnanimity; temperance. In contrast, one modern-era philosopher proposed as the four cardinal virtues: </a:t>
            </a:r>
          </a:p>
          <a:p>
            <a:r>
              <a:rPr lang="en-US" altLang="en-US" sz="1400" smtClean="0">
                <a:latin typeface="Arial" pitchFamily="34" charset="0"/>
                <a:cs typeface="Arial" pitchFamily="34" charset="0"/>
              </a:rPr>
              <a:t>ambition/humility; love; courage; and honesty.</a:t>
            </a:r>
            <a:r>
              <a:rPr lang="en-US" altLang="en-US" sz="1400" baseline="30000" smtClean="0">
                <a:latin typeface="Arial" pitchFamily="34" charset="0"/>
                <a:cs typeface="Arial" pitchFamily="34" charset="0"/>
                <a:hlinkClick r:id="rId3"/>
              </a:rPr>
              <a:t>[12]</a:t>
            </a:r>
            <a:r>
              <a:rPr lang="en-US" altLang="en-US" sz="1400" smtClean="0">
                <a:latin typeface="Arial" pitchFamily="34" charset="0"/>
                <a:cs typeface="Arial" pitchFamily="34" charset="0"/>
              </a:rPr>
              <a:t> As another example, regarding virtues once supposedly applicable to women, many would have once considered a virtuous woman to be quiet, servile, and industrious. This conception of female virtue no longer holds true in many modern societies (see also cultural relativism).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Proponents of virtue theory sometimes respond to this objection by arguing that a central feature of a virtue is its </a:t>
            </a:r>
            <a:r>
              <a:rPr lang="en-US" altLang="en-US" sz="1400" i="1" smtClean="0">
                <a:latin typeface="Arial" pitchFamily="34" charset="0"/>
                <a:cs typeface="Arial" pitchFamily="34" charset="0"/>
              </a:rPr>
              <a:t>universal applicability</a:t>
            </a:r>
            <a:r>
              <a:rPr lang="en-US" altLang="en-US" sz="1400" smtClean="0">
                <a:latin typeface="Arial" pitchFamily="34" charset="0"/>
                <a:cs typeface="Arial" pitchFamily="34" charset="0"/>
              </a:rPr>
              <a:t>. In other words, any character trait defined as a virtue must reasonably be universally regarded as a virtue for all sentient beings. According to this view, it is inconsistent to claim for example servility as a female virtue, while at the same time not proposing it as a male one. Other proponents of virtue theory, notably Alasdair MacIntyre, respond to this objection by arguing that any account of the virtues must indeed be generated out of the community in which those virtues are to be practiced: the very word 'ethics' implies 'ethos'. That is to say that the virtues are, and necessarily must be, grounded in a particular time and place. What counts as virtue in 4th-century Athens would be a ludicrous guide to proper behavior in 21st-century Toronto, and vice versa. To take this view does not necessarily commit one to the argument that accounts of the virtues must therefore be static: moral activity—that is, attempts to contemplate and practice the virtues—can provide the cultural resources that allow people to change, albeit slowly, the ethos of their own societies. MacIntyre appears to take this position in his seminal work on virtue ethics, </a:t>
            </a:r>
            <a:r>
              <a:rPr lang="en-US" altLang="en-US" sz="1400" i="1" smtClean="0">
                <a:latin typeface="Arial" pitchFamily="34" charset="0"/>
                <a:cs typeface="Arial" pitchFamily="34" charset="0"/>
              </a:rPr>
              <a:t>After Virtue</a:t>
            </a:r>
            <a:r>
              <a:rPr lang="en-US" altLang="en-US" sz="1400" smtClean="0">
                <a:latin typeface="Arial" pitchFamily="34" charset="0"/>
                <a:cs typeface="Arial" pitchFamily="34" charset="0"/>
              </a:rPr>
              <a:t>. One might cite (though MacIntyre does not) the rapid emergence of abolitionist thought in the slave-holding societies of the 18th-century Atlantic world as an example of this sort of change: over a relatively short period of time, perhaps 1760 to 1800, in Britain, France, and British America, slave-holding, previously thought to be morally neutral or even virtuous, rapidly became seen as vicious among wide swathes of society. While the emergence of abolitionist thought derived from many sources, the work of David Brion Davis, among others, has established that one source was the rapid, internal evolution of moral theory among certain sectors of these societies, notably the Quakers.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Another objection to virtue theory is that the school does not focus on what </a:t>
            </a:r>
            <a:r>
              <a:rPr lang="en-US" altLang="en-US" sz="1400" i="1" smtClean="0">
                <a:latin typeface="Arial" pitchFamily="34" charset="0"/>
                <a:cs typeface="Arial" pitchFamily="34" charset="0"/>
              </a:rPr>
              <a:t>sorts of actions</a:t>
            </a:r>
            <a:r>
              <a:rPr lang="en-US" altLang="en-US" sz="1400" smtClean="0">
                <a:latin typeface="Arial" pitchFamily="34" charset="0"/>
                <a:cs typeface="Arial" pitchFamily="34" charset="0"/>
              </a:rPr>
              <a:t> are morally permitted and which ones are not, but rather on what sort of qualities someone ought to foster in order to become a good person. In other words, while some virtue theorists may not condemn, for example, murder as an inherently immoral or impermissible sort of action, they may argue that someone who commits a murder is severely lacking in several important virtues, such as compassion and fairness. Still, antagonists of the theory often object that this particular feature of the theory makes virtue ethics useless as a universal norm of acceptable conduct suitable as a base for legislation. Some virtue theorists concede this point, but respond by opposing the very notion of legitimate legislative authority instead, effectively advocating some form of anarchism as the political ideal. Others argue that laws should be made by virtuous legislators. Still others argue that it is possible to base a judicial system on the moral notion of virtues rather than rules.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Some virtue theorists might respond to this overall objection with the notion of a "bad act" also being an act characteristic of vice. That is to say that those acts that do not aim at virtue, or stray from virtue, would constitute our conception of "bad behavior". Although not all virtue ethicists agree to this notion, this is one way the virtue ethicist can re-introduce the concept of the "morally impermissible". One could raise objection with Foot that she is committing an argument from ignorance by postulating that what is not virtuous is unvirtuous. In other words, just because an action or person 'lacks of evidence' for virtue does not, all else constant, imply that said action or person is unvirtuous.</a:t>
            </a:r>
          </a:p>
          <a:p>
            <a:endParaRPr lang="en-US" altLang="en-US" sz="1400" b="1" smtClean="0">
              <a:latin typeface="Arial" pitchFamily="34" charset="0"/>
              <a:cs typeface="Arial" pitchFamily="34" charset="0"/>
            </a:endParaRPr>
          </a:p>
          <a:p>
            <a:r>
              <a:rPr lang="en-US" altLang="en-US" sz="1400" b="1" smtClean="0">
                <a:latin typeface="Arial" pitchFamily="34" charset="0"/>
                <a:cs typeface="Arial" pitchFamily="34" charset="0"/>
              </a:rPr>
              <a:t>Subsumed in deontology and utilitarianism</a:t>
            </a:r>
          </a:p>
          <a:p>
            <a:r>
              <a:rPr lang="en-US" altLang="en-US" sz="1400" smtClean="0">
                <a:latin typeface="Arial" pitchFamily="34" charset="0"/>
                <a:cs typeface="Arial" pitchFamily="34" charset="0"/>
              </a:rPr>
              <a:t>Martha Nussbaum has suggested that while virtue ethics are often considered to be anti-Enlightenment, "suspicious of theory and respectful of the wisdom embodied in local practices",</a:t>
            </a:r>
            <a:r>
              <a:rPr lang="en-US" altLang="en-US" sz="1400" baseline="30000" smtClean="0">
                <a:latin typeface="Arial" pitchFamily="34" charset="0"/>
                <a:cs typeface="Arial" pitchFamily="34" charset="0"/>
                <a:hlinkClick r:id="rId4"/>
              </a:rPr>
              <a:t>[13]</a:t>
            </a:r>
            <a:r>
              <a:rPr lang="en-US" altLang="en-US" sz="1400" smtClean="0">
                <a:latin typeface="Arial" pitchFamily="34" charset="0"/>
                <a:cs typeface="Arial" pitchFamily="34" charset="0"/>
              </a:rPr>
              <a:t> they are actually neither fundamentally distinct from, nor do they qualify as a rival approach to deontology and utilitarianism. She argues that philosophers from these two Enlightenment traditions often include theories of virtue. She pointed out that Kant's </a:t>
            </a:r>
            <a:r>
              <a:rPr lang="en-US" altLang="en-US" sz="1400" i="1" smtClean="0">
                <a:latin typeface="Arial" pitchFamily="34" charset="0"/>
                <a:cs typeface="Arial" pitchFamily="34" charset="0"/>
              </a:rPr>
              <a:t>"Doctrine of Virtue"</a:t>
            </a:r>
            <a:r>
              <a:rPr lang="en-US" altLang="en-US" sz="1400" smtClean="0">
                <a:latin typeface="Arial" pitchFamily="34" charset="0"/>
                <a:cs typeface="Arial" pitchFamily="34" charset="0"/>
              </a:rPr>
              <a:t> (in </a:t>
            </a:r>
            <a:r>
              <a:rPr lang="en-US" altLang="en-US" sz="1400" i="1" smtClean="0">
                <a:latin typeface="Arial" pitchFamily="34" charset="0"/>
                <a:cs typeface="Arial" pitchFamily="34" charset="0"/>
              </a:rPr>
              <a:t>The Metaphysics of Morals</a:t>
            </a:r>
            <a:r>
              <a:rPr lang="en-US" altLang="en-US" sz="1400" smtClean="0">
                <a:latin typeface="Arial" pitchFamily="34" charset="0"/>
                <a:cs typeface="Arial" pitchFamily="34" charset="0"/>
              </a:rPr>
              <a:t>) "covers most of the same topics as do classical Greek theories", "that he offers a general account of virtue, in terms of the strength of the will in overcoming wayward and selfish inclinations; that he offers detailed analyses of standard virtues such as courage and self-control, and of vices, such as avarice, mendacity, servility, and pride; that, although in general he portrays inclination as inimical to virtue, he also recognizes that sympathetic inclinations offer crucial support to virtue, and urges their deliberate cultivation."</a:t>
            </a:r>
            <a:r>
              <a:rPr lang="en-US" altLang="en-US" sz="1400" baseline="30000" smtClean="0">
                <a:latin typeface="Arial" pitchFamily="34" charset="0"/>
                <a:cs typeface="Arial" pitchFamily="34" charset="0"/>
                <a:hlinkClick r:id="rId4"/>
              </a:rPr>
              <a:t>[13]</a:t>
            </a:r>
            <a:endParaRPr lang="en-US" altLang="en-US" sz="1400" baseline="30000" smtClean="0">
              <a:latin typeface="Arial" pitchFamily="34" charset="0"/>
              <a:cs typeface="Arial" pitchFamily="34" charset="0"/>
            </a:endParaRP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Nussbaum also points to considerations of virtue by utilitarians such as Henry Sidgwick (</a:t>
            </a:r>
            <a:r>
              <a:rPr lang="en-US" altLang="en-US" sz="1400" i="1" smtClean="0">
                <a:latin typeface="Arial" pitchFamily="34" charset="0"/>
                <a:cs typeface="Arial" pitchFamily="34" charset="0"/>
              </a:rPr>
              <a:t>The Methods of Ethics</a:t>
            </a:r>
            <a:r>
              <a:rPr lang="en-US" altLang="en-US" sz="1400" smtClean="0">
                <a:latin typeface="Arial" pitchFamily="34" charset="0"/>
                <a:cs typeface="Arial" pitchFamily="34" charset="0"/>
              </a:rPr>
              <a:t>), Jeremy Bentham (</a:t>
            </a:r>
            <a:r>
              <a:rPr lang="en-US" altLang="en-US" sz="1400" i="1" smtClean="0">
                <a:latin typeface="Arial" pitchFamily="34" charset="0"/>
                <a:cs typeface="Arial" pitchFamily="34" charset="0"/>
              </a:rPr>
              <a:t>The Principles of Morals and Legislation</a:t>
            </a:r>
            <a:r>
              <a:rPr lang="en-US" altLang="en-US" sz="1400" smtClean="0">
                <a:latin typeface="Arial" pitchFamily="34" charset="0"/>
                <a:cs typeface="Arial" pitchFamily="34" charset="0"/>
              </a:rPr>
              <a:t>), and John Stuart Mill, who writes of moral development as part of an argument for the moral equality of women (</a:t>
            </a:r>
            <a:r>
              <a:rPr lang="en-US" altLang="en-US" sz="1400" i="1" smtClean="0">
                <a:latin typeface="Arial" pitchFamily="34" charset="0"/>
                <a:cs typeface="Arial" pitchFamily="34" charset="0"/>
              </a:rPr>
              <a:t>The Subjection of Women</a:t>
            </a:r>
            <a:r>
              <a:rPr lang="en-US" altLang="en-US" sz="1400" smtClean="0">
                <a:latin typeface="Arial" pitchFamily="34" charset="0"/>
                <a:cs typeface="Arial" pitchFamily="34" charset="0"/>
              </a:rPr>
              <a:t>).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She argues that contemporary virtue ethicists such as Alasdair MacIntyre, Bernard Williams, Philippa Foot, and John McDowell have few points of agreement, and that the common core of their work does not represent a break from Kant.</a:t>
            </a:r>
          </a:p>
          <a:p>
            <a:endParaRPr lang="en-US" altLang="en-US" sz="1400" smtClean="0">
              <a:latin typeface="Arial" pitchFamily="34" charset="0"/>
              <a:cs typeface="Arial" pitchFamily="34" charset="0"/>
            </a:endParaRPr>
          </a:p>
          <a:p>
            <a:r>
              <a:rPr lang="en-US" altLang="en-US" sz="1400" b="1" smtClean="0">
                <a:latin typeface="Arial" pitchFamily="34" charset="0"/>
                <a:cs typeface="Arial" pitchFamily="34" charset="0"/>
              </a:rPr>
              <a:t>Utopianism and pluralism</a:t>
            </a:r>
          </a:p>
          <a:p>
            <a:r>
              <a:rPr lang="en-US" altLang="en-US" sz="1400" smtClean="0">
                <a:latin typeface="Arial" pitchFamily="34" charset="0"/>
                <a:cs typeface="Arial" pitchFamily="34" charset="0"/>
              </a:rPr>
              <a:t>Robert Louden criticises virtue ethics on the basis that it promotes a form of unsustainable utopianism. Trying to come to </a:t>
            </a:r>
            <a:r>
              <a:rPr lang="en-US" altLang="en-US" sz="1400" i="1" smtClean="0">
                <a:latin typeface="Arial" pitchFamily="34" charset="0"/>
                <a:cs typeface="Arial" pitchFamily="34" charset="0"/>
              </a:rPr>
              <a:t>a</a:t>
            </a:r>
            <a:r>
              <a:rPr lang="en-US" altLang="en-US" sz="1400" smtClean="0">
                <a:latin typeface="Arial" pitchFamily="34" charset="0"/>
                <a:cs typeface="Arial" pitchFamily="34" charset="0"/>
              </a:rPr>
              <a:t> single set of virtues is immensely difficult in contemporary societies as, according to Louden, they contain "more ethnic, religious, and class groups than did the moral community which Aristotle theorized about" with each of these groups having "not only its own interests but its own set of virtues as well". Louden notes in passing that MacIntyre, a supporter of virtue-based ethics, has grappled with this in </a:t>
            </a:r>
            <a:r>
              <a:rPr lang="en-US" altLang="en-US" sz="1400" i="1" smtClean="0">
                <a:latin typeface="Arial" pitchFamily="34" charset="0"/>
                <a:cs typeface="Arial" pitchFamily="34" charset="0"/>
              </a:rPr>
              <a:t>After Virtue</a:t>
            </a:r>
            <a:r>
              <a:rPr lang="en-US" altLang="en-US" sz="1400" smtClean="0">
                <a:latin typeface="Arial" pitchFamily="34" charset="0"/>
                <a:cs typeface="Arial" pitchFamily="34" charset="0"/>
              </a:rPr>
              <a:t> but that ethics cannot dispense with building rules around acts and rely only on discussing the moral character of persons.</a:t>
            </a:r>
            <a:r>
              <a:rPr lang="en-US" altLang="en-US" sz="1400" baseline="30000" smtClean="0">
                <a:latin typeface="Arial" pitchFamily="34" charset="0"/>
                <a:cs typeface="Arial" pitchFamily="34" charset="0"/>
              </a:rPr>
              <a:t>[14]</a:t>
            </a:r>
          </a:p>
          <a:p>
            <a:endParaRPr lang="en-US" altLang="en-US" sz="1400" smtClean="0">
              <a:latin typeface="Arial" pitchFamily="34" charset="0"/>
              <a:cs typeface="Arial" pitchFamily="34" charset="0"/>
            </a:endParaRPr>
          </a:p>
          <a:p>
            <a:r>
              <a:rPr lang="en-US" altLang="en-US" sz="1400" b="1" smtClean="0">
                <a:latin typeface="Arial" pitchFamily="34" charset="0"/>
                <a:cs typeface="Arial" pitchFamily="34" charset="0"/>
              </a:rPr>
              <a:t>Applications</a:t>
            </a:r>
          </a:p>
          <a:p>
            <a:r>
              <a:rPr lang="en-US" altLang="en-US" sz="1400" smtClean="0">
                <a:latin typeface="Arial" pitchFamily="34" charset="0"/>
                <a:cs typeface="Arial" pitchFamily="34" charset="0"/>
              </a:rPr>
              <a:t>Virtue ethics has a number of applications. For instance, within the field of social ethics, Deirdre McCloskey argues that virtue ethics can provide a basis for a balanced approach to understanding capitalism and capitalist societies. Within the field of philosophy of education, James Page</a:t>
            </a:r>
            <a:r>
              <a:rPr lang="en-US" altLang="en-US" sz="1400" baseline="30000" smtClean="0">
                <a:latin typeface="Arial" pitchFamily="34" charset="0"/>
                <a:cs typeface="Arial" pitchFamily="34" charset="0"/>
                <a:hlinkClick r:id="rId5"/>
              </a:rPr>
              <a:t>]</a:t>
            </a:r>
            <a:r>
              <a:rPr lang="en-US" altLang="en-US" sz="1400" smtClean="0">
                <a:latin typeface="Arial" pitchFamily="34" charset="0"/>
                <a:cs typeface="Arial" pitchFamily="34" charset="0"/>
              </a:rPr>
              <a:t> argues that virtue ethics can provide a rationale and foundation for peace education. Thomas Alured Faunce has argued that whistleblowing in the healthcare setting would be more respected within clinical governance pathways if it had a firmer academic foundation in virtue ethics.</a:t>
            </a:r>
            <a:r>
              <a:rPr lang="en-US" altLang="en-US" sz="1400" baseline="30000" smtClean="0">
                <a:latin typeface="Arial" pitchFamily="34" charset="0"/>
                <a:cs typeface="Arial" pitchFamily="34" charset="0"/>
              </a:rPr>
              <a:t> </a:t>
            </a:r>
            <a:r>
              <a:rPr lang="en-US" altLang="en-US" sz="1400" smtClean="0">
                <a:latin typeface="Arial" pitchFamily="34" charset="0"/>
                <a:cs typeface="Arial" pitchFamily="34" charset="0"/>
              </a:rPr>
              <a:t> He has argued that whistleblowing should have been expressly supported in the UNESCO Universal Declaration on Bioethics and Human Rights.</a:t>
            </a:r>
          </a:p>
          <a:p>
            <a:r>
              <a:rPr lang="en-US" altLang="en-US" sz="1400" smtClean="0">
                <a:latin typeface="Arial" pitchFamily="34" charset="0"/>
                <a:cs typeface="Arial" pitchFamily="34" charset="0"/>
              </a:rPr>
              <a:t>-------------------</a:t>
            </a:r>
          </a:p>
          <a:p>
            <a:r>
              <a:rPr lang="en-US" altLang="en-US" sz="1400" b="1" smtClean="0">
                <a:latin typeface="Arial" pitchFamily="34" charset="0"/>
                <a:cs typeface="Arial" pitchFamily="34" charset="0"/>
              </a:rPr>
              <a:t>Objections to virtue ethics</a:t>
            </a:r>
          </a:p>
          <a:p>
            <a:r>
              <a:rPr lang="en-US" altLang="en-US" sz="1400" smtClean="0">
                <a:latin typeface="Arial" pitchFamily="34" charset="0"/>
                <a:cs typeface="Arial" pitchFamily="34" charset="0"/>
              </a:rPr>
              <a:t>(i) The application problem. In the early days of virtue ethics' revival, the approach was associated with an “anti-codifiability” thesis about ethics, directed against the prevailing pretensions of normative theory. </a:t>
            </a:r>
          </a:p>
          <a:p>
            <a:r>
              <a:rPr lang="en-US" altLang="en-US" sz="1400" smtClean="0">
                <a:latin typeface="Arial" pitchFamily="34" charset="0"/>
                <a:cs typeface="Arial" pitchFamily="34" charset="0"/>
              </a:rPr>
              <a:t>At the time, utilitarians and deontologists commonly (though not universally) held that the task of ethical theory was to come up with a code consisting of universal rules or principles (possibly only one, as in the case of act-utilitarianism) which would have two significant features:</a:t>
            </a:r>
          </a:p>
          <a:p>
            <a:r>
              <a:rPr lang="en-US" altLang="en-US" sz="1400" smtClean="0">
                <a:latin typeface="Arial" pitchFamily="34" charset="0"/>
                <a:cs typeface="Arial" pitchFamily="34" charset="0"/>
              </a:rPr>
              <a:t>(a) the rule(s) would amount to a decision procedure for determining what the right action was in any particular case; (b) the rule(s) would be stated in such terms that any non-virtuous person could understand and apply it (them) correctly. Virtue ethicists maintained, contrary to these two claims, that it was quite unrealistic to imagine that there could be such a code (see, in particular, McDowell 1979). The results of attempts to produce and employ such a code, in the heady days of the 1960s and 1970s, when medical and then bioethics boomed and bloomed, tended to support the virtue ethicists' claim. More and more utilitarians and deontologists found themselves agreed on their general rules but on opposite sides of the controversial moral issues in contemporary discussion. It came to be recognised that moral sensitivity, perception,imagination, and judgement informed by experience—</a:t>
            </a:r>
            <a:r>
              <a:rPr lang="en-US" altLang="en-US" sz="1400" i="1" smtClean="0">
                <a:latin typeface="Arial" pitchFamily="34" charset="0"/>
                <a:cs typeface="Arial" pitchFamily="34" charset="0"/>
              </a:rPr>
              <a:t>phronesis</a:t>
            </a:r>
            <a:r>
              <a:rPr lang="en-US" altLang="en-US" sz="1400" smtClean="0">
                <a:latin typeface="Arial" pitchFamily="34" charset="0"/>
                <a:cs typeface="Arial" pitchFamily="34" charset="0"/>
              </a:rPr>
              <a:t> in short—is needed to apply rules or principles correctly. Hence many (though by no means all) utilitarians and deontologists have explicitly abandoned (b) and much less emphasis is placed on (a).</a:t>
            </a:r>
          </a:p>
          <a:p>
            <a:r>
              <a:rPr lang="en-US" altLang="en-US" sz="1400" smtClean="0">
                <a:latin typeface="Arial" pitchFamily="34" charset="0"/>
                <a:cs typeface="Arial" pitchFamily="34" charset="0"/>
              </a:rPr>
              <a:t>Nevertheless, the complaint that virtue ethics does not produce codifiable principles is still a commonly voiced criticism of the approach, expressed as the objection that it is, in principle, unable to provide action-guidance.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Initially, the objection was based on a misunderstanding. Blinkered by slogans that described virtue ethics as “concerned with Being rather then Doing”, as addressing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“What sort of person should I be?” but not “What should I do?” as being “agent-centred rather than act-centred”, its critics maintained that it was unable to provide action-guidance and hence, rather than being a normative rival to utilitarian and deontological ethics, could claim to be no more than a valuable supplement to them.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rather odd idea was that all virtue ethics could offer was “Identify a moral exemplar and do what he would do” as though the raped fifteen year old trying to decide whether or not to have an abortion was supposed to ask herself “Would Socrates have had an abortion if he were in my circumstances?”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But the objection failed to take note of Anscombe's hint that a great deal of specific action guidance could be found in rules employing the virtue and vice terms (“v-rules”) such as “Do what is honest/charitable; do not do what is dishonest/uncharitable” (Hursthouse 1999).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(It is a noteworthy feature of our virtue and vice vocabulary that, although our list of generally recognised virtue terms is comparatively short, our list of vice terms is remarkably, and usefully, long, far exceeding anything that anyone who thinks in terms of standard deontological rules has ever come up with. Much invaluable action guidance comes from avoiding courses of action that would be irresponsible, feckless, lazy, inconsiderate, uncooperative, harsh, intolerant, selfish, mercenary, indiscreet, tactless, arrogant, unsympathetic, cold, incautious, unenterprising, pusillanimous, feeble, presumptuous, rude, hypocritical, self-indulgent, materialistic, grasping, short-sighted, vindictive, calculating, ungrateful, grudging, brutal, profligate, disloyal, and on and on.)</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Different patterns of conceptual connexion between the concept of right action, and those of virtuous motive, virtuous person/agent, and virtue itself are now widespread in what is still recognizably virtue ethical literature. Some have arisen in response to Johnson's challenging emphasis on the obvious rightness of a non-virtuous agent's attempting self-improvement (Johnson 2003; van Zyl 2009), some in response to the obvious relevance of motive to the moral worth of actions (Slote 2001), some aiming to distinguish action guidance from a theoretical account of what makes actions right (Swanton 2003; Zagzebski 2004). Zagzebski, in particular, regards action guidance as a secondary aim of moral theory; her theory places the moral exemplar centre stage of an abstract structure, but certainly not in the absurd position of the person the fifteen year old is supposed to think about when contemplating abortion. Rather, the other concepts (right act, virtue etc.) are defined in terms of a moral exemplar, and we gain understanding of our moral practices by identifying people we admire and thinking of the definitions in terms of them (Zagzebski 2010).</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Insofar as the different versions of virtue ethics all retain an emphasis on the virtues, they are open to the familiar problem of (ii) the charge of cultural relativity. Is it not the case that different cultures embody different virtues, (MacIntyre 1985) and hence that the v-rules will pick out actions as right or wrong only relative to a particular culture? Different replies have been made to this charge. One—the </a:t>
            </a:r>
            <a:r>
              <a:rPr lang="en-US" altLang="en-US" sz="1400" i="1" smtClean="0">
                <a:latin typeface="Arial" pitchFamily="34" charset="0"/>
                <a:cs typeface="Arial" pitchFamily="34" charset="0"/>
              </a:rPr>
              <a:t>tu quoque</a:t>
            </a:r>
            <a:r>
              <a:rPr lang="en-US" altLang="en-US" sz="1400" smtClean="0">
                <a:latin typeface="Arial" pitchFamily="34" charset="0"/>
                <a:cs typeface="Arial" pitchFamily="34" charset="0"/>
              </a:rPr>
              <a:t>, or “partners in crime” response—exhibits a quite familiar pattern in virtue ethicists' defensive strategy (Solomon 1988). They admit that, for them, cultural relativism </a:t>
            </a:r>
            <a:r>
              <a:rPr lang="en-US" altLang="en-US" sz="1400" i="1" smtClean="0">
                <a:latin typeface="Arial" pitchFamily="34" charset="0"/>
                <a:cs typeface="Arial" pitchFamily="34" charset="0"/>
              </a:rPr>
              <a:t>is</a:t>
            </a:r>
            <a:r>
              <a:rPr lang="en-US" altLang="en-US" sz="1400" smtClean="0">
                <a:latin typeface="Arial" pitchFamily="34" charset="0"/>
                <a:cs typeface="Arial" pitchFamily="34" charset="0"/>
              </a:rPr>
              <a:t> a challenge, but point out that it is just as much a problem for the other two approaches. The (putative) cultural variation in character traits regarded as virtues is no greater—indeed markedly less—than the cultural variation in rules of conduct, and different cultures have different ideas about what constitutes happiness or welfare. That cultural relativity should be a problem common to all three approaches is hardly surprising. It is related, after all, to the “justification problem” (see below) the quite general metaethical problem of justifying one's moral beliefs to those who disagree, whether they be moral sceptics, pluralists or from another culture.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 bolder strategy involves claiming that virtue ethics has less difficulty with cultural relativity than the other two approaches. Much cultural disagreement arises, it may be claimed, from local understandings of the virtues, but the virtues themselves are not relative to culture (Nussbaum 1993).</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Another objection to which the </a:t>
            </a:r>
            <a:r>
              <a:rPr lang="en-US" altLang="en-US" sz="1400" i="1" smtClean="0">
                <a:latin typeface="Arial" pitchFamily="34" charset="0"/>
                <a:cs typeface="Arial" pitchFamily="34" charset="0"/>
              </a:rPr>
              <a:t>tu quoque</a:t>
            </a:r>
            <a:r>
              <a:rPr lang="en-US" altLang="en-US" sz="1400" smtClean="0">
                <a:latin typeface="Arial" pitchFamily="34" charset="0"/>
                <a:cs typeface="Arial" pitchFamily="34" charset="0"/>
              </a:rPr>
              <a:t> response is partially appropriate is (iii) “the conflict problem.” What does virtue ethics have to say about dilemmas—cases in which, apparently, the requirements of different virtues conflict because they point in opposed directions? Charity prompts me to kill the person who would be better off dead, but justice forbids it. Honesty points to telling the hurtful truth, kindness and compassion to remaining silent or even lying. What shall I do? Of course, the same sorts of dilemmas are generated by conflicts between deontological rules. Deontology and virtue ethics share the conflict problem (and are happy to take it on board rather than follow some of the utilitarians in their consequentialist resolutions of such dilemmas) and in fact their strategies for responding to it are parallel. Both aim to resolve a number of dilemmas by arguing that the conflict is merely apparent; a discriminating understanding of the virtues or rules in question, possessed only by those with practical wisdom, will perceive that, in this particular case, the virtues do not make opposing demands or that one rule outranks another, or has a certain exception clause built into it. Whether this is all there is to it depends on whether there are any irresolvable dilemmas. If there are, proponents of either normative approach may point out reasonably that it could only be a mistake to offer a resolution of what is, </a:t>
            </a:r>
            <a:r>
              <a:rPr lang="en-US" altLang="en-US" sz="1400" i="1" smtClean="0">
                <a:latin typeface="Arial" pitchFamily="34" charset="0"/>
                <a:cs typeface="Arial" pitchFamily="34" charset="0"/>
              </a:rPr>
              <a:t>ex hypothesi</a:t>
            </a:r>
            <a:r>
              <a:rPr lang="en-US" altLang="en-US" sz="1400" smtClean="0">
                <a:latin typeface="Arial" pitchFamily="34" charset="0"/>
                <a:cs typeface="Arial" pitchFamily="34" charset="0"/>
              </a:rPr>
              <a:t>, irresolvable.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Another problem arguably shared by all three approaches is (iv), that of being self-effacing. An ethical theory is self-effacing if, roughly, whatever it claims justifies a particular action, or makes it right, had better not be the agent's motive for doing it. Michael Stocker (1976) originally introduced it as a problem for the other two approaches only. He pointed out that the agent who, rightly, visits a friend in hospital will rather lessen the impact of his visit on her if he tells her either that he is doing it because it is his duty or because he thought it would maximize the general happiness. However, as has been argued (Keller 2007), she won't be any better pleased if he tells her that he is visiting her because it is what a virtuous agent would do, so virtue ethics has the problem too. Its defenders are currently arguing that, at the very least, virtue ethics is not seriously undermined by the problem, and are exploring different forms of self-effacingness (Martinez 2011; Pettigrove 2011).</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Another problem for virtue ethics, which is shared by both utilitarianism and deontology, is (v) “the justification problem.” Abstractly conceived, this is the problem of how we justify or ground our ethical beliefs, an issue that is hotly debated at the level of metaethics. In its particular versions, for deontology there is the question of how to justify its claims that certain moral rules are the correct ones, and for utilitarianism of how to justify its claim that the only thing that really matters morally is consequences for happiness or well-being. For virtue ethics, the </a:t>
            </a:r>
          </a:p>
          <a:p>
            <a:r>
              <a:rPr lang="en-US" altLang="en-US" sz="1400" smtClean="0">
                <a:latin typeface="Arial" pitchFamily="34" charset="0"/>
                <a:cs typeface="Arial" pitchFamily="34" charset="0"/>
              </a:rPr>
              <a:t>problem concerns the question of which character traits are the virtues.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In the metaethical debate, there is widespread disagreement about the possibility of providing an external foundation for ethics—“external” in the sense of being external to ethical beliefs—and the same disagreement is found amongst deontologists and utilitarians. Some believe that their normative ethics can be placed on a secure basis, resistant to any form of scepticism, such as what anyone rationally desires, or would accept or agree on, regardless of their ethical outlook; others that it cannot.</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Virtue ethicists have eschewed any attempt to ground virtue ethics in an external foundation while continuing to maintain that their claims can be validated. Some follow a form of Rawls' coherentist approach (Slote 2001; Swanton 2003); neo-Aristotelians a form of ethical naturalism.</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 misunderstanding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as an unmoralized concept leads some critics to suppose that the neo-Aristotelians are attempting to ground their claims in a scientific account of human nature and what counts, for a human being, as flourishing. Others assume that, if this is not what they are doing, they cannot be validating their claims that, for example, justice, charity, courage, and generosity are virtues. Either they are illegitimately helping themselves to Aristotle's discredited natural teleology (Williams 1985) or producing mere rationalizations of their own personal or culturally inculcated values. But McDowell, Foot, MacIntyre and Hursthouse have all outlined versions of a third way between these two extremes.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in virtue ethics, is indeed a moralized concept, but it is not only that. Claims about what constitutes flourishing for human beings no more float free of scientific facts about what human beings are like than ethological claims about what constitutes flourishing for elephants. In both cases, the truth of the claims depends </a:t>
            </a:r>
            <a:r>
              <a:rPr lang="en-US" altLang="en-US" sz="1400" i="1" smtClean="0">
                <a:latin typeface="Arial" pitchFamily="34" charset="0"/>
                <a:cs typeface="Arial" pitchFamily="34" charset="0"/>
              </a:rPr>
              <a:t>in part</a:t>
            </a:r>
            <a:r>
              <a:rPr lang="en-US" altLang="en-US" sz="1400" smtClean="0">
                <a:latin typeface="Arial" pitchFamily="34" charset="0"/>
                <a:cs typeface="Arial" pitchFamily="34" charset="0"/>
              </a:rPr>
              <a:t> on what kind of animal they are and what capacities, desires and interests the humans or elephants have.</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best available science today (including evolutionary theory and psychology) supports rather than undermines the ancient Greek assumption that we are social animals, like elephants and wolves and unlike polar bears. No rationalizing explanation in terms of anything like a social contract is needed to explain why we choose to live together, subjugating our egoistical desires in order to secure the advantages of co-operation. Like other social animals, our natural impulses are not solely directed towards our own pleasures and preservation, but include altruistic and cooperative ones.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This basic fact about us should make more comprehensible the claim that the virtues are at least partially constitutive of human flourishing and also undercut the objection that virtue ethics is, in some sense, egoistic.</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(vi) The egoism objection has a number of sources. One is a simple confusion.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Once it is understood that the fully virtuous agent characteristically does what she should without inner conflict, it is triumphantly asserted that “she is only doing what she </a:t>
            </a:r>
            <a:r>
              <a:rPr lang="en-US" altLang="en-US" sz="1400" i="1" smtClean="0">
                <a:latin typeface="Arial" pitchFamily="34" charset="0"/>
                <a:cs typeface="Arial" pitchFamily="34" charset="0"/>
              </a:rPr>
              <a:t>wants</a:t>
            </a:r>
            <a:r>
              <a:rPr lang="en-US" altLang="en-US" sz="1400" smtClean="0">
                <a:latin typeface="Arial" pitchFamily="34" charset="0"/>
                <a:cs typeface="Arial" pitchFamily="34" charset="0"/>
              </a:rPr>
              <a:t> to do and is hence being selfish.” So when the generous person gives gladly, as the generous are wont to do, it turns out she is not generous and unselfish after all, or at least not as generous as the one who greedily wants to hang on to everything she has but forces herself to give because she thinks she should! A related version ascribes bizarre reasons to the virtuous agent, unjustifiably assuming that she acts as she does </a:t>
            </a:r>
            <a:r>
              <a:rPr lang="en-US" altLang="en-US" sz="1400" i="1" smtClean="0">
                <a:latin typeface="Arial" pitchFamily="34" charset="0"/>
                <a:cs typeface="Arial" pitchFamily="34" charset="0"/>
              </a:rPr>
              <a:t>because</a:t>
            </a:r>
            <a:r>
              <a:rPr lang="en-US" altLang="en-US" sz="1400" smtClean="0">
                <a:latin typeface="Arial" pitchFamily="34" charset="0"/>
                <a:cs typeface="Arial" pitchFamily="34" charset="0"/>
              </a:rPr>
              <a:t> she believes that acting thus on this occasion will help her to achieve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But “the virtuous agent” is just “the agent with the virtues” and it is part of our ordinary understanding of the virtue terms that each carries with it its own typical range of reasons for acting.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virtuous agent acts as she does because she believes that someone's suffering will be averted, or someone benefited, or the truth established, or a debt repaid, or ... thereby.</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It is the exercise of the virtues during one's life that is held to be at least partially constitutive of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and this is consistent with recognising that bad luck may land the virtuous agent in circumstances that require her to give up her life. </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Given the sorts of considerations that courageous, honest, loyal, charitable people wholeheartedly recognise as reasons for action, they may find themselves compelled to face danger for a worthwhile end, to speak out in someone's defence, or refuse to reveal the names of their comrades, even when they know that this will inevitably lead to their execution, to share their last crust and face starvation. On the view that the exercise of the virtues is necessary but not sufficient for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such cases are described as those in which the virtuous agent sees that, as things have unfortunately turned out,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not possible for them (Foot 2001, 95). On the Stoical view that it is both necessary and sufficient, a </a:t>
            </a:r>
            <a:r>
              <a:rPr lang="en-US" altLang="en-US" sz="1400" i="1" smtClean="0">
                <a:latin typeface="Arial" pitchFamily="34" charset="0"/>
                <a:cs typeface="Arial" pitchFamily="34" charset="0"/>
              </a:rPr>
              <a:t>eudaimon</a:t>
            </a:r>
            <a:r>
              <a:rPr lang="en-US" altLang="en-US" sz="1400" smtClean="0">
                <a:latin typeface="Arial" pitchFamily="34" charset="0"/>
                <a:cs typeface="Arial" pitchFamily="34" charset="0"/>
              </a:rPr>
              <a:t> life is a life that has been successfully lived (where “success” of course is not to be understood in a materialistic way) and such people die knowing not only that they have made a success of their lives but that they have also brought their lives to a markedly successful completion. Either way, such heroic acts can hardly be regarded as egoistic.</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A lingering suggestion of egoism may be found in the misconceived distinction between so-called “self-regarding” and “other-regarding” virtues. Those who have been insulated from the ancient tradition tend to regard justice and benevolence as real virtues, which benefit others but not their possessor, and prudence, fortitude and providence (the virtue whose opposite is “improvidence” or being a spendthrift) as not real virtues at all because they benefit only their possessor. This is a mistake on two counts. Firstly, justice and benevolence do, in general, benefit their possessors, since without them </a:t>
            </a:r>
            <a:r>
              <a:rPr lang="en-US" altLang="en-US" sz="1400" i="1" smtClean="0">
                <a:latin typeface="Arial" pitchFamily="34" charset="0"/>
                <a:cs typeface="Arial" pitchFamily="34" charset="0"/>
              </a:rPr>
              <a:t>eudaimonia</a:t>
            </a:r>
            <a:r>
              <a:rPr lang="en-US" altLang="en-US" sz="1400" smtClean="0">
                <a:latin typeface="Arial" pitchFamily="34" charset="0"/>
                <a:cs typeface="Arial" pitchFamily="34" charset="0"/>
              </a:rPr>
              <a:t> is not possible. Secondly, given that we live together, as social animals, the “self-regarding” virtues do benefit others—those who lack them are a great drain on, and sometimes grief to, those who are close to them (as parents with improvident or imprudent adult offspring know only too well).</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The most recent objection (vii) to virtue ethics claims that work in “situationist” social psychology shows that there are no such things as character traits and thereby no such things as virtues for virtue ethics to be about (Doris 1998; Harman 1999). But virtue ethicists claim in response that the social psychologists' studies are irrelevant to the multi-track disposition (see above) that a virtue is supposed to be (Sreenivasan 2002). Mindful of just how multi-track it is, they agree that it would be reckless in the extreme to ascribe a demanding virtue such as charity to people of whom they know no more than that they have exhibited conventional decency; this would indeed be “a fundamental attribution error.” There have been other responses as well (summarized helpfully in Prinz 2009), notably that of Adams, echoing Merritt (Merritt 2000; Adams 2006). Adams steers a middle road between “no character traits at all” and the exacting standard of the Aristotelian conception of virtue which, because of its emphasis on phronesis, requires a high level of character integration. On his conception, character traits may be “frail and fragmentary” but still virtues, and not uncommon. But giving up the idea that practical wisdom is the heart of all the virtues, as Adams has to do, is a substantial sacrifice, as Kamtekar (2010) argues.</a:t>
            </a:r>
          </a:p>
          <a:p>
            <a:endParaRPr lang="en-US" altLang="en-US" sz="1400" smtClean="0">
              <a:latin typeface="Arial" pitchFamily="34" charset="0"/>
              <a:cs typeface="Arial" pitchFamily="34" charset="0"/>
            </a:endParaRPr>
          </a:p>
          <a:p>
            <a:r>
              <a:rPr lang="en-US" altLang="en-US" sz="1400" smtClean="0">
                <a:latin typeface="Arial" pitchFamily="34" charset="0"/>
                <a:cs typeface="Arial" pitchFamily="34" charset="0"/>
              </a:rPr>
              <a:t>Even though the “situationist challenge” has left traditional virtue ethicists unmoved, it has generated a healthy engagement with empirical psychological literature amongst them (Russell 2009 Part III; Annas 2011), which has also been fuelled by the growing literature on Foot's </a:t>
            </a:r>
            <a:r>
              <a:rPr lang="en-US" altLang="en-US" sz="1400" i="1" smtClean="0">
                <a:latin typeface="Arial" pitchFamily="34" charset="0"/>
                <a:cs typeface="Arial" pitchFamily="34" charset="0"/>
              </a:rPr>
              <a:t>Natural Goodness</a:t>
            </a:r>
            <a:r>
              <a:rPr lang="en-US" altLang="en-US" sz="1400" smtClean="0">
                <a:latin typeface="Arial" pitchFamily="34" charset="0"/>
                <a:cs typeface="Arial" pitchFamily="34" charset="0"/>
              </a:rPr>
              <a:t> and, quite independently, an upsurge of interest in character education (see below).</a:t>
            </a:r>
          </a:p>
          <a:p>
            <a:endParaRPr lang="en-US" altLang="en-US" sz="1400" smtClean="0">
              <a:latin typeface="Arial" pitchFamily="34" charset="0"/>
              <a:cs typeface="Arial" pitchFamily="34" charset="0"/>
            </a:endParaRPr>
          </a:p>
          <a:p>
            <a:pPr eaLnBrk="1" hangingPunct="1"/>
            <a:endParaRPr lang="en-US" altLang="en-US" sz="140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2F8CC280-4154-45C9-A253-094F819BAF84}" type="slidenum">
              <a:rPr lang="en-US" altLang="en-US"/>
              <a:pPr/>
              <a:t>‹#›</a:t>
            </a:fld>
            <a:endParaRPr lang="en-US" altLang="en-US"/>
          </a:p>
        </p:txBody>
      </p:sp>
    </p:spTree>
    <p:extLst>
      <p:ext uri="{BB962C8B-B14F-4D97-AF65-F5344CB8AC3E}">
        <p14:creationId xmlns:p14="http://schemas.microsoft.com/office/powerpoint/2010/main" val="2664082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21BDB2D-7C2B-419E-942B-713EE22A4F09}" type="slidenum">
              <a:rPr lang="en-US" altLang="en-US"/>
              <a:pPr/>
              <a:t>‹#›</a:t>
            </a:fld>
            <a:endParaRPr lang="en-US" altLang="en-US"/>
          </a:p>
        </p:txBody>
      </p:sp>
    </p:spTree>
    <p:extLst>
      <p:ext uri="{BB962C8B-B14F-4D97-AF65-F5344CB8AC3E}">
        <p14:creationId xmlns:p14="http://schemas.microsoft.com/office/powerpoint/2010/main" val="1854853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1AD5BAF3-357D-4CAB-BD21-F74DB33F3C77}" type="slidenum">
              <a:rPr lang="en-US" altLang="en-US"/>
              <a:pPr/>
              <a:t>‹#›</a:t>
            </a:fld>
            <a:endParaRPr lang="en-US" altLang="en-US"/>
          </a:p>
        </p:txBody>
      </p:sp>
    </p:spTree>
    <p:extLst>
      <p:ext uri="{BB962C8B-B14F-4D97-AF65-F5344CB8AC3E}">
        <p14:creationId xmlns:p14="http://schemas.microsoft.com/office/powerpoint/2010/main" val="386217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512E4FB9-5186-446B-8FB5-4534A1F3A107}" type="slidenum">
              <a:rPr lang="en-US" altLang="en-US"/>
              <a:pPr/>
              <a:t>‹#›</a:t>
            </a:fld>
            <a:endParaRPr lang="en-US" altLang="en-US"/>
          </a:p>
        </p:txBody>
      </p:sp>
    </p:spTree>
    <p:extLst>
      <p:ext uri="{BB962C8B-B14F-4D97-AF65-F5344CB8AC3E}">
        <p14:creationId xmlns:p14="http://schemas.microsoft.com/office/powerpoint/2010/main" val="2604877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3BE7D2B8-E46E-4D43-872A-DD7155675A8F}" type="slidenum">
              <a:rPr lang="en-US" altLang="en-US"/>
              <a:pPr/>
              <a:t>‹#›</a:t>
            </a:fld>
            <a:endParaRPr lang="en-US" altLang="en-US"/>
          </a:p>
        </p:txBody>
      </p:sp>
    </p:spTree>
    <p:extLst>
      <p:ext uri="{BB962C8B-B14F-4D97-AF65-F5344CB8AC3E}">
        <p14:creationId xmlns:p14="http://schemas.microsoft.com/office/powerpoint/2010/main" val="8272189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5200D407-7D9E-4C97-857B-42602CC607D0}" type="slidenum">
              <a:rPr lang="en-US" altLang="en-US"/>
              <a:pPr/>
              <a:t>‹#›</a:t>
            </a:fld>
            <a:endParaRPr lang="en-US" altLang="en-US"/>
          </a:p>
        </p:txBody>
      </p:sp>
    </p:spTree>
    <p:extLst>
      <p:ext uri="{BB962C8B-B14F-4D97-AF65-F5344CB8AC3E}">
        <p14:creationId xmlns:p14="http://schemas.microsoft.com/office/powerpoint/2010/main" val="214485704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3108C23C-E596-4CED-9823-627A14544B4F}" type="slidenum">
              <a:rPr lang="en-US" altLang="en-US"/>
              <a:pPr/>
              <a:t>‹#›</a:t>
            </a:fld>
            <a:endParaRPr lang="en-US" altLang="en-US"/>
          </a:p>
        </p:txBody>
      </p:sp>
    </p:spTree>
    <p:extLst>
      <p:ext uri="{BB962C8B-B14F-4D97-AF65-F5344CB8AC3E}">
        <p14:creationId xmlns:p14="http://schemas.microsoft.com/office/powerpoint/2010/main" val="265670059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9F824DBA-9A18-4A3F-B3C0-7C91CBF291F8}" type="slidenum">
              <a:rPr lang="en-US" altLang="en-US"/>
              <a:pPr/>
              <a:t>‹#›</a:t>
            </a:fld>
            <a:endParaRPr lang="en-US" altLang="en-US"/>
          </a:p>
        </p:txBody>
      </p:sp>
    </p:spTree>
    <p:extLst>
      <p:ext uri="{BB962C8B-B14F-4D97-AF65-F5344CB8AC3E}">
        <p14:creationId xmlns:p14="http://schemas.microsoft.com/office/powerpoint/2010/main" val="218840887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15841B5-6221-4CFE-AFBB-E59DA01EE42D}" type="slidenum">
              <a:rPr lang="en-US" altLang="en-US"/>
              <a:pPr/>
              <a:t>‹#›</a:t>
            </a:fld>
            <a:endParaRPr lang="en-US" altLang="en-US"/>
          </a:p>
        </p:txBody>
      </p:sp>
    </p:spTree>
    <p:extLst>
      <p:ext uri="{BB962C8B-B14F-4D97-AF65-F5344CB8AC3E}">
        <p14:creationId xmlns:p14="http://schemas.microsoft.com/office/powerpoint/2010/main" val="160071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15A4789B-E2B6-42D2-9B16-E0B858BE60B3}" type="slidenum">
              <a:rPr lang="en-US" altLang="en-US"/>
              <a:pPr/>
              <a:t>‹#›</a:t>
            </a:fld>
            <a:endParaRPr lang="en-US" altLang="en-US"/>
          </a:p>
        </p:txBody>
      </p:sp>
    </p:spTree>
    <p:extLst>
      <p:ext uri="{BB962C8B-B14F-4D97-AF65-F5344CB8AC3E}">
        <p14:creationId xmlns:p14="http://schemas.microsoft.com/office/powerpoint/2010/main" val="234467936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610E6E68-8394-46B4-8F29-C9B04080D4D0}" type="slidenum">
              <a:rPr lang="en-US" altLang="en-US"/>
              <a:pPr/>
              <a:t>‹#›</a:t>
            </a:fld>
            <a:endParaRPr lang="en-US" altLang="en-US"/>
          </a:p>
        </p:txBody>
      </p:sp>
    </p:spTree>
    <p:extLst>
      <p:ext uri="{BB962C8B-B14F-4D97-AF65-F5344CB8AC3E}">
        <p14:creationId xmlns:p14="http://schemas.microsoft.com/office/powerpoint/2010/main" val="324216565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92194593-B27B-4AE1-96D1-F0D707C3734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230" r:id="rId1"/>
    <p:sldLayoutId id="2147484226" r:id="rId2"/>
    <p:sldLayoutId id="2147484231" r:id="rId3"/>
    <p:sldLayoutId id="2147484232" r:id="rId4"/>
    <p:sldLayoutId id="2147484233" r:id="rId5"/>
    <p:sldLayoutId id="2147484234" r:id="rId6"/>
    <p:sldLayoutId id="2147484227" r:id="rId7"/>
    <p:sldLayoutId id="2147484235" r:id="rId8"/>
    <p:sldLayoutId id="2147484236" r:id="rId9"/>
    <p:sldLayoutId id="2147484228" r:id="rId10"/>
    <p:sldLayoutId id="2147484229"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pitchFamily="34" charset="0"/>
                <a:cs typeface="Arial" pitchFamily="34" charset="0"/>
              </a:rPr>
              <a:t>	</a:t>
            </a:r>
            <a:r>
              <a:rPr lang="en-US" altLang="en-US" sz="2800" b="1" smtClean="0">
                <a:latin typeface="Arial" pitchFamily="34" charset="0"/>
                <a:cs typeface="Arial" pitchFamily="34" charset="0"/>
              </a:rPr>
              <a:t>Ross Arnold, Fall 2015</a:t>
            </a:r>
            <a:br>
              <a:rPr lang="en-US" altLang="en-US" sz="2800" b="1" smtClean="0">
                <a:latin typeface="Arial" pitchFamily="34" charset="0"/>
                <a:cs typeface="Arial" pitchFamily="34" charset="0"/>
              </a:rPr>
            </a:br>
            <a:r>
              <a:rPr lang="en-US" altLang="en-US" sz="2800" b="1" smtClean="0">
                <a:latin typeface="Arial" pitchFamily="34" charset="0"/>
                <a:cs typeface="Arial" pitchFamily="34" charset="0"/>
              </a:rPr>
              <a:t>Lakeside institute of Theology</a:t>
            </a:r>
          </a:p>
        </p:txBody>
      </p:sp>
      <p:sp>
        <p:nvSpPr>
          <p:cNvPr id="3074" name="Rectangle 2"/>
          <p:cNvSpPr>
            <a:spLocks noGrp="1" noChangeArrowheads="1"/>
          </p:cNvSpPr>
          <p:nvPr>
            <p:ph type="title"/>
          </p:nvPr>
        </p:nvSpPr>
        <p:spPr>
          <a:xfrm>
            <a:off x="685800" y="1173163"/>
            <a:ext cx="7772400" cy="830262"/>
          </a:xfrm>
        </p:spPr>
        <p:txBody>
          <a:bodyPr/>
          <a:lstStyle/>
          <a:p>
            <a:pPr algn="ctr" eaLnBrk="1" fontAlgn="auto" hangingPunct="1">
              <a:spcAft>
                <a:spcPts val="0"/>
              </a:spcAft>
              <a:defRPr/>
            </a:pPr>
            <a:r>
              <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rPr>
              <a:t>Christian Ethics </a:t>
            </a: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(CL3)</a:t>
            </a:r>
            <a:endPar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11268" name="TextBox 1"/>
          <p:cNvSpPr txBox="1">
            <a:spLocks noChangeArrowheads="1"/>
          </p:cNvSpPr>
          <p:nvPr/>
        </p:nvSpPr>
        <p:spPr bwMode="auto">
          <a:xfrm>
            <a:off x="304800" y="2438400"/>
            <a:ext cx="8839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eaLnBrk="1" hangingPunct="1"/>
            <a:r>
              <a:rPr lang="en-US" altLang="en-US" sz="4000" b="1">
                <a:latin typeface="Arial" pitchFamily="34" charset="0"/>
              </a:rPr>
              <a:t>Virtue Ethics</a:t>
            </a:r>
            <a:endParaRPr lang="en-US" altLang="en-US" sz="4400" b="1">
              <a:latin typeface="Arial" pitchFamily="34" charset="0"/>
            </a:endParaRPr>
          </a:p>
          <a:p>
            <a:pPr eaLnBrk="1" hangingPunct="1"/>
            <a:endParaRPr lang="en-US" altLang="en-US">
              <a:latin typeface="Arial"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457200" y="0"/>
            <a:ext cx="800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pitchFamily="34" charset="0"/>
              </a:defRPr>
            </a:lvl1pPr>
            <a:lvl2pPr marL="742950" indent="-285750">
              <a:defRPr sz="2400">
                <a:solidFill>
                  <a:schemeClr val="tx1"/>
                </a:solidFill>
                <a:latin typeface="Times New Roman" pitchFamily="18" charset="0"/>
                <a:cs typeface="Arial" pitchFamily="34" charset="0"/>
              </a:defRPr>
            </a:lvl2pPr>
            <a:lvl3pPr marL="1143000" indent="-228600">
              <a:defRPr sz="2400">
                <a:solidFill>
                  <a:schemeClr val="tx1"/>
                </a:solidFill>
                <a:latin typeface="Times New Roman" pitchFamily="18" charset="0"/>
                <a:cs typeface="Arial" pitchFamily="34" charset="0"/>
              </a:defRPr>
            </a:lvl3pPr>
            <a:lvl4pPr marL="1600200" indent="-228600">
              <a:defRPr sz="2400">
                <a:solidFill>
                  <a:schemeClr val="tx1"/>
                </a:solidFill>
                <a:latin typeface="Times New Roman" pitchFamily="18" charset="0"/>
                <a:cs typeface="Arial" pitchFamily="34" charset="0"/>
              </a:defRPr>
            </a:lvl4pPr>
            <a:lvl5pPr marL="2057400" indent="-22860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r>
              <a:rPr lang="en-US" altLang="en-US" sz="3600">
                <a:latin typeface="Arial" pitchFamily="34" charset="0"/>
              </a:rPr>
              <a:t>Future Directions of Virtue Ethics </a:t>
            </a:r>
          </a:p>
        </p:txBody>
      </p:sp>
      <p:sp>
        <p:nvSpPr>
          <p:cNvPr id="2" name="TextBox 1"/>
          <p:cNvSpPr txBox="1"/>
          <p:nvPr/>
        </p:nvSpPr>
        <p:spPr>
          <a:xfrm>
            <a:off x="285750" y="593725"/>
            <a:ext cx="8858250" cy="5694363"/>
          </a:xfrm>
          <a:prstGeom prst="rect">
            <a:avLst/>
          </a:prstGeom>
          <a:noFill/>
        </p:spPr>
        <p:txBody>
          <a:bodyPr>
            <a:spAutoFit/>
          </a:bodyPr>
          <a:lstStyle/>
          <a:p>
            <a:pPr marL="342900" indent="-342900">
              <a:buFont typeface="Wingdings" panose="05000000000000000000" pitchFamily="2" charset="2"/>
              <a:buChar char="Ø"/>
              <a:defRPr/>
            </a:pPr>
            <a:r>
              <a:rPr lang="en-US" sz="2600" dirty="0">
                <a:latin typeface="Arial" panose="020B0604020202020204" pitchFamily="34" charset="0"/>
              </a:rPr>
              <a:t>Recent approaches to virtue ethics have included non-Aristotelian forms (</a:t>
            </a:r>
            <a:r>
              <a:rPr lang="en-US" sz="2600" i="1" dirty="0">
                <a:latin typeface="Arial" panose="020B0604020202020204" pitchFamily="34" charset="0"/>
              </a:rPr>
              <a:t>agent-based</a:t>
            </a:r>
            <a:r>
              <a:rPr lang="en-US" sz="2600" dirty="0">
                <a:latin typeface="Arial" panose="020B0604020202020204" pitchFamily="34" charset="0"/>
              </a:rPr>
              <a:t> versus </a:t>
            </a:r>
            <a:r>
              <a:rPr lang="en-US" sz="2600" i="1" dirty="0">
                <a:latin typeface="Arial" panose="020B0604020202020204" pitchFamily="34" charset="0"/>
              </a:rPr>
              <a:t>agent-focused</a:t>
            </a:r>
            <a:r>
              <a:rPr lang="en-US" sz="2600" dirty="0">
                <a:latin typeface="Arial" panose="020B0604020202020204" pitchFamily="34" charset="0"/>
              </a:rPr>
              <a:t>).</a:t>
            </a:r>
          </a:p>
          <a:p>
            <a:pPr marL="342900" indent="-342900">
              <a:buFont typeface="Wingdings" panose="05000000000000000000" pitchFamily="2" charset="2"/>
              <a:buChar char="Ø"/>
              <a:defRPr/>
            </a:pPr>
            <a:r>
              <a:rPr lang="en-US" sz="2600" dirty="0">
                <a:latin typeface="Arial" panose="020B0604020202020204" pitchFamily="34" charset="0"/>
              </a:rPr>
              <a:t>There is a growing interest in ancient Chinese (and other non-Western) ethics.</a:t>
            </a:r>
          </a:p>
          <a:p>
            <a:pPr marL="342900" indent="-342900">
              <a:buFont typeface="Wingdings" panose="05000000000000000000" pitchFamily="2" charset="2"/>
              <a:buChar char="Ø"/>
              <a:defRPr/>
            </a:pPr>
            <a:r>
              <a:rPr lang="en-US" sz="2600" dirty="0">
                <a:latin typeface="Arial" panose="020B0604020202020204" pitchFamily="34" charset="0"/>
              </a:rPr>
              <a:t>Despite remarkable growth in recent decades, virtue ethics is still much in the minority, especially in the area of applied ethics.  Growth is predicted, however, especially in ethics of environment, business and bio-technology.</a:t>
            </a:r>
          </a:p>
          <a:p>
            <a:pPr marL="342900" indent="-342900">
              <a:buFont typeface="Wingdings" panose="05000000000000000000" pitchFamily="2" charset="2"/>
              <a:buChar char="Ø"/>
              <a:defRPr/>
            </a:pPr>
            <a:r>
              <a:rPr lang="en-US" sz="2600" dirty="0">
                <a:latin typeface="Arial" panose="020B0604020202020204" pitchFamily="34" charset="0"/>
              </a:rPr>
              <a:t>Serious doubt, however, exists as to whether there can ever be a virtue ethics of politics.</a:t>
            </a:r>
          </a:p>
          <a:p>
            <a:pPr marL="342900" indent="-342900">
              <a:buFont typeface="Wingdings" panose="05000000000000000000" pitchFamily="2" charset="2"/>
              <a:buChar char="Ø"/>
              <a:defRPr/>
            </a:pPr>
            <a:r>
              <a:rPr lang="en-US" sz="2600" dirty="0">
                <a:latin typeface="Arial" panose="020B0604020202020204" pitchFamily="34" charset="0"/>
              </a:rPr>
              <a:t>As virtue ethics has always emphasized the importance of moral education and the training of character, there           </a:t>
            </a:r>
          </a:p>
          <a:p>
            <a:pPr>
              <a:defRPr/>
            </a:pPr>
            <a:r>
              <a:rPr lang="en-US" sz="2600" dirty="0">
                <a:latin typeface="Arial" panose="020B0604020202020204" pitchFamily="34" charset="0"/>
              </a:rPr>
              <a:t>        is now a growing movement towards virtue education.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1000"/>
                                        <p:tgtEl>
                                          <p:spTgt spid="2">
                                            <p:txEl>
                                              <p:pRg st="5" end="5"/>
                                            </p:txEl>
                                          </p:spTgt>
                                        </p:tgtEl>
                                      </p:cBhvr>
                                    </p:animEffect>
                                    <p:anim calcmode="lin" valueType="num">
                                      <p:cBhvr>
                                        <p:cTn id="41"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1588" y="600075"/>
            <a:ext cx="8915401" cy="6553200"/>
          </a:xfrm>
        </p:spPr>
        <p:txBody>
          <a:bodyPr/>
          <a:lstStyle/>
          <a:p>
            <a:pPr lvl="1">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Teleological ethics uses reason to determine the goals or goods at which our actions should aim, and to guide action toward the achievement of a good goal. </a:t>
            </a:r>
          </a:p>
          <a:p>
            <a:pPr lvl="1">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What makes an </a:t>
            </a:r>
            <a:r>
              <a:rPr lang="en-US" altLang="en-US" sz="3200" b="1" smtClean="0">
                <a:latin typeface="Arial" pitchFamily="34" charset="0"/>
                <a:cs typeface="Arial" pitchFamily="34" charset="0"/>
              </a:rPr>
              <a:t>action</a:t>
            </a:r>
            <a:r>
              <a:rPr lang="en-US" altLang="en-US" sz="3200" smtClean="0">
                <a:latin typeface="Arial" pitchFamily="34" charset="0"/>
                <a:cs typeface="Arial" pitchFamily="34" charset="0"/>
              </a:rPr>
              <a:t> right is that it aims at good results.  What makes a </a:t>
            </a:r>
            <a:r>
              <a:rPr lang="en-US" altLang="en-US" sz="3200" b="1" smtClean="0">
                <a:latin typeface="Arial" pitchFamily="34" charset="0"/>
                <a:cs typeface="Arial" pitchFamily="34" charset="0"/>
              </a:rPr>
              <a:t>person</a:t>
            </a:r>
            <a:r>
              <a:rPr lang="en-US" altLang="en-US" sz="3200" smtClean="0">
                <a:latin typeface="Arial" pitchFamily="34" charset="0"/>
                <a:cs typeface="Arial" pitchFamily="34" charset="0"/>
              </a:rPr>
              <a:t> good is that he or she accomplishes good things.</a:t>
            </a:r>
          </a:p>
          <a:p>
            <a:pPr lvl="1">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The challenge to teleology is determining what is </a:t>
            </a:r>
            <a:r>
              <a:rPr lang="en-US" altLang="en-US" sz="3200" b="1" i="1" smtClean="0">
                <a:latin typeface="Arial" pitchFamily="34" charset="0"/>
                <a:cs typeface="Arial" pitchFamily="34" charset="0"/>
              </a:rPr>
              <a:t>really good</a:t>
            </a:r>
            <a:r>
              <a:rPr lang="en-US" altLang="en-US" sz="3200" smtClean="0">
                <a:latin typeface="Arial" pitchFamily="34" charset="0"/>
                <a:cs typeface="Arial" pitchFamily="34" charset="0"/>
              </a:rPr>
              <a:t>, which of competing goods are </a:t>
            </a:r>
            <a:r>
              <a:rPr lang="en-US" altLang="en-US" sz="3200" b="1" i="1" smtClean="0">
                <a:latin typeface="Arial" pitchFamily="34" charset="0"/>
                <a:cs typeface="Arial" pitchFamily="34" charset="0"/>
              </a:rPr>
              <a:t>best</a:t>
            </a:r>
            <a:r>
              <a:rPr lang="en-US" altLang="en-US" sz="3200" smtClean="0">
                <a:latin typeface="Arial" pitchFamily="34" charset="0"/>
                <a:cs typeface="Arial" pitchFamily="34" charset="0"/>
              </a:rPr>
              <a:t>, and how accurately we can </a:t>
            </a:r>
            <a:r>
              <a:rPr lang="en-US" altLang="en-US" sz="3200" b="1" i="1" smtClean="0">
                <a:latin typeface="Arial" pitchFamily="34" charset="0"/>
                <a:cs typeface="Arial" pitchFamily="34" charset="0"/>
              </a:rPr>
              <a:t>predict the future </a:t>
            </a:r>
            <a:r>
              <a:rPr lang="en-US" altLang="en-US" sz="3200" smtClean="0">
                <a:latin typeface="Arial" pitchFamily="34" charset="0"/>
                <a:cs typeface="Arial" pitchFamily="34" charset="0"/>
              </a:rPr>
              <a:t>(since we are making moral decisions today based on future 				outcomes).</a:t>
            </a:r>
            <a:endParaRPr lang="en-US" altLang="en-US" sz="2800" smtClean="0">
              <a:latin typeface="Arial" pitchFamily="34" charset="0"/>
              <a:cs typeface="Arial" pitchFamily="34" charset="0"/>
            </a:endParaRPr>
          </a:p>
        </p:txBody>
      </p:sp>
      <p:sp>
        <p:nvSpPr>
          <p:cNvPr id="8194" name="Rectangle 2"/>
          <p:cNvSpPr>
            <a:spLocks noGrp="1" noChangeArrowheads="1"/>
          </p:cNvSpPr>
          <p:nvPr>
            <p:ph type="title"/>
          </p:nvPr>
        </p:nvSpPr>
        <p:spPr>
          <a:xfrm>
            <a:off x="227678" y="3544"/>
            <a:ext cx="8686800" cy="579438"/>
          </a:xfrm>
        </p:spPr>
        <p:txBody>
          <a:bodyPr/>
          <a:lstStyle/>
          <a:p>
            <a:pPr eaLnBrk="1" hangingPunct="1">
              <a:defRPr/>
            </a:pPr>
            <a:r>
              <a:rPr lang="en-US" altLang="en-US" sz="3200" dirty="0" smtClean="0">
                <a:solidFill>
                  <a:schemeClr val="tx1"/>
                </a:solidFill>
                <a:effectLst/>
                <a:latin typeface="Arial" panose="020B0604020202020204" pitchFamily="34" charset="0"/>
                <a:cs typeface="Arial" panose="020B0604020202020204" pitchFamily="34" charset="0"/>
              </a:rPr>
              <a:t>Teleology:  Goods, Goals, and God </a:t>
            </a:r>
            <a:endParaRPr lang="en-US" altLang="en-US" sz="3200"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1588" y="604838"/>
            <a:ext cx="8915401" cy="6553200"/>
          </a:xfrm>
        </p:spPr>
        <p:txBody>
          <a:bodyPr/>
          <a:lstStyle/>
          <a:p>
            <a:pPr marL="404813" lvl="1" indent="-234950">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Aristotle said ethics is about making decisions that lead to </a:t>
            </a:r>
            <a:r>
              <a:rPr lang="en-US" altLang="en-US" sz="3200" i="1" smtClean="0">
                <a:latin typeface="Arial" pitchFamily="34" charset="0"/>
                <a:cs typeface="Arial" pitchFamily="34" charset="0"/>
              </a:rPr>
              <a:t>happiness</a:t>
            </a:r>
            <a:r>
              <a:rPr lang="en-US" altLang="en-US" sz="3200" smtClean="0">
                <a:latin typeface="Arial" pitchFamily="34" charset="0"/>
                <a:cs typeface="Arial" pitchFamily="34" charset="0"/>
              </a:rPr>
              <a:t> (</a:t>
            </a:r>
            <a:r>
              <a:rPr lang="en-US" altLang="en-US" sz="3200" i="1" smtClean="0">
                <a:latin typeface="Arial" pitchFamily="34" charset="0"/>
                <a:cs typeface="Arial" pitchFamily="34" charset="0"/>
              </a:rPr>
              <a:t>eudaimonia) – </a:t>
            </a:r>
            <a:r>
              <a:rPr lang="en-US" altLang="en-US" sz="3200" smtClean="0">
                <a:latin typeface="Arial" pitchFamily="34" charset="0"/>
                <a:cs typeface="Arial" pitchFamily="34" charset="0"/>
              </a:rPr>
              <a:t>the goal everyone naturally wants – learned slowly, step-by-step, based on experience.</a:t>
            </a:r>
          </a:p>
          <a:p>
            <a:pPr marL="404813" lvl="1" indent="-234950">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Christian ethics seems to disagree – Jesus said the blessed or joyful (</a:t>
            </a:r>
            <a:r>
              <a:rPr lang="en-US" altLang="en-US" sz="3200" i="1" smtClean="0">
                <a:latin typeface="Arial" pitchFamily="34" charset="0"/>
                <a:cs typeface="Arial" pitchFamily="34" charset="0"/>
              </a:rPr>
              <a:t>makarios</a:t>
            </a:r>
            <a:r>
              <a:rPr lang="en-US" altLang="en-US" sz="3200" smtClean="0">
                <a:latin typeface="Arial" pitchFamily="34" charset="0"/>
                <a:cs typeface="Arial" pitchFamily="34" charset="0"/>
              </a:rPr>
              <a:t>) are the meek, merciful, peaceable &amp; persecuted </a:t>
            </a:r>
            <a:r>
              <a:rPr lang="en-US" altLang="en-US" sz="1800" smtClean="0">
                <a:latin typeface="Arial" pitchFamily="34" charset="0"/>
                <a:cs typeface="Arial" pitchFamily="34" charset="0"/>
              </a:rPr>
              <a:t>(Matt. 5), </a:t>
            </a:r>
            <a:r>
              <a:rPr lang="en-US" altLang="en-US" sz="3200" smtClean="0">
                <a:latin typeface="Arial" pitchFamily="34" charset="0"/>
                <a:cs typeface="Arial" pitchFamily="34" charset="0"/>
              </a:rPr>
              <a:t>and all depends on relationship with God.</a:t>
            </a:r>
          </a:p>
          <a:p>
            <a:pPr marL="404813" lvl="1" indent="-234950">
              <a:lnSpc>
                <a:spcPct val="90000"/>
              </a:lnSpc>
              <a:buClr>
                <a:schemeClr val="tx1"/>
              </a:buClr>
              <a:buSzPct val="80000"/>
              <a:buFont typeface="Wingdings" pitchFamily="2" charset="2"/>
              <a:buChar char="Ø"/>
            </a:pPr>
            <a:r>
              <a:rPr lang="en-US" altLang="en-US" sz="3200" smtClean="0">
                <a:latin typeface="Arial" pitchFamily="34" charset="0"/>
                <a:cs typeface="Arial" pitchFamily="34" charset="0"/>
              </a:rPr>
              <a:t>Augustine emphasized the uniqueness of God's reality to explain why God alone is to be loved and why no other object of love can supply true happiness. </a:t>
            </a:r>
          </a:p>
          <a:p>
            <a:pPr marL="404813" lvl="1" indent="-234950">
              <a:lnSpc>
                <a:spcPct val="90000"/>
              </a:lnSpc>
              <a:buClr>
                <a:schemeClr val="tx1"/>
              </a:buClr>
              <a:buSzPct val="80000"/>
              <a:buFont typeface="Wingdings" pitchFamily="2" charset="2"/>
              <a:buChar char="Ø"/>
            </a:pPr>
            <a:endParaRPr lang="en-US" altLang="en-US" sz="3200" smtClean="0">
              <a:latin typeface="Arial" pitchFamily="34" charset="0"/>
              <a:cs typeface="Arial" pitchFamily="34" charset="0"/>
            </a:endParaRPr>
          </a:p>
        </p:txBody>
      </p:sp>
      <p:sp>
        <p:nvSpPr>
          <p:cNvPr id="8194" name="Rectangle 2"/>
          <p:cNvSpPr>
            <a:spLocks noGrp="1" noChangeArrowheads="1"/>
          </p:cNvSpPr>
          <p:nvPr>
            <p:ph type="title"/>
          </p:nvPr>
        </p:nvSpPr>
        <p:spPr>
          <a:xfrm>
            <a:off x="236538" y="24809"/>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Christian Teleological Ethics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1000"/>
                                        <p:tgtEl>
                                          <p:spTgt spid="25602">
                                            <p:txEl>
                                              <p:pRg st="0" end="0"/>
                                            </p:txEl>
                                          </p:spTgt>
                                        </p:tgtEl>
                                      </p:cBhvr>
                                    </p:animEffect>
                                    <p:anim calcmode="lin" valueType="num">
                                      <p:cBhvr>
                                        <p:cTn id="8"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5602">
                                            <p:txEl>
                                              <p:pRg st="1" end="1"/>
                                            </p:txEl>
                                          </p:spTgt>
                                        </p:tgtEl>
                                        <p:attrNameLst>
                                          <p:attrName>style.visibility</p:attrName>
                                        </p:attrNameLst>
                                      </p:cBhvr>
                                      <p:to>
                                        <p:strVal val="visible"/>
                                      </p:to>
                                    </p:set>
                                    <p:animEffect transition="in" filter="fade">
                                      <p:cBhvr>
                                        <p:cTn id="14" dur="1000"/>
                                        <p:tgtEl>
                                          <p:spTgt spid="25602">
                                            <p:txEl>
                                              <p:pRg st="1" end="1"/>
                                            </p:txEl>
                                          </p:spTgt>
                                        </p:tgtEl>
                                      </p:cBhvr>
                                    </p:animEffect>
                                    <p:anim calcmode="lin" valueType="num">
                                      <p:cBhvr>
                                        <p:cTn id="15" dur="10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56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5602">
                                            <p:txEl>
                                              <p:pRg st="2" end="2"/>
                                            </p:txEl>
                                          </p:spTgt>
                                        </p:tgtEl>
                                        <p:attrNameLst>
                                          <p:attrName>style.visibility</p:attrName>
                                        </p:attrNameLst>
                                      </p:cBhvr>
                                      <p:to>
                                        <p:strVal val="visible"/>
                                      </p:to>
                                    </p:set>
                                    <p:animEffect transition="in" filter="fade">
                                      <p:cBhvr>
                                        <p:cTn id="21" dur="1000"/>
                                        <p:tgtEl>
                                          <p:spTgt spid="25602">
                                            <p:txEl>
                                              <p:pRg st="2" end="2"/>
                                            </p:txEl>
                                          </p:spTgt>
                                        </p:tgtEl>
                                      </p:cBhvr>
                                    </p:animEffect>
                                    <p:anim calcmode="lin" valueType="num">
                                      <p:cBhvr>
                                        <p:cTn id="22" dur="10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560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0" y="582613"/>
            <a:ext cx="8991600" cy="6808787"/>
          </a:xfrm>
        </p:spPr>
        <p:txBody>
          <a:bodyPr/>
          <a:lstStyle/>
          <a:p>
            <a:pPr lvl="1">
              <a:lnSpc>
                <a:spcPct val="90000"/>
              </a:lnSpc>
              <a:buClr>
                <a:schemeClr val="tx1"/>
              </a:buClr>
              <a:buSzPct val="80000"/>
              <a:buFont typeface="Wingdings" pitchFamily="2" charset="2"/>
              <a:buChar char="Ø"/>
            </a:pPr>
            <a:r>
              <a:rPr lang="en-US" altLang="en-US" sz="3300" b="1" smtClean="0">
                <a:latin typeface="Arial" pitchFamily="34" charset="0"/>
                <a:cs typeface="Arial" pitchFamily="34" charset="0"/>
              </a:rPr>
              <a:t>Moral realism </a:t>
            </a:r>
            <a:r>
              <a:rPr lang="en-US" altLang="en-US" sz="3300" smtClean="0">
                <a:latin typeface="Arial" pitchFamily="34" charset="0"/>
                <a:cs typeface="Arial" pitchFamily="34" charset="0"/>
              </a:rPr>
              <a:t>is the belief that goodness or rightness is part of the reality of whatever it is we accurately identify as good.  Goodness exists independently of ideas we have about it.</a:t>
            </a:r>
          </a:p>
          <a:p>
            <a:pPr lvl="1">
              <a:lnSpc>
                <a:spcPct val="90000"/>
              </a:lnSpc>
              <a:buClr>
                <a:schemeClr val="tx1"/>
              </a:buClr>
              <a:buSzPct val="80000"/>
              <a:buFont typeface="Wingdings" pitchFamily="2" charset="2"/>
              <a:buChar char="Ø"/>
            </a:pPr>
            <a:r>
              <a:rPr lang="en-US" altLang="en-US" sz="3300" b="1" smtClean="0">
                <a:latin typeface="Arial" pitchFamily="34" charset="0"/>
                <a:cs typeface="Arial" pitchFamily="34" charset="0"/>
              </a:rPr>
              <a:t>Moral idealism </a:t>
            </a:r>
            <a:r>
              <a:rPr lang="en-US" altLang="en-US" sz="3300" smtClean="0">
                <a:latin typeface="Arial" pitchFamily="34" charset="0"/>
                <a:cs typeface="Arial" pitchFamily="34" charset="0"/>
              </a:rPr>
              <a:t>says instead that moral values are not real properties, but are only “ideas” assigned by people – either individuals or groups – and therefore subject to change.  (Especially evident in </a:t>
            </a:r>
            <a:r>
              <a:rPr lang="en-US" altLang="en-US" sz="3300" i="1" smtClean="0">
                <a:latin typeface="Arial" pitchFamily="34" charset="0"/>
                <a:cs typeface="Arial" pitchFamily="34" charset="0"/>
              </a:rPr>
              <a:t>materialism</a:t>
            </a:r>
            <a:r>
              <a:rPr lang="en-US" altLang="en-US" sz="3300" smtClean="0">
                <a:latin typeface="Arial" pitchFamily="34" charset="0"/>
                <a:cs typeface="Arial" pitchFamily="34" charset="0"/>
              </a:rPr>
              <a:t> and </a:t>
            </a:r>
            <a:r>
              <a:rPr lang="en-US" altLang="en-US" sz="3300" i="1" smtClean="0">
                <a:latin typeface="Arial" pitchFamily="34" charset="0"/>
                <a:cs typeface="Arial" pitchFamily="34" charset="0"/>
              </a:rPr>
              <a:t>naturalism</a:t>
            </a:r>
            <a:r>
              <a:rPr lang="en-US" altLang="en-US" sz="3300" smtClean="0">
                <a:latin typeface="Arial" pitchFamily="34" charset="0"/>
                <a:cs typeface="Arial" pitchFamily="34" charset="0"/>
              </a:rPr>
              <a:t>, popular with some scientists and all atheists today.) </a:t>
            </a:r>
          </a:p>
        </p:txBody>
      </p:sp>
      <p:sp>
        <p:nvSpPr>
          <p:cNvPr id="8194" name="Rectangle 2"/>
          <p:cNvSpPr>
            <a:spLocks noGrp="1" noChangeArrowheads="1"/>
          </p:cNvSpPr>
          <p:nvPr>
            <p:ph type="title"/>
          </p:nvPr>
        </p:nvSpPr>
        <p:spPr>
          <a:xfrm>
            <a:off x="122238" y="3544"/>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Moral Realism &amp; Moral Idealism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Effect transition="in" filter="fade">
                                      <p:cBhvr>
                                        <p:cTn id="7" dur="1000"/>
                                        <p:tgtEl>
                                          <p:spTgt spid="27650">
                                            <p:txEl>
                                              <p:pRg st="0" end="0"/>
                                            </p:txEl>
                                          </p:spTgt>
                                        </p:tgtEl>
                                      </p:cBhvr>
                                    </p:animEffect>
                                    <p:anim calcmode="lin" valueType="num">
                                      <p:cBhvr>
                                        <p:cTn id="8" dur="10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765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7650">
                                            <p:txEl>
                                              <p:pRg st="1" end="1"/>
                                            </p:txEl>
                                          </p:spTgt>
                                        </p:tgtEl>
                                        <p:attrNameLst>
                                          <p:attrName>style.visibility</p:attrName>
                                        </p:attrNameLst>
                                      </p:cBhvr>
                                      <p:to>
                                        <p:strVal val="visible"/>
                                      </p:to>
                                    </p:set>
                                    <p:animEffect transition="in" filter="fade">
                                      <p:cBhvr>
                                        <p:cTn id="14" dur="1000"/>
                                        <p:tgtEl>
                                          <p:spTgt spid="27650">
                                            <p:txEl>
                                              <p:pRg st="1" end="1"/>
                                            </p:txEl>
                                          </p:spTgt>
                                        </p:tgtEl>
                                      </p:cBhvr>
                                    </p:animEffect>
                                    <p:anim calcmode="lin" valueType="num">
                                      <p:cBhvr>
                                        <p:cTn id="15" dur="10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765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228600" y="582613"/>
            <a:ext cx="9296400" cy="6553200"/>
          </a:xfrm>
        </p:spPr>
        <p:txBody>
          <a:bodyPr/>
          <a:lstStyle/>
          <a:p>
            <a:pPr lvl="1" eaLnBrk="1" hangingPunct="1">
              <a:lnSpc>
                <a:spcPct val="90000"/>
              </a:lnSpc>
              <a:buClr>
                <a:schemeClr val="tx1"/>
              </a:buClr>
              <a:buSzPct val="80000"/>
              <a:buFont typeface="Wingdings" pitchFamily="2" charset="2"/>
              <a:buChar char="Ø"/>
            </a:pPr>
            <a:r>
              <a:rPr lang="en-US" altLang="en-US" sz="3000" b="1" u="sng" smtClean="0">
                <a:latin typeface="Arial" pitchFamily="34" charset="0"/>
                <a:cs typeface="Arial" pitchFamily="34" charset="0"/>
              </a:rPr>
              <a:t>Utilitarianism</a:t>
            </a:r>
            <a:r>
              <a:rPr lang="en-US" altLang="en-US" sz="3000" b="1" smtClean="0">
                <a:latin typeface="Arial" pitchFamily="34" charset="0"/>
                <a:cs typeface="Arial" pitchFamily="34" charset="0"/>
              </a:rPr>
              <a:t> – </a:t>
            </a:r>
            <a:r>
              <a:rPr lang="en-US" altLang="en-US" sz="3000" smtClean="0">
                <a:latin typeface="Arial" pitchFamily="34" charset="0"/>
                <a:cs typeface="Arial" pitchFamily="34" charset="0"/>
              </a:rPr>
              <a:t>the belief that ethical choices can and should be made based on the greatest good for the greatest number of people, especially the pursuit of pleasure and the avoidance of pain</a:t>
            </a:r>
            <a:r>
              <a:rPr lang="en-US" altLang="en-US" sz="2800" smtClean="0">
                <a:latin typeface="Arial" pitchFamily="34" charset="0"/>
                <a:cs typeface="Arial" pitchFamily="34" charset="0"/>
              </a:rPr>
              <a:t>.</a:t>
            </a:r>
          </a:p>
          <a:p>
            <a:pPr lvl="1" eaLnBrk="1" hangingPunct="1">
              <a:lnSpc>
                <a:spcPct val="90000"/>
              </a:lnSpc>
              <a:buClr>
                <a:schemeClr val="tx1"/>
              </a:buClr>
              <a:buSzPct val="80000"/>
              <a:buFont typeface="Wingdings" pitchFamily="2" charset="2"/>
              <a:buChar char="Ø"/>
            </a:pPr>
            <a:endParaRPr lang="en-US" altLang="en-US" sz="200" smtClean="0">
              <a:latin typeface="Arial" pitchFamily="34" charset="0"/>
              <a:cs typeface="Arial" pitchFamily="34" charset="0"/>
            </a:endParaRPr>
          </a:p>
          <a:p>
            <a:pPr lvl="2" eaLnBrk="1" hangingPunct="1">
              <a:lnSpc>
                <a:spcPct val="90000"/>
              </a:lnSpc>
              <a:buClr>
                <a:schemeClr val="tx1"/>
              </a:buClr>
              <a:buSzPct val="80000"/>
              <a:buFont typeface="Wingdings" pitchFamily="2" charset="2"/>
              <a:buChar char="Ø"/>
            </a:pPr>
            <a:r>
              <a:rPr lang="en-US" altLang="en-US" sz="2800" b="1" i="1" smtClean="0">
                <a:latin typeface="Arial" pitchFamily="34" charset="0"/>
                <a:cs typeface="Arial" pitchFamily="34" charset="0"/>
              </a:rPr>
              <a:t>Psychological hedonism </a:t>
            </a:r>
            <a:r>
              <a:rPr lang="en-US" altLang="en-US" sz="2800" smtClean="0">
                <a:latin typeface="Arial" pitchFamily="34" charset="0"/>
                <a:cs typeface="Arial" pitchFamily="34" charset="0"/>
              </a:rPr>
              <a:t>– the claim that as a matter of fact all human beings seek pleasure.</a:t>
            </a:r>
          </a:p>
          <a:p>
            <a:pPr lvl="2" eaLnBrk="1" hangingPunct="1">
              <a:lnSpc>
                <a:spcPct val="90000"/>
              </a:lnSpc>
              <a:buClr>
                <a:schemeClr val="tx1"/>
              </a:buClr>
              <a:buSzPct val="80000"/>
              <a:buFont typeface="Wingdings" pitchFamily="2" charset="2"/>
              <a:buChar char="Ø"/>
            </a:pPr>
            <a:endParaRPr lang="en-US" altLang="en-US" sz="100" smtClean="0">
              <a:latin typeface="Arial" pitchFamily="34" charset="0"/>
              <a:cs typeface="Arial" pitchFamily="34" charset="0"/>
            </a:endParaRPr>
          </a:p>
          <a:p>
            <a:pPr lvl="2" eaLnBrk="1" hangingPunct="1">
              <a:lnSpc>
                <a:spcPct val="90000"/>
              </a:lnSpc>
              <a:buClr>
                <a:schemeClr val="tx1"/>
              </a:buClr>
              <a:buSzPct val="80000"/>
              <a:buFont typeface="Wingdings" pitchFamily="2" charset="2"/>
              <a:buChar char="Ø"/>
            </a:pPr>
            <a:r>
              <a:rPr lang="en-US" altLang="en-US" sz="2800" b="1" i="1" smtClean="0">
                <a:latin typeface="Arial" pitchFamily="34" charset="0"/>
                <a:cs typeface="Arial" pitchFamily="34" charset="0"/>
              </a:rPr>
              <a:t>Ethical hedonism </a:t>
            </a:r>
            <a:r>
              <a:rPr lang="en-US" altLang="en-US" sz="2800" smtClean="0">
                <a:latin typeface="Arial" pitchFamily="34" charset="0"/>
                <a:cs typeface="Arial" pitchFamily="34" charset="0"/>
              </a:rPr>
              <a:t>– the thesis that pleasure if the highest human good.</a:t>
            </a:r>
          </a:p>
          <a:p>
            <a:pPr lvl="2" eaLnBrk="1" hangingPunct="1">
              <a:lnSpc>
                <a:spcPct val="90000"/>
              </a:lnSpc>
              <a:buClr>
                <a:schemeClr val="tx1"/>
              </a:buClr>
              <a:buSzPct val="80000"/>
              <a:buFont typeface="Wingdings" pitchFamily="2" charset="2"/>
              <a:buChar char="Ø"/>
            </a:pPr>
            <a:endParaRPr lang="en-US" altLang="en-US" sz="200" smtClean="0">
              <a:latin typeface="Arial" pitchFamily="34" charset="0"/>
              <a:cs typeface="Arial" pitchFamily="34" charset="0"/>
            </a:endParaRPr>
          </a:p>
          <a:p>
            <a:pPr lvl="2" eaLnBrk="1" hangingPunct="1">
              <a:lnSpc>
                <a:spcPct val="90000"/>
              </a:lnSpc>
              <a:buClr>
                <a:schemeClr val="tx1"/>
              </a:buClr>
              <a:buSzPct val="80000"/>
              <a:buFont typeface="Wingdings" pitchFamily="2" charset="2"/>
              <a:buChar char="Ø"/>
            </a:pPr>
            <a:r>
              <a:rPr lang="en-US" altLang="en-US" sz="2800" b="1" i="1" smtClean="0">
                <a:latin typeface="Arial" pitchFamily="34" charset="0"/>
                <a:cs typeface="Arial" pitchFamily="34" charset="0"/>
              </a:rPr>
              <a:t>The Principle of Utility </a:t>
            </a:r>
            <a:r>
              <a:rPr lang="en-US" altLang="en-US" sz="2800" smtClean="0">
                <a:latin typeface="Arial" pitchFamily="34" charset="0"/>
                <a:cs typeface="Arial" pitchFamily="34" charset="0"/>
              </a:rPr>
              <a:t>– the suggestion that every action can be evaluated based on whether it increase or diminishes happiness.  (But </a:t>
            </a:r>
            <a:r>
              <a:rPr lang="en-US" altLang="en-US" sz="2800" i="1" smtClean="0">
                <a:latin typeface="Arial" pitchFamily="34" charset="0"/>
                <a:cs typeface="Arial" pitchFamily="34" charset="0"/>
              </a:rPr>
              <a:t>whose</a:t>
            </a:r>
            <a:r>
              <a:rPr lang="en-US" altLang="en-US" sz="2800" smtClean="0">
                <a:latin typeface="Arial" pitchFamily="34" charset="0"/>
                <a:cs typeface="Arial" pitchFamily="34" charset="0"/>
              </a:rPr>
              <a:t> happiness?  And what is the definition of “</a:t>
            </a:r>
            <a:r>
              <a:rPr lang="en-US" altLang="en-US" sz="2800" i="1" smtClean="0">
                <a:latin typeface="Arial" pitchFamily="34" charset="0"/>
                <a:cs typeface="Arial" pitchFamily="34" charset="0"/>
              </a:rPr>
              <a:t>happiness</a:t>
            </a:r>
            <a:r>
              <a:rPr lang="en-US" altLang="en-US" sz="2800" smtClean="0">
                <a:latin typeface="Arial" pitchFamily="34" charset="0"/>
                <a:cs typeface="Arial" pitchFamily="34" charset="0"/>
              </a:rPr>
              <a:t>?”)</a:t>
            </a:r>
          </a:p>
        </p:txBody>
      </p:sp>
      <p:sp>
        <p:nvSpPr>
          <p:cNvPr id="8194" name="Rectangle 2"/>
          <p:cNvSpPr>
            <a:spLocks noGrp="1" noChangeArrowheads="1"/>
          </p:cNvSpPr>
          <p:nvPr>
            <p:ph type="title"/>
          </p:nvPr>
        </p:nvSpPr>
        <p:spPr>
          <a:xfrm>
            <a:off x="76200" y="3810"/>
            <a:ext cx="9067800" cy="579438"/>
          </a:xfrm>
        </p:spPr>
        <p:txBody>
          <a:bodyPr>
            <a:normAutofit fontScale="90000"/>
          </a:bodyPr>
          <a:lstStyle/>
          <a:p>
            <a:pPr eaLnBrk="1" fontAlgn="auto" hangingPunct="1">
              <a:spcAft>
                <a:spcPts val="0"/>
              </a:spcAft>
              <a:defRPr/>
            </a:pPr>
            <a:r>
              <a:rPr lang="en-US" altLang="en-US" sz="3600" dirty="0" smtClean="0">
                <a:solidFill>
                  <a:schemeClr val="tx1"/>
                </a:solidFill>
                <a:effectLst/>
                <a:latin typeface="Arial" panose="020B0604020202020204" pitchFamily="34" charset="0"/>
                <a:cs typeface="Arial" panose="020B0604020202020204" pitchFamily="34" charset="0"/>
              </a:rPr>
              <a:t>Ethical Naturalism</a:t>
            </a:r>
            <a:endParaRPr lang="en-US" altLang="en-US" sz="3200" dirty="0" smtClean="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fade">
                                      <p:cBhvr>
                                        <p:cTn id="7" dur="1000"/>
                                        <p:tgtEl>
                                          <p:spTgt spid="12290">
                                            <p:txEl>
                                              <p:pRg st="0" end="0"/>
                                            </p:txEl>
                                          </p:spTgt>
                                        </p:tgtEl>
                                      </p:cBhvr>
                                    </p:animEffect>
                                    <p:anim calcmode="lin" valueType="num">
                                      <p:cBhvr>
                                        <p:cTn id="8" dur="10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290">
                                            <p:txEl>
                                              <p:pRg st="2" end="2"/>
                                            </p:txEl>
                                          </p:spTgt>
                                        </p:tgtEl>
                                        <p:attrNameLst>
                                          <p:attrName>style.visibility</p:attrName>
                                        </p:attrNameLst>
                                      </p:cBhvr>
                                      <p:to>
                                        <p:strVal val="visible"/>
                                      </p:to>
                                    </p:set>
                                    <p:animEffect transition="in" filter="fade">
                                      <p:cBhvr>
                                        <p:cTn id="14" dur="1000"/>
                                        <p:tgtEl>
                                          <p:spTgt spid="12290">
                                            <p:txEl>
                                              <p:pRg st="2" end="2"/>
                                            </p:txEl>
                                          </p:spTgt>
                                        </p:tgtEl>
                                      </p:cBhvr>
                                    </p:animEffect>
                                    <p:anim calcmode="lin" valueType="num">
                                      <p:cBhvr>
                                        <p:cTn id="15" dur="1000" fill="hold"/>
                                        <p:tgtEl>
                                          <p:spTgt spid="1229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29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2290">
                                            <p:txEl>
                                              <p:pRg st="4" end="4"/>
                                            </p:txEl>
                                          </p:spTgt>
                                        </p:tgtEl>
                                        <p:attrNameLst>
                                          <p:attrName>style.visibility</p:attrName>
                                        </p:attrNameLst>
                                      </p:cBhvr>
                                      <p:to>
                                        <p:strVal val="visible"/>
                                      </p:to>
                                    </p:set>
                                    <p:animEffect transition="in" filter="fade">
                                      <p:cBhvr>
                                        <p:cTn id="21" dur="1000"/>
                                        <p:tgtEl>
                                          <p:spTgt spid="12290">
                                            <p:txEl>
                                              <p:pRg st="4" end="4"/>
                                            </p:txEl>
                                          </p:spTgt>
                                        </p:tgtEl>
                                      </p:cBhvr>
                                    </p:animEffect>
                                    <p:anim calcmode="lin" valueType="num">
                                      <p:cBhvr>
                                        <p:cTn id="22" dur="1000" fill="hold"/>
                                        <p:tgtEl>
                                          <p:spTgt spid="12290">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229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2290">
                                            <p:txEl>
                                              <p:pRg st="6" end="6"/>
                                            </p:txEl>
                                          </p:spTgt>
                                        </p:tgtEl>
                                        <p:attrNameLst>
                                          <p:attrName>style.visibility</p:attrName>
                                        </p:attrNameLst>
                                      </p:cBhvr>
                                      <p:to>
                                        <p:strVal val="visible"/>
                                      </p:to>
                                    </p:set>
                                    <p:animEffect transition="in" filter="fade">
                                      <p:cBhvr>
                                        <p:cTn id="28" dur="1000"/>
                                        <p:tgtEl>
                                          <p:spTgt spid="12290">
                                            <p:txEl>
                                              <p:pRg st="6" end="6"/>
                                            </p:txEl>
                                          </p:spTgt>
                                        </p:tgtEl>
                                      </p:cBhvr>
                                    </p:animEffect>
                                    <p:anim calcmode="lin" valueType="num">
                                      <p:cBhvr>
                                        <p:cTn id="29" dur="1000" fill="hold"/>
                                        <p:tgtEl>
                                          <p:spTgt spid="12290">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1229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381000" y="685800"/>
            <a:ext cx="8839200"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pitchFamily="34" charset="0"/>
              </a:rPr>
              <a:t>Christian Ethics</a:t>
            </a:r>
            <a:r>
              <a:rPr lang="en-US" altLang="en-US" sz="3600" b="1">
                <a:latin typeface="Arial" pitchFamily="34" charset="0"/>
              </a:rPr>
              <a:t>  (CL3) </a:t>
            </a:r>
          </a:p>
          <a:p>
            <a:pPr eaLnBrk="1" hangingPunct="1">
              <a:spcBef>
                <a:spcPct val="0"/>
              </a:spcBef>
              <a:buClrTx/>
              <a:buSzTx/>
              <a:buFontTx/>
              <a:buNone/>
            </a:pPr>
            <a:endParaRPr lang="en-US" altLang="en-US" sz="1600" b="1">
              <a:latin typeface="Arial" pitchFamily="34" charset="0"/>
            </a:endParaRPr>
          </a:p>
          <a:p>
            <a:pPr eaLnBrk="1" hangingPunct="1">
              <a:spcBef>
                <a:spcPct val="0"/>
              </a:spcBef>
              <a:buClrTx/>
              <a:buSzTx/>
              <a:buFontTx/>
              <a:buNone/>
            </a:pPr>
            <a:endParaRPr lang="en-US" altLang="en-US" sz="100" b="1">
              <a:latin typeface="Arial" pitchFamily="34" charset="0"/>
            </a:endParaRPr>
          </a:p>
          <a:p>
            <a:pPr eaLnBrk="1" hangingPunct="1">
              <a:spcBef>
                <a:spcPct val="0"/>
              </a:spcBef>
              <a:buClrTx/>
              <a:buSzTx/>
              <a:buFontTx/>
              <a:buNone/>
            </a:pPr>
            <a:r>
              <a:rPr lang="en-US" altLang="en-US" sz="3200">
                <a:latin typeface="Arial" pitchFamily="34" charset="0"/>
              </a:rPr>
              <a:t>Oct. 1 – Intro to Ethics; Christian Ethics</a:t>
            </a:r>
          </a:p>
          <a:p>
            <a:pPr eaLnBrk="1" hangingPunct="1">
              <a:spcBef>
                <a:spcPct val="0"/>
              </a:spcBef>
              <a:buClrTx/>
              <a:buSzTx/>
              <a:buFontTx/>
              <a:buNone/>
            </a:pPr>
            <a:r>
              <a:rPr lang="en-US" altLang="en-US" sz="3200">
                <a:latin typeface="Arial" pitchFamily="34" charset="0"/>
              </a:rPr>
              <a:t>Oct. 8 – Ethics, Morality and Religion</a:t>
            </a:r>
          </a:p>
          <a:p>
            <a:pPr eaLnBrk="1" hangingPunct="1">
              <a:spcBef>
                <a:spcPct val="0"/>
              </a:spcBef>
              <a:buClrTx/>
              <a:buSzTx/>
              <a:buFont typeface="Wingdings 3" pitchFamily="18" charset="2"/>
              <a:buNone/>
            </a:pPr>
            <a:r>
              <a:rPr lang="en-US" altLang="en-US" sz="3200">
                <a:latin typeface="Arial" pitchFamily="34" charset="0"/>
              </a:rPr>
              <a:t>Oct. 15 – Authority in Christian Ethics </a:t>
            </a:r>
          </a:p>
          <a:p>
            <a:pPr eaLnBrk="1" hangingPunct="1">
              <a:spcBef>
                <a:spcPct val="0"/>
              </a:spcBef>
              <a:buClrTx/>
              <a:buSzTx/>
              <a:buFont typeface="Wingdings 3" pitchFamily="18" charset="2"/>
              <a:buNone/>
            </a:pPr>
            <a:r>
              <a:rPr lang="en-US" altLang="en-US" sz="3200">
                <a:latin typeface="Arial" pitchFamily="34" charset="0"/>
              </a:rPr>
              <a:t>Oct. 22 – Basis for Ethics; Teleology</a:t>
            </a:r>
          </a:p>
          <a:p>
            <a:pPr eaLnBrk="1" hangingPunct="1">
              <a:spcBef>
                <a:spcPct val="0"/>
              </a:spcBef>
              <a:buClrTx/>
              <a:buSzTx/>
              <a:buFontTx/>
              <a:buNone/>
            </a:pPr>
            <a:r>
              <a:rPr lang="en-US" altLang="en-US" sz="3200">
                <a:latin typeface="Arial" pitchFamily="34" charset="0"/>
              </a:rPr>
              <a:t>Oct. 29 – </a:t>
            </a:r>
            <a:r>
              <a:rPr lang="en-US" altLang="en-US" sz="3200" b="1" i="1">
                <a:latin typeface="Arial" pitchFamily="34" charset="0"/>
              </a:rPr>
              <a:t>Mid-Term Break</a:t>
            </a:r>
          </a:p>
          <a:p>
            <a:pPr eaLnBrk="1" hangingPunct="1">
              <a:spcBef>
                <a:spcPct val="0"/>
              </a:spcBef>
              <a:buClrTx/>
              <a:buSzTx/>
              <a:buFont typeface="Wingdings 3" pitchFamily="18" charset="2"/>
              <a:buNone/>
            </a:pPr>
            <a:r>
              <a:rPr lang="en-US" altLang="en-US" sz="3200">
                <a:latin typeface="Arial" pitchFamily="34" charset="0"/>
              </a:rPr>
              <a:t>Nov. 5 – Duty Ethics (Deontology)</a:t>
            </a:r>
          </a:p>
          <a:p>
            <a:pPr eaLnBrk="1" hangingPunct="1">
              <a:spcBef>
                <a:spcPct val="0"/>
              </a:spcBef>
              <a:buClrTx/>
              <a:buSzTx/>
              <a:buFontTx/>
              <a:buNone/>
            </a:pPr>
            <a:r>
              <a:rPr lang="en-US" altLang="en-US" sz="3200">
                <a:latin typeface="Arial" pitchFamily="34" charset="0"/>
              </a:rPr>
              <a:t>Nov. 12 – Virtue Ethics</a:t>
            </a:r>
          </a:p>
          <a:p>
            <a:pPr eaLnBrk="1" hangingPunct="1">
              <a:spcBef>
                <a:spcPct val="0"/>
              </a:spcBef>
              <a:buClrTx/>
              <a:buSzTx/>
              <a:buFontTx/>
              <a:buNone/>
            </a:pPr>
            <a:r>
              <a:rPr lang="en-US" altLang="en-US" sz="3200">
                <a:latin typeface="Arial" pitchFamily="34" charset="0"/>
              </a:rPr>
              <a:t>Nov. 19 – Conclusion; Final Exam</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7938" y="763588"/>
            <a:ext cx="8915400" cy="6553200"/>
          </a:xfrm>
        </p:spPr>
        <p:txBody>
          <a:bodyPr/>
          <a:lstStyle/>
          <a:p>
            <a:pPr lvl="1" eaLnBrk="1" hangingPunct="1">
              <a:lnSpc>
                <a:spcPct val="90000"/>
              </a:lnSpc>
              <a:buClr>
                <a:schemeClr val="tx1"/>
              </a:buClr>
              <a:buSzPct val="80000"/>
              <a:buFont typeface="Wingdings" pitchFamily="2" charset="2"/>
              <a:buChar char="Ø"/>
            </a:pPr>
            <a:r>
              <a:rPr lang="en-US" altLang="en-US" sz="3600" b="1" smtClean="0">
                <a:latin typeface="Arial" pitchFamily="34" charset="0"/>
                <a:cs typeface="Arial" pitchFamily="34" charset="0"/>
              </a:rPr>
              <a:t>Ethics</a:t>
            </a:r>
            <a:r>
              <a:rPr lang="en-US" altLang="en-US" sz="3600" smtClean="0">
                <a:latin typeface="Arial" pitchFamily="34" charset="0"/>
                <a:cs typeface="Arial" pitchFamily="34" charset="0"/>
              </a:rPr>
              <a:t>, or </a:t>
            </a:r>
            <a:r>
              <a:rPr lang="en-US" altLang="en-US" sz="3600" b="1" smtClean="0">
                <a:latin typeface="Arial" pitchFamily="34" charset="0"/>
                <a:cs typeface="Arial" pitchFamily="34" charset="0"/>
              </a:rPr>
              <a:t>moral philosophy</a:t>
            </a:r>
            <a:r>
              <a:rPr lang="en-US" altLang="en-US" sz="3600" smtClean="0">
                <a:latin typeface="Arial" pitchFamily="34" charset="0"/>
                <a:cs typeface="Arial" pitchFamily="34" charset="0"/>
              </a:rPr>
              <a:t>, is the branch of philosophy that investigates the questions </a:t>
            </a:r>
            <a:r>
              <a:rPr lang="en-US" altLang="en-US" sz="3600" b="1" i="1" smtClean="0">
                <a:latin typeface="Arial" pitchFamily="34" charset="0"/>
                <a:cs typeface="Arial" pitchFamily="34" charset="0"/>
              </a:rPr>
              <a:t>“What is the best way for people to live?”</a:t>
            </a:r>
            <a:r>
              <a:rPr lang="en-US" altLang="en-US" sz="3600" smtClean="0">
                <a:latin typeface="Arial" pitchFamily="34" charset="0"/>
                <a:cs typeface="Arial" pitchFamily="34" charset="0"/>
              </a:rPr>
              <a:t> and </a:t>
            </a:r>
            <a:r>
              <a:rPr lang="en-US" altLang="en-US" sz="3600" b="1" i="1" smtClean="0">
                <a:latin typeface="Arial" pitchFamily="34" charset="0"/>
                <a:cs typeface="Arial" pitchFamily="34" charset="0"/>
              </a:rPr>
              <a:t>“What actions are right or wrong in particular circumstances?” </a:t>
            </a:r>
          </a:p>
          <a:p>
            <a:pPr lvl="1" eaLnBrk="1" hangingPunct="1">
              <a:lnSpc>
                <a:spcPct val="90000"/>
              </a:lnSpc>
              <a:buClr>
                <a:schemeClr val="tx1"/>
              </a:buClr>
              <a:buSzPct val="80000"/>
              <a:buFont typeface="Wingdings" pitchFamily="2" charset="2"/>
              <a:buChar char="Ø"/>
            </a:pPr>
            <a:endParaRPr lang="en-US" altLang="en-US" sz="1000" b="1" i="1" smtClean="0">
              <a:latin typeface="Arial" pitchFamily="34" charset="0"/>
              <a:cs typeface="Arial" pitchFamily="34" charset="0"/>
            </a:endParaRPr>
          </a:p>
          <a:p>
            <a:pPr lvl="1" eaLnBrk="1" hangingPunct="1">
              <a:lnSpc>
                <a:spcPct val="90000"/>
              </a:lnSpc>
              <a:buClr>
                <a:schemeClr val="tx1"/>
              </a:buClr>
              <a:buSzPct val="80000"/>
              <a:buFont typeface="Wingdings" pitchFamily="2" charset="2"/>
              <a:buChar char="Ø"/>
            </a:pPr>
            <a:r>
              <a:rPr lang="en-US" altLang="en-US" sz="3600" smtClean="0">
                <a:latin typeface="Arial" pitchFamily="34" charset="0"/>
                <a:cs typeface="Arial" pitchFamily="34" charset="0"/>
              </a:rPr>
              <a:t>In practice, ethics tries to resolve questions of human morality by defining concepts such as good and evil, right and wrong, virtue and vice, crime 				and justice. </a:t>
            </a:r>
          </a:p>
        </p:txBody>
      </p:sp>
      <p:sp>
        <p:nvSpPr>
          <p:cNvPr id="8194" name="Rectangle 2"/>
          <p:cNvSpPr>
            <a:spLocks noGrp="1" noChangeArrowheads="1"/>
          </p:cNvSpPr>
          <p:nvPr>
            <p:ph type="title"/>
          </p:nvPr>
        </p:nvSpPr>
        <p:spPr>
          <a:xfrm>
            <a:off x="228600" y="0"/>
            <a:ext cx="8686800" cy="579438"/>
          </a:xfrm>
        </p:spPr>
        <p:txBody>
          <a:bodyPr>
            <a:noAutofit/>
          </a:bodyPr>
          <a:lstStyle/>
          <a:p>
            <a:pPr eaLnBrk="1" fontAlgn="auto" hangingPunct="1">
              <a:spcAft>
                <a:spcPts val="0"/>
              </a:spcAft>
              <a:defRPr/>
            </a:pPr>
            <a:r>
              <a:rPr lang="en-US" altLang="en-US" sz="3600" dirty="0" smtClean="0">
                <a:solidFill>
                  <a:schemeClr val="tx1"/>
                </a:solidFill>
                <a:effectLst/>
                <a:latin typeface="Arial" panose="020B0604020202020204" pitchFamily="34" charset="0"/>
                <a:cs typeface="Arial" panose="020B0604020202020204" pitchFamily="34" charset="0"/>
              </a:rPr>
              <a:t>What is Ethics?</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0" y="585788"/>
            <a:ext cx="8915400" cy="6553200"/>
          </a:xfrm>
        </p:spPr>
        <p:txBody>
          <a:bodyPr/>
          <a:lstStyle/>
          <a:p>
            <a:pPr lvl="1">
              <a:lnSpc>
                <a:spcPct val="90000"/>
              </a:lnSpc>
              <a:buClr>
                <a:schemeClr val="tx1"/>
              </a:buClr>
              <a:buSzPct val="80000"/>
              <a:buFont typeface="Wingdings" pitchFamily="2" charset="2"/>
              <a:buChar char="Ø"/>
            </a:pPr>
            <a:r>
              <a:rPr lang="en-US" altLang="en-US" sz="3600" smtClean="0">
                <a:latin typeface="Arial" pitchFamily="34" charset="0"/>
                <a:cs typeface="Arial" pitchFamily="34" charset="0"/>
              </a:rPr>
              <a:t>The moral question is not, </a:t>
            </a:r>
            <a:r>
              <a:rPr lang="en-US" altLang="en-US" sz="3600" i="1" smtClean="0">
                <a:latin typeface="Arial" pitchFamily="34" charset="0"/>
                <a:cs typeface="Arial" pitchFamily="34" charset="0"/>
              </a:rPr>
              <a:t>What do I believe?</a:t>
            </a:r>
            <a:r>
              <a:rPr lang="en-US" altLang="en-US" sz="3600" smtClean="0">
                <a:latin typeface="Arial" pitchFamily="34" charset="0"/>
                <a:cs typeface="Arial" pitchFamily="34" charset="0"/>
              </a:rPr>
              <a:t> It is, </a:t>
            </a:r>
            <a:r>
              <a:rPr lang="en-US" altLang="en-US" sz="3600" i="1" smtClean="0">
                <a:latin typeface="Arial" pitchFamily="34" charset="0"/>
                <a:cs typeface="Arial" pitchFamily="34" charset="0"/>
              </a:rPr>
              <a:t>What should I do? </a:t>
            </a:r>
          </a:p>
          <a:p>
            <a:pPr lvl="1">
              <a:lnSpc>
                <a:spcPct val="90000"/>
              </a:lnSpc>
              <a:buClr>
                <a:schemeClr val="tx1"/>
              </a:buClr>
              <a:buSzPct val="80000"/>
              <a:buFont typeface="Wingdings" pitchFamily="2" charset="2"/>
              <a:buChar char="Ø"/>
            </a:pPr>
            <a:r>
              <a:rPr lang="en-US" altLang="en-US" sz="3600" smtClean="0">
                <a:latin typeface="Arial" pitchFamily="34" charset="0"/>
                <a:cs typeface="Arial" pitchFamily="34" charset="0"/>
              </a:rPr>
              <a:t>Here, Christian ethics comes into conversation with other ways of thinking about ethics, for all ethical approaches uses one or more of three primary ways of arriving at a moral decision: </a:t>
            </a:r>
            <a:r>
              <a:rPr lang="en-US" altLang="en-US" sz="3600" b="1" i="1" smtClean="0">
                <a:latin typeface="Arial" pitchFamily="34" charset="0"/>
                <a:cs typeface="Arial" pitchFamily="34" charset="0"/>
              </a:rPr>
              <a:t>teleology</a:t>
            </a:r>
            <a:r>
              <a:rPr lang="en-US" altLang="en-US" sz="3600" smtClean="0">
                <a:latin typeface="Arial" pitchFamily="34" charset="0"/>
                <a:cs typeface="Arial" pitchFamily="34" charset="0"/>
              </a:rPr>
              <a:t> (</a:t>
            </a:r>
            <a:r>
              <a:rPr lang="en-US" altLang="en-US" sz="3600" i="1" smtClean="0">
                <a:latin typeface="Arial" pitchFamily="34" charset="0"/>
                <a:cs typeface="Arial" pitchFamily="34" charset="0"/>
              </a:rPr>
              <a:t>goal</a:t>
            </a:r>
            <a:r>
              <a:rPr lang="en-US" altLang="en-US" sz="3600" smtClean="0">
                <a:latin typeface="Arial" pitchFamily="34" charset="0"/>
                <a:cs typeface="Arial" pitchFamily="34" charset="0"/>
              </a:rPr>
              <a:t> oriented); </a:t>
            </a:r>
            <a:r>
              <a:rPr lang="en-US" altLang="en-US" sz="3600" b="1" i="1" smtClean="0">
                <a:latin typeface="Arial" pitchFamily="34" charset="0"/>
                <a:cs typeface="Arial" pitchFamily="34" charset="0"/>
              </a:rPr>
              <a:t>deontology</a:t>
            </a:r>
            <a:r>
              <a:rPr lang="en-US" altLang="en-US" sz="3600" smtClean="0">
                <a:latin typeface="Arial" pitchFamily="34" charset="0"/>
                <a:cs typeface="Arial" pitchFamily="34" charset="0"/>
              </a:rPr>
              <a:t> (</a:t>
            </a:r>
            <a:r>
              <a:rPr lang="en-US" altLang="en-US" sz="3600" i="1" smtClean="0">
                <a:latin typeface="Arial" pitchFamily="34" charset="0"/>
                <a:cs typeface="Arial" pitchFamily="34" charset="0"/>
              </a:rPr>
              <a:t>duty</a:t>
            </a:r>
            <a:r>
              <a:rPr lang="en-US" altLang="en-US" sz="3600" smtClean="0">
                <a:latin typeface="Arial" pitchFamily="34" charset="0"/>
                <a:cs typeface="Arial" pitchFamily="34" charset="0"/>
              </a:rPr>
              <a:t> or </a:t>
            </a:r>
            <a:r>
              <a:rPr lang="en-US" altLang="en-US" sz="3600" i="1" smtClean="0">
                <a:latin typeface="Arial" pitchFamily="34" charset="0"/>
                <a:cs typeface="Arial" pitchFamily="34" charset="0"/>
              </a:rPr>
              <a:t>rule</a:t>
            </a:r>
            <a:r>
              <a:rPr lang="en-US" altLang="en-US" sz="3600" smtClean="0">
                <a:latin typeface="Arial" pitchFamily="34" charset="0"/>
                <a:cs typeface="Arial" pitchFamily="34" charset="0"/>
              </a:rPr>
              <a:t> oriented); and </a:t>
            </a:r>
            <a:r>
              <a:rPr lang="en-US" altLang="en-US" sz="3600" b="1" i="1" smtClean="0">
                <a:latin typeface="Arial" pitchFamily="34" charset="0"/>
                <a:cs typeface="Arial" pitchFamily="34" charset="0"/>
              </a:rPr>
              <a:t>areteology</a:t>
            </a:r>
            <a:r>
              <a:rPr lang="en-US" altLang="en-US" sz="3600" smtClean="0">
                <a:latin typeface="Arial" pitchFamily="34" charset="0"/>
                <a:cs typeface="Arial" pitchFamily="34" charset="0"/>
              </a:rPr>
              <a:t> (</a:t>
            </a:r>
            <a:r>
              <a:rPr lang="en-US" altLang="en-US" sz="3600" i="1" smtClean="0">
                <a:latin typeface="Arial" pitchFamily="34" charset="0"/>
                <a:cs typeface="Arial" pitchFamily="34" charset="0"/>
              </a:rPr>
              <a:t>virtue</a:t>
            </a:r>
            <a:r>
              <a:rPr lang="en-US" altLang="en-US" sz="3600" smtClean="0">
                <a:latin typeface="Arial" pitchFamily="34" charset="0"/>
                <a:cs typeface="Arial" pitchFamily="34" charset="0"/>
              </a:rPr>
              <a:t> oriented).</a:t>
            </a:r>
          </a:p>
        </p:txBody>
      </p:sp>
      <p:sp>
        <p:nvSpPr>
          <p:cNvPr id="8194" name="Rectangle 2"/>
          <p:cNvSpPr>
            <a:spLocks noGrp="1" noChangeArrowheads="1"/>
          </p:cNvSpPr>
          <p:nvPr>
            <p:ph type="title"/>
          </p:nvPr>
        </p:nvSpPr>
        <p:spPr>
          <a:xfrm>
            <a:off x="228600" y="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The Basis for Ethics</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1588" y="600075"/>
            <a:ext cx="8915401" cy="6553200"/>
          </a:xfrm>
        </p:spPr>
        <p:txBody>
          <a:bodyPr/>
          <a:lstStyle/>
          <a:p>
            <a:pPr lvl="1">
              <a:lnSpc>
                <a:spcPct val="90000"/>
              </a:lnSpc>
              <a:buClr>
                <a:schemeClr val="tx1"/>
              </a:buClr>
              <a:buSzPct val="80000"/>
              <a:buFont typeface="Wingdings" pitchFamily="2" charset="2"/>
              <a:buChar char="Ø"/>
            </a:pPr>
            <a:r>
              <a:rPr lang="en-US" altLang="en-US" sz="3400" smtClean="0">
                <a:latin typeface="Arial" pitchFamily="34" charset="0"/>
                <a:cs typeface="Arial" pitchFamily="34" charset="0"/>
              </a:rPr>
              <a:t>Areteological (or </a:t>
            </a:r>
            <a:r>
              <a:rPr lang="en-US" altLang="en-US" sz="3400" i="1" smtClean="0">
                <a:latin typeface="Arial" pitchFamily="34" charset="0"/>
                <a:cs typeface="Arial" pitchFamily="34" charset="0"/>
              </a:rPr>
              <a:t>Virtue</a:t>
            </a:r>
            <a:r>
              <a:rPr lang="en-US" altLang="en-US" sz="3400" smtClean="0">
                <a:latin typeface="Arial" pitchFamily="34" charset="0"/>
                <a:cs typeface="Arial" pitchFamily="34" charset="0"/>
              </a:rPr>
              <a:t>) ethics </a:t>
            </a:r>
            <a:r>
              <a:rPr lang="en-US" altLang="en-US" sz="3600" smtClean="0">
                <a:latin typeface="Arial" pitchFamily="34" charset="0"/>
                <a:cs typeface="Arial" pitchFamily="34" charset="0"/>
              </a:rPr>
              <a:t>emphasizes the role of one's character and the virtues that one's character embodies for determining or evaluating ethical behavior.</a:t>
            </a:r>
          </a:p>
          <a:p>
            <a:pPr lvl="1">
              <a:lnSpc>
                <a:spcPct val="90000"/>
              </a:lnSpc>
              <a:buClr>
                <a:schemeClr val="tx1"/>
              </a:buClr>
              <a:buSzPct val="80000"/>
              <a:buFont typeface="Wingdings" pitchFamily="2" charset="2"/>
              <a:buChar char="Ø"/>
            </a:pPr>
            <a:r>
              <a:rPr lang="en-US" altLang="en-US" sz="3600" smtClean="0">
                <a:latin typeface="Arial" pitchFamily="34" charset="0"/>
                <a:cs typeface="Arial" pitchFamily="34" charset="0"/>
              </a:rPr>
              <a:t>"Virtue Ethics is a classification within Normative Ethics that attempts to discover and classify what might be deemed of moral character, and to apply the moral character as a base for one's choices and actions."</a:t>
            </a:r>
            <a:endParaRPr lang="en-US" altLang="en-US" sz="3400" smtClean="0">
              <a:latin typeface="Arial" pitchFamily="34" charset="0"/>
              <a:cs typeface="Arial" pitchFamily="34" charset="0"/>
            </a:endParaRPr>
          </a:p>
          <a:p>
            <a:pPr lvl="1">
              <a:lnSpc>
                <a:spcPct val="90000"/>
              </a:lnSpc>
              <a:buClr>
                <a:schemeClr val="tx1"/>
              </a:buClr>
              <a:buSzPct val="80000"/>
              <a:buFont typeface="Wingdings" pitchFamily="2" charset="2"/>
              <a:buChar char="Ø"/>
            </a:pPr>
            <a:endParaRPr lang="en-US" altLang="en-US" sz="800" smtClean="0">
              <a:latin typeface="Arial" pitchFamily="34" charset="0"/>
              <a:cs typeface="Arial" pitchFamily="34" charset="0"/>
            </a:endParaRPr>
          </a:p>
        </p:txBody>
      </p:sp>
      <p:sp>
        <p:nvSpPr>
          <p:cNvPr id="8194" name="Rectangle 2"/>
          <p:cNvSpPr>
            <a:spLocks noGrp="1" noChangeArrowheads="1"/>
          </p:cNvSpPr>
          <p:nvPr>
            <p:ph type="title"/>
          </p:nvPr>
        </p:nvSpPr>
        <p:spPr>
          <a:xfrm>
            <a:off x="227678" y="3544"/>
            <a:ext cx="8686800" cy="579438"/>
          </a:xfrm>
        </p:spPr>
        <p:txBody>
          <a:bodyPr/>
          <a:lstStyle/>
          <a:p>
            <a:pPr eaLnBrk="1" hangingPunct="1">
              <a:defRPr/>
            </a:pPr>
            <a:r>
              <a:rPr lang="en-US" altLang="en-US" sz="3200" dirty="0" err="1" smtClean="0">
                <a:solidFill>
                  <a:schemeClr val="tx1"/>
                </a:solidFill>
                <a:effectLst/>
                <a:latin typeface="Arial" panose="020B0604020202020204" pitchFamily="34" charset="0"/>
                <a:cs typeface="Arial" panose="020B0604020202020204" pitchFamily="34" charset="0"/>
              </a:rPr>
              <a:t>Areteology</a:t>
            </a:r>
            <a:r>
              <a:rPr lang="en-US" altLang="en-US" sz="3200" dirty="0" smtClean="0">
                <a:solidFill>
                  <a:schemeClr val="tx1"/>
                </a:solidFill>
                <a:effectLst/>
                <a:latin typeface="Arial" panose="020B0604020202020204" pitchFamily="34" charset="0"/>
                <a:cs typeface="Arial" panose="020B0604020202020204" pitchFamily="34" charset="0"/>
              </a:rPr>
              <a:t>:  What Makes a Good Person</a:t>
            </a:r>
            <a:endParaRPr lang="en-US" altLang="en-US" sz="3200"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fade">
                                      <p:cBhvr>
                                        <p:cTn id="7" dur="1000"/>
                                        <p:tgtEl>
                                          <p:spTgt spid="23554">
                                            <p:txEl>
                                              <p:pRg st="0" end="0"/>
                                            </p:txEl>
                                          </p:spTgt>
                                        </p:tgtEl>
                                      </p:cBhvr>
                                    </p:animEffect>
                                    <p:anim calcmode="lin" valueType="num">
                                      <p:cBhvr>
                                        <p:cTn id="8" dur="10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3554">
                                            <p:txEl>
                                              <p:pRg st="1" end="1"/>
                                            </p:txEl>
                                          </p:spTgt>
                                        </p:tgtEl>
                                        <p:attrNameLst>
                                          <p:attrName>style.visibility</p:attrName>
                                        </p:attrNameLst>
                                      </p:cBhvr>
                                      <p:to>
                                        <p:strVal val="visible"/>
                                      </p:to>
                                    </p:set>
                                    <p:animEffect transition="in" filter="fade">
                                      <p:cBhvr>
                                        <p:cTn id="14" dur="1000"/>
                                        <p:tgtEl>
                                          <p:spTgt spid="23554">
                                            <p:txEl>
                                              <p:pRg st="1" end="1"/>
                                            </p:txEl>
                                          </p:spTgt>
                                        </p:tgtEl>
                                      </p:cBhvr>
                                    </p:animEffect>
                                    <p:anim calcmode="lin" valueType="num">
                                      <p:cBhvr>
                                        <p:cTn id="15" dur="10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5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1588" y="600075"/>
            <a:ext cx="9145588" cy="6553200"/>
          </a:xfrm>
        </p:spPr>
        <p:txBody>
          <a:bodyPr/>
          <a:lstStyle/>
          <a:p>
            <a:pPr marL="406400" lvl="1">
              <a:lnSpc>
                <a:spcPct val="90000"/>
              </a:lnSpc>
              <a:buClr>
                <a:schemeClr val="tx1"/>
              </a:buClr>
              <a:buSzPct val="80000"/>
              <a:buFont typeface="Wingdings" pitchFamily="2" charset="2"/>
              <a:buChar char="Ø"/>
            </a:pPr>
            <a:r>
              <a:rPr lang="en-US" altLang="en-US" sz="2800" b="1" smtClean="0">
                <a:latin typeface="Arial" pitchFamily="34" charset="0"/>
                <a:cs typeface="Arial" pitchFamily="34" charset="0"/>
              </a:rPr>
              <a:t>Key concepts in virtue ethics come from ancient Greek philosophy</a:t>
            </a:r>
            <a:r>
              <a:rPr lang="en-US" altLang="en-US" sz="2800" smtClean="0">
                <a:latin typeface="Arial" pitchFamily="34" charset="0"/>
                <a:cs typeface="Arial" pitchFamily="34" charset="0"/>
              </a:rPr>
              <a:t>:</a:t>
            </a:r>
          </a:p>
          <a:p>
            <a:pPr marL="1143000" lvl="2">
              <a:lnSpc>
                <a:spcPct val="90000"/>
              </a:lnSpc>
              <a:buClr>
                <a:schemeClr val="tx1"/>
              </a:buClr>
              <a:buSzPct val="80000"/>
              <a:buFont typeface="Wingdings" pitchFamily="2" charset="2"/>
              <a:buChar char="Ø"/>
            </a:pPr>
            <a:r>
              <a:rPr lang="en-US" altLang="en-US" sz="2800" i="1" smtClean="0">
                <a:latin typeface="Arial" pitchFamily="34" charset="0"/>
                <a:cs typeface="Arial" pitchFamily="34" charset="0"/>
              </a:rPr>
              <a:t>arete</a:t>
            </a:r>
            <a:r>
              <a:rPr lang="en-US" altLang="en-US" sz="2800" smtClean="0">
                <a:latin typeface="Arial" pitchFamily="34" charset="0"/>
                <a:cs typeface="Arial" pitchFamily="34" charset="0"/>
              </a:rPr>
              <a:t> (excellence or virtue) </a:t>
            </a:r>
          </a:p>
          <a:p>
            <a:pPr marL="1143000" lvl="2">
              <a:lnSpc>
                <a:spcPct val="90000"/>
              </a:lnSpc>
              <a:buClr>
                <a:schemeClr val="tx1"/>
              </a:buClr>
              <a:buSzPct val="80000"/>
              <a:buFont typeface="Wingdings" pitchFamily="2" charset="2"/>
              <a:buChar char="Ø"/>
            </a:pPr>
            <a:r>
              <a:rPr lang="en-US" altLang="en-US" sz="2800" i="1" smtClean="0">
                <a:latin typeface="Arial" pitchFamily="34" charset="0"/>
                <a:cs typeface="Arial" pitchFamily="34" charset="0"/>
              </a:rPr>
              <a:t>phronesis</a:t>
            </a:r>
            <a:r>
              <a:rPr lang="en-US" altLang="en-US" sz="2800" smtClean="0">
                <a:latin typeface="Arial" pitchFamily="34" charset="0"/>
                <a:cs typeface="Arial" pitchFamily="34" charset="0"/>
              </a:rPr>
              <a:t> (practical or moral wisdom)</a:t>
            </a:r>
          </a:p>
          <a:p>
            <a:pPr marL="1143000" lvl="2">
              <a:lnSpc>
                <a:spcPct val="90000"/>
              </a:lnSpc>
              <a:buClr>
                <a:schemeClr val="tx1"/>
              </a:buClr>
              <a:buSzPct val="80000"/>
              <a:buFont typeface="Wingdings" pitchFamily="2" charset="2"/>
              <a:buChar char="Ø"/>
            </a:pPr>
            <a:r>
              <a:rPr lang="en-US" altLang="en-US" sz="2800" i="1" smtClean="0">
                <a:latin typeface="Arial" pitchFamily="34" charset="0"/>
                <a:cs typeface="Arial" pitchFamily="34" charset="0"/>
              </a:rPr>
              <a:t>eudaimonia</a:t>
            </a:r>
            <a:r>
              <a:rPr lang="en-US" altLang="en-US" sz="2800" smtClean="0">
                <a:latin typeface="Arial" pitchFamily="34" charset="0"/>
                <a:cs typeface="Arial" pitchFamily="34" charset="0"/>
              </a:rPr>
              <a:t> (flourishing)</a:t>
            </a:r>
          </a:p>
          <a:p>
            <a:pPr marL="406400" lvl="1">
              <a:lnSpc>
                <a:spcPct val="90000"/>
              </a:lnSpc>
              <a:buClr>
                <a:schemeClr val="tx1"/>
              </a:buClr>
              <a:buSzPct val="80000"/>
              <a:buFont typeface="Wingdings" pitchFamily="2" charset="2"/>
              <a:buChar char="Ø"/>
            </a:pPr>
            <a:r>
              <a:rPr lang="en-US" altLang="en-US" sz="3000" b="1" smtClean="0">
                <a:latin typeface="Arial" pitchFamily="34" charset="0"/>
                <a:cs typeface="Arial" pitchFamily="34" charset="0"/>
              </a:rPr>
              <a:t>Virtue theory is not in conflict with deontology or teleology</a:t>
            </a:r>
            <a:r>
              <a:rPr lang="en-US" altLang="en-US" sz="3000" smtClean="0">
                <a:latin typeface="Arial" pitchFamily="34" charset="0"/>
                <a:cs typeface="Arial" pitchFamily="34" charset="0"/>
              </a:rPr>
              <a:t>: those two viewpoints deal with actions a person should take, whereas virtue theorists argue that developing morally desirable virtues will help aid moral actions.</a:t>
            </a:r>
          </a:p>
          <a:p>
            <a:pPr marL="406400" lvl="1">
              <a:lnSpc>
                <a:spcPct val="90000"/>
              </a:lnSpc>
              <a:buClr>
                <a:schemeClr val="tx1"/>
              </a:buClr>
              <a:buSzPct val="80000"/>
              <a:buFont typeface="Wingdings" pitchFamily="2" charset="2"/>
              <a:buChar char="Ø"/>
            </a:pPr>
            <a:r>
              <a:rPr lang="en-US" altLang="en-US" sz="3000" b="1" smtClean="0">
                <a:latin typeface="Arial" pitchFamily="34" charset="0"/>
                <a:cs typeface="Arial" pitchFamily="34" charset="0"/>
              </a:rPr>
              <a:t>Virtue ethics focuses on </a:t>
            </a:r>
            <a:r>
              <a:rPr lang="en-US" altLang="en-US" sz="3000" b="1" i="1" smtClean="0">
                <a:latin typeface="Arial" pitchFamily="34" charset="0"/>
                <a:cs typeface="Arial" pitchFamily="34" charset="0"/>
              </a:rPr>
              <a:t>being</a:t>
            </a:r>
            <a:r>
              <a:rPr lang="en-US" altLang="en-US" sz="3000" b="1" smtClean="0">
                <a:latin typeface="Arial" pitchFamily="34" charset="0"/>
                <a:cs typeface="Arial" pitchFamily="34" charset="0"/>
              </a:rPr>
              <a:t> versus </a:t>
            </a:r>
            <a:r>
              <a:rPr lang="en-US" altLang="en-US" sz="3000" b="1" i="1" smtClean="0">
                <a:latin typeface="Arial" pitchFamily="34" charset="0"/>
                <a:cs typeface="Arial" pitchFamily="34" charset="0"/>
              </a:rPr>
              <a:t>doing; </a:t>
            </a:r>
            <a:r>
              <a:rPr lang="en-US" altLang="en-US" sz="3000" smtClean="0">
                <a:latin typeface="Arial" pitchFamily="34" charset="0"/>
                <a:cs typeface="Arial" pitchFamily="34" charset="0"/>
              </a:rPr>
              <a:t>morality stems from the character of the actor, 	 rather than being a reflection of the actions.</a:t>
            </a:r>
            <a:endParaRPr lang="en-US" altLang="en-US" sz="2200" smtClean="0">
              <a:latin typeface="Arial" pitchFamily="34" charset="0"/>
              <a:cs typeface="Arial" pitchFamily="34" charset="0"/>
            </a:endParaRPr>
          </a:p>
        </p:txBody>
      </p:sp>
      <p:sp>
        <p:nvSpPr>
          <p:cNvPr id="8194" name="Rectangle 2"/>
          <p:cNvSpPr>
            <a:spLocks noGrp="1" noChangeArrowheads="1"/>
          </p:cNvSpPr>
          <p:nvPr>
            <p:ph type="title"/>
          </p:nvPr>
        </p:nvSpPr>
        <p:spPr>
          <a:xfrm>
            <a:off x="227678" y="3544"/>
            <a:ext cx="8686800" cy="579438"/>
          </a:xfrm>
        </p:spPr>
        <p:txBody>
          <a:bodyPr/>
          <a:lstStyle/>
          <a:p>
            <a:pPr eaLnBrk="1" hangingPunct="1">
              <a:defRPr/>
            </a:pPr>
            <a:r>
              <a:rPr lang="en-US" altLang="en-US" sz="3200" dirty="0" err="1" smtClean="0">
                <a:solidFill>
                  <a:schemeClr val="tx1"/>
                </a:solidFill>
                <a:effectLst/>
                <a:latin typeface="Arial" panose="020B0604020202020204" pitchFamily="34" charset="0"/>
                <a:cs typeface="Arial" panose="020B0604020202020204" pitchFamily="34" charset="0"/>
              </a:rPr>
              <a:t>Areteology</a:t>
            </a:r>
            <a:r>
              <a:rPr lang="en-US" altLang="en-US" sz="3200" dirty="0" smtClean="0">
                <a:solidFill>
                  <a:schemeClr val="tx1"/>
                </a:solidFill>
                <a:effectLst/>
                <a:latin typeface="Arial" panose="020B0604020202020204" pitchFamily="34" charset="0"/>
                <a:cs typeface="Arial" panose="020B0604020202020204" pitchFamily="34" charset="0"/>
              </a:rPr>
              <a:t>:  What Makes a Good Person</a:t>
            </a:r>
            <a:endParaRPr lang="en-US" altLang="en-US" sz="3200"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fade">
                                      <p:cBhvr>
                                        <p:cTn id="7" dur="1000"/>
                                        <p:tgtEl>
                                          <p:spTgt spid="23554">
                                            <p:txEl>
                                              <p:pRg st="0" end="0"/>
                                            </p:txEl>
                                          </p:spTgt>
                                        </p:tgtEl>
                                      </p:cBhvr>
                                    </p:animEffect>
                                    <p:anim calcmode="lin" valueType="num">
                                      <p:cBhvr>
                                        <p:cTn id="8" dur="10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3554">
                                            <p:txEl>
                                              <p:pRg st="1" end="1"/>
                                            </p:txEl>
                                          </p:spTgt>
                                        </p:tgtEl>
                                        <p:attrNameLst>
                                          <p:attrName>style.visibility</p:attrName>
                                        </p:attrNameLst>
                                      </p:cBhvr>
                                      <p:to>
                                        <p:strVal val="visible"/>
                                      </p:to>
                                    </p:set>
                                    <p:animEffect transition="in" filter="fade">
                                      <p:cBhvr>
                                        <p:cTn id="14" dur="1000"/>
                                        <p:tgtEl>
                                          <p:spTgt spid="23554">
                                            <p:txEl>
                                              <p:pRg st="1" end="1"/>
                                            </p:txEl>
                                          </p:spTgt>
                                        </p:tgtEl>
                                      </p:cBhvr>
                                    </p:animEffect>
                                    <p:anim calcmode="lin" valueType="num">
                                      <p:cBhvr>
                                        <p:cTn id="15" dur="10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5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3554">
                                            <p:txEl>
                                              <p:pRg st="2" end="2"/>
                                            </p:txEl>
                                          </p:spTgt>
                                        </p:tgtEl>
                                        <p:attrNameLst>
                                          <p:attrName>style.visibility</p:attrName>
                                        </p:attrNameLst>
                                      </p:cBhvr>
                                      <p:to>
                                        <p:strVal val="visible"/>
                                      </p:to>
                                    </p:set>
                                    <p:animEffect transition="in" filter="fade">
                                      <p:cBhvr>
                                        <p:cTn id="21" dur="1000"/>
                                        <p:tgtEl>
                                          <p:spTgt spid="23554">
                                            <p:txEl>
                                              <p:pRg st="2" end="2"/>
                                            </p:txEl>
                                          </p:spTgt>
                                        </p:tgtEl>
                                      </p:cBhvr>
                                    </p:animEffect>
                                    <p:anim calcmode="lin" valueType="num">
                                      <p:cBhvr>
                                        <p:cTn id="22" dur="1000" fill="hold"/>
                                        <p:tgtEl>
                                          <p:spTgt spid="2355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355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3554">
                                            <p:txEl>
                                              <p:pRg st="3" end="3"/>
                                            </p:txEl>
                                          </p:spTgt>
                                        </p:tgtEl>
                                        <p:attrNameLst>
                                          <p:attrName>style.visibility</p:attrName>
                                        </p:attrNameLst>
                                      </p:cBhvr>
                                      <p:to>
                                        <p:strVal val="visible"/>
                                      </p:to>
                                    </p:set>
                                    <p:animEffect transition="in" filter="fade">
                                      <p:cBhvr>
                                        <p:cTn id="28" dur="1000"/>
                                        <p:tgtEl>
                                          <p:spTgt spid="23554">
                                            <p:txEl>
                                              <p:pRg st="3" end="3"/>
                                            </p:txEl>
                                          </p:spTgt>
                                        </p:tgtEl>
                                      </p:cBhvr>
                                    </p:animEffect>
                                    <p:anim calcmode="lin" valueType="num">
                                      <p:cBhvr>
                                        <p:cTn id="29" dur="1000" fill="hold"/>
                                        <p:tgtEl>
                                          <p:spTgt spid="2355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355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23554">
                                            <p:txEl>
                                              <p:pRg st="4" end="4"/>
                                            </p:txEl>
                                          </p:spTgt>
                                        </p:tgtEl>
                                        <p:attrNameLst>
                                          <p:attrName>style.visibility</p:attrName>
                                        </p:attrNameLst>
                                      </p:cBhvr>
                                      <p:to>
                                        <p:strVal val="visible"/>
                                      </p:to>
                                    </p:set>
                                    <p:animEffect transition="in" filter="fade">
                                      <p:cBhvr>
                                        <p:cTn id="35" dur="1000"/>
                                        <p:tgtEl>
                                          <p:spTgt spid="23554">
                                            <p:txEl>
                                              <p:pRg st="4" end="4"/>
                                            </p:txEl>
                                          </p:spTgt>
                                        </p:tgtEl>
                                      </p:cBhvr>
                                    </p:animEffect>
                                    <p:anim calcmode="lin" valueType="num">
                                      <p:cBhvr>
                                        <p:cTn id="36" dur="1000" fill="hold"/>
                                        <p:tgtEl>
                                          <p:spTgt spid="2355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355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23554">
                                            <p:txEl>
                                              <p:pRg st="5" end="5"/>
                                            </p:txEl>
                                          </p:spTgt>
                                        </p:tgtEl>
                                        <p:attrNameLst>
                                          <p:attrName>style.visibility</p:attrName>
                                        </p:attrNameLst>
                                      </p:cBhvr>
                                      <p:to>
                                        <p:strVal val="visible"/>
                                      </p:to>
                                    </p:set>
                                    <p:animEffect transition="in" filter="fade">
                                      <p:cBhvr>
                                        <p:cTn id="42" dur="1000"/>
                                        <p:tgtEl>
                                          <p:spTgt spid="23554">
                                            <p:txEl>
                                              <p:pRg st="5" end="5"/>
                                            </p:txEl>
                                          </p:spTgt>
                                        </p:tgtEl>
                                      </p:cBhvr>
                                    </p:animEffect>
                                    <p:anim calcmode="lin" valueType="num">
                                      <p:cBhvr>
                                        <p:cTn id="43" dur="1000" fill="hold"/>
                                        <p:tgtEl>
                                          <p:spTgt spid="2355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355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0" y="457200"/>
            <a:ext cx="8915400" cy="6553200"/>
          </a:xfrm>
        </p:spPr>
        <p:txBody>
          <a:bodyPr/>
          <a:lstStyle/>
          <a:p>
            <a:pPr lvl="1">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 Plato discusses the Four Cardinal Virtues.</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Aristotle’s moral theory focused on virtues and the achieving of </a:t>
            </a:r>
            <a:r>
              <a:rPr lang="en-US" altLang="en-US" sz="2700" i="1" dirty="0" err="1" smtClean="0">
                <a:latin typeface="Arial" panose="020B0604020202020204" pitchFamily="34" charset="0"/>
                <a:cs typeface="Arial" panose="020B0604020202020204" pitchFamily="34" charset="0"/>
              </a:rPr>
              <a:t>eudaimonia</a:t>
            </a:r>
            <a:r>
              <a:rPr lang="en-US" altLang="en-US" sz="2700" dirty="0" smtClean="0">
                <a:latin typeface="Arial" panose="020B0604020202020204" pitchFamily="34" charset="0"/>
                <a:cs typeface="Arial" panose="020B0604020202020204" pitchFamily="34" charset="0"/>
              </a:rPr>
              <a:t> (“happiness”).</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Virtue theory was in histories of Roman historians Livy, Plutarch and Tacitus (1</a:t>
            </a:r>
            <a:r>
              <a:rPr lang="en-US" altLang="en-US" sz="2700" baseline="30000" dirty="0" smtClean="0">
                <a:latin typeface="Arial" panose="020B0604020202020204" pitchFamily="34" charset="0"/>
                <a:cs typeface="Arial" panose="020B0604020202020204" pitchFamily="34" charset="0"/>
              </a:rPr>
              <a:t>st</a:t>
            </a:r>
            <a:r>
              <a:rPr lang="en-US" altLang="en-US" sz="2700" dirty="0" smtClean="0">
                <a:latin typeface="Arial" panose="020B0604020202020204" pitchFamily="34" charset="0"/>
                <a:cs typeface="Arial" panose="020B0604020202020204" pitchFamily="34" charset="0"/>
              </a:rPr>
              <a:t>-2</a:t>
            </a:r>
            <a:r>
              <a:rPr lang="en-US" altLang="en-US" sz="2700" baseline="30000" dirty="0" smtClean="0">
                <a:latin typeface="Arial" panose="020B0604020202020204" pitchFamily="34" charset="0"/>
                <a:cs typeface="Arial" panose="020B0604020202020204" pitchFamily="34" charset="0"/>
              </a:rPr>
              <a:t>nd</a:t>
            </a:r>
            <a:r>
              <a:rPr lang="en-US" altLang="en-US" sz="2700" dirty="0" smtClean="0">
                <a:latin typeface="Arial" panose="020B0604020202020204" pitchFamily="34" charset="0"/>
                <a:cs typeface="Arial" panose="020B0604020202020204" pitchFamily="34" charset="0"/>
              </a:rPr>
              <a:t> cent. AD).</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Cicero (2</a:t>
            </a:r>
            <a:r>
              <a:rPr lang="en-US" altLang="en-US" sz="2700" baseline="30000" dirty="0" smtClean="0">
                <a:latin typeface="Arial" panose="020B0604020202020204" pitchFamily="34" charset="0"/>
                <a:cs typeface="Arial" panose="020B0604020202020204" pitchFamily="34" charset="0"/>
              </a:rPr>
              <a:t>nd</a:t>
            </a:r>
            <a:r>
              <a:rPr lang="en-US" altLang="en-US" sz="2700" dirty="0" smtClean="0">
                <a:latin typeface="Arial" panose="020B0604020202020204" pitchFamily="34" charset="0"/>
                <a:cs typeface="Arial" panose="020B0604020202020204" pitchFamily="34" charset="0"/>
              </a:rPr>
              <a:t> century AD) brought virtue theory into Roman philosophy.</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Virtue theory was incorporated into Christian theology by St. Ambrose of Milan (4</a:t>
            </a:r>
            <a:r>
              <a:rPr lang="en-US" altLang="en-US" sz="2700" baseline="30000" dirty="0" smtClean="0">
                <a:latin typeface="Arial" panose="020B0604020202020204" pitchFamily="34" charset="0"/>
                <a:cs typeface="Arial" panose="020B0604020202020204" pitchFamily="34" charset="0"/>
              </a:rPr>
              <a:t>th</a:t>
            </a:r>
            <a:r>
              <a:rPr lang="en-US" altLang="en-US" sz="2700" dirty="0" smtClean="0">
                <a:latin typeface="Arial" panose="020B0604020202020204" pitchFamily="34" charset="0"/>
                <a:cs typeface="Arial" panose="020B0604020202020204" pitchFamily="34" charset="0"/>
              </a:rPr>
              <a:t> century)</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Virtue theory developed extensively in St. Thomas Aquinas’ </a:t>
            </a:r>
            <a:r>
              <a:rPr lang="en-US" altLang="en-US" sz="2700" i="1" dirty="0" smtClean="0">
                <a:latin typeface="Arial" panose="020B0604020202020204" pitchFamily="34" charset="0"/>
                <a:cs typeface="Arial" panose="020B0604020202020204" pitchFamily="34" charset="0"/>
              </a:rPr>
              <a:t>Summa </a:t>
            </a:r>
            <a:r>
              <a:rPr lang="en-US" altLang="en-US" sz="2700" i="1" dirty="0" err="1" smtClean="0">
                <a:latin typeface="Arial" panose="020B0604020202020204" pitchFamily="34" charset="0"/>
                <a:cs typeface="Arial" panose="020B0604020202020204" pitchFamily="34" charset="0"/>
              </a:rPr>
              <a:t>Theologica</a:t>
            </a:r>
            <a:r>
              <a:rPr lang="en-US" altLang="en-US" sz="2700" dirty="0" smtClean="0">
                <a:latin typeface="Arial" panose="020B0604020202020204" pitchFamily="34" charset="0"/>
                <a:cs typeface="Arial" panose="020B0604020202020204" pitchFamily="34" charset="0"/>
              </a:rPr>
              <a:t>. (13</a:t>
            </a:r>
            <a:r>
              <a:rPr lang="en-US" altLang="en-US" sz="2700" baseline="30000" dirty="0" smtClean="0">
                <a:latin typeface="Arial" panose="020B0604020202020204" pitchFamily="34" charset="0"/>
                <a:cs typeface="Arial" panose="020B0604020202020204" pitchFamily="34" charset="0"/>
              </a:rPr>
              <a:t>th</a:t>
            </a:r>
            <a:r>
              <a:rPr lang="en-US" altLang="en-US" sz="2700" dirty="0" smtClean="0">
                <a:latin typeface="Arial" panose="020B0604020202020204" pitchFamily="34" charset="0"/>
                <a:cs typeface="Arial" panose="020B0604020202020204" pitchFamily="34" charset="0"/>
              </a:rPr>
              <a:t> century)</a:t>
            </a:r>
          </a:p>
          <a:p>
            <a:pPr marL="749300" lvl="1" indent="-357188">
              <a:spcBef>
                <a:spcPct val="0"/>
              </a:spcBef>
              <a:buClr>
                <a:schemeClr val="tx1"/>
              </a:buClr>
              <a:buSzPct val="80000"/>
              <a:buFont typeface="Wingdings" panose="05000000000000000000" pitchFamily="2" charset="2"/>
              <a:buChar char="Ø"/>
              <a:defRPr/>
            </a:pPr>
            <a:r>
              <a:rPr lang="en-US" altLang="en-US" sz="2700" dirty="0" smtClean="0">
                <a:latin typeface="Arial" panose="020B0604020202020204" pitchFamily="34" charset="0"/>
                <a:cs typeface="Arial" panose="020B0604020202020204" pitchFamily="34" charset="0"/>
              </a:rPr>
              <a:t>Virtue theory diminished in the Renaissance (</a:t>
            </a:r>
            <a:r>
              <a:rPr lang="en-US" altLang="en-US" sz="2400" dirty="0" smtClean="0">
                <a:latin typeface="Arial" panose="020B0604020202020204" pitchFamily="34" charset="0"/>
                <a:cs typeface="Arial" panose="020B0604020202020204" pitchFamily="34" charset="0"/>
              </a:rPr>
              <a:t>14</a:t>
            </a:r>
            <a:r>
              <a:rPr lang="en-US" altLang="en-US" sz="2400" baseline="30000" dirty="0" smtClean="0">
                <a:latin typeface="Arial" panose="020B0604020202020204" pitchFamily="34" charset="0"/>
                <a:cs typeface="Arial" panose="020B0604020202020204" pitchFamily="34" charset="0"/>
              </a:rPr>
              <a:t>th</a:t>
            </a:r>
            <a:r>
              <a:rPr lang="en-US" altLang="en-US" sz="2400" dirty="0" smtClean="0">
                <a:latin typeface="Arial" panose="020B0604020202020204" pitchFamily="34" charset="0"/>
                <a:cs typeface="Arial" panose="020B0604020202020204" pitchFamily="34" charset="0"/>
              </a:rPr>
              <a:t>-17</a:t>
            </a:r>
            <a:r>
              <a:rPr lang="en-US" altLang="en-US" sz="2400" baseline="30000" dirty="0" smtClean="0">
                <a:latin typeface="Arial" panose="020B0604020202020204" pitchFamily="34" charset="0"/>
                <a:cs typeface="Arial" panose="020B0604020202020204" pitchFamily="34" charset="0"/>
              </a:rPr>
              <a:t>th</a:t>
            </a:r>
            <a:r>
              <a:rPr lang="en-US" altLang="en-US" sz="2400" dirty="0" smtClean="0">
                <a:latin typeface="Arial" panose="020B0604020202020204" pitchFamily="34" charset="0"/>
                <a:cs typeface="Arial" panose="020B0604020202020204" pitchFamily="34" charset="0"/>
              </a:rPr>
              <a:t> cents</a:t>
            </a:r>
            <a:r>
              <a:rPr lang="en-US" altLang="en-US" sz="2700" dirty="0" smtClean="0">
                <a:latin typeface="Arial" panose="020B0604020202020204" pitchFamily="34" charset="0"/>
                <a:cs typeface="Arial" panose="020B0604020202020204" pitchFamily="34" charset="0"/>
              </a:rPr>
              <a:t>.) with waning interest in Aristotle,  but re-emerged late 1950s in Anglo-American philosophy (the “</a:t>
            </a:r>
            <a:r>
              <a:rPr lang="en-US" altLang="en-US" sz="2700" i="1" dirty="0" err="1" smtClean="0">
                <a:latin typeface="Arial" panose="020B0604020202020204" pitchFamily="34" charset="0"/>
                <a:cs typeface="Arial" panose="020B0604020202020204" pitchFamily="34" charset="0"/>
              </a:rPr>
              <a:t>aretaic</a:t>
            </a:r>
            <a:r>
              <a:rPr lang="en-US" altLang="en-US" sz="2700" i="1" dirty="0" smtClean="0">
                <a:latin typeface="Arial" panose="020B0604020202020204" pitchFamily="34" charset="0"/>
                <a:cs typeface="Arial" panose="020B0604020202020204" pitchFamily="34" charset="0"/>
              </a:rPr>
              <a:t> turn</a:t>
            </a:r>
            <a:r>
              <a:rPr lang="en-US" altLang="en-US" sz="2700" dirty="0" smtClean="0">
                <a:latin typeface="Arial" panose="020B0604020202020204" pitchFamily="34" charset="0"/>
                <a:cs typeface="Arial" panose="020B0604020202020204" pitchFamily="34" charset="0"/>
              </a:rPr>
              <a:t>”). </a:t>
            </a:r>
          </a:p>
        </p:txBody>
      </p:sp>
      <p:sp>
        <p:nvSpPr>
          <p:cNvPr id="8194" name="Rectangle 2"/>
          <p:cNvSpPr>
            <a:spLocks noGrp="1" noChangeArrowheads="1"/>
          </p:cNvSpPr>
          <p:nvPr>
            <p:ph type="title"/>
          </p:nvPr>
        </p:nvSpPr>
        <p:spPr>
          <a:xfrm>
            <a:off x="228600" y="0"/>
            <a:ext cx="8686800" cy="457200"/>
          </a:xfrm>
        </p:spPr>
        <p:txBody>
          <a:bodyPr>
            <a:normAutofit fontScale="90000"/>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Historical Development of </a:t>
            </a:r>
            <a:r>
              <a:rPr lang="en-US" altLang="en-US" sz="3200" dirty="0" err="1" smtClean="0">
                <a:solidFill>
                  <a:schemeClr val="tx1"/>
                </a:solidFill>
                <a:effectLst/>
                <a:latin typeface="Arial" panose="020B0604020202020204" pitchFamily="34" charset="0"/>
                <a:cs typeface="Arial" panose="020B0604020202020204" pitchFamily="34" charset="0"/>
              </a:rPr>
              <a:t>Areteology</a:t>
            </a:r>
            <a:endParaRPr lang="en-US" altLang="en-US" sz="3200" dirty="0" smtClean="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fade">
                                      <p:cBhvr>
                                        <p:cTn id="7" dur="1000"/>
                                        <p:tgtEl>
                                          <p:spTgt spid="41986">
                                            <p:txEl>
                                              <p:pRg st="0" end="0"/>
                                            </p:txEl>
                                          </p:spTgt>
                                        </p:tgtEl>
                                      </p:cBhvr>
                                    </p:animEffect>
                                    <p:anim calcmode="lin" valueType="num">
                                      <p:cBhvr>
                                        <p:cTn id="8" dur="1000" fill="hold"/>
                                        <p:tgtEl>
                                          <p:spTgt spid="419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1986">
                                            <p:txEl>
                                              <p:pRg st="1" end="1"/>
                                            </p:txEl>
                                          </p:spTgt>
                                        </p:tgtEl>
                                        <p:attrNameLst>
                                          <p:attrName>style.visibility</p:attrName>
                                        </p:attrNameLst>
                                      </p:cBhvr>
                                      <p:to>
                                        <p:strVal val="visible"/>
                                      </p:to>
                                    </p:set>
                                    <p:animEffect transition="in" filter="fade">
                                      <p:cBhvr>
                                        <p:cTn id="14" dur="1000"/>
                                        <p:tgtEl>
                                          <p:spTgt spid="41986">
                                            <p:txEl>
                                              <p:pRg st="1" end="1"/>
                                            </p:txEl>
                                          </p:spTgt>
                                        </p:tgtEl>
                                      </p:cBhvr>
                                    </p:animEffect>
                                    <p:anim calcmode="lin" valueType="num">
                                      <p:cBhvr>
                                        <p:cTn id="15" dur="1000" fill="hold"/>
                                        <p:tgtEl>
                                          <p:spTgt spid="4198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98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1986">
                                            <p:txEl>
                                              <p:pRg st="2" end="2"/>
                                            </p:txEl>
                                          </p:spTgt>
                                        </p:tgtEl>
                                        <p:attrNameLst>
                                          <p:attrName>style.visibility</p:attrName>
                                        </p:attrNameLst>
                                      </p:cBhvr>
                                      <p:to>
                                        <p:strVal val="visible"/>
                                      </p:to>
                                    </p:set>
                                    <p:animEffect transition="in" filter="fade">
                                      <p:cBhvr>
                                        <p:cTn id="21" dur="1000"/>
                                        <p:tgtEl>
                                          <p:spTgt spid="41986">
                                            <p:txEl>
                                              <p:pRg st="2" end="2"/>
                                            </p:txEl>
                                          </p:spTgt>
                                        </p:tgtEl>
                                      </p:cBhvr>
                                    </p:animEffect>
                                    <p:anim calcmode="lin" valueType="num">
                                      <p:cBhvr>
                                        <p:cTn id="22" dur="1000" fill="hold"/>
                                        <p:tgtEl>
                                          <p:spTgt spid="4198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98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1986">
                                            <p:txEl>
                                              <p:pRg st="3" end="3"/>
                                            </p:txEl>
                                          </p:spTgt>
                                        </p:tgtEl>
                                        <p:attrNameLst>
                                          <p:attrName>style.visibility</p:attrName>
                                        </p:attrNameLst>
                                      </p:cBhvr>
                                      <p:to>
                                        <p:strVal val="visible"/>
                                      </p:to>
                                    </p:set>
                                    <p:animEffect transition="in" filter="fade">
                                      <p:cBhvr>
                                        <p:cTn id="28" dur="1000"/>
                                        <p:tgtEl>
                                          <p:spTgt spid="41986">
                                            <p:txEl>
                                              <p:pRg st="3" end="3"/>
                                            </p:txEl>
                                          </p:spTgt>
                                        </p:tgtEl>
                                      </p:cBhvr>
                                    </p:animEffect>
                                    <p:anim calcmode="lin" valueType="num">
                                      <p:cBhvr>
                                        <p:cTn id="29" dur="1000" fill="hold"/>
                                        <p:tgtEl>
                                          <p:spTgt spid="4198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19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1986">
                                            <p:txEl>
                                              <p:pRg st="4" end="4"/>
                                            </p:txEl>
                                          </p:spTgt>
                                        </p:tgtEl>
                                        <p:attrNameLst>
                                          <p:attrName>style.visibility</p:attrName>
                                        </p:attrNameLst>
                                      </p:cBhvr>
                                      <p:to>
                                        <p:strVal val="visible"/>
                                      </p:to>
                                    </p:set>
                                    <p:animEffect transition="in" filter="fade">
                                      <p:cBhvr>
                                        <p:cTn id="35" dur="1000"/>
                                        <p:tgtEl>
                                          <p:spTgt spid="41986">
                                            <p:txEl>
                                              <p:pRg st="4" end="4"/>
                                            </p:txEl>
                                          </p:spTgt>
                                        </p:tgtEl>
                                      </p:cBhvr>
                                    </p:animEffect>
                                    <p:anim calcmode="lin" valueType="num">
                                      <p:cBhvr>
                                        <p:cTn id="36"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1986">
                                            <p:txEl>
                                              <p:pRg st="5" end="5"/>
                                            </p:txEl>
                                          </p:spTgt>
                                        </p:tgtEl>
                                        <p:attrNameLst>
                                          <p:attrName>style.visibility</p:attrName>
                                        </p:attrNameLst>
                                      </p:cBhvr>
                                      <p:to>
                                        <p:strVal val="visible"/>
                                      </p:to>
                                    </p:set>
                                    <p:animEffect transition="in" filter="fade">
                                      <p:cBhvr>
                                        <p:cTn id="42" dur="1000"/>
                                        <p:tgtEl>
                                          <p:spTgt spid="41986">
                                            <p:txEl>
                                              <p:pRg st="5" end="5"/>
                                            </p:txEl>
                                          </p:spTgt>
                                        </p:tgtEl>
                                      </p:cBhvr>
                                    </p:animEffect>
                                    <p:anim calcmode="lin" valueType="num">
                                      <p:cBhvr>
                                        <p:cTn id="43" dur="1000" fill="hold"/>
                                        <p:tgtEl>
                                          <p:spTgt spid="4198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198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1986">
                                            <p:txEl>
                                              <p:pRg st="6" end="6"/>
                                            </p:txEl>
                                          </p:spTgt>
                                        </p:tgtEl>
                                        <p:attrNameLst>
                                          <p:attrName>style.visibility</p:attrName>
                                        </p:attrNameLst>
                                      </p:cBhvr>
                                      <p:to>
                                        <p:strVal val="visible"/>
                                      </p:to>
                                    </p:set>
                                    <p:animEffect transition="in" filter="fade">
                                      <p:cBhvr>
                                        <p:cTn id="49" dur="1000"/>
                                        <p:tgtEl>
                                          <p:spTgt spid="41986">
                                            <p:txEl>
                                              <p:pRg st="6" end="6"/>
                                            </p:txEl>
                                          </p:spTgt>
                                        </p:tgtEl>
                                      </p:cBhvr>
                                    </p:animEffect>
                                    <p:anim calcmode="lin" valueType="num">
                                      <p:cBhvr>
                                        <p:cTn id="50" dur="1000" fill="hold"/>
                                        <p:tgtEl>
                                          <p:spTgt spid="4198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4198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0" y="533400"/>
            <a:ext cx="8915400" cy="6553200"/>
          </a:xfrm>
        </p:spPr>
        <p:txBody>
          <a:bodyPr/>
          <a:lstStyle/>
          <a:p>
            <a:pPr lvl="1">
              <a:spcBef>
                <a:spcPct val="0"/>
              </a:spcBef>
              <a:buClr>
                <a:schemeClr val="tx1"/>
              </a:buClr>
              <a:buSzPct val="80000"/>
              <a:buFont typeface="Wingdings" pitchFamily="2" charset="2"/>
              <a:buChar char="Ø"/>
            </a:pPr>
            <a:r>
              <a:rPr lang="en-US" altLang="en-US" sz="3000" b="1" smtClean="0">
                <a:latin typeface="Arial" pitchFamily="34" charset="0"/>
                <a:cs typeface="Arial" pitchFamily="34" charset="0"/>
              </a:rPr>
              <a:t>The Four Cardinal Virtues of Ancient Greece</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Prudence</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Justice</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Temperance (or restraint)</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Courage (or fortitude)</a:t>
            </a:r>
          </a:p>
          <a:p>
            <a:pPr marL="1143000" lvl="2">
              <a:spcBef>
                <a:spcPct val="0"/>
              </a:spcBef>
              <a:buClr>
                <a:schemeClr val="tx1"/>
              </a:buClr>
              <a:buSzPct val="80000"/>
              <a:buFont typeface="Wingdings" pitchFamily="2" charset="2"/>
              <a:buChar char="Ø"/>
            </a:pPr>
            <a:endParaRPr lang="en-US" altLang="en-US" sz="1200" smtClean="0">
              <a:latin typeface="Arial" pitchFamily="34" charset="0"/>
              <a:cs typeface="Arial" pitchFamily="34" charset="0"/>
            </a:endParaRPr>
          </a:p>
          <a:p>
            <a:pPr marL="647700">
              <a:spcBef>
                <a:spcPct val="0"/>
              </a:spcBef>
              <a:buClr>
                <a:schemeClr val="tx1"/>
              </a:buClr>
              <a:buSzPct val="80000"/>
              <a:buFont typeface="Wingdings" pitchFamily="2" charset="2"/>
              <a:buChar char="Ø"/>
            </a:pPr>
            <a:r>
              <a:rPr lang="en-US" altLang="en-US" sz="3000" b="1" smtClean="0">
                <a:latin typeface="Arial" pitchFamily="34" charset="0"/>
                <a:cs typeface="Arial" pitchFamily="34" charset="0"/>
              </a:rPr>
              <a:t>The Three Theological Virtues of St. Paul</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Faith</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Hope</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Charity (or love)</a:t>
            </a:r>
          </a:p>
          <a:p>
            <a:pPr marL="1143000" lvl="2">
              <a:spcBef>
                <a:spcPct val="0"/>
              </a:spcBef>
              <a:buClr>
                <a:schemeClr val="tx1"/>
              </a:buClr>
              <a:buSzPct val="80000"/>
              <a:buFont typeface="Wingdings" pitchFamily="2" charset="2"/>
              <a:buChar char="Ø"/>
            </a:pPr>
            <a:endParaRPr lang="en-US" altLang="en-US" sz="1400" smtClean="0">
              <a:latin typeface="Arial" pitchFamily="34" charset="0"/>
              <a:cs typeface="Arial" pitchFamily="34" charset="0"/>
            </a:endParaRPr>
          </a:p>
          <a:p>
            <a:pPr marL="647700">
              <a:spcBef>
                <a:spcPct val="0"/>
              </a:spcBef>
              <a:buClr>
                <a:schemeClr val="tx1"/>
              </a:buClr>
              <a:buSzPct val="80000"/>
              <a:buFont typeface="Wingdings" pitchFamily="2" charset="2"/>
              <a:buChar char="Ø"/>
            </a:pPr>
            <a:r>
              <a:rPr lang="en-US" altLang="en-US" sz="3000" b="1" smtClean="0">
                <a:latin typeface="Arial" pitchFamily="34" charset="0"/>
                <a:cs typeface="Arial" pitchFamily="34" charset="0"/>
              </a:rPr>
              <a:t> The Seven Heavenly Virtues</a:t>
            </a:r>
          </a:p>
          <a:p>
            <a:pPr marL="1143000" lvl="2">
              <a:spcBef>
                <a:spcPct val="0"/>
              </a:spcBef>
              <a:buClr>
                <a:schemeClr val="tx1"/>
              </a:buClr>
              <a:buSzPct val="80000"/>
              <a:buFont typeface="Wingdings" pitchFamily="2" charset="2"/>
              <a:buChar char="Ø"/>
            </a:pPr>
            <a:r>
              <a:rPr lang="en-US" altLang="en-US" sz="3000" smtClean="0">
                <a:latin typeface="Arial" pitchFamily="34" charset="0"/>
                <a:cs typeface="Arial" pitchFamily="34" charset="0"/>
              </a:rPr>
              <a:t>Chastity, Temperance, Charity, Diligence, Patience, Kindness, Humility.</a:t>
            </a:r>
          </a:p>
        </p:txBody>
      </p:sp>
      <p:sp>
        <p:nvSpPr>
          <p:cNvPr id="8194" name="Rectangle 2"/>
          <p:cNvSpPr>
            <a:spLocks noGrp="1" noChangeArrowheads="1"/>
          </p:cNvSpPr>
          <p:nvPr>
            <p:ph type="title"/>
          </p:nvPr>
        </p:nvSpPr>
        <p:spPr>
          <a:xfrm>
            <a:off x="228600" y="0"/>
            <a:ext cx="8686800" cy="579438"/>
          </a:xfrm>
        </p:spPr>
        <p:txBody>
          <a:bodyPr>
            <a:noAutofit/>
          </a:bodyPr>
          <a:lstStyle/>
          <a:p>
            <a:pPr eaLnBrk="1" fontAlgn="auto" hangingPunct="1">
              <a:spcAft>
                <a:spcPts val="0"/>
              </a:spcAft>
              <a:defRPr/>
            </a:pPr>
            <a:r>
              <a:rPr lang="en-US" altLang="en-US" sz="3400" dirty="0" smtClean="0">
                <a:solidFill>
                  <a:schemeClr val="tx1"/>
                </a:solidFill>
                <a:effectLst/>
                <a:latin typeface="Arial" panose="020B0604020202020204" pitchFamily="34" charset="0"/>
                <a:cs typeface="Arial" panose="020B0604020202020204" pitchFamily="34" charset="0"/>
              </a:rPr>
              <a:t>The Cardinal (or “Hinge”) Virtues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fade">
                                      <p:cBhvr>
                                        <p:cTn id="7" dur="1000"/>
                                        <p:tgtEl>
                                          <p:spTgt spid="41986">
                                            <p:txEl>
                                              <p:pRg st="0" end="0"/>
                                            </p:txEl>
                                          </p:spTgt>
                                        </p:tgtEl>
                                      </p:cBhvr>
                                    </p:animEffect>
                                    <p:anim calcmode="lin" valueType="num">
                                      <p:cBhvr>
                                        <p:cTn id="8" dur="1000" fill="hold"/>
                                        <p:tgtEl>
                                          <p:spTgt spid="419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1986">
                                            <p:txEl>
                                              <p:pRg st="1" end="1"/>
                                            </p:txEl>
                                          </p:spTgt>
                                        </p:tgtEl>
                                        <p:attrNameLst>
                                          <p:attrName>style.visibility</p:attrName>
                                        </p:attrNameLst>
                                      </p:cBhvr>
                                      <p:to>
                                        <p:strVal val="visible"/>
                                      </p:to>
                                    </p:set>
                                    <p:animEffect transition="in" filter="fade">
                                      <p:cBhvr>
                                        <p:cTn id="14" dur="1000"/>
                                        <p:tgtEl>
                                          <p:spTgt spid="41986">
                                            <p:txEl>
                                              <p:pRg st="1" end="1"/>
                                            </p:txEl>
                                          </p:spTgt>
                                        </p:tgtEl>
                                      </p:cBhvr>
                                    </p:animEffect>
                                    <p:anim calcmode="lin" valueType="num">
                                      <p:cBhvr>
                                        <p:cTn id="15" dur="1000" fill="hold"/>
                                        <p:tgtEl>
                                          <p:spTgt spid="4198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98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1986">
                                            <p:txEl>
                                              <p:pRg st="2" end="2"/>
                                            </p:txEl>
                                          </p:spTgt>
                                        </p:tgtEl>
                                        <p:attrNameLst>
                                          <p:attrName>style.visibility</p:attrName>
                                        </p:attrNameLst>
                                      </p:cBhvr>
                                      <p:to>
                                        <p:strVal val="visible"/>
                                      </p:to>
                                    </p:set>
                                    <p:animEffect transition="in" filter="fade">
                                      <p:cBhvr>
                                        <p:cTn id="21" dur="1000"/>
                                        <p:tgtEl>
                                          <p:spTgt spid="41986">
                                            <p:txEl>
                                              <p:pRg st="2" end="2"/>
                                            </p:txEl>
                                          </p:spTgt>
                                        </p:tgtEl>
                                      </p:cBhvr>
                                    </p:animEffect>
                                    <p:anim calcmode="lin" valueType="num">
                                      <p:cBhvr>
                                        <p:cTn id="22" dur="1000" fill="hold"/>
                                        <p:tgtEl>
                                          <p:spTgt spid="4198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98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1986">
                                            <p:txEl>
                                              <p:pRg st="3" end="3"/>
                                            </p:txEl>
                                          </p:spTgt>
                                        </p:tgtEl>
                                        <p:attrNameLst>
                                          <p:attrName>style.visibility</p:attrName>
                                        </p:attrNameLst>
                                      </p:cBhvr>
                                      <p:to>
                                        <p:strVal val="visible"/>
                                      </p:to>
                                    </p:set>
                                    <p:animEffect transition="in" filter="fade">
                                      <p:cBhvr>
                                        <p:cTn id="28" dur="1000"/>
                                        <p:tgtEl>
                                          <p:spTgt spid="41986">
                                            <p:txEl>
                                              <p:pRg st="3" end="3"/>
                                            </p:txEl>
                                          </p:spTgt>
                                        </p:tgtEl>
                                      </p:cBhvr>
                                    </p:animEffect>
                                    <p:anim calcmode="lin" valueType="num">
                                      <p:cBhvr>
                                        <p:cTn id="29" dur="1000" fill="hold"/>
                                        <p:tgtEl>
                                          <p:spTgt spid="4198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19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1986">
                                            <p:txEl>
                                              <p:pRg st="4" end="4"/>
                                            </p:txEl>
                                          </p:spTgt>
                                        </p:tgtEl>
                                        <p:attrNameLst>
                                          <p:attrName>style.visibility</p:attrName>
                                        </p:attrNameLst>
                                      </p:cBhvr>
                                      <p:to>
                                        <p:strVal val="visible"/>
                                      </p:to>
                                    </p:set>
                                    <p:animEffect transition="in" filter="fade">
                                      <p:cBhvr>
                                        <p:cTn id="35" dur="1000"/>
                                        <p:tgtEl>
                                          <p:spTgt spid="41986">
                                            <p:txEl>
                                              <p:pRg st="4" end="4"/>
                                            </p:txEl>
                                          </p:spTgt>
                                        </p:tgtEl>
                                      </p:cBhvr>
                                    </p:animEffect>
                                    <p:anim calcmode="lin" valueType="num">
                                      <p:cBhvr>
                                        <p:cTn id="36"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1986">
                                            <p:txEl>
                                              <p:pRg st="6" end="6"/>
                                            </p:txEl>
                                          </p:spTgt>
                                        </p:tgtEl>
                                        <p:attrNameLst>
                                          <p:attrName>style.visibility</p:attrName>
                                        </p:attrNameLst>
                                      </p:cBhvr>
                                      <p:to>
                                        <p:strVal val="visible"/>
                                      </p:to>
                                    </p:set>
                                    <p:animEffect transition="in" filter="fade">
                                      <p:cBhvr>
                                        <p:cTn id="42" dur="1000"/>
                                        <p:tgtEl>
                                          <p:spTgt spid="41986">
                                            <p:txEl>
                                              <p:pRg st="6" end="6"/>
                                            </p:txEl>
                                          </p:spTgt>
                                        </p:tgtEl>
                                      </p:cBhvr>
                                    </p:animEffect>
                                    <p:anim calcmode="lin" valueType="num">
                                      <p:cBhvr>
                                        <p:cTn id="43" dur="1000" fill="hold"/>
                                        <p:tgtEl>
                                          <p:spTgt spid="4198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198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1986">
                                            <p:txEl>
                                              <p:pRg st="7" end="7"/>
                                            </p:txEl>
                                          </p:spTgt>
                                        </p:tgtEl>
                                        <p:attrNameLst>
                                          <p:attrName>style.visibility</p:attrName>
                                        </p:attrNameLst>
                                      </p:cBhvr>
                                      <p:to>
                                        <p:strVal val="visible"/>
                                      </p:to>
                                    </p:set>
                                    <p:animEffect transition="in" filter="fade">
                                      <p:cBhvr>
                                        <p:cTn id="49" dur="1000"/>
                                        <p:tgtEl>
                                          <p:spTgt spid="41986">
                                            <p:txEl>
                                              <p:pRg st="7" end="7"/>
                                            </p:txEl>
                                          </p:spTgt>
                                        </p:tgtEl>
                                      </p:cBhvr>
                                    </p:animEffect>
                                    <p:anim calcmode="lin" valueType="num">
                                      <p:cBhvr>
                                        <p:cTn id="50" dur="1000" fill="hold"/>
                                        <p:tgtEl>
                                          <p:spTgt spid="41986">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4198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1986">
                                            <p:txEl>
                                              <p:pRg st="8" end="8"/>
                                            </p:txEl>
                                          </p:spTgt>
                                        </p:tgtEl>
                                        <p:attrNameLst>
                                          <p:attrName>style.visibility</p:attrName>
                                        </p:attrNameLst>
                                      </p:cBhvr>
                                      <p:to>
                                        <p:strVal val="visible"/>
                                      </p:to>
                                    </p:set>
                                    <p:animEffect transition="in" filter="fade">
                                      <p:cBhvr>
                                        <p:cTn id="56" dur="1000"/>
                                        <p:tgtEl>
                                          <p:spTgt spid="41986">
                                            <p:txEl>
                                              <p:pRg st="8" end="8"/>
                                            </p:txEl>
                                          </p:spTgt>
                                        </p:tgtEl>
                                      </p:cBhvr>
                                    </p:animEffect>
                                    <p:anim calcmode="lin" valueType="num">
                                      <p:cBhvr>
                                        <p:cTn id="57" dur="1000" fill="hold"/>
                                        <p:tgtEl>
                                          <p:spTgt spid="41986">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4198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41986">
                                            <p:txEl>
                                              <p:pRg st="9" end="9"/>
                                            </p:txEl>
                                          </p:spTgt>
                                        </p:tgtEl>
                                        <p:attrNameLst>
                                          <p:attrName>style.visibility</p:attrName>
                                        </p:attrNameLst>
                                      </p:cBhvr>
                                      <p:to>
                                        <p:strVal val="visible"/>
                                      </p:to>
                                    </p:set>
                                    <p:animEffect transition="in" filter="fade">
                                      <p:cBhvr>
                                        <p:cTn id="63" dur="1000"/>
                                        <p:tgtEl>
                                          <p:spTgt spid="41986">
                                            <p:txEl>
                                              <p:pRg st="9" end="9"/>
                                            </p:txEl>
                                          </p:spTgt>
                                        </p:tgtEl>
                                      </p:cBhvr>
                                    </p:animEffect>
                                    <p:anim calcmode="lin" valueType="num">
                                      <p:cBhvr>
                                        <p:cTn id="64" dur="1000" fill="hold"/>
                                        <p:tgtEl>
                                          <p:spTgt spid="41986">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4198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41986">
                                            <p:txEl>
                                              <p:pRg st="11" end="11"/>
                                            </p:txEl>
                                          </p:spTgt>
                                        </p:tgtEl>
                                        <p:attrNameLst>
                                          <p:attrName>style.visibility</p:attrName>
                                        </p:attrNameLst>
                                      </p:cBhvr>
                                      <p:to>
                                        <p:strVal val="visible"/>
                                      </p:to>
                                    </p:set>
                                    <p:animEffect transition="in" filter="fade">
                                      <p:cBhvr>
                                        <p:cTn id="70" dur="1000"/>
                                        <p:tgtEl>
                                          <p:spTgt spid="41986">
                                            <p:txEl>
                                              <p:pRg st="11" end="11"/>
                                            </p:txEl>
                                          </p:spTgt>
                                        </p:tgtEl>
                                      </p:cBhvr>
                                    </p:animEffect>
                                    <p:anim calcmode="lin" valueType="num">
                                      <p:cBhvr>
                                        <p:cTn id="71" dur="1000" fill="hold"/>
                                        <p:tgtEl>
                                          <p:spTgt spid="41986">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41986">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41986">
                                            <p:txEl>
                                              <p:pRg st="12" end="12"/>
                                            </p:txEl>
                                          </p:spTgt>
                                        </p:tgtEl>
                                        <p:attrNameLst>
                                          <p:attrName>style.visibility</p:attrName>
                                        </p:attrNameLst>
                                      </p:cBhvr>
                                      <p:to>
                                        <p:strVal val="visible"/>
                                      </p:to>
                                    </p:set>
                                    <p:animEffect transition="in" filter="fade">
                                      <p:cBhvr>
                                        <p:cTn id="77" dur="1000"/>
                                        <p:tgtEl>
                                          <p:spTgt spid="41986">
                                            <p:txEl>
                                              <p:pRg st="12" end="12"/>
                                            </p:txEl>
                                          </p:spTgt>
                                        </p:tgtEl>
                                      </p:cBhvr>
                                    </p:animEffect>
                                    <p:anim calcmode="lin" valueType="num">
                                      <p:cBhvr>
                                        <p:cTn id="78" dur="1000" fill="hold"/>
                                        <p:tgtEl>
                                          <p:spTgt spid="41986">
                                            <p:txEl>
                                              <p:pRg st="12" end="12"/>
                                            </p:txEl>
                                          </p:spTgt>
                                        </p:tgtEl>
                                        <p:attrNameLst>
                                          <p:attrName>ppt_x</p:attrName>
                                        </p:attrNameLst>
                                      </p:cBhvr>
                                      <p:tavLst>
                                        <p:tav tm="0">
                                          <p:val>
                                            <p:strVal val="#ppt_x"/>
                                          </p:val>
                                        </p:tav>
                                        <p:tav tm="100000">
                                          <p:val>
                                            <p:strVal val="#ppt_x"/>
                                          </p:val>
                                        </p:tav>
                                      </p:tavLst>
                                    </p:anim>
                                    <p:anim calcmode="lin" valueType="num">
                                      <p:cBhvr>
                                        <p:cTn id="79" dur="1000" fill="hold"/>
                                        <p:tgtEl>
                                          <p:spTgt spid="41986">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0" y="579438"/>
            <a:ext cx="9144000" cy="6553200"/>
          </a:xfrm>
        </p:spPr>
        <p:txBody>
          <a:bodyPr/>
          <a:lstStyle/>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The “Justification Problem” – which virtues should be included, and why those &amp; not others?</a:t>
            </a:r>
          </a:p>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Cultural relativity – may change with cultures.</a:t>
            </a:r>
          </a:p>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Chronological relativity – may change with time.</a:t>
            </a:r>
          </a:p>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“Non-</a:t>
            </a:r>
            <a:r>
              <a:rPr lang="en-US" altLang="en-US" sz="3000" dirty="0" err="1" smtClean="0">
                <a:latin typeface="Arial" panose="020B0604020202020204" pitchFamily="34" charset="0"/>
                <a:cs typeface="Arial" panose="020B0604020202020204" pitchFamily="34" charset="0"/>
              </a:rPr>
              <a:t>codifiability</a:t>
            </a:r>
            <a:r>
              <a:rPr lang="en-US" altLang="en-US" sz="3000" dirty="0" smtClean="0">
                <a:latin typeface="Arial" panose="020B0604020202020204" pitchFamily="34" charset="0"/>
                <a:cs typeface="Arial" panose="020B0604020202020204" pitchFamily="34" charset="0"/>
              </a:rPr>
              <a:t>” – the virtues do not address directly nor necessarily lead to moral action.</a:t>
            </a:r>
          </a:p>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Virtue ethics may not be different from or even add anything to teleological or deontological ethics.  (i.e., Kant’s ontology was developed in his “</a:t>
            </a:r>
            <a:r>
              <a:rPr lang="en-US" altLang="en-US" sz="3000" i="1" dirty="0" smtClean="0">
                <a:latin typeface="Arial" panose="020B0604020202020204" pitchFamily="34" charset="0"/>
                <a:cs typeface="Arial" panose="020B0604020202020204" pitchFamily="34" charset="0"/>
              </a:rPr>
              <a:t>Doctrine of Virtue</a:t>
            </a:r>
            <a:r>
              <a:rPr lang="en-US" altLang="en-US" sz="3000" dirty="0" smtClean="0">
                <a:latin typeface="Arial" panose="020B0604020202020204" pitchFamily="34" charset="0"/>
                <a:cs typeface="Arial" panose="020B0604020202020204" pitchFamily="34" charset="0"/>
              </a:rPr>
              <a:t>.”)</a:t>
            </a:r>
          </a:p>
          <a:p>
            <a:pPr marL="635000" lvl="1" indent="-357188">
              <a:spcBef>
                <a:spcPct val="0"/>
              </a:spcBef>
              <a:buClr>
                <a:schemeClr val="tx1"/>
              </a:buClr>
              <a:buSzPct val="80000"/>
              <a:buFont typeface="Wingdings" panose="05000000000000000000" pitchFamily="2" charset="2"/>
              <a:buChar char="Ø"/>
              <a:defRPr/>
            </a:pPr>
            <a:r>
              <a:rPr lang="en-US" altLang="en-US" sz="3000" dirty="0" smtClean="0">
                <a:latin typeface="Arial" panose="020B0604020202020204" pitchFamily="34" charset="0"/>
                <a:cs typeface="Arial" panose="020B0604020202020204" pitchFamily="34" charset="0"/>
              </a:rPr>
              <a:t>Virtue ethics may be practically unrealistic (an “unsustainable utopia”).</a:t>
            </a:r>
          </a:p>
          <a:p>
            <a:pPr lvl="1">
              <a:spcBef>
                <a:spcPct val="0"/>
              </a:spcBef>
              <a:buClr>
                <a:schemeClr val="tx1"/>
              </a:buClr>
              <a:buSzPct val="80000"/>
              <a:buFont typeface="Wingdings" panose="05000000000000000000" pitchFamily="2" charset="2"/>
              <a:buChar char="Ø"/>
              <a:defRPr/>
            </a:pPr>
            <a:endParaRPr lang="en-US" altLang="en-US" sz="3000" dirty="0" smtClean="0">
              <a:latin typeface="Arial" panose="020B0604020202020204" pitchFamily="34" charset="0"/>
              <a:cs typeface="Arial" panose="020B0604020202020204" pitchFamily="34" charset="0"/>
            </a:endParaRPr>
          </a:p>
        </p:txBody>
      </p:sp>
      <p:sp>
        <p:nvSpPr>
          <p:cNvPr id="8194" name="Rectangle 2"/>
          <p:cNvSpPr>
            <a:spLocks noGrp="1" noChangeArrowheads="1"/>
          </p:cNvSpPr>
          <p:nvPr>
            <p:ph type="title"/>
          </p:nvPr>
        </p:nvSpPr>
        <p:spPr>
          <a:xfrm>
            <a:off x="228600" y="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Criticisms of Virtue Ethics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fade">
                                      <p:cBhvr>
                                        <p:cTn id="7" dur="1000"/>
                                        <p:tgtEl>
                                          <p:spTgt spid="41986">
                                            <p:txEl>
                                              <p:pRg st="0" end="0"/>
                                            </p:txEl>
                                          </p:spTgt>
                                        </p:tgtEl>
                                      </p:cBhvr>
                                    </p:animEffect>
                                    <p:anim calcmode="lin" valueType="num">
                                      <p:cBhvr>
                                        <p:cTn id="8" dur="1000" fill="hold"/>
                                        <p:tgtEl>
                                          <p:spTgt spid="419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1986">
                                            <p:txEl>
                                              <p:pRg st="1" end="1"/>
                                            </p:txEl>
                                          </p:spTgt>
                                        </p:tgtEl>
                                        <p:attrNameLst>
                                          <p:attrName>style.visibility</p:attrName>
                                        </p:attrNameLst>
                                      </p:cBhvr>
                                      <p:to>
                                        <p:strVal val="visible"/>
                                      </p:to>
                                    </p:set>
                                    <p:animEffect transition="in" filter="fade">
                                      <p:cBhvr>
                                        <p:cTn id="14" dur="1000"/>
                                        <p:tgtEl>
                                          <p:spTgt spid="41986">
                                            <p:txEl>
                                              <p:pRg st="1" end="1"/>
                                            </p:txEl>
                                          </p:spTgt>
                                        </p:tgtEl>
                                      </p:cBhvr>
                                    </p:animEffect>
                                    <p:anim calcmode="lin" valueType="num">
                                      <p:cBhvr>
                                        <p:cTn id="15" dur="1000" fill="hold"/>
                                        <p:tgtEl>
                                          <p:spTgt spid="4198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98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1986">
                                            <p:txEl>
                                              <p:pRg st="2" end="2"/>
                                            </p:txEl>
                                          </p:spTgt>
                                        </p:tgtEl>
                                        <p:attrNameLst>
                                          <p:attrName>style.visibility</p:attrName>
                                        </p:attrNameLst>
                                      </p:cBhvr>
                                      <p:to>
                                        <p:strVal val="visible"/>
                                      </p:to>
                                    </p:set>
                                    <p:animEffect transition="in" filter="fade">
                                      <p:cBhvr>
                                        <p:cTn id="21" dur="1000"/>
                                        <p:tgtEl>
                                          <p:spTgt spid="41986">
                                            <p:txEl>
                                              <p:pRg st="2" end="2"/>
                                            </p:txEl>
                                          </p:spTgt>
                                        </p:tgtEl>
                                      </p:cBhvr>
                                    </p:animEffect>
                                    <p:anim calcmode="lin" valueType="num">
                                      <p:cBhvr>
                                        <p:cTn id="22" dur="1000" fill="hold"/>
                                        <p:tgtEl>
                                          <p:spTgt spid="4198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98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1986">
                                            <p:txEl>
                                              <p:pRg st="3" end="3"/>
                                            </p:txEl>
                                          </p:spTgt>
                                        </p:tgtEl>
                                        <p:attrNameLst>
                                          <p:attrName>style.visibility</p:attrName>
                                        </p:attrNameLst>
                                      </p:cBhvr>
                                      <p:to>
                                        <p:strVal val="visible"/>
                                      </p:to>
                                    </p:set>
                                    <p:animEffect transition="in" filter="fade">
                                      <p:cBhvr>
                                        <p:cTn id="28" dur="1000"/>
                                        <p:tgtEl>
                                          <p:spTgt spid="41986">
                                            <p:txEl>
                                              <p:pRg st="3" end="3"/>
                                            </p:txEl>
                                          </p:spTgt>
                                        </p:tgtEl>
                                      </p:cBhvr>
                                    </p:animEffect>
                                    <p:anim calcmode="lin" valueType="num">
                                      <p:cBhvr>
                                        <p:cTn id="29" dur="1000" fill="hold"/>
                                        <p:tgtEl>
                                          <p:spTgt spid="4198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19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1986">
                                            <p:txEl>
                                              <p:pRg st="4" end="4"/>
                                            </p:txEl>
                                          </p:spTgt>
                                        </p:tgtEl>
                                        <p:attrNameLst>
                                          <p:attrName>style.visibility</p:attrName>
                                        </p:attrNameLst>
                                      </p:cBhvr>
                                      <p:to>
                                        <p:strVal val="visible"/>
                                      </p:to>
                                    </p:set>
                                    <p:animEffect transition="in" filter="fade">
                                      <p:cBhvr>
                                        <p:cTn id="35" dur="1000"/>
                                        <p:tgtEl>
                                          <p:spTgt spid="41986">
                                            <p:txEl>
                                              <p:pRg st="4" end="4"/>
                                            </p:txEl>
                                          </p:spTgt>
                                        </p:tgtEl>
                                      </p:cBhvr>
                                    </p:animEffect>
                                    <p:anim calcmode="lin" valueType="num">
                                      <p:cBhvr>
                                        <p:cTn id="36"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1986">
                                            <p:txEl>
                                              <p:pRg st="5" end="5"/>
                                            </p:txEl>
                                          </p:spTgt>
                                        </p:tgtEl>
                                        <p:attrNameLst>
                                          <p:attrName>style.visibility</p:attrName>
                                        </p:attrNameLst>
                                      </p:cBhvr>
                                      <p:to>
                                        <p:strVal val="visible"/>
                                      </p:to>
                                    </p:set>
                                    <p:animEffect transition="in" filter="fade">
                                      <p:cBhvr>
                                        <p:cTn id="42" dur="1000"/>
                                        <p:tgtEl>
                                          <p:spTgt spid="41986">
                                            <p:txEl>
                                              <p:pRg st="5" end="5"/>
                                            </p:txEl>
                                          </p:spTgt>
                                        </p:tgtEl>
                                      </p:cBhvr>
                                    </p:animEffect>
                                    <p:anim calcmode="lin" valueType="num">
                                      <p:cBhvr>
                                        <p:cTn id="43" dur="1000" fill="hold"/>
                                        <p:tgtEl>
                                          <p:spTgt spid="4198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198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11003</TotalTime>
  <Words>18899</Words>
  <Application>Microsoft Office PowerPoint</Application>
  <PresentationFormat>On-screen Show (4:3)</PresentationFormat>
  <Paragraphs>463</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Times New Roman</vt:lpstr>
      <vt:lpstr>Arial</vt:lpstr>
      <vt:lpstr>Lucida Sans Unicode</vt:lpstr>
      <vt:lpstr>Wingdings 3</vt:lpstr>
      <vt:lpstr>Verdana</vt:lpstr>
      <vt:lpstr>Wingdings 2</vt:lpstr>
      <vt:lpstr>Wingdings</vt:lpstr>
      <vt:lpstr>Concourse</vt:lpstr>
      <vt:lpstr>Christian Ethics (CL3)</vt:lpstr>
      <vt:lpstr>PowerPoint Presentation</vt:lpstr>
      <vt:lpstr>What is Ethics?</vt:lpstr>
      <vt:lpstr>The Basis for Ethics</vt:lpstr>
      <vt:lpstr>Areteology:  What Makes a Good Person</vt:lpstr>
      <vt:lpstr>Areteology:  What Makes a Good Person</vt:lpstr>
      <vt:lpstr>Historical Development of Areteology</vt:lpstr>
      <vt:lpstr>The Cardinal (or “Hinge”) Virtues</vt:lpstr>
      <vt:lpstr>Criticisms of Virtue Ethics</vt:lpstr>
      <vt:lpstr>PowerPoint Presentation</vt:lpstr>
      <vt:lpstr>PowerPoint Presentation</vt:lpstr>
      <vt:lpstr>PowerPoint Presentation</vt:lpstr>
      <vt:lpstr>Teleology:  Goods, Goals, and God </vt:lpstr>
      <vt:lpstr>Christian Teleological Ethics </vt:lpstr>
      <vt:lpstr>Moral Realism &amp; Moral Idealism</vt:lpstr>
      <vt:lpstr>Ethical Naturalism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 and Teach</dc:title>
  <dc:creator>Ross D. Arnold</dc:creator>
  <cp:lastModifiedBy>Carolyn</cp:lastModifiedBy>
  <cp:revision>708</cp:revision>
  <cp:lastPrinted>2015-10-22T13:26:41Z</cp:lastPrinted>
  <dcterms:created xsi:type="dcterms:W3CDTF">2001-09-16T00:08:39Z</dcterms:created>
  <dcterms:modified xsi:type="dcterms:W3CDTF">2015-11-21T21:24:43Z</dcterms:modified>
</cp:coreProperties>
</file>