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9"/>
  </p:notesMasterIdLst>
  <p:handoutMasterIdLst>
    <p:handoutMasterId r:id="rId20"/>
  </p:handoutMasterIdLst>
  <p:sldIdLst>
    <p:sldId id="256" r:id="rId2"/>
    <p:sldId id="276" r:id="rId3"/>
    <p:sldId id="328" r:id="rId4"/>
    <p:sldId id="330" r:id="rId5"/>
    <p:sldId id="331" r:id="rId6"/>
    <p:sldId id="333" r:id="rId7"/>
    <p:sldId id="339" r:id="rId8"/>
    <p:sldId id="340" r:id="rId9"/>
    <p:sldId id="334" r:id="rId10"/>
    <p:sldId id="338" r:id="rId11"/>
    <p:sldId id="335" r:id="rId12"/>
    <p:sldId id="337" r:id="rId13"/>
    <p:sldId id="332" r:id="rId14"/>
    <p:sldId id="329" r:id="rId15"/>
    <p:sldId id="343" r:id="rId16"/>
    <p:sldId id="342" r:id="rId17"/>
    <p:sldId id="341" r:id="rId18"/>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3721" autoAdjust="0"/>
  </p:normalViewPr>
  <p:slideViewPr>
    <p:cSldViewPr>
      <p:cViewPr>
        <p:scale>
          <a:sx n="29" d="100"/>
          <a:sy n="29" d="100"/>
        </p:scale>
        <p:origin x="-67" y="-10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eaLnBrk="1" hangingPunct="1">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eaLnBrk="1" hangingPunct="1">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eaLnBrk="1" hangingPunct="1">
              <a:defRPr sz="1200"/>
            </a:lvl1pPr>
          </a:lstStyle>
          <a:p>
            <a:fld id="{95FC8C05-1A64-468D-B8DE-83AAEC3BB488}" type="slidenum">
              <a:rPr lang="en-US" altLang="en-US"/>
              <a:pPr/>
              <a:t>‹#›</a:t>
            </a:fld>
            <a:endParaRPr lang="en-US" altLang="en-US"/>
          </a:p>
        </p:txBody>
      </p:sp>
    </p:spTree>
    <p:extLst>
      <p:ext uri="{BB962C8B-B14F-4D97-AF65-F5344CB8AC3E}">
        <p14:creationId xmlns:p14="http://schemas.microsoft.com/office/powerpoint/2010/main" val="520301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eaLnBrk="1" hangingPunct="1">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eaLnBrk="1" hangingPunct="1">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eaLnBrk="1" hangingPunct="1">
              <a:defRPr sz="1200"/>
            </a:lvl1pPr>
          </a:lstStyle>
          <a:p>
            <a:fld id="{4331AF5E-08C7-44F2-9CB7-0956DBD5DFEE}" type="slidenum">
              <a:rPr lang="en-US" altLang="en-US"/>
              <a:pPr/>
              <a:t>‹#›</a:t>
            </a:fld>
            <a:endParaRPr lang="en-US" altLang="en-US"/>
          </a:p>
        </p:txBody>
      </p:sp>
    </p:spTree>
    <p:extLst>
      <p:ext uri="{BB962C8B-B14F-4D97-AF65-F5344CB8AC3E}">
        <p14:creationId xmlns:p14="http://schemas.microsoft.com/office/powerpoint/2010/main" val="3454337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endParaRPr lang="en-US" altLang="en-US" smtClean="0"/>
          </a:p>
        </p:txBody>
      </p:sp>
      <p:sp>
        <p:nvSpPr>
          <p:cNvPr id="12292"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AAEC58AB-76BC-4E27-B779-E6F3508F47FA}"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041E04F-20B9-4D54-A0E7-7AB1D638D787}" type="slidenum">
              <a:rPr lang="en-US" altLang="en-US"/>
              <a:pPr>
                <a:spcBef>
                  <a:spcPct val="0"/>
                </a:spcBef>
              </a:pPr>
              <a:t>10</a:t>
            </a:fld>
            <a:endParaRPr lang="en-US" altLang="en-US"/>
          </a:p>
        </p:txBody>
      </p:sp>
      <p:sp>
        <p:nvSpPr>
          <p:cNvPr id="30723"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p:txBody>
          <a:bodyPr/>
          <a:lstStyle/>
          <a:p>
            <a:pPr eaLnBrk="1" hangingPunct="1">
              <a:defRPr/>
            </a:pPr>
            <a:r>
              <a:rPr lang="en-US" altLang="en-US" sz="1400" b="1" dirty="0" smtClean="0">
                <a:latin typeface="Arial" panose="020B0604020202020204" pitchFamily="34" charset="0"/>
                <a:cs typeface="Arial" panose="020B0604020202020204" pitchFamily="34" charset="0"/>
              </a:rPr>
              <a:t>Goals, Duties, and Virtues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Learning how to see the world, however, is not the same thing as solving moral problems. Augustine sometimes suggested that if everyone were united in a common love for God, they would all agree on the answers to all their moral questions. That may be true, but getting everyone to agree on the same stance, or even getting all Christians to agree on the same version of the Christian stance, is not a very efficient way to arrive at a decision.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The moral question is not, What do I believe? It is, What should I do? Stance will influence that answer, but stance alone does not determine it. Christians also shape their moral choices by bringing some form of moral reasoning to bear on the problems they face. Here, Christian ethics comes into conversation with other ways of thinking about ethics, for although there are many stances, there are three primary ways of arriving at a moral decision: You can use reason to set goals and determine the course of action most likely to achieve them. You can think about what your duty is and ask what you must do to fulfill it. You can determine what kind of person you should be and how to acquire the personal characteristics or virtues that enable you to be that kind of person.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Although people face many different moral problems, they typically use three methods of reasoning to make their moral choices. </a:t>
            </a: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They set goals, </a:t>
            </a: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they identify their duties, </a:t>
            </a: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and they ask what virtues they ought to have.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Much of our moral thinking begins with teleology, the setting of goals, and this method of moral reasoning is found already in Aristotle's Nicomachean Ethics. Like Aristotle, Augustine often focused on goals in thinking about the moral life, but his Christian ethics made use of teleology by relating goals to love for God.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So far in this introduction to Christian ethics, we have focused on the different versions of the Christian stance and understanding how they relate to one another and to other stances. This is an important part of Christian ethics, but it is only a beginning. A stance is a way of thinking about reality as a whole. The moral problems that people face every day are more specific.</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One of the things that study of the history of ethics makes clear is that all ethics is shaped by a particular way of looking at the world and the human place in it. We might think that it would be easier to make our choices, or at least easier to explain them to others, if we could set these beliefs aside and look at our problems "objectively," but this does not work. Without the stance that orients me to the world and gives me an identity, the decision I make cannot be my decision.</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Ways of Reasoning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You could choose randomly, of course. Sometimes, people flip a coin to determine what to do. Sometimes, people who face a difficult decision are quite sure that God has shown them what to do. Sometimes, they turn to an authority they trust, and they do whatever the authority tells them. Aristotle would remind us, however, that ethics is using reason in our decisions, so that thinking guides our actions. Prayer and meditation may help us do that thinking clearly, and discussing our choices with people whom we trust can be an important part of decision making, but what makes a decision moral is that you use reason to identify the right choice. Then, when you have identified the right choice, you act on it.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What we are looking for are ways of thinking that we can apply consistently when we face new decisions. It is not just a matter of wanting a guide to this particular decision. We want to know how to connect it to all the other decisions we have to make, so that any particular decision will be one that fits with the rest of our life, not something that leaves us saying, "I don't know why I did it. I don't usually act that way." So we try to find ways of thinking that connect this choice to others we have made. "The people I admire," we tell ourselves, "make sacrifices for the team, so that's what I'm going to do, too." "It's just wrong for anybody to tell a lie, so I'm not going to do it." "Things always go wrong when people borrow money from their friends, so I'm not going to do it."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That, broadly speaking, is moral reasoning. There is nothing mysterious about it. We all do it all the time. Notice, however, that those three simple examples actually suggest three very different ways of thinking about choices. In the first case, the decision turns on personal characteristics that we find good or admirable. We try to make the choices which that kind of person would make, and our moral lives become consistent as we acquire those admirable qualities and shape the rest of our decisions by them. We become the kind of person who makes sacrifices for the team. We have a virtue that we might call loyalty, or reliability, or just "being a team player." The second example is a decision based on duty. There are some things that all of us ought to do, or some rules that apply to everybody, and when we can identify what those rules are, we know that they apply to us, too. Consistency in the moral life comes from following the rules and doing our duty, even when it is difficult and we do not want to do it. When we do the right thing in that way, our own conduct is reliable from case to case, and because we are all following the same rules, our choices are consistent with those of other people who are trying to do the right thing, too. In the third case, attention centers on results. Bad things happen when people borrow money from their friends, so that is the wrong thing to do. We might say that our goal is avoiding the bad results we expect when friends borrow money from friends. If we thought about it a little longer, we might say that the goal is actually preserving friendship, since friendships often break up when people go into debt to their friends. Or perhaps the goal is more personal, like preserving an image of independence and self-sufficiency. Your friends might think less of you, even if you paid the money back, and you do not want that to happen. However you formulate the goal, consistency in the moral life comes from pursuing worthwhile goals that you know you will continue to follow and that are consistent with the other goals that guide your decisions. There are many different moral choices, but our ways of thinking about them tend to take these three forms. Sometimes, we think in terms of duties, which tell us what we should and should not do. Sometimes we consider goals, which tell us what our actions should accomplish. Sometimes, we focus on virtues, which describe the kind of person we ought to be. Of course, it is possible to jump from one kind of guideline to another until you find one that invites you to do what you wanted to do in the first place. That may be little better than flipping a coin. If you are going to reason about your choices, one of the first things you have to decide is how to match the consideration of duties, goals, and virtues to the particular problems you face.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Those who study ethics systematically organize the subject in this way, too. They speak of deontology, a system of ethics based on duties, and teleology, a system of ethics based on goals. They also use the term </a:t>
            </a:r>
            <a:r>
              <a:rPr lang="en-US" altLang="en-US" sz="1400" i="1" dirty="0" err="1" smtClean="0">
                <a:latin typeface="Arial" panose="020B0604020202020204" pitchFamily="34" charset="0"/>
                <a:cs typeface="Arial" panose="020B0604020202020204" pitchFamily="34" charset="0"/>
              </a:rPr>
              <a:t>areteology</a:t>
            </a:r>
            <a:r>
              <a:rPr lang="en-US" altLang="en-US" sz="1400" dirty="0" smtClean="0">
                <a:latin typeface="Arial" panose="020B0604020202020204" pitchFamily="34" charset="0"/>
                <a:cs typeface="Arial" panose="020B0604020202020204" pitchFamily="34" charset="0"/>
              </a:rPr>
              <a:t>, or more simply, virtue ethics, to name systems of ethics based on important personal characteristics like humility, generosity, honesty, and courage. Some systems of ethics rely exclusively on one of these three starting points. Others try, as most people do in daily life, to make some consistent use of all three of them.</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THREE WAYS OF MORAL REASONING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Deontology is a modern term that comes from </a:t>
            </a:r>
            <a:r>
              <a:rPr lang="en-US" altLang="en-US" sz="1400" i="1" dirty="0" err="1" smtClean="0">
                <a:latin typeface="Arial" panose="020B0604020202020204" pitchFamily="34" charset="0"/>
                <a:cs typeface="Arial" panose="020B0604020202020204" pitchFamily="34" charset="0"/>
              </a:rPr>
              <a:t>deon</a:t>
            </a:r>
            <a:r>
              <a:rPr lang="en-US" altLang="en-US" sz="1400" dirty="0" smtClean="0">
                <a:latin typeface="Arial" panose="020B0604020202020204" pitchFamily="34" charset="0"/>
                <a:cs typeface="Arial" panose="020B0604020202020204" pitchFamily="34" charset="0"/>
              </a:rPr>
              <a:t>, the Greek word for that which is right or necessary, and logos, a Greek word frequently used to name the study of something. So deontology is originally the study of what it is right to do, and later, more specifically, the study of rules or duties. </a:t>
            </a:r>
            <a:r>
              <a:rPr lang="en-US" altLang="en-US" sz="1400" i="1" dirty="0" smtClean="0">
                <a:latin typeface="Arial" panose="020B0604020202020204" pitchFamily="34" charset="0"/>
                <a:cs typeface="Arial" panose="020B0604020202020204" pitchFamily="34" charset="0"/>
              </a:rPr>
              <a:t>Teleology</a:t>
            </a:r>
            <a:r>
              <a:rPr lang="en-US" altLang="en-US" sz="1400" dirty="0" smtClean="0">
                <a:latin typeface="Arial" panose="020B0604020202020204" pitchFamily="34" charset="0"/>
                <a:cs typeface="Arial" panose="020B0604020202020204" pitchFamily="34" charset="0"/>
              </a:rPr>
              <a:t> is derived in the same way from logos and telos, the Greek word for goal. Contrasted with deontology, it means the study of what we ought to aim for, the results we should seek in making moral choices, as opposed to the rules we should follow. </a:t>
            </a:r>
            <a:r>
              <a:rPr lang="en-US" altLang="en-US" sz="1400" i="1" dirty="0" err="1" smtClean="0">
                <a:latin typeface="Arial" panose="020B0604020202020204" pitchFamily="34" charset="0"/>
                <a:cs typeface="Arial" panose="020B0604020202020204" pitchFamily="34" charset="0"/>
              </a:rPr>
              <a:t>Areteology</a:t>
            </a:r>
            <a:r>
              <a:rPr lang="en-US" altLang="en-US" sz="1400" dirty="0" smtClean="0">
                <a:latin typeface="Arial" panose="020B0604020202020204" pitchFamily="34" charset="0"/>
                <a:cs typeface="Arial" panose="020B0604020202020204" pitchFamily="34" charset="0"/>
              </a:rPr>
              <a:t>, then, is the study of </a:t>
            </a:r>
            <a:r>
              <a:rPr lang="en-US" altLang="en-US" sz="1400" i="1" dirty="0" err="1" smtClean="0">
                <a:latin typeface="Arial" panose="020B0604020202020204" pitchFamily="34" charset="0"/>
                <a:cs typeface="Arial" panose="020B0604020202020204" pitchFamily="34" charset="0"/>
              </a:rPr>
              <a:t>arete</a:t>
            </a:r>
            <a:r>
              <a:rPr lang="en-US" altLang="en-US" sz="1400" dirty="0" smtClean="0">
                <a:latin typeface="Arial" panose="020B0604020202020204" pitchFamily="34" charset="0"/>
                <a:cs typeface="Arial" panose="020B0604020202020204" pitchFamily="34" charset="0"/>
              </a:rPr>
              <a:t>, Greek for virtue, though the word is a little clumsy to spell or pronounce, and it frequently gives way to the simple virtue ethics. </a:t>
            </a:r>
            <a:r>
              <a:rPr lang="en-US" altLang="en-US" sz="1400" i="1" dirty="0" err="1" smtClean="0">
                <a:latin typeface="Arial" panose="020B0604020202020204" pitchFamily="34" charset="0"/>
                <a:cs typeface="Arial" panose="020B0604020202020204" pitchFamily="34" charset="0"/>
              </a:rPr>
              <a:t>Areteology</a:t>
            </a:r>
            <a:r>
              <a:rPr lang="en-US" altLang="en-US" sz="1400" dirty="0" smtClean="0">
                <a:latin typeface="Arial" panose="020B0604020202020204" pitchFamily="34" charset="0"/>
                <a:cs typeface="Arial" panose="020B0604020202020204" pitchFamily="34" charset="0"/>
              </a:rPr>
              <a:t> is concerned with the characteristics we must have to be good people.</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Each of these forms of moral reasoning has a long history that begins before the beginnings of Christianity. Christianity has contributed its own understanding of goals, duties, and virtues, but other ideas have developed alongside these Christian ways of doing ethics, or in opposition to them. In the later parts of this book, we will explore the history of Christian thinking about goals, duties, and virtues (chapters 4, 6, and 8) and consider the ways that contemporary Christian ethics makes use of goals, duties, and virtues (chapters 5, 7, and 9). By the time you have worked your way through all nine of the chapters that follow, you will know a good deal more about how Christians through history have thought about ethics and how contemporary Christian ethicists make use of that history in their own systematic ways of thinking about moral problems.</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err="1" smtClean="0">
                <a:latin typeface="Arial" panose="020B0604020202020204" pitchFamily="34" charset="0"/>
                <a:cs typeface="Arial" panose="020B0604020202020204" pitchFamily="34" charset="0"/>
              </a:rPr>
              <a:t>Lovin</a:t>
            </a:r>
            <a:r>
              <a:rPr lang="en-US" altLang="en-US" sz="1400" dirty="0" smtClean="0">
                <a:latin typeface="Arial" panose="020B0604020202020204" pitchFamily="34" charset="0"/>
                <a:cs typeface="Arial" panose="020B0604020202020204" pitchFamily="34" charset="0"/>
              </a:rPr>
              <a:t>, Robin W. (2011-11-01). An Introduction to Christian Ethics: Goals, Duties, and Virtues . Abingdon Press. Kindle Edition.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99FE66F-495D-4DF4-B44F-B91A888C7444}" type="slidenum">
              <a:rPr lang="en-US" altLang="en-US"/>
              <a:pPr>
                <a:spcBef>
                  <a:spcPct val="0"/>
                </a:spcBef>
              </a:pPr>
              <a:t>11</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sz="1400" b="1" smtClean="0">
                <a:latin typeface="Arial" pitchFamily="34" charset="0"/>
                <a:cs typeface="Arial" pitchFamily="34" charset="0"/>
              </a:rPr>
              <a:t>Seeking Goals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Teleological (or </a:t>
            </a:r>
            <a:r>
              <a:rPr lang="en-US" altLang="en-US" sz="1400" i="1" smtClean="0">
                <a:latin typeface="Arial" pitchFamily="34" charset="0"/>
                <a:cs typeface="Arial" pitchFamily="34" charset="0"/>
              </a:rPr>
              <a:t>consequentialist</a:t>
            </a:r>
            <a:r>
              <a:rPr lang="en-US" altLang="en-US" sz="1400" smtClean="0">
                <a:latin typeface="Arial" pitchFamily="34" charset="0"/>
                <a:cs typeface="Arial" pitchFamily="34" charset="0"/>
              </a:rPr>
              <a:t>) ethics uses reason to determine the goals or goods at which our actions should aim. (We could just flip a coin when called on to make a moral choice, but that is not using reason.  And we are seeking a means by which ALL of our moral decision-making can be guided, and not just the one decision confronting us right now.)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Do we simply act on impulse?  (“I don’t know why I did that.”)  Do we always sacrifice for the greater good?  (“I admire people who are willing to sacrifice for the team, so that’s what I will do.”) Do we base decisions on previous experience?  (“loaning money to a friend always goes badly in the end”).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The world around us is filled with many different sorts of goods. Some of these are natural, like a mountain range, a beautiful sunset, or a wetland teeming with different kinds of wildlife. These goods are simply there, independent of our personal choices and actions, and often independent of human choices altogether. Many other kinds of goods, however, do depend on us. We can take a moment to enjoy the sunset. We can devise a conservation policy to preserve the wetland. We can decide to take a trip to see the mountains we have always heard about.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Some goods, indeed, only come into being when we and others make the choices that bring them about. Books exist only because people write them. Personal traits like honesty, loyalty, and a sense of humor have to be cultivated, even if they depend in part on natural gifts. A government or a corporation may seem so solid and durable that it is practically a part of the natural environment, like a river or a mountain range. But it only takes a political crisis or an economic downturn to remind us that institutions are goods that exist because of choices made by people in the past, and whether they continue into the future or cease to exist depends on choices that other people are making now.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These good things that come into being as a result of our choices and actions are the goals that we pursue. They are related to each other in complex ways. Some are almost entirely instrumental goods. As when we perform an unpleasant task or take a bitter medicine, we choose them as goals because they help us get to other goals that we really want. Taking an ethics course, for example, may be an instrumental good toward the goal of being an educated person. Many goods mix instrumental goods and things that are good in themselves, like a brilliant musical performance that is both richly satisfying in itself and a step in the career of an aspiring musician. Some goods support other goods, as a good education can support a career dedicated to public service. But goods can also compete, as they do when the aspiring musician has to choose between financial security and artistic opportunity.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Most of us recognize a number of different kinds of good as very important— relationships, physical and mental health, personal successes, protecting other people and the environment— but we may not know how to relate them to one another until we are forced to choose between them. Some philosophers, like Plato, would say that if we really understood all these different goods, we would know what it is that makes all of them good, and we would know how they are related to one another and how to choose between them.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Others, like Augustine, would say that understanding these different goods is a matter of knowing how all of them are related to God. We will consider his ideas about goods and goals later in this chapter. Still others, mostly in more recent centuries, have proposed that everything is good in relation to some basic measure on which all humans, or even all sentient beings, can agree. Things are good because they increase pleasure or reduce pain, and the more pleasure or the less pain, the better they are. Goodness is nothing more complicated than that, these thinkers would say, and there is certainly no goodness in the things themselves that we need to worry about when comparing one good to another. We will consider these views, which often take the form of a moral philosophy known as utilitarianism, in the next chapter.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Because there are so many different goods that can become our goals and the relations between them are so complex, theoretical formulations of teleological ethics can be quite elaborate. In practice, most of our goals are derived from a more simple teleology, constructed of choices between obvious possibilities on the basis of fairly ordinary desires. We want to enjoy the weekend, so we choose friends and activities that seem likely to produce that result. We also want to pass the exam on Monday, so we cut the good times short to allow some time for study, aiming at the best results overall for the week ahead.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If asked, we might explain these choices by saying that the good we want is a life that is balanced between work and play, or that our goal is maximum satisfaction in work and personal life as a whole. Corporations, likewise, set goals for production, sales, recruitment, and so on, aiming at the best overall result for the business. Many people spend their working lives in these teleological activities of goal-setting, achieving the goals, and measuring performance in relation to goals. Teleological thinking is such a pervasive part of our lives that often we do not think of these choices as moral decisions, but the goals we set for ourselves and our groups provide some of the clearest indications of what we think a good human life is.</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TELEOLOGY</a:t>
            </a:r>
          </a:p>
          <a:p>
            <a:pPr eaLnBrk="1" hangingPunct="1"/>
            <a:r>
              <a:rPr lang="en-US" altLang="en-US" sz="1400" smtClean="0">
                <a:latin typeface="Arial" pitchFamily="34" charset="0"/>
                <a:cs typeface="Arial" pitchFamily="34" charset="0"/>
              </a:rPr>
              <a:t>Teleology uses reason to guide action toward the achievement of a good goal. What makes an action right is that it aims at good results. What makes a person good is that he or she accomplishes good things.  (And the problem of choosing is greatly increased when there are multiple people involved.)</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Lovin, Robin W. (2011-11-01). An Introduction to Christian Ethics: Goals, Duties, and Virtues (p. 76). Abingdon Press. Kindle Edition.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669BBAF-CADF-4729-98D4-7C4ED0D7D1D2}" type="slidenum">
              <a:rPr lang="en-US" altLang="en-US"/>
              <a:pPr>
                <a:spcBef>
                  <a:spcPct val="0"/>
                </a:spcBef>
              </a:pPr>
              <a:t>12</a:t>
            </a:fld>
            <a:endParaRPr lang="en-US" altLang="en-US"/>
          </a:p>
        </p:txBody>
      </p:sp>
      <p:sp>
        <p:nvSpPr>
          <p:cNvPr id="34819"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p:txBody>
          <a:bodyPr/>
          <a:lstStyle/>
          <a:p>
            <a:pPr eaLnBrk="1" hangingPunct="1">
              <a:defRPr/>
            </a:pPr>
            <a:r>
              <a:rPr lang="en-US" altLang="en-US" sz="1400" dirty="0" smtClean="0">
                <a:latin typeface="Arial" panose="020B0604020202020204" pitchFamily="34" charset="0"/>
                <a:cs typeface="Arial" panose="020B0604020202020204" pitchFamily="34" charset="0"/>
              </a:rPr>
              <a:t>Christian Teleological Ethics </a:t>
            </a:r>
          </a:p>
          <a:p>
            <a:pPr eaLnBrk="1" hangingPunct="1">
              <a:defRPr/>
            </a:pPr>
            <a:r>
              <a:rPr lang="en-US" altLang="en-US" sz="1400" dirty="0" smtClean="0">
                <a:latin typeface="Arial" panose="020B0604020202020204" pitchFamily="34" charset="0"/>
                <a:cs typeface="Arial" panose="020B0604020202020204" pitchFamily="34" charset="0"/>
              </a:rPr>
              <a:t>We have already seen teleological thinking in Aristotle's ethics., and according to Aristotle, ethics is about making decisions that lead to that result. Of course, people do not simply decide that they are going to be happy and go directly for the goal. There are many other different kinds of goods that go into happiness, and most of the goals people set will involve achieving those goods, holding on to them, and balancing them with other goods, so that the end result is the good life they are seeking. 2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For Aristotle, those who are able to have a good life build it step by step, as they come to understand each of the goods available to them and put it in place in relation to all the other goods. They learn this by experience, and the virtues they acquire along the way help them make good decisions in the future. By making the right choices, they achieve a combination of health, wealth, and honor, and they strike the right balance between time spent on political activity and time spent in philosophical contemplation. With courage, prudence, and a little luck, they will sustain these choices over a lifetime, and people will rightly call them </a:t>
            </a:r>
            <a:r>
              <a:rPr lang="en-US" altLang="en-US" sz="1400" dirty="0" err="1" smtClean="0">
                <a:latin typeface="Arial" panose="020B0604020202020204" pitchFamily="34" charset="0"/>
                <a:cs typeface="Arial" panose="020B0604020202020204" pitchFamily="34" charset="0"/>
              </a:rPr>
              <a:t>eudaimon</a:t>
            </a:r>
            <a:r>
              <a:rPr lang="en-US" altLang="en-US" sz="1400" dirty="0" smtClean="0">
                <a:latin typeface="Arial" panose="020B0604020202020204" pitchFamily="34" charset="0"/>
                <a:cs typeface="Arial" panose="020B0604020202020204" pitchFamily="34" charset="0"/>
              </a:rPr>
              <a:t>, happy, or </a:t>
            </a:r>
            <a:r>
              <a:rPr lang="en-US" altLang="en-US" sz="1400" dirty="0" err="1" smtClean="0">
                <a:latin typeface="Arial" panose="020B0604020202020204" pitchFamily="34" charset="0"/>
                <a:cs typeface="Arial" panose="020B0604020202020204" pitchFamily="34" charset="0"/>
              </a:rPr>
              <a:t>makarios</a:t>
            </a:r>
            <a:r>
              <a:rPr lang="en-US" altLang="en-US" sz="1400" dirty="0" smtClean="0">
                <a:latin typeface="Arial" panose="020B0604020202020204" pitchFamily="34" charset="0"/>
                <a:cs typeface="Arial" panose="020B0604020202020204" pitchFamily="34" charset="0"/>
              </a:rPr>
              <a:t>, blessed. From beginning to end, the good life is about goals. The right choices are the ones that lead to these goals. The good person is someone who achieves them.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Christian ethics seems at first to present a sharp contrast to this Aristotelian teleology. The teaching of Jesus seems deliberately to turn common ideas of happiness upside down. The one who is </a:t>
            </a:r>
            <a:r>
              <a:rPr lang="en-US" altLang="en-US" sz="1400" dirty="0" err="1" smtClean="0">
                <a:latin typeface="Arial" panose="020B0604020202020204" pitchFamily="34" charset="0"/>
                <a:cs typeface="Arial" panose="020B0604020202020204" pitchFamily="34" charset="0"/>
              </a:rPr>
              <a:t>makarios</a:t>
            </a:r>
            <a:r>
              <a:rPr lang="en-US" altLang="en-US" sz="1400" dirty="0" smtClean="0">
                <a:latin typeface="Arial" panose="020B0604020202020204" pitchFamily="34" charset="0"/>
                <a:cs typeface="Arial" panose="020B0604020202020204" pitchFamily="34" charset="0"/>
              </a:rPr>
              <a:t> is meek, merciful, peaceable, and persecuted (Matthew 5: 3-12). 3 The Epistle to </a:t>
            </a:r>
            <a:r>
              <a:rPr lang="en-US" altLang="en-US" sz="1400" dirty="0" err="1" smtClean="0">
                <a:latin typeface="Arial" panose="020B0604020202020204" pitchFamily="34" charset="0"/>
                <a:cs typeface="Arial" panose="020B0604020202020204" pitchFamily="34" charset="0"/>
              </a:rPr>
              <a:t>Diognetus</a:t>
            </a:r>
            <a:r>
              <a:rPr lang="en-US" altLang="en-US" sz="1400" dirty="0" smtClean="0">
                <a:latin typeface="Arial" panose="020B0604020202020204" pitchFamily="34" charset="0"/>
                <a:cs typeface="Arial" panose="020B0604020202020204" pitchFamily="34" charset="0"/>
              </a:rPr>
              <a:t>, a Christian text from the second century, is even more clear about the contrast between the Christian life and the kind of happiness most people appear to be seeking: </a:t>
            </a:r>
          </a:p>
          <a:p>
            <a:pPr eaLnBrk="1" hangingPunct="1">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But happiness is not to be found in dominating one's fellows, or in wanting to have more than his weaker brethren, or in possessing riches and riding rough-shod over his inferiors. No one can become an imitator of God like that, for such things are wholly alien to His greatness. But if a man will shoulder another's burden; if he be ready to supply another's need from his own abundance; if, by sharing the blessings he has received from God with those who are in want, he himself becomes a god to those who receive his bounty— such a man is indeed an imitator of God. 4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What the early Christian writings share that sets them apart from an Aristotelian understanding of happiness is the conviction that everything depends on relationship with God, or in the terminology of the Gospels, on "entering the kingdom of heaven." All other goods are less than this good, and a wise person will eagerly give up everything else to obtain it (Matthew 13: 44-45).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Augustine makes this explicit when he discusses true happiness. Like other Christians who know philosophy, he assumes that happiness is what everyone is seeking. But he knows that happiness will have to be reinterpreted in light of Christian experience. As we have seen, he argues that the things we expect to make us happy actually make us anxious, because we are afraid that we might lose them. If we are really going to be happy, we must find a good that cannot be lost, even in death. Only one good fits that description. True happiness is relationship to God. "God alone, therefore, should be loved, but this whole world, that is, all sensible things, should be held in contempt. We must, however, use them for the needs of this life." 5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Augustine (like Aristotle) often focused on goals in thinking about the moral life, but his ethics was Christian in that he related goals to the love of God.  His RADICAL MONOTHEISM emphasizes the uniqueness of God’s reality to explain why God alone is to be loved and why no other object of love can provide true happiness.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H. Richard Niebuhr observed that many people in the world today are – by comparison – either polytheists or (at best) henotheists, in that they seek many different, competing goods and have many different loyalties, though they may give their primary loyalties to one.  Such things are nationalism, ethnic loyalties, political ideologies, family, and even certain kinds of religious commitment, can qualify.  (Some people, for example, are more concerned with the battle AGAINST Islam than they are with proper worship of God.)  To value anything appropriately, Niebuhr said (and Augustine would agree), we must put God as the “center of value.”  It is not that God alone is good, but that other things are good only because God is – so the goodness of things can </a:t>
            </a:r>
            <a:r>
              <a:rPr lang="en-US" altLang="en-US" sz="1400" dirty="0" err="1" smtClean="0">
                <a:latin typeface="Arial" panose="020B0604020202020204" pitchFamily="34" charset="0"/>
                <a:cs typeface="Arial" panose="020B0604020202020204" pitchFamily="34" charset="0"/>
              </a:rPr>
              <a:t>nly</a:t>
            </a:r>
            <a:r>
              <a:rPr lang="en-US" altLang="en-US" sz="1400" dirty="0" smtClean="0">
                <a:latin typeface="Arial" panose="020B0604020202020204" pitchFamily="34" charset="0"/>
                <a:cs typeface="Arial" panose="020B0604020202020204" pitchFamily="34" charset="0"/>
              </a:rPr>
              <a:t> be accurately determined by their relationship to this center from which all goodness comes.</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So Augustine suggests that it would be wise not to love things at all, at least until our desires can be reshaped, but rather simply use things as needed, concentrating our love on God alone.  This would give us the understanding that some goods are worth the sacrifice of present happiness in order to secure a more lasting good.  (He told a congregation whose faith had been shaken by reports of barbarian invasions that they should remember the Christian martyrs who, not very long before, had kept their faith and given up their lives for the greater good of faith in Christ.</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What Augustine means by "things" are not only the material goods that are the object of so much of goal-setting and goal-seeking. Augustine's list of things to be used would include higher-level activities, like taking part in government and using your reason to discuss philosophy. Aristotle saw these as essential elements of the good life. Augustine had been an ambitious participant in the political world as a professor of rhetoric in Milan, and he never lost the sense that a good person should accept the duties of public office when called upon to do so. He continued to read philosophy, and he enjoyed discussing ideas with his friends, both in person and in correspondence with those who lived far away. But he did not regard either public life or philosophical reflection as a source of true happiness. 6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Such activities are things to be used. So, too, are the people who share these activities with us. If we start making decisions on the basis of our love for these people and activities, he warns, we will be misled by our anxieties about losing them, and we will lose them in the end, because they will distract us from the love for God on which everything else depends. Even those familiar virtues of prudence, courage, temperance, and justice have to be reinterpreted so that they are focused on God alone: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Temperance is love preserving itself whole and entire for God. Fortitude [courage] is love readily enduring all things for God. Justice is love that serves only God and, for this reason, correctly governs other things that are subject to a human being. And prudence is love distinguishing correctly those things by which it is helped toward God from those things by which it can be impeded. 7 </a:t>
            </a:r>
          </a:p>
          <a:p>
            <a:pPr marL="285750" indent="-285750" eaLnBrk="1" hangingPunct="1">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Because Augustine views the world from the Christian stance, he cannot suppose that true happiness will be found in the disciplined life of the Stoic philosophers, who acquire goods and virtues through steady habits and avoid commitments and desires that entangle them with events that they cannot control. Nor does he think that the </a:t>
            </a:r>
            <a:r>
              <a:rPr lang="en-US" altLang="en-US" sz="1400" dirty="0" err="1" smtClean="0">
                <a:latin typeface="Arial" panose="020B0604020202020204" pitchFamily="34" charset="0"/>
                <a:cs typeface="Arial" panose="020B0604020202020204" pitchFamily="34" charset="0"/>
              </a:rPr>
              <a:t>Neoplatonists</a:t>
            </a:r>
            <a:r>
              <a:rPr lang="en-US" altLang="en-US" sz="1400" dirty="0" smtClean="0">
                <a:latin typeface="Arial" panose="020B0604020202020204" pitchFamily="34" charset="0"/>
                <a:cs typeface="Arial" panose="020B0604020202020204" pitchFamily="34" charset="0"/>
              </a:rPr>
              <a:t> will be successful in their ascent through higher and higher levels of contemplation until they arrive at the idea of the Good itself. Augustine's understanding of sin gives him a more realistic picture of what happens when people go off in pursuit of goals they think will lead to true happiness. Because individual human beings are sinful and separated from God, their choice of which goods to pursue and how to pursue them will often be mistaken; and because we all live in a fallen world, any good we might happen to achieve after all will be subject to decay or destruction.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Augustine sees that someone who tries to live a good life on the philosophers' terms is not going to enjoy steady progress toward the goal of true happiness. More likely, that person will be found running from one project to the next, trying to undo the results of mistaken choices that were not really good at all and anxiously shoring up whatever good has been accomplished against real or imagined threats of destruction. This is not the picture of a truly happy life, but it is the likely result of trying to be happy according to the philosophers' directions.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For Augustine, true happiness begins with the ultimate goal, for unlike Aristotle's </a:t>
            </a:r>
            <a:r>
              <a:rPr lang="en-US" altLang="en-US" sz="1400" dirty="0" err="1" smtClean="0">
                <a:latin typeface="Arial" panose="020B0604020202020204" pitchFamily="34" charset="0"/>
                <a:cs typeface="Arial" panose="020B0604020202020204" pitchFamily="34" charset="0"/>
              </a:rPr>
              <a:t>eudaimonia</a:t>
            </a:r>
            <a:r>
              <a:rPr lang="en-US" altLang="en-US" sz="1400" dirty="0" smtClean="0">
                <a:latin typeface="Arial" panose="020B0604020202020204" pitchFamily="34" charset="0"/>
                <a:cs typeface="Arial" panose="020B0604020202020204" pitchFamily="34" charset="0"/>
              </a:rPr>
              <a:t>, which we come to understand by reflecting on the combination of activities and achievements that make it up, God is so different from everything that God has created that love for God is best understood when it is seen by itself alone, distinct from all the other loves that might be confused with it. When we love God, we will be able to put all other things to their appropriate uses, but we will never learn to love God by thinking first of other things.</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Radical Monotheism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Augustine emphasizes the uniqueness of God's reality to explain why God alone is to be loved and why no other object of love can supply true happiness. This is a key theme in his work, especially as he tries to distinguish the creator God of Genesis from Manichean accounts of creation, 8 in which the good creator must struggle against an opposite, evil power. God stands apart from creation, and yet God is the source of all of it. Unless we can see the world in those terms, our efforts to set goals for our life will lack direction and end in frustration and loss.</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For Augustine, everything is good because it is part of God's creation. What we call evil is not some alien reality opposed to God. It is the absence of a certain good that should be there. Disease is a body lacking the healthy functioning that is its natural good. War and social unrest are the absence of the peace that everyone naturally seeks. Sin and its evil consequences are the result of a will turned toward itself and away from God. These failures of good can be severe, resulting in natural and human evils in which little of the goodness of God's creation remains, but something11 totally lacking in good could not continue to exist. All things are good, because God made them. But they are good in different ways and in different degrees. God is the highest degree of every kind of goodness.</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Augustine:  “In these precepts, a man finds three things which he is to love: God, himself, and his neighbor; for a man who loves God does not err in loving himself.”  We take our first step towards a good life when we begin to think about our relationship to God, and happiness is only secure as long as that primary relationship is maintained.</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Never love anything that can’t love you back….  Augustine:  “Love with care and </a:t>
            </a:r>
            <a:r>
              <a:rPr lang="en-US" altLang="en-US" sz="1400" i="1" dirty="0" smtClean="0">
                <a:latin typeface="Arial" panose="020B0604020202020204" pitchFamily="34" charset="0"/>
                <a:cs typeface="Arial" panose="020B0604020202020204" pitchFamily="34" charset="0"/>
              </a:rPr>
              <a:t>then</a:t>
            </a:r>
            <a:r>
              <a:rPr lang="en-US" altLang="en-US" sz="1400" dirty="0" smtClean="0">
                <a:latin typeface="Arial" panose="020B0604020202020204" pitchFamily="34" charset="0"/>
                <a:cs typeface="Arial" panose="020B0604020202020204" pitchFamily="34" charset="0"/>
              </a:rPr>
              <a:t>, what you will, do…”  or Luther:  “Love God and do as you please.”</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err="1" smtClean="0">
                <a:latin typeface="Arial" panose="020B0604020202020204" pitchFamily="34" charset="0"/>
                <a:cs typeface="Arial" panose="020B0604020202020204" pitchFamily="34" charset="0"/>
              </a:rPr>
              <a:t>Lovin</a:t>
            </a:r>
            <a:r>
              <a:rPr lang="en-US" altLang="en-US" sz="1400" dirty="0" smtClean="0">
                <a:latin typeface="Arial" panose="020B0604020202020204" pitchFamily="34" charset="0"/>
                <a:cs typeface="Arial" panose="020B0604020202020204" pitchFamily="34" charset="0"/>
              </a:rPr>
              <a:t>, Robin W. (2011-11-01). An Introduction to Christian Ethics: Goals, Duties, and Virtues (p. 81). Abingdon Press. Kindle Edition.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D498900-4101-405D-A1D0-6A4B1AA01703}" type="slidenum">
              <a:rPr lang="en-US" altLang="en-US"/>
              <a:pPr>
                <a:spcBef>
                  <a:spcPct val="0"/>
                </a:spcBef>
              </a:pPr>
              <a:t>13</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sz="1400" smtClean="0">
                <a:latin typeface="Arial" pitchFamily="34" charset="0"/>
                <a:cs typeface="Arial" pitchFamily="34" charset="0"/>
              </a:rPr>
              <a:t>REALISM in philosophy is the belief that things exist independently of our ideas about them.  MORAL REALISM says that good is inherent in things that are truly good, apart from any perception or attribution on our part; goodness is a real property of the people, things and states of affairs we call good.</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MORAL IDEALISM, or Subjectivism, says that goodness is not an inherent quality, but rather is an “idea” that we assign to certain things, without it being absolute.  (This is especially characteristic of naturalism and materialism, which maintain that the physical world is all that exists, and that the physical world is morally neutral (without “goodness” as a real property) – that the physical world has no inherent moral value, but rather only whatever values we assign it in our own minds.)</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When a moral realist (including Christians) say something is “good,” a moral idealist would ask “for WHOM is it good?”  Moral idealism says that individuals, groups, cultures, religions or political ideologies all impose different moral values on the world, and no one set of good works for everyone.  They insist that things are called “good” only because they satisfy our desires, or happen to be to our advantage, and that good is a non-objective illusion we assign to such things, rather than being an objectively real property.</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An “ethical egoist” will insist that each person has a unique set of values by which he or she judges things in moral terms.  An “cultural relativism” would agree that moral values are assigned, but would say those moral values are assigned by groups or cultures.</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Many – perhaps still MOST – people share the assumption that when we ask what is good, or what goals we ought to pursue to achieve goodness, we are asking a questions about how the world really is, and not just about what we and other people want.</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We all would agree that feeding a starving child is good; and that taking food away from a starving child so that I can have another vente latte is not good – though we often do not act on this knowledge.  (Jonathon Swift and “A Modest Proposal.”)</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But how do we choose when the questions involve family versus careen advancement, between learning and service, between a useful life versus a long one?  The very fact that such questions are so difficult, and that we suspect there is a real risk of getting it wrong,  suggests there are real differences between them, and that there are REAL goods to be chosen.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B8B998A-C59E-4B42-B525-713840E4808C}" type="slidenum">
              <a:rPr lang="en-US" altLang="en-US"/>
              <a:pPr>
                <a:spcBef>
                  <a:spcPct val="0"/>
                </a:spcBef>
              </a:pPr>
              <a:t>14</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sz="1400" smtClean="0">
                <a:latin typeface="Arial" pitchFamily="34" charset="0"/>
                <a:cs typeface="Arial" pitchFamily="34" charset="0"/>
              </a:rPr>
              <a:t>Francis Hutcheson (1694-1746) argued that that ethics should rely on the “moral sense” shared by ordinary people, who know what makes for human happiness.  (“Ask any honest farmer…”)</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Adam Smith (1723-1790) wrote The Wealth of Nations and founded modern economics, arguing that social goals should be set by the goods people choose in markets – thus “market economies.”</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Jeremy Bentham (1748-1832) argued that both personal and political choices should follow the “principle of utility.”  (But what of self-discipline, sacrifice and respect for authority?)  He imagined Christians had missed this simple truth.</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John Stuart Mill (1806-1873) further developed utilitarianism as a philosophy for democracy and social reform, and believed that utilitarianism was exactly the kind of simplification Jesus had in mind in the Golden Rule.</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This approach distinctly does NOT address the “greatest good” or “highest good” in the way Aristotle or Augustine did, and they insisted that goods can be compared, but they are no commensurable – meaning there is no common way to make an equivalent comparison of various goods.   The Utilitarians insisted various goods WERE commensurable, based on whether they produced more pleasure and less pain.</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It is also true that Utilitarianism works better in large groups, but may be of little help in making personal ethical decisions.</a:t>
            </a:r>
          </a:p>
          <a:p>
            <a:pPr eaLnBrk="1" hangingPunct="1"/>
            <a:endParaRPr lang="en-US" altLang="en-US" sz="1400" smtClean="0">
              <a:latin typeface="Arial" pitchFamily="34" charset="0"/>
              <a:cs typeface="Arial" pitchFamily="34" charset="0"/>
            </a:endParaRPr>
          </a:p>
          <a:p>
            <a:pPr eaLnBrk="1" hangingPunct="1"/>
            <a:r>
              <a:rPr lang="en-US" altLang="en-US" sz="1400" b="1" smtClean="0">
                <a:latin typeface="Arial" pitchFamily="34" charset="0"/>
                <a:cs typeface="Arial" pitchFamily="34" charset="0"/>
              </a:rPr>
              <a:t>Consequentialism</a:t>
            </a:r>
            <a:r>
              <a:rPr lang="en-US" altLang="en-US" sz="1400" smtClean="0">
                <a:latin typeface="Arial" pitchFamily="34" charset="0"/>
                <a:cs typeface="Arial" pitchFamily="34" charset="0"/>
              </a:rPr>
              <a:t> is another names for teleology, in which ethics is evaluated based on projected consequences of ethical decisions.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Consequentialism that is based on resulting balance of pleasure and pain is called </a:t>
            </a:r>
            <a:r>
              <a:rPr lang="en-US" altLang="en-US" sz="1400" b="1" smtClean="0">
                <a:latin typeface="Arial" pitchFamily="34" charset="0"/>
                <a:cs typeface="Arial" pitchFamily="34" charset="0"/>
              </a:rPr>
              <a:t>hedonism</a:t>
            </a:r>
            <a:r>
              <a:rPr lang="en-US" altLang="en-US" sz="1400" smtClean="0">
                <a:latin typeface="Arial" pitchFamily="34" charset="0"/>
                <a:cs typeface="Arial" pitchFamily="34" charset="0"/>
              </a:rPr>
              <a:t>.  Utilitarianism is sometimes called </a:t>
            </a:r>
            <a:r>
              <a:rPr lang="en-US" altLang="en-US" sz="1400" b="1" smtClean="0">
                <a:latin typeface="Arial" pitchFamily="34" charset="0"/>
                <a:cs typeface="Arial" pitchFamily="34" charset="0"/>
              </a:rPr>
              <a:t>“Universalistic Hedonism”</a:t>
            </a:r>
            <a:r>
              <a:rPr lang="en-US" altLang="en-US" sz="1400" smtClean="0">
                <a:latin typeface="Arial" pitchFamily="34" charset="0"/>
                <a:cs typeface="Arial" pitchFamily="34" charset="0"/>
              </a:rPr>
              <a:t> (as opposed to </a:t>
            </a:r>
            <a:r>
              <a:rPr lang="en-US" altLang="en-US" sz="1400" b="1" smtClean="0">
                <a:latin typeface="Arial" pitchFamily="34" charset="0"/>
                <a:cs typeface="Arial" pitchFamily="34" charset="0"/>
              </a:rPr>
              <a:t>Egocentric Hedonism</a:t>
            </a:r>
            <a:r>
              <a:rPr lang="en-US" altLang="en-US" sz="1400" smtClean="0">
                <a:latin typeface="Arial" pitchFamily="34" charset="0"/>
                <a:cs typeface="Arial" pitchFamily="34" charset="0"/>
              </a:rPr>
              <a:t>, in which I make ethical decisions based entirely on what will give ME more pleasure or pain.)</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The Christian version of consequentialism is sometimes called </a:t>
            </a:r>
            <a:r>
              <a:rPr lang="en-US" altLang="en-US" sz="1400" b="1" smtClean="0">
                <a:latin typeface="Arial" pitchFamily="34" charset="0"/>
                <a:cs typeface="Arial" pitchFamily="34" charset="0"/>
              </a:rPr>
              <a:t>Agapism</a:t>
            </a:r>
            <a:r>
              <a:rPr lang="en-US" altLang="en-US" sz="1400" smtClean="0">
                <a:latin typeface="Arial" pitchFamily="34" charset="0"/>
                <a:cs typeface="Arial" pitchFamily="34" charset="0"/>
              </a:rPr>
              <a:t>, which evaluates consequences based on the kind of love (“agape”) Jesus said should be given to God and our neighbor. </a:t>
            </a:r>
            <a:r>
              <a:rPr lang="en-US" altLang="en-US" sz="1400" b="1" i="1" smtClean="0">
                <a:latin typeface="Arial" pitchFamily="34" charset="0"/>
                <a:cs typeface="Arial" pitchFamily="34" charset="0"/>
              </a:rPr>
              <a:t>(“What is the most loving thing possible?”)  </a:t>
            </a:r>
            <a:r>
              <a:rPr lang="en-US" altLang="en-US" sz="1400" smtClean="0">
                <a:latin typeface="Arial" pitchFamily="34" charset="0"/>
                <a:cs typeface="Arial" pitchFamily="34" charset="0"/>
              </a:rPr>
              <a:t>Under Joseph Fletcher (1905-1993) at Episcopal Divinity School in Cambridge, Mass., this developed into the Christian version of “situation ethics,” which says each situation demands that we evaluate how Jesus’ love might be best and most effectively applied to demonstrate love for God and for others.  </a:t>
            </a:r>
            <a:r>
              <a:rPr lang="en-US" altLang="en-US" sz="1400" b="1" smtClean="0">
                <a:latin typeface="Arial" pitchFamily="34" charset="0"/>
                <a:cs typeface="Arial" pitchFamily="34" charset="0"/>
              </a:rPr>
              <a:t>(“Act teleology” </a:t>
            </a:r>
            <a:r>
              <a:rPr lang="en-US" altLang="en-US" sz="1400" smtClean="0">
                <a:latin typeface="Arial" pitchFamily="34" charset="0"/>
                <a:cs typeface="Arial" pitchFamily="34" charset="0"/>
              </a:rPr>
              <a:t>versus </a:t>
            </a:r>
            <a:r>
              <a:rPr lang="en-US" altLang="en-US" sz="1400" b="1" smtClean="0">
                <a:latin typeface="Arial" pitchFamily="34" charset="0"/>
                <a:cs typeface="Arial" pitchFamily="34" charset="0"/>
              </a:rPr>
              <a:t>“rule teleology,” </a:t>
            </a:r>
            <a:r>
              <a:rPr lang="en-US" altLang="en-US" sz="1400" smtClean="0">
                <a:latin typeface="Arial" pitchFamily="34" charset="0"/>
                <a:cs typeface="Arial" pitchFamily="34" charset="0"/>
              </a:rPr>
              <a:t>which tries to identify which rules or principles best apply to guide our ethical decisions to the best consequences.)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Fletcher was trying to avoid legalism, but instead was accused of antinomianism – believing that there is no purpose or established principle against which we can judge our choices and actions.</a:t>
            </a:r>
            <a:endParaRPr lang="en-US" altLang="en-US" sz="1400" b="1" i="1" smtClean="0">
              <a:latin typeface="Arial" pitchFamily="34" charset="0"/>
              <a:cs typeface="Arial" pitchFamily="34" charset="0"/>
            </a:endParaRP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Contemporary consequentialist ethical philosopher Peter Singer – atheist, so no God to create objective good, nor any order in nature to teach us which good is better than others, so no real basis for calling anything “good,” and no reason to prefer HUMAN happiness to happiness of other beings which can also feel pleasure and pain.  This leaves no room for preferring my own good, or that of my country, or even the good of our species, if I can do something to alleviate suffering for other sentient beings – since quality of life is what counts, and not what is “good.”  For this reason, Singer advocates in favor of death by suicide and euthanasia as preferable to suffering.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(Physician-assisted euthanasia approved in the Netherlands in 1984 – since 1995, 3% of all deaths are by physician-assisted suicide, and one-in-five of those were involuntary, and those are only the ones that are reported as such, which causes many people in Holland to fear going into the hospital – according to a report from The Hague.)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10292CC0-4227-412B-B043-1541F9766F1E}" type="slidenum">
              <a:rPr lang="en-US" altLang="en-US"/>
              <a:pPr>
                <a:spcBef>
                  <a:spcPct val="0"/>
                </a:spcBef>
              </a:pPr>
              <a:t>15</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altLang="en-US" sz="1400" b="1" smtClean="0">
                <a:latin typeface="Arial" pitchFamily="34" charset="0"/>
                <a:cs typeface="Arial" pitchFamily="34" charset="0"/>
              </a:rPr>
              <a:t>Problems with goal-directed ethics</a:t>
            </a:r>
            <a:r>
              <a:rPr lang="en-US" altLang="en-US" sz="1400" smtClean="0">
                <a:latin typeface="Arial" pitchFamily="34" charset="0"/>
                <a:cs typeface="Arial" pitchFamily="34" charset="0"/>
              </a:rPr>
              <a:t>…  </a:t>
            </a:r>
            <a:r>
              <a:rPr lang="en-US" altLang="en-US" sz="1400" b="1" i="1" smtClean="0">
                <a:latin typeface="Arial" pitchFamily="34" charset="0"/>
                <a:cs typeface="Arial" pitchFamily="34" charset="0"/>
              </a:rPr>
              <a:t>whose</a:t>
            </a:r>
            <a:r>
              <a:rPr lang="en-US" altLang="en-US" sz="1400" smtClean="0">
                <a:latin typeface="Arial" pitchFamily="34" charset="0"/>
                <a:cs typeface="Arial" pitchFamily="34" charset="0"/>
              </a:rPr>
              <a:t> best good are we to seek, how do we decide between competing goods, what about a GREAT good for one person versus a MODERATE good for many people, how will we know accurately what might happen in the future based on decisions today.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“Happiness is not something that is achieved by pursuing it directly.”  Joseph Butler (1692-1752)</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By themselves, goal-oriented ethics is not adequate – just look at the mess that is Peter Singer!</a:t>
            </a:r>
          </a:p>
          <a:p>
            <a:pPr eaLnBrk="1" hangingPunct="1"/>
            <a:endParaRPr lang="en-US" altLang="en-US" sz="1400"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2C625CC-11F7-4BF1-82BA-9992012BB04E}" type="slidenum">
              <a:rPr lang="en-US" altLang="en-US"/>
              <a:pPr>
                <a:spcBef>
                  <a:spcPct val="0"/>
                </a:spcBef>
              </a:pPr>
              <a:t>16</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992B5CB-EA21-471B-BF78-6E5372BB54D5}" type="slidenum">
              <a:rPr lang="en-US" altLang="en-US"/>
              <a:pPr>
                <a:spcBef>
                  <a:spcPct val="0"/>
                </a:spcBef>
              </a:pPr>
              <a:t>17</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endParaRPr lang="en-US" altLang="en-US" smtClean="0"/>
          </a:p>
        </p:txBody>
      </p:sp>
      <p:sp>
        <p:nvSpPr>
          <p:cNvPr id="14340"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C1212989-603A-4DE0-A061-4E55E93A6578}" type="slidenum">
              <a:rPr lang="en-US" altLang="en-US" sz="1200"/>
              <a:pPr/>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15046B28-D2BE-4FC5-A0E3-03EE6ED855E1}" type="slidenum">
              <a:rPr lang="en-US" altLang="en-US"/>
              <a:pPr>
                <a:spcBef>
                  <a:spcPct val="0"/>
                </a:spcBef>
              </a:pPr>
              <a:t>3</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altLang="en-US" sz="1400" smtClean="0">
                <a:latin typeface="Arial" pitchFamily="34" charset="0"/>
                <a:cs typeface="Arial" pitchFamily="34" charset="0"/>
              </a:rPr>
              <a:t>At some point, most people begin to ask questions about the way of life they have lived. They start to wonder whether they really should obey the rules they have been told to follow. They ask whether the ideas they have been taught about the world and their own place in it are really true. They look at the dreams and the goals they have been pursuing, and they have to decide whether the life they have or the life they want really is a good life. Many things lead to this kind of critical thinking. Sometimes, it happens as a person matures and leaves the familiar surroundings of home and family for further education, marriage, or a new career. People encounter new cultures, new religions, or new neighbors, and as a result, they see their own lives and beliefs in a different way. Illness, war, or natural disaster can change lives suddenly and so completely that people ask whether they can return to the life they were living before, and whether they want to. Sometimes, too, the questions come slowly, out of quiet reflection, as we recognize the choices we have already made about our own lives and begin to discern the possibilities still ahead of us. </a:t>
            </a:r>
          </a:p>
          <a:p>
            <a:pPr eaLnBrk="1" hangingPunct="1"/>
            <a:endParaRPr lang="en-US" altLang="en-US" sz="1400" smtClean="0">
              <a:latin typeface="Arial" pitchFamily="34" charset="0"/>
              <a:cs typeface="Arial" pitchFamily="34" charset="0"/>
            </a:endParaRPr>
          </a:p>
          <a:p>
            <a:pPr eaLnBrk="1" hangingPunct="1"/>
            <a:r>
              <a:rPr lang="en-US" altLang="en-US" sz="1400" smtClean="0">
                <a:latin typeface="Arial" pitchFamily="34" charset="0"/>
                <a:cs typeface="Arial" pitchFamily="34" charset="0"/>
              </a:rPr>
              <a:t>However the questions arise, the people who ask these questions have begun doing ethics, even if they do not know what to call it. They are thinking critically about their own lives and the social world in which they live. They are asking how they can be good people and how they can make the right choices. They are thinking about how they ought to treat the other people around them, and how they can together build a just society, where everyone will have a fair chance to ask these questions and find the answers. The words themselves— good, right, ought, just— are signals that moral thinking is going on. We can do what we have always been told to do, or we can decide for ourselves what things are really important and what deeds are worth doing.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E161F3B-38ED-427B-A910-2799512B16BB}" type="slidenum">
              <a:rPr lang="en-US" altLang="en-US"/>
              <a:pPr>
                <a:spcBef>
                  <a:spcPct val="0"/>
                </a:spcBef>
              </a:pPr>
              <a:t>4</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2CE9FC-6716-409D-B098-DA2BA1220A1F}" type="slidenum">
              <a:rPr lang="en-US" altLang="en-US"/>
              <a:pPr>
                <a:spcBef>
                  <a:spcPct val="0"/>
                </a:spcBef>
              </a:pPr>
              <a:t>5</a:t>
            </a:fld>
            <a:endParaRPr lang="en-US" altLang="en-US"/>
          </a:p>
        </p:txBody>
      </p:sp>
      <p:sp>
        <p:nvSpPr>
          <p:cNvPr id="20483"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p:txBody>
          <a:bodyPr/>
          <a:lstStyle/>
          <a:p>
            <a:pPr eaLnBrk="1" hangingPunct="1">
              <a:defRPr/>
            </a:pPr>
            <a:r>
              <a:rPr lang="en-US" altLang="en-US" sz="1400" dirty="0" smtClean="0">
                <a:latin typeface="Arial" panose="020B0604020202020204" pitchFamily="34" charset="0"/>
                <a:cs typeface="Arial" panose="020B0604020202020204" pitchFamily="34" charset="0"/>
              </a:rPr>
              <a:t>The study of ethics begins with critical reflection on a way of life.   Everybody wants to live a good life, and nearly everybody thinks about how to do it. In that sense, we all participate in the same moral discussion, and it would be strange for Christians to stand aside and say, "We want to talk about ethics, too, but we don't want to talk about those questions." But </a:t>
            </a:r>
            <a:r>
              <a:rPr lang="en-US" altLang="en-US" sz="1400" dirty="0" smtClean="0">
                <a:solidFill>
                  <a:schemeClr val="accent1">
                    <a:lumMod val="50000"/>
                  </a:schemeClr>
                </a:solidFill>
                <a:latin typeface="Arial" panose="020B0604020202020204" pitchFamily="34" charset="0"/>
                <a:cs typeface="Arial" panose="020B0604020202020204" pitchFamily="34" charset="0"/>
              </a:rPr>
              <a:t>when people answer the questions of ethics, they do it from a particular point of view</a:t>
            </a:r>
            <a:r>
              <a:rPr lang="en-US" altLang="en-US" sz="1400" dirty="0" smtClean="0">
                <a:latin typeface="Arial" panose="020B0604020202020204" pitchFamily="34" charset="0"/>
                <a:cs typeface="Arial" panose="020B0604020202020204" pitchFamily="34" charset="0"/>
              </a:rPr>
              <a:t>. Their ideas about what it means to live a good life are shaped by their ideas about human nature, whether life has a purpose, and what they expect from the future.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A Christian who believes that all things come from God will answer questions about living a good human life differently from a scientific materialist who believes that everything is just matter in motion. In that sense, Christian ethics is different.</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Christian ethics has its roots in the work of the Hebrew prophets, who called people to renew their covenant with God by living with justice, kindness, and humility. It grows from the teaching of Jesus, who taught love of God and neighbor. Christian ethics is also closely connected with another tradition of critical reflection that begins with Greek philosophy and asks what it is that everybody is seeking. Thus, Christian thinking about ethics develops as shared human questions find specifically Christian answers.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The Christian stance is an approach to moral problems that begins from a set of beliefs that are generally shared among Christians, including beliefs about God and about how God's presence in Jesus of Nazareth reshapes human lives and indicates the direction of human history. In thinking about the stance of Christian ethics, however, we will not be concerned with the precise formulation of those beliefs, nor with the arguments for and against them. Our concern is with the ways these beliefs shape the perspective of Christians as they approach moral choices. A stance provides a way of thinking about your place in history and in the world, and that is how we will want to understand the beliefs that constitute the stance of Christian ethics.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As Christianity spread through the Roman world and beyond it, into Persia and Central Asia, and among the peoples who lived on the edges of Roman culture in Europe, Christian</a:t>
            </a:r>
          </a:p>
          <a:p>
            <a:pPr eaLnBrk="1" hangingPunct="1">
              <a:defRPr/>
            </a:pPr>
            <a:r>
              <a:rPr lang="en-US" altLang="en-US" sz="1400" dirty="0" smtClean="0">
                <a:latin typeface="Arial" panose="020B0604020202020204" pitchFamily="34" charset="0"/>
                <a:cs typeface="Arial" panose="020B0604020202020204" pitchFamily="34" charset="0"/>
              </a:rPr>
              <a:t>ideas about God, the world, and human history shaped the encounter with other religions and schools of philosophy. We will consider just a few of these encounters, primarily with the</a:t>
            </a:r>
          </a:p>
          <a:p>
            <a:pPr eaLnBrk="1" hangingPunct="1">
              <a:defRPr/>
            </a:pPr>
            <a:r>
              <a:rPr lang="en-US" altLang="en-US" sz="1400" dirty="0" smtClean="0">
                <a:latin typeface="Arial" panose="020B0604020202020204" pitchFamily="34" charset="0"/>
                <a:cs typeface="Arial" panose="020B0604020202020204" pitchFamily="34" charset="0"/>
              </a:rPr>
              <a:t>Stoic, Epicurean, and Neoplatonist philosophers whose moral systems influenced early Christian thinking. We will also learn something about Manichean religion, which challenged the Jewish and Christian belief in one God who created all things. There are many other stances we could consider, both in the ancient world where Christianity grew and in the modern world, where Christians everywhere live among a rich variety of religions, cultures, political systems, traditions, and values. The important thing to understand is that Christians have never made their moral choices in isolation from other beliefs and other ways of thinking. They have understood what is distinctive about their Christian stance by seeing it in relation to other stances.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Neither have all Christians seen their stance in the same way. Early in its history, Christianity split into Eastern and Western churches. Later, the Western church split into Roman Catholic and Protestant communions, with the Protestants themselves divided into several different ways of understanding the Christian stance. If we were to follow these different families of Christian faith through history and into all the places where they now find themselves, we would see even more variations, as each group responded to the cultural settings, systems of government, and particular mix of religions in the places where they lived. No one way of doing Christian ethics fits all of these situations. Each deserves its own introduction to its own idea of Christian ethics. But that would make a very long book.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In this introduction, we will follow the development of ethics in Western Christianity as it grew from the teaching of Jesus, through persecution and acceptance, to the work of Augustine of Hippo (354– 430), a North African bishop whose life and teaching encompassed many of the possibilities for relating the Christian stance to a complex social reality.</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err="1" smtClean="0">
                <a:latin typeface="Arial" panose="020B0604020202020204" pitchFamily="34" charset="0"/>
                <a:cs typeface="Arial" panose="020B0604020202020204" pitchFamily="34" charset="0"/>
              </a:rPr>
              <a:t>Lovin</a:t>
            </a:r>
            <a:r>
              <a:rPr lang="en-US" altLang="en-US" sz="1400" dirty="0" smtClean="0">
                <a:latin typeface="Arial" panose="020B0604020202020204" pitchFamily="34" charset="0"/>
                <a:cs typeface="Arial" panose="020B0604020202020204" pitchFamily="34" charset="0"/>
              </a:rPr>
              <a:t>, Robin W. (2011-11-01). An Introduction to Christian Ethics: Goals, Duties, and Virtues . Abingdon Press. Kindle Edition.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A7C2FFC-C1C2-43F2-A622-A005A1925142}" type="slidenum">
              <a:rPr lang="en-US" altLang="en-US"/>
              <a:pPr>
                <a:spcBef>
                  <a:spcPct val="0"/>
                </a:spcBef>
              </a:pPr>
              <a:t>6</a:t>
            </a:fld>
            <a:endParaRPr lang="en-US" altLang="en-US"/>
          </a:p>
        </p:txBody>
      </p:sp>
      <p:sp>
        <p:nvSpPr>
          <p:cNvPr id="22531"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p:txBody>
          <a:bodyPr/>
          <a:lstStyle/>
          <a:p>
            <a:pPr eaLnBrk="1" hangingPunct="1">
              <a:defRPr/>
            </a:pPr>
            <a:r>
              <a:rPr lang="en-US" altLang="en-US" sz="1400" dirty="0" smtClean="0">
                <a:latin typeface="Arial" panose="020B0604020202020204" pitchFamily="34" charset="0"/>
                <a:cs typeface="Arial" panose="020B0604020202020204" pitchFamily="34" charset="0"/>
              </a:rPr>
              <a:t>During this time, too, the Hebrew prophets transformed the religious life of their people by focusing on the requirements of justice in relations with fellow Israelites and reverence for God before all other loyalties. Through centuries of upheaval that divided rich against poor, subjected the people of Israel and Judah to foreign rulers, and introduced them to foreign gods, their prophets and teachers challenged them to return to the Law of Moses and to the covenant that formed them as a people. Central to this covenant was a relationship between persons that also involved a right relationship to God. </a:t>
            </a:r>
          </a:p>
          <a:p>
            <a:pPr eaLnBrk="1" hangingPunct="1">
              <a:defRPr/>
            </a:pPr>
            <a:r>
              <a:rPr lang="en-US" altLang="en-US" sz="1400" dirty="0" smtClean="0">
                <a:latin typeface="Arial" panose="020B0604020202020204" pitchFamily="34" charset="0"/>
                <a:cs typeface="Arial" panose="020B0604020202020204" pitchFamily="34" charset="0"/>
              </a:rPr>
              <a:t>	He has told you, O mortal, what is good; and what does the LORD require of you but to do justice, and to love kindness, and to walk humbly with your God? (Micah 6: 8)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Jesus of Nazareth continued this prophetic criticism, announcing the nearness of the Reign of God, which would be open to all people and not only to those who had been part of the Covenant and the Law of Moses.</a:t>
            </a:r>
          </a:p>
          <a:p>
            <a:pPr eaLnBrk="1" hangingPunct="1">
              <a:defRPr/>
            </a:pPr>
            <a:r>
              <a:rPr lang="en-US" altLang="en-US" sz="1400" dirty="0" smtClean="0">
                <a:latin typeface="Arial" panose="020B0604020202020204" pitchFamily="34" charset="0"/>
                <a:cs typeface="Arial" panose="020B0604020202020204" pitchFamily="34" charset="0"/>
              </a:rPr>
              <a:t>…</a:t>
            </a:r>
          </a:p>
          <a:p>
            <a:pPr eaLnBrk="1" hangingPunct="1">
              <a:defRPr/>
            </a:pPr>
            <a:r>
              <a:rPr lang="en-US" altLang="en-US" sz="1400" dirty="0" smtClean="0">
                <a:latin typeface="Arial" panose="020B0604020202020204" pitchFamily="34" charset="0"/>
                <a:cs typeface="Arial" panose="020B0604020202020204" pitchFamily="34" charset="0"/>
              </a:rPr>
              <a:t>For Jesus' disciples, his teaching inaugurated a new covenant, even a whole new creation. That was how Paul, the most important of the early Christian teachers, explained it to his readers in the Greek city of Corinth. "So if anyone is in Christ, there is a new creation: everything old has passed away; see, everything has become new!" (2 Corinthians 5: 17). Paul could also speak of this new creation as a profound personal change of thinking, in which Christians are no longer conformed to this world, but transformed in mind so as to be able to discern the will of God. At that point, they no longer require guardians and tutors to tell them what to do.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This teaching provided a critical way of seeing not only life lived according to the Law of Moses, but all of the other ways of life that Christians encountered as they carried their message around the Mediterranean. Paul pointed out the differences in his letter to Christians in Galatia, a Roman province in what is now central Turkey: </a:t>
            </a:r>
          </a:p>
          <a:p>
            <a:pPr eaLnBrk="1" hangingPunct="1">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Now the works of the flesh are obvious: fornication, impurity, licentiousness, idolatry, sorcery, enmities, strife, jealousy, anger, quarrels, dissensions, factions, envy, drunkenness, carousing, and things like these. I am warning you, as I warned you before: those who do such things will not inherit the kingdom of God. By contrast, the fruit of the Spirit is love, joy, peace, patience, kindness, generosity, faithfulness, gentleness, and self-control. There is no law against such things. (Galatians 5: 19-23)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Early Christian texts are filled with such contrasts: living by the flesh or living by the Spirit; walking in the light or walking in darkness; the way of life or the way of death. 2 These sources offer advice on the details of Christian life and daily prayers. They talk about family life and relations between husbands and wives, and they also offer guidance on how to relate to the pagan rituals and sacrifices that were an inescapable part of life in the cities of the Roman world. Through it all runs the theme that the roles and distinctions that once shaped relationships lose their importance in comparison to the new way of life that Christians follow. "There is no longer Jew or Greek," Paul writes, "there is no longer slave or free, there is no longer male and female; for all of you are one in Christ Jesus" (Galatians 3: 28).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We have said that ethics begins with this critical reflection on a way of life, when people condemn its failures, challenge its accepted rules, identify what is really important, and set out guidelines by which life can be lived as it was meant to be and not just as we have known it in the past. Christian ethics, then, takes its start from the Hebrew prophets and the teaching of Jesus, and especially from this idea that the most important thing is to connect justice and kindness to a right relationship with God. Those two commandments hold all of life together, so that there is no difference between what you love and what you do and how you relate to God.</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err="1" smtClean="0">
                <a:latin typeface="Arial" panose="020B0604020202020204" pitchFamily="34" charset="0"/>
                <a:cs typeface="Arial" panose="020B0604020202020204" pitchFamily="34" charset="0"/>
              </a:rPr>
              <a:t>Lovin</a:t>
            </a:r>
            <a:r>
              <a:rPr lang="en-US" altLang="en-US" sz="1400" dirty="0" smtClean="0">
                <a:latin typeface="Arial" panose="020B0604020202020204" pitchFamily="34" charset="0"/>
                <a:cs typeface="Arial" panose="020B0604020202020204" pitchFamily="34" charset="0"/>
              </a:rPr>
              <a:t>, Robin W. (2011-11-01). An Introduction to Christian Ethics: Goals, Duties, and Virtues (p. 20). Abingdon Press. Kindle Edition.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79D7864-FCAF-4ACD-BA4D-CAF727D381D5}" type="slidenum">
              <a:rPr lang="en-US" altLang="en-US"/>
              <a:pPr>
                <a:spcBef>
                  <a:spcPct val="0"/>
                </a:spcBef>
              </a:pPr>
              <a:t>7</a:t>
            </a:fld>
            <a:endParaRPr lang="en-US" altLang="en-US"/>
          </a:p>
        </p:txBody>
      </p:sp>
      <p:sp>
        <p:nvSpPr>
          <p:cNvPr id="24579"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p:txBody>
          <a:bodyPr/>
          <a:lstStyle/>
          <a:p>
            <a:pPr eaLnBrk="1" hangingPunct="1">
              <a:defRPr/>
            </a:pPr>
            <a:r>
              <a:rPr lang="en-US" altLang="en-US" sz="1400" dirty="0" smtClean="0">
                <a:latin typeface="Arial" panose="020B0604020202020204" pitchFamily="34" charset="0"/>
                <a:cs typeface="Arial" panose="020B0604020202020204" pitchFamily="34" charset="0"/>
              </a:rPr>
              <a:t>Instead of thinking about right relationships, both to God and neighbor, the Greeks asked how to make the right choices when we face decisions about how to live.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They could, of course, simply follow their desires, but they noticed that desires change from day to day, and they realized that the first thing we pursue often turns out not at all to be what we really want. Another way they had available to make their choices was to consult an oracle or use magic, hoping to find out what fate had in store for them. Lacking any texts quite like the Hebrew scriptures, the Greeks did not have a definitive set of divine commandments to follow, but they might try to emulate the heroes in the poems of Homer, or the characters in ancient stories that were being retold by their contemporary poets like Aeschylus, Sophocles, and Euripides.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Some four hundred years before the time of Jesus, a series of Greek philosophers offered a different answer: Right choices are guided by reason. Socrates seems to have originated this movement in Athens, raising hard questions for his pupils, and for the rest of the Athenians, by pointing out that they did not really know what they meant by key ideas like truth, goodness, or justice. Plato, a student and follower of Socrates, wrote out dialogues that recalled his teacher's way of asking questions, but Plato also argued that reason could supply the answers. Reason is what enables us to recognize what is really real, as distinct from desires and illusions, so that those who are guided by reason will make their choices in accordance with reality.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A third key figure in this development was Aristotle, who wrote what was perhaps Western civilization's first systematic treatise on ethics. Aristotle suggested that rational decisions about action begin by identifying the purpose or goal (telos) at which we are aiming. Everything in nature has a natural direction, from rocks, which fall downward— never sideways or upwards— when released, to oak trees, which pursue their goal as they grow from acorns, to animals, which follow very complex patterns of behavior to achieve their goals of survival, mating, and rearing their young. What distinguishes human beings in this goal-oriented world of nature is that they use reason to identify their goals. Animals just do what they do, but human beings have to think about their choices. They can inquire into what makes a good person or a good life and direct their actions to that end.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Ordinary people think about goals all the time. A navigator asks what makes for a good voyage, or an athletic trainer asks what makes for good physical conditioning. The philosopher, however, asks what makes a good person. What goal does a person aim at, not to accomplish some particular thing, but to live life as it ought to be lived? For the Greek philosophers, this is the first question of ethics.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Aristotle suggests a number of possibilities as the goal of the good life, including pleasure and honor, both of which were very important to the aristocratic Greek men who were the students at Aristotle's lectures on ethics.</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Aristotle concludes that all of the obvious goals have their limitations. For one thing, most people fail to see the difference between what they want as a means to something else and what they want because it is good in itself. People spend a lot of time pursuing money, success, or power because these things seem to be part of the life they want, and they are hard to get. But it turns out that most of those obvious goals are not things that we really want for themselves. We want them because we believe that they will give us something else. There is, however, one thing that all people seek, and they seek it for its own sake. That goal is happiness.</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Ethics, then, for these Greek philosophers, is thinking critically about their society's ideas of happiness, determining what happiness really is and how to achieve it in a lasting way.</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Aristotle and Christian Ethics</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We can expect, however, that most people will want something like the happiness that Aristotle described and that most Christians will see that as part of their aspirations, too. People generally will want to live in a society that provides opportunities for that kind of happiness and allows them to feel secure in whatever measure of happiness they have been able to achieve. Christians will be able to engage with others in thinking about how to bring about the opportunities and security that happiness requires.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That is not to say that Christians will find that a shared interest in happiness, opportunity, and security covers everything that is involved in loving God and your neighbor, or that they will agree with everything they hear in discussions of ethics that begin from other starting points. But our brief examination of Aristotle's ethics suggests at least that questions about the good life and the good society are of general human interest. Those questions and their answers are part of Christian ethics, too.</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Aristotle's philosophical ethics is a fairly complete guide to making moral decisions, but there are other things that we want to know about a good life that Aristotle does not tell us. For example, why is it that happiness is so easily lost, and why is it that people who lead good lives nevertheless suffer from illness, or accidents, or the loss of people who are close to them? Can I protect myself from those threats to happiness, and is there any kind of happiness that is not so vulnerable to these losses? What becomes of the good I have achieved, if I lose it to bad luck or bad choices? Why is it that doing the right thing sometimes seems to lead to no results at all? Does my effort to live a good life make a difference to God, or to humanity in general, or is the meaning of my pursuit of happiness confined to myself and the other people who pursue it with me? If happiness is the achievement of a lifetime, what happens to it after my death?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Other writers paid more attention to these problems than Aristotle did, and we might say that in the centuries between Aristotle and the spread of Christianity, these became the most important questions of ethics. How can you know how to live a good life, people asked, unless you know what is truly real and lasting? How can you expect to sustain happiness over the course of a lifetime, unless you understand how your life fits into this larger reality?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Plato, the pupil of Socrates who was also the teacher of Aristotle, put more emphasis on contemplation of true reality as the only reliable source of happiness. Reason is important not only for determining goals and making right decisions, but for grasping the truth; and if reason has its proper role in guiding our lives, doing the right thing follows directly from knowing the truth. Like other Greek writers, Plato emphasized four virtues— prudence, courage, temperance (self-control), and justice6— which he organized systematically by saying that temperance should rule the part of us that is concerned with desire, courage the part that defends our lives, homes, and families, and prudence the part of us that uses reason. Justice, in turn, organizes life as a whole by making sure that each of the other virtues occupies its proper place.</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In the end, this conviction that sure happiness was connected with true knowledge depended on Plato's conviction that the rational part of the person is immortal, distinct from the body and not subject to the pains and losses that occur in the world of changing things. </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During the early centuries of Christianity, this Platonic philosophy became a highly developed understanding of the soul and its relation to unchanging realities in the heavens, distant from the changing world of sense experience. Neoplatonism, which grew from the work of the philosopher Plotinus (204– 270 CE) and his disciple, Porphyry, offered a complete understanding of how the material world comes into existence and mirrors the ordered beauty of the world of ideas. 7 With this grasp of true reality, the aim of life becomes more than good decisions that lead to happiness. Through disciplined meditation, the soul can actually regain its place amid the unchanging realities. Neoplatonism was an important influence on Christian theology and provided a channel through which many of Plato's ideas found their way into later thinking about ethics.</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Stoics generally rejected the Platonic and Neoplatonist idea that reason gives us access to a true reality that is separate from the world of change and decay, but they had a strong belief that reason is the connection between mind and nature. Because our minds give us access to reason and reason in turn gives order to nature, we are able to know true reality without needing to escape the world of nature to do it. If we allow our minds to be guided by reason, we can live in harmony with nature. Because everyone lives in the same nature and shares the same reason, there are some laws that everyone knows and everyone should live by, no matter how distant or different their cultures may be. The Stoics thus provided a starting point for the idea of "natural law," which became important in later Christian ethics.</a:t>
            </a:r>
          </a:p>
          <a:p>
            <a:pPr eaLnBrk="1" hangingPunct="1">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Stoics stressed self-control. </a:t>
            </a: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Epicureans focused on enjoyment and moderation. </a:t>
            </a: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Platonists praised contemplation, while… </a:t>
            </a: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Aristotelians sought a balanced life that avoided extremes.</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err="1" smtClean="0">
                <a:latin typeface="Arial" panose="020B0604020202020204" pitchFamily="34" charset="0"/>
                <a:cs typeface="Arial" panose="020B0604020202020204" pitchFamily="34" charset="0"/>
              </a:rPr>
              <a:t>Lovin</a:t>
            </a:r>
            <a:r>
              <a:rPr lang="en-US" altLang="en-US" sz="1400" dirty="0" smtClean="0">
                <a:latin typeface="Arial" panose="020B0604020202020204" pitchFamily="34" charset="0"/>
                <a:cs typeface="Arial" panose="020B0604020202020204" pitchFamily="34" charset="0"/>
              </a:rPr>
              <a:t>, Robin W. (2011-11-01). An Introduction to Christian Ethics: Goals, Duties, and Virtues (p. 20). Abingdon Press. Kindle Edition.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B64C425-4A72-467D-9071-AEE0BA748E16}" type="slidenum">
              <a:rPr lang="en-US" altLang="en-US"/>
              <a:pPr>
                <a:spcBef>
                  <a:spcPct val="0"/>
                </a:spcBef>
              </a:pPr>
              <a:t>8</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altLang="en-US" sz="1400" b="1" smtClean="0">
                <a:latin typeface="Arial" pitchFamily="34" charset="0"/>
                <a:cs typeface="Arial" pitchFamily="34" charset="0"/>
              </a:rPr>
              <a:t>Creation </a:t>
            </a:r>
            <a:r>
              <a:rPr lang="en-US" altLang="en-US" sz="1400" smtClean="0">
                <a:latin typeface="Arial" pitchFamily="34" charset="0"/>
                <a:cs typeface="Arial" pitchFamily="34" charset="0"/>
              </a:rPr>
              <a:t>emphasizes the will of God as the beginning of ALL things.  Creation </a:t>
            </a:r>
            <a:r>
              <a:rPr lang="en-US" altLang="en-US" sz="1400" i="1" smtClean="0">
                <a:latin typeface="Arial" pitchFamily="34" charset="0"/>
                <a:cs typeface="Arial" pitchFamily="34" charset="0"/>
              </a:rPr>
              <a:t>ex nihilo </a:t>
            </a:r>
            <a:r>
              <a:rPr lang="en-US" altLang="en-US" sz="1400" smtClean="0">
                <a:latin typeface="Arial" pitchFamily="34" charset="0"/>
                <a:cs typeface="Arial" pitchFamily="34" charset="0"/>
              </a:rPr>
              <a:t>is very different from the Neoplatonists’ believe that matter had existed eternally and was there at the beginning of creation, and establishes that the world is orderly and knowable by reason.  It establishes the value of all people as “made in the image of God,” and that all people made in God’s image therefore have some knowledge of the greater reality behind creation.  It is this creation emphasis that leads to Christian ideas of </a:t>
            </a:r>
            <a:r>
              <a:rPr lang="en-US" altLang="en-US" sz="1400" i="1" smtClean="0">
                <a:latin typeface="Arial" pitchFamily="34" charset="0"/>
                <a:cs typeface="Arial" pitchFamily="34" charset="0"/>
              </a:rPr>
              <a:t>natural law</a:t>
            </a:r>
            <a:r>
              <a:rPr lang="en-US" altLang="en-US" sz="1400" smtClean="0">
                <a:latin typeface="Arial" pitchFamily="34" charset="0"/>
                <a:cs typeface="Arial" pitchFamily="34" charset="0"/>
              </a:rPr>
              <a:t> which people can use their reason to discover and follow.   </a:t>
            </a:r>
          </a:p>
          <a:p>
            <a:pPr eaLnBrk="1" hangingPunct="1"/>
            <a:endParaRPr lang="en-US" altLang="en-US" sz="1400" smtClean="0">
              <a:latin typeface="Arial" pitchFamily="34" charset="0"/>
              <a:cs typeface="Arial" pitchFamily="34" charset="0"/>
            </a:endParaRPr>
          </a:p>
          <a:p>
            <a:pPr eaLnBrk="1" hangingPunct="1"/>
            <a:r>
              <a:rPr lang="en-US" altLang="en-US" sz="1400" b="1" smtClean="0">
                <a:latin typeface="Arial" pitchFamily="34" charset="0"/>
                <a:cs typeface="Arial" pitchFamily="34" charset="0"/>
              </a:rPr>
              <a:t>Sin</a:t>
            </a:r>
            <a:r>
              <a:rPr lang="en-US" altLang="en-US" sz="1400" smtClean="0">
                <a:latin typeface="Arial" pitchFamily="34" charset="0"/>
                <a:cs typeface="Arial" pitchFamily="34" charset="0"/>
              </a:rPr>
              <a:t> as an emphasis explains how evil entered the world, as a result of the attempt to deny their intended relationship with God.  They therefore seek their own desires rather than God’s, and serve themselves rather than others – effects that cannot easily be reversed.  People with this emphasis tend to be more moralistic and quick to point out their own faults and those of others, and to emphasize human limitations and failures.</a:t>
            </a:r>
          </a:p>
          <a:p>
            <a:pPr eaLnBrk="1" hangingPunct="1"/>
            <a:endParaRPr lang="en-US" altLang="en-US" sz="1400" smtClean="0">
              <a:latin typeface="Arial" pitchFamily="34" charset="0"/>
              <a:cs typeface="Arial" pitchFamily="34" charset="0"/>
            </a:endParaRPr>
          </a:p>
          <a:p>
            <a:pPr eaLnBrk="1" hangingPunct="1"/>
            <a:r>
              <a:rPr lang="en-US" altLang="en-US" sz="1400" b="1" smtClean="0">
                <a:latin typeface="Arial" pitchFamily="34" charset="0"/>
                <a:cs typeface="Arial" pitchFamily="34" charset="0"/>
              </a:rPr>
              <a:t>Incarnation</a:t>
            </a:r>
            <a:r>
              <a:rPr lang="en-US" altLang="en-US" sz="1400" smtClean="0">
                <a:latin typeface="Arial" pitchFamily="34" charset="0"/>
                <a:cs typeface="Arial" pitchFamily="34" charset="0"/>
              </a:rPr>
              <a:t> is the emphasis on God coming as Jesus as the decisive act in history (whether people respond to it or not), and is a statement about God’s relationship to the world and all humanity, that He has not abandoned us, instead had addressed the stain created by sin.  It alters the idea of how people are or can be moral, and establishes that moral improvement is not the point (though it might be the result), since only the incarnate Christ can save.</a:t>
            </a:r>
          </a:p>
          <a:p>
            <a:pPr eaLnBrk="1" hangingPunct="1"/>
            <a:endParaRPr lang="en-US" altLang="en-US" sz="1400" smtClean="0">
              <a:latin typeface="Arial" pitchFamily="34" charset="0"/>
              <a:cs typeface="Arial" pitchFamily="34" charset="0"/>
            </a:endParaRPr>
          </a:p>
          <a:p>
            <a:pPr eaLnBrk="1" hangingPunct="1"/>
            <a:r>
              <a:rPr lang="en-US" altLang="en-US" sz="1400" b="1" smtClean="0">
                <a:latin typeface="Arial" pitchFamily="34" charset="0"/>
                <a:cs typeface="Arial" pitchFamily="34" charset="0"/>
              </a:rPr>
              <a:t>Redemption</a:t>
            </a:r>
            <a:r>
              <a:rPr lang="en-US" altLang="en-US" sz="1400" smtClean="0">
                <a:latin typeface="Arial" pitchFamily="34" charset="0"/>
                <a:cs typeface="Arial" pitchFamily="34" charset="0"/>
              </a:rPr>
              <a:t> focuses on how God’s decision in the incarnation gets applied to transform people’s lives, as God is the agent of redemption.  There remain many question, though, as to how redemption works, how it is applied, and what role our own decision-making has in the process.</a:t>
            </a:r>
          </a:p>
          <a:p>
            <a:pPr eaLnBrk="1" hangingPunct="1"/>
            <a:endParaRPr lang="en-US" altLang="en-US" sz="1400" smtClean="0">
              <a:latin typeface="Arial" pitchFamily="34" charset="0"/>
              <a:cs typeface="Arial" pitchFamily="34" charset="0"/>
            </a:endParaRPr>
          </a:p>
          <a:p>
            <a:pPr eaLnBrk="1" hangingPunct="1"/>
            <a:r>
              <a:rPr lang="en-US" altLang="en-US" sz="1400" b="1" smtClean="0">
                <a:latin typeface="Arial" pitchFamily="34" charset="0"/>
                <a:cs typeface="Arial" pitchFamily="34" charset="0"/>
              </a:rPr>
              <a:t>Resurrection destiny</a:t>
            </a:r>
            <a:r>
              <a:rPr lang="en-US" altLang="en-US" sz="1400" smtClean="0">
                <a:latin typeface="Arial" pitchFamily="34" charset="0"/>
                <a:cs typeface="Arial" pitchFamily="34" charset="0"/>
              </a:rPr>
              <a:t> completes the Christian understanding of God’s relationship to humanity and history that began with creation, and which will mark the beginning of a new creation.  Resurrection destiny assures Christians that moral choices remain meaningful, even when they are not successful; and it prevents Christians from giving in to a tragic view of life.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39775" indent="-284163">
              <a:spcBef>
                <a:spcPct val="30000"/>
              </a:spcBef>
              <a:defRPr sz="1200">
                <a:solidFill>
                  <a:schemeClr val="tx1"/>
                </a:solidFill>
                <a:latin typeface="Times New Roman" pitchFamily="18" charset="0"/>
              </a:defRPr>
            </a:lvl2pPr>
            <a:lvl3pPr marL="1138238" indent="-227013">
              <a:spcBef>
                <a:spcPct val="30000"/>
              </a:spcBef>
              <a:defRPr sz="1200">
                <a:solidFill>
                  <a:schemeClr val="tx1"/>
                </a:solidFill>
                <a:latin typeface="Times New Roman" pitchFamily="18" charset="0"/>
              </a:defRPr>
            </a:lvl3pPr>
            <a:lvl4pPr marL="1593850" indent="-227013">
              <a:spcBef>
                <a:spcPct val="30000"/>
              </a:spcBef>
              <a:defRPr sz="1200">
                <a:solidFill>
                  <a:schemeClr val="tx1"/>
                </a:solidFill>
                <a:latin typeface="Times New Roman" pitchFamily="18" charset="0"/>
              </a:defRPr>
            </a:lvl4pPr>
            <a:lvl5pPr marL="2049463" indent="-227013">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2FB19C2-5676-40B5-9832-A5B0217E3DF4}" type="slidenum">
              <a:rPr lang="en-US" altLang="en-US"/>
              <a:pPr>
                <a:spcBef>
                  <a:spcPct val="0"/>
                </a:spcBef>
              </a:pPr>
              <a:t>9</a:t>
            </a:fld>
            <a:endParaRPr lang="en-US" altLang="en-US"/>
          </a:p>
        </p:txBody>
      </p:sp>
      <p:sp>
        <p:nvSpPr>
          <p:cNvPr id="28675"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p:txBody>
          <a:bodyPr/>
          <a:lstStyle/>
          <a:p>
            <a:pPr eaLnBrk="1" hangingPunct="1">
              <a:defRPr/>
            </a:pPr>
            <a:r>
              <a:rPr lang="en-US" altLang="en-US" sz="1400" dirty="0" smtClean="0">
                <a:latin typeface="Arial" panose="020B0604020202020204" pitchFamily="34" charset="0"/>
                <a:cs typeface="Arial" panose="020B0604020202020204" pitchFamily="34" charset="0"/>
              </a:rPr>
              <a:t>VARIATIONS ON THE CHRISTIAN STANCE </a:t>
            </a:r>
          </a:p>
          <a:p>
            <a:pPr eaLnBrk="1" hangingPunct="1">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The Christian stance unites Christians across the centuries. It also provides a framework for their disagreements. In this chapter, we will consider four contemporary versions of the Christian stance that provide different ways of relating to the surrounding society and human efforts to shape good lives and good communities. Each of these versions is shared by many Christians today, but each one also has its critics. A complete understanding of the Christian stance must consider moral problems from all four of these perspectives, but making moral decisions also requires making choices between them.</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Christian theologians and ethicists today still work with this Augustinian legacy. They affirm the Christian stance as a whole, but the particular problems they see around them lead them to emphasize some parts of it more than others. In the rest of this chapter, we will consider four important ways of relating the Christian stance to contemporary society. To identify them briefly, we will give each of them a name: </a:t>
            </a:r>
          </a:p>
          <a:p>
            <a:pPr eaLnBrk="1" hangingPunct="1">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SYNERGY seeks ways for Christians to work together with other understandings of human good. </a:t>
            </a: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INTEGRITY maintains a distinctive Christian witness. </a:t>
            </a: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REALISM warns Christians against overestimating their own power and virtue. </a:t>
            </a: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LIBERATION stresses that freedom from oppression is central to the Christian message.</a:t>
            </a:r>
          </a:p>
          <a:p>
            <a:pPr eaLnBrk="1" hangingPunct="1">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SYNERGY </a:t>
            </a: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SYNERGY emphasizes the connections between Christian faith and other understandings of human good and seeks ways to work together with them.  John Courtney Murray (1904– 1967) was a scholar who wrote about church and society in ways that changed thinking both in the Catholic Church and in the wider society. Murray drew heavily on what he called the "public consensus" to explain the synergy between Catholic faith and American democracy. People in society use their reason to decide how they are going to live in order to create good lives for themselves. They do not need to share the same faith to do this. What they share is a commitment to civil argument. They do not settle their differences by force. Murray's articulation of this public consensus was his most important contribution to his church and to society. His view connects American democracy and the much older tradition of natural law.</a:t>
            </a:r>
          </a:p>
          <a:p>
            <a:pPr eaLnBrk="1" hangingPunct="1">
              <a:defRPr/>
            </a:pPr>
            <a:endParaRPr lang="en-US" altLang="en-US" sz="1400" dirty="0" smtClean="0">
              <a:latin typeface="Arial" panose="020B0604020202020204" pitchFamily="34" charset="0"/>
              <a:cs typeface="Arial" panose="020B0604020202020204" pitchFamily="34" charset="0"/>
            </a:endParaRPr>
          </a:p>
          <a:p>
            <a:pPr eaLnBrk="1" hangingPunct="1">
              <a:defRPr/>
            </a:pPr>
            <a:r>
              <a:rPr lang="en-US" altLang="en-US" sz="1400" dirty="0" smtClean="0">
                <a:latin typeface="Arial" panose="020B0604020202020204" pitchFamily="34" charset="0"/>
                <a:cs typeface="Arial" panose="020B0604020202020204" pitchFamily="34" charset="0"/>
              </a:rPr>
              <a:t>INTEGRITY focuses on the differences that separate Christians from the goals and values of the world around them and seeks to maintain a distinctive Christian way of life.  Stanley </a:t>
            </a:r>
            <a:r>
              <a:rPr lang="en-US" altLang="en-US" sz="1400" dirty="0" err="1" smtClean="0">
                <a:latin typeface="Arial" panose="020B0604020202020204" pitchFamily="34" charset="0"/>
                <a:cs typeface="Arial" panose="020B0604020202020204" pitchFamily="34" charset="0"/>
              </a:rPr>
              <a:t>Hauerwas</a:t>
            </a:r>
            <a:r>
              <a:rPr lang="en-US" altLang="en-US" sz="1400" dirty="0" smtClean="0">
                <a:latin typeface="Arial" panose="020B0604020202020204" pitchFamily="34" charset="0"/>
                <a:cs typeface="Arial" panose="020B0604020202020204" pitchFamily="34" charset="0"/>
              </a:rPr>
              <a:t> is a theologian whose career exemplifies the ecumenism of contemporary Christian ethics. Historically speaking, it is a perspective that owes much to the radical freedom from government and society that Mennonites and other radical Protestant groups sought during the Reformation. </a:t>
            </a:r>
            <a:r>
              <a:rPr lang="en-US" altLang="en-US" sz="1400" dirty="0" err="1" smtClean="0">
                <a:latin typeface="Arial" panose="020B0604020202020204" pitchFamily="34" charset="0"/>
                <a:cs typeface="Arial" panose="020B0604020202020204" pitchFamily="34" charset="0"/>
              </a:rPr>
              <a:t>Hauerwas</a:t>
            </a:r>
            <a:r>
              <a:rPr lang="en-US" altLang="en-US" sz="1400" dirty="0" smtClean="0">
                <a:latin typeface="Arial" panose="020B0604020202020204" pitchFamily="34" charset="0"/>
                <a:cs typeface="Arial" panose="020B0604020202020204" pitchFamily="34" charset="0"/>
              </a:rPr>
              <a:t> shares their pacifism, their emphasis on local Christian congregations rather than hierarchical church authority, and their suspicion of Christian entanglement with government, wealth, and social prestige. The emphasis is strongly, almost exclusively, on Christian witness to a society from which the Christian stands apart. This sets </a:t>
            </a:r>
            <a:r>
              <a:rPr lang="en-US" altLang="en-US" sz="1400" dirty="0" err="1" smtClean="0">
                <a:latin typeface="Arial" panose="020B0604020202020204" pitchFamily="34" charset="0"/>
                <a:cs typeface="Arial" panose="020B0604020202020204" pitchFamily="34" charset="0"/>
              </a:rPr>
              <a:t>Hauerwas</a:t>
            </a:r>
            <a:r>
              <a:rPr lang="en-US" altLang="en-US" sz="1400" dirty="0" smtClean="0">
                <a:latin typeface="Arial" panose="020B0604020202020204" pitchFamily="34" charset="0"/>
                <a:cs typeface="Arial" panose="020B0604020202020204" pitchFamily="34" charset="0"/>
              </a:rPr>
              <a:t> at odds with most interpretations of Christian ethics by synergist, realist, or liberationist authors. </a:t>
            </a:r>
            <a:r>
              <a:rPr lang="en-US" altLang="en-US" sz="1400" dirty="0" err="1" smtClean="0">
                <a:latin typeface="Arial" panose="020B0604020202020204" pitchFamily="34" charset="0"/>
                <a:cs typeface="Arial" panose="020B0604020202020204" pitchFamily="34" charset="0"/>
              </a:rPr>
              <a:t>Hauerwas</a:t>
            </a:r>
            <a:r>
              <a:rPr lang="en-US" altLang="en-US" sz="1400" dirty="0" smtClean="0">
                <a:latin typeface="Arial" panose="020B0604020202020204" pitchFamily="34" charset="0"/>
                <a:cs typeface="Arial" panose="020B0604020202020204" pitchFamily="34" charset="0"/>
              </a:rPr>
              <a:t> insists that we live in a fragmented and violent world. Where John Courtney Murray emphasized the possibility of reasoned agreement, </a:t>
            </a:r>
            <a:r>
              <a:rPr lang="en-US" altLang="en-US" sz="1400" dirty="0" err="1" smtClean="0">
                <a:latin typeface="Arial" panose="020B0604020202020204" pitchFamily="34" charset="0"/>
                <a:cs typeface="Arial" panose="020B0604020202020204" pitchFamily="34" charset="0"/>
              </a:rPr>
              <a:t>Hauerwas</a:t>
            </a:r>
            <a:r>
              <a:rPr lang="en-US" altLang="en-US" sz="1400" dirty="0" smtClean="0">
                <a:latin typeface="Arial" panose="020B0604020202020204" pitchFamily="34" charset="0"/>
                <a:cs typeface="Arial" panose="020B0604020202020204" pitchFamily="34" charset="0"/>
              </a:rPr>
              <a:t> says that the main way people in society resolve their differences is by using force to coerce everyone into a single way of thinking and acting, imposed by those with power. Governments do this in their relations with other governments and also in the ways that they control their own people. But churches also use coercion in the ways that they use authority to ensure conformity. History shows us that churches will use violence, too, if they have the opportunity. </a:t>
            </a:r>
            <a:r>
              <a:rPr lang="en-US" altLang="en-US" sz="1400" dirty="0" err="1" smtClean="0">
                <a:latin typeface="Arial" panose="020B0604020202020204" pitchFamily="34" charset="0"/>
                <a:cs typeface="Arial" panose="020B0604020202020204" pitchFamily="34" charset="0"/>
              </a:rPr>
              <a:t>Hauerwas</a:t>
            </a:r>
            <a:r>
              <a:rPr lang="en-US" altLang="en-US" sz="1400" dirty="0" smtClean="0">
                <a:latin typeface="Arial" panose="020B0604020202020204" pitchFamily="34" charset="0"/>
                <a:cs typeface="Arial" panose="020B0604020202020204" pitchFamily="34" charset="0"/>
              </a:rPr>
              <a:t> finds little in the ways that other writers approach Christian ethics to help us deal with this fragmented and violent world. By contrast, </a:t>
            </a:r>
            <a:r>
              <a:rPr lang="en-US" altLang="en-US" sz="1400" dirty="0" err="1" smtClean="0">
                <a:latin typeface="Arial" panose="020B0604020202020204" pitchFamily="34" charset="0"/>
                <a:cs typeface="Arial" panose="020B0604020202020204" pitchFamily="34" charset="0"/>
              </a:rPr>
              <a:t>Hauerwas</a:t>
            </a:r>
            <a:r>
              <a:rPr lang="en-US" altLang="en-US" sz="1400" dirty="0" smtClean="0">
                <a:latin typeface="Arial" panose="020B0604020202020204" pitchFamily="34" charset="0"/>
                <a:cs typeface="Arial" panose="020B0604020202020204" pitchFamily="34" charset="0"/>
              </a:rPr>
              <a:t> argues that Christian ethics must be more specifically Christian. Christian ethics will not tell us what everyone ought to do or answer the questions that everyone is asking, but it will tell us how to live as Christians. Being a Christian is not about solving the world's problems. It is about acquiring the characteristics of </a:t>
            </a:r>
            <a:r>
              <a:rPr lang="en-US" altLang="en-US" sz="1400" dirty="0" err="1" smtClean="0">
                <a:latin typeface="Arial" panose="020B0604020202020204" pitchFamily="34" charset="0"/>
                <a:cs typeface="Arial" panose="020B0604020202020204" pitchFamily="34" charset="0"/>
              </a:rPr>
              <a:t>peaceableness</a:t>
            </a:r>
            <a:r>
              <a:rPr lang="en-US" altLang="en-US" sz="1400" dirty="0" smtClean="0">
                <a:latin typeface="Arial" panose="020B0604020202020204" pitchFamily="34" charset="0"/>
                <a:cs typeface="Arial" panose="020B0604020202020204" pitchFamily="34" charset="0"/>
              </a:rPr>
              <a:t> and patience that sustain a community that can live as Jesus lived, despite the fragmentation and violence of the world. Integrity, then, focuses on incarnation within the Christian stance, just as Synergy emphasized creation. In contrast to Murray's expectation that Christians will help to form the public consensus, </a:t>
            </a:r>
            <a:r>
              <a:rPr lang="en-US" altLang="en-US" sz="1400" dirty="0" err="1" smtClean="0">
                <a:latin typeface="Arial" panose="020B0604020202020204" pitchFamily="34" charset="0"/>
                <a:cs typeface="Arial" panose="020B0604020202020204" pitchFamily="34" charset="0"/>
              </a:rPr>
              <a:t>Hauerwas</a:t>
            </a:r>
            <a:r>
              <a:rPr lang="en-US" altLang="en-US" sz="1400" dirty="0" smtClean="0">
                <a:latin typeface="Arial" panose="020B0604020202020204" pitchFamily="34" charset="0"/>
                <a:cs typeface="Arial" panose="020B0604020202020204" pitchFamily="34" charset="0"/>
              </a:rPr>
              <a:t> urges the church to concentrate on a distinctive truth that stands apart from what everyone seems to know about human nature. The Christian life does not fulfill ordinary expectations of the good life. It makes sense only in light of the story of Jesus' reliance on love, rather than power. Likewise, Christian ethics does not provide solutions to moral problems that everyone understands. Christian ethics identifies the human qualities that make it possible for a community to follow Jesus and shows us how those virtues can be sustained. Such a life will make little sense to people who seek other goals, but the aim of Christian witness is neither persuasion nor social transformation. It simply reminds the world that fragmentation and violence do not have the last word</a:t>
            </a:r>
          </a:p>
          <a:p>
            <a:pPr eaLnBrk="1" hangingPunct="1">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REALISM </a:t>
            </a:r>
          </a:p>
          <a:p>
            <a:pPr eaLnBrk="1" hangingPunct="1">
              <a:defRPr/>
            </a:pPr>
            <a:r>
              <a:rPr lang="en-US" altLang="en-US" sz="1400" dirty="0" smtClean="0">
                <a:latin typeface="Arial" panose="020B0604020202020204" pitchFamily="34" charset="0"/>
                <a:cs typeface="Arial" panose="020B0604020202020204" pitchFamily="34" charset="0"/>
              </a:rPr>
              <a:t>REALISM recognizes that the effects of sin and the weaknesses of human nature are found everywhere and warns against the human tendencies to overestimate our power to control events and to think too highly of our own virtues.  While Integrity refuses to take responsibility for society and its problems, Realism accepts that responsibility eagerly. For the realist, the first task of Christian ethics is to match the requirements of the Christian stance to the realities of the present situation. The realist would agree with </a:t>
            </a:r>
            <a:r>
              <a:rPr lang="en-US" altLang="en-US" sz="1400" dirty="0" err="1" smtClean="0">
                <a:latin typeface="Arial" panose="020B0604020202020204" pitchFamily="34" charset="0"/>
                <a:cs typeface="Arial" panose="020B0604020202020204" pitchFamily="34" charset="0"/>
              </a:rPr>
              <a:t>Hauerwas</a:t>
            </a:r>
            <a:r>
              <a:rPr lang="en-US" altLang="en-US" sz="1400" dirty="0" smtClean="0">
                <a:latin typeface="Arial" panose="020B0604020202020204" pitchFamily="34" charset="0"/>
                <a:cs typeface="Arial" panose="020B0604020202020204" pitchFamily="34" charset="0"/>
              </a:rPr>
              <a:t> that the narrative of God's dealings with humanity provides a critical perspective on human history and society. Seeing ourselves in light of creation, sin, incarnation, redemption, and resurrection destiny undercuts pride in our achievements and destroys any illusions that we have the power to make them permanent. But the realist insists that it is not enough to bear this witness that our achievements are flawed and our possibilities are limited. Christian ethics must also guide our choices among these limited possibilities, because how we choose makes a real difference in the lives of individuals and nations. Reinhold Niebuhr (1892– 1971), the most important Christian realist of the twentieth century. Christian ideal of love must be seen in light of a biblical understanding of human nature. The human person is both made in the image of God and separated from God by a sinful urge to seek security and power in the self. Realism approaches moral problems by maintaining this balance between human freedom and human limitations, between the transforming power of love and the restraining influence of self-interest. Christianity neither sinks into pessimism that thinks it can do nothing, nor allows itself to imagine, as reformers of all sorts have often done, that it can see the future so clearly as to transform this world into a new one. Realism thus emphasizes sin and the Fall in understanding the terms on which we have to make our moral choices. Creation and resurrection destiny are important, too. Creation provides a reference point for thinking about human nature, and resurrection destiny sustains hope, even when sin predictably limits what we can achieve in our own lifetimes. The meaning of the moral life depends not on the success of human efforts, but on the certainty of God's final judgment. Within this framework of creation and resurrection destiny, realists are able to focus on judgments of relative good and evil, with no need to overstate their own wisdom or claim too much for their own part in the work of redemption within history. Realism tries above all to be realistic about human nature. The insights drawn from that kind of realism will be different in each situation, but the effort to be realistic seems to be perennially relevant.</a:t>
            </a:r>
          </a:p>
          <a:p>
            <a:pPr eaLnBrk="1" hangingPunct="1">
              <a:defRPr/>
            </a:pPr>
            <a:endParaRPr lang="en-US" altLang="en-US" sz="1400" dirty="0" smtClean="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LIBERATION </a:t>
            </a: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Liberation stresses that Christian faith frees people from the political, economic, and psychological power of those who oppress them and seeks especially to bring this message of freedom to the poor and those who live on the margins of society. Katie Geneva Cannon took a different approach to Christian ethics in the 1980s with her study of the Black woman's literary tradition. 17 In formulating a "Black Womanist ethics," Cannon discovered the importance of attending to the details of social experience of oppressed people and understanding how ethics emerges from that experience. For the Black woman who lives with racial prejudice, gender bias, and poverty, understanding the good human life cannot be a matter of applying some other ethical system to her experience.   Cannon's Black Womanist ethics helps us understand other forms of liberation theology that have developed in recent decades. Those who have been kept on the edges of society by politics, poverty, or discrimination have increasingly found their own voices, and describing the moral life in their own terms has been the first step toward political rights and social power. This new "liberation theology" provided a perspective that served Christians engaged in political struggles in South Africa and Asia, as well as among marginalized groups in Europe and North America. </a:t>
            </a:r>
            <a:r>
              <a:rPr lang="en-US" altLang="en-US" sz="1400" dirty="0" err="1" smtClean="0">
                <a:latin typeface="Arial" panose="020B0604020202020204" pitchFamily="34" charset="0"/>
                <a:cs typeface="Arial" panose="020B0604020202020204" pitchFamily="34" charset="0"/>
              </a:rPr>
              <a:t>Mujerista</a:t>
            </a:r>
            <a:r>
              <a:rPr lang="en-US" altLang="en-US" sz="1400" dirty="0" smtClean="0">
                <a:latin typeface="Arial" panose="020B0604020202020204" pitchFamily="34" charset="0"/>
                <a:cs typeface="Arial" panose="020B0604020202020204" pitchFamily="34" charset="0"/>
              </a:rPr>
              <a:t> theology, reflecting the experience of Hispanic women, and the </a:t>
            </a:r>
            <a:r>
              <a:rPr lang="en-US" altLang="en-US" sz="1400" dirty="0" err="1" smtClean="0">
                <a:latin typeface="Arial" panose="020B0604020202020204" pitchFamily="34" charset="0"/>
                <a:cs typeface="Arial" panose="020B0604020202020204" pitchFamily="34" charset="0"/>
              </a:rPr>
              <a:t>Minjung</a:t>
            </a:r>
            <a:r>
              <a:rPr lang="en-US" altLang="en-US" sz="1400" dirty="0" smtClean="0">
                <a:latin typeface="Arial" panose="020B0604020202020204" pitchFamily="34" charset="0"/>
                <a:cs typeface="Arial" panose="020B0604020202020204" pitchFamily="34" charset="0"/>
              </a:rPr>
              <a:t> theology of Korean political activists are just two prominent examples among many ways that this liberationist approach has become part of Christian life around the world. Like Integrity, Liberation focuses on incarnation. The presence of God in Jesus Christ among the poor and despised is the central fact that must be understood to grasp the meaning of Christian faith and orient the followers of Jesus for action in the world. For the liberationist, however, incarnation and redemption are directly connected in Christian experience.</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INTEGRITY often insists that REALISM denies the teaching of Jesus, while SYNERGY and LIBERATION accuse one another of forgetting the true meaning of the Christian faith.</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Stance and Society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Even this brief survey of four versions of the Christian stance reminds us that a stance is a framework for argument as well as a set of shared beliefs. Christians emphasize different parts of the stance they share, and these differences result in different ways of seeing the moral questions they face, especially when those questions involve their relationships to the wider society in which they live. If they think first about the world as God's creation, encompassing nature, humanity, and history in one order in which all have a part, they will not be surprised to find that different people share similar human needs, limitations, and possibilities.</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We may sometimes speak of "the realist stance" or "the liberationist stance" as a shorthand way of referring to what are in fact different versions of the Christian stance, not really different stances. Participants in the arguments may forget this, with Integrity insisting that Realism denies the teaching of Jesus and Synergy and Liberation accusing each other of forgetting the meaning of the Christian message. All four of these positions are needed for a full understanding of Christian ethics, and even when we make choices between them, it is important to see the questions from the other points of view.</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r>
              <a:rPr lang="en-US" altLang="en-US" sz="1400" dirty="0" err="1" smtClean="0">
                <a:latin typeface="Arial" panose="020B0604020202020204" pitchFamily="34" charset="0"/>
                <a:cs typeface="Arial" panose="020B0604020202020204" pitchFamily="34" charset="0"/>
              </a:rPr>
              <a:t>Lovin</a:t>
            </a:r>
            <a:r>
              <a:rPr lang="en-US" altLang="en-US" sz="1400" dirty="0" smtClean="0">
                <a:latin typeface="Arial" panose="020B0604020202020204" pitchFamily="34" charset="0"/>
                <a:cs typeface="Arial" panose="020B0604020202020204" pitchFamily="34" charset="0"/>
              </a:rPr>
              <a:t>, Robin W. (2011-11-01). An Introduction to Christian Ethics: Goals, Duties, and Virtues (p. 66). Abingdon Press. Kindle Edition. </a:t>
            </a: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eaLnBrk="1" hangingPunct="1">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D772F187-5539-4AE4-A4DE-A152BED5EE09}" type="slidenum">
              <a:rPr lang="en-US" altLang="en-US"/>
              <a:pPr/>
              <a:t>‹#›</a:t>
            </a:fld>
            <a:endParaRPr lang="en-US" altLang="en-US"/>
          </a:p>
        </p:txBody>
      </p:sp>
    </p:spTree>
    <p:extLst>
      <p:ext uri="{BB962C8B-B14F-4D97-AF65-F5344CB8AC3E}">
        <p14:creationId xmlns:p14="http://schemas.microsoft.com/office/powerpoint/2010/main" val="320762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E5A2B258-648A-44DE-9CA0-B89BCE401918}" type="slidenum">
              <a:rPr lang="en-US" altLang="en-US"/>
              <a:pPr/>
              <a:t>‹#›</a:t>
            </a:fld>
            <a:endParaRPr lang="en-US" altLang="en-US"/>
          </a:p>
        </p:txBody>
      </p:sp>
    </p:spTree>
    <p:extLst>
      <p:ext uri="{BB962C8B-B14F-4D97-AF65-F5344CB8AC3E}">
        <p14:creationId xmlns:p14="http://schemas.microsoft.com/office/powerpoint/2010/main" val="2494524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2EC7C6F0-D857-4D28-BB59-C9524D99B6ED}" type="slidenum">
              <a:rPr lang="en-US" altLang="en-US"/>
              <a:pPr/>
              <a:t>‹#›</a:t>
            </a:fld>
            <a:endParaRPr lang="en-US" altLang="en-US"/>
          </a:p>
        </p:txBody>
      </p:sp>
    </p:spTree>
    <p:extLst>
      <p:ext uri="{BB962C8B-B14F-4D97-AF65-F5344CB8AC3E}">
        <p14:creationId xmlns:p14="http://schemas.microsoft.com/office/powerpoint/2010/main" val="197334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E206C8E8-409B-4BC1-ADFD-064FFD8C53AE}" type="slidenum">
              <a:rPr lang="en-US" altLang="en-US"/>
              <a:pPr/>
              <a:t>‹#›</a:t>
            </a:fld>
            <a:endParaRPr lang="en-US" altLang="en-US"/>
          </a:p>
        </p:txBody>
      </p:sp>
    </p:spTree>
    <p:extLst>
      <p:ext uri="{BB962C8B-B14F-4D97-AF65-F5344CB8AC3E}">
        <p14:creationId xmlns:p14="http://schemas.microsoft.com/office/powerpoint/2010/main" val="168028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3AF4FC2-5750-4CCC-BDF0-03C2DCB49AEA}" type="slidenum">
              <a:rPr lang="en-US" altLang="en-US"/>
              <a:pPr/>
              <a:t>‹#›</a:t>
            </a:fld>
            <a:endParaRPr lang="en-US" altLang="en-US"/>
          </a:p>
        </p:txBody>
      </p:sp>
    </p:spTree>
    <p:extLst>
      <p:ext uri="{BB962C8B-B14F-4D97-AF65-F5344CB8AC3E}">
        <p14:creationId xmlns:p14="http://schemas.microsoft.com/office/powerpoint/2010/main" val="25486134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DE2A898-96F3-4B23-B0E3-EF55509913EE}" type="slidenum">
              <a:rPr lang="en-US" altLang="en-US"/>
              <a:pPr/>
              <a:t>‹#›</a:t>
            </a:fld>
            <a:endParaRPr lang="en-US" altLang="en-US"/>
          </a:p>
        </p:txBody>
      </p:sp>
    </p:spTree>
    <p:extLst>
      <p:ext uri="{BB962C8B-B14F-4D97-AF65-F5344CB8AC3E}">
        <p14:creationId xmlns:p14="http://schemas.microsoft.com/office/powerpoint/2010/main" val="134227064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53E12323-F278-4098-BC25-FFBBA106FEC4}" type="slidenum">
              <a:rPr lang="en-US" altLang="en-US"/>
              <a:pPr/>
              <a:t>‹#›</a:t>
            </a:fld>
            <a:endParaRPr lang="en-US" altLang="en-US"/>
          </a:p>
        </p:txBody>
      </p:sp>
    </p:spTree>
    <p:extLst>
      <p:ext uri="{BB962C8B-B14F-4D97-AF65-F5344CB8AC3E}">
        <p14:creationId xmlns:p14="http://schemas.microsoft.com/office/powerpoint/2010/main" val="112988328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4BD1DA20-23A2-4F9E-8370-0039D436019D}" type="slidenum">
              <a:rPr lang="en-US" altLang="en-US"/>
              <a:pPr/>
              <a:t>‹#›</a:t>
            </a:fld>
            <a:endParaRPr lang="en-US" altLang="en-US"/>
          </a:p>
        </p:txBody>
      </p:sp>
    </p:spTree>
    <p:extLst>
      <p:ext uri="{BB962C8B-B14F-4D97-AF65-F5344CB8AC3E}">
        <p14:creationId xmlns:p14="http://schemas.microsoft.com/office/powerpoint/2010/main" val="202265579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8D4ADD83-5621-41C7-B264-A815B150C797}" type="slidenum">
              <a:rPr lang="en-US" altLang="en-US"/>
              <a:pPr/>
              <a:t>‹#›</a:t>
            </a:fld>
            <a:endParaRPr lang="en-US" altLang="en-US"/>
          </a:p>
        </p:txBody>
      </p:sp>
    </p:spTree>
    <p:extLst>
      <p:ext uri="{BB962C8B-B14F-4D97-AF65-F5344CB8AC3E}">
        <p14:creationId xmlns:p14="http://schemas.microsoft.com/office/powerpoint/2010/main" val="384562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CEDB5194-C784-4319-8CF0-5FD199584ABC}" type="slidenum">
              <a:rPr lang="en-US" altLang="en-US"/>
              <a:pPr/>
              <a:t>‹#›</a:t>
            </a:fld>
            <a:endParaRPr lang="en-US" altLang="en-US"/>
          </a:p>
        </p:txBody>
      </p:sp>
    </p:spTree>
    <p:extLst>
      <p:ext uri="{BB962C8B-B14F-4D97-AF65-F5344CB8AC3E}">
        <p14:creationId xmlns:p14="http://schemas.microsoft.com/office/powerpoint/2010/main" val="371354584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2F894BD7-57DA-486D-A04A-849FD0373454}" type="slidenum">
              <a:rPr lang="en-US" altLang="en-US"/>
              <a:pPr/>
              <a:t>‹#›</a:t>
            </a:fld>
            <a:endParaRPr lang="en-US" altLang="en-US"/>
          </a:p>
        </p:txBody>
      </p:sp>
    </p:spTree>
    <p:extLst>
      <p:ext uri="{BB962C8B-B14F-4D97-AF65-F5344CB8AC3E}">
        <p14:creationId xmlns:p14="http://schemas.microsoft.com/office/powerpoint/2010/main" val="378430580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AAD46862-666A-4BAF-878B-12E4BDA9B5D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40" r:id="rId1"/>
    <p:sldLayoutId id="2147484136" r:id="rId2"/>
    <p:sldLayoutId id="2147484141" r:id="rId3"/>
    <p:sldLayoutId id="2147484142" r:id="rId4"/>
    <p:sldLayoutId id="2147484143" r:id="rId5"/>
    <p:sldLayoutId id="2147484144" r:id="rId6"/>
    <p:sldLayoutId id="2147484137" r:id="rId7"/>
    <p:sldLayoutId id="2147484145" r:id="rId8"/>
    <p:sldLayoutId id="2147484146" r:id="rId9"/>
    <p:sldLayoutId id="2147484138" r:id="rId10"/>
    <p:sldLayoutId id="214748413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pitchFamily="34" charset="0"/>
                <a:cs typeface="Arial" pitchFamily="34" charset="0"/>
              </a:rPr>
              <a:t>	</a:t>
            </a:r>
            <a:r>
              <a:rPr lang="en-US" altLang="en-US" sz="2800" b="1" smtClean="0">
                <a:latin typeface="Arial" pitchFamily="34" charset="0"/>
                <a:cs typeface="Arial" pitchFamily="34" charset="0"/>
              </a:rPr>
              <a:t>Ross Arnold, Fall 2015</a:t>
            </a:r>
            <a:br>
              <a:rPr lang="en-US" altLang="en-US" sz="2800" b="1" smtClean="0">
                <a:latin typeface="Arial" pitchFamily="34" charset="0"/>
                <a:cs typeface="Arial" pitchFamily="34" charset="0"/>
              </a:rPr>
            </a:br>
            <a:r>
              <a:rPr lang="en-US" altLang="en-US" sz="2800" b="1" smtClean="0">
                <a:latin typeface="Arial" pitchFamily="34" charset="0"/>
                <a:cs typeface="Arial" pitchFamily="34"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lstStyle/>
          <a:p>
            <a:pPr algn="ct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Christian Ethics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(CL3)</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11268" name="TextBox 1"/>
          <p:cNvSpPr txBox="1">
            <a:spLocks noChangeArrowheads="1"/>
          </p:cNvSpPr>
          <p:nvPr/>
        </p:nvSpPr>
        <p:spPr bwMode="auto">
          <a:xfrm>
            <a:off x="304800" y="2438400"/>
            <a:ext cx="883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US" altLang="en-US" sz="4000" b="1">
                <a:latin typeface="Arial" pitchFamily="34" charset="0"/>
              </a:rPr>
              <a:t>Teleology (Goals Ethics)</a:t>
            </a:r>
            <a:endParaRPr lang="en-US" altLang="en-US" sz="4400" b="1">
              <a:latin typeface="Arial" pitchFamily="34" charset="0"/>
            </a:endParaRPr>
          </a:p>
          <a:p>
            <a:pPr eaLnBrk="1" hangingPunct="1"/>
            <a:endParaRPr lang="en-US" altLang="en-US">
              <a:latin typeface="Arial"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0" y="585788"/>
            <a:ext cx="8915400" cy="6553200"/>
          </a:xfrm>
        </p:spPr>
        <p:txBody>
          <a:bodyPr/>
          <a:lstStyle/>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Understanding your particular point of view, however, is not the same thing as solving moral problems. </a:t>
            </a:r>
          </a:p>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The moral question is not, </a:t>
            </a:r>
            <a:r>
              <a:rPr lang="en-US" altLang="en-US" sz="3200" i="1" smtClean="0">
                <a:latin typeface="Arial" pitchFamily="34" charset="0"/>
                <a:cs typeface="Arial" pitchFamily="34" charset="0"/>
              </a:rPr>
              <a:t>What do I believe?</a:t>
            </a:r>
            <a:r>
              <a:rPr lang="en-US" altLang="en-US" sz="3200" smtClean="0">
                <a:latin typeface="Arial" pitchFamily="34" charset="0"/>
                <a:cs typeface="Arial" pitchFamily="34" charset="0"/>
              </a:rPr>
              <a:t> It is, </a:t>
            </a:r>
            <a:r>
              <a:rPr lang="en-US" altLang="en-US" sz="3200" i="1" smtClean="0">
                <a:latin typeface="Arial" pitchFamily="34" charset="0"/>
                <a:cs typeface="Arial" pitchFamily="34" charset="0"/>
              </a:rPr>
              <a:t>What should I do? </a:t>
            </a:r>
          </a:p>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Here, Christian ethics comes into conversation with other ways of thinking about ethics, for all ethical approaches uses one or more of three primary ways of arriving at a moral decision: </a:t>
            </a:r>
            <a:r>
              <a:rPr lang="en-US" altLang="en-US" sz="3200" b="1" i="1" smtClean="0">
                <a:latin typeface="Arial" pitchFamily="34" charset="0"/>
                <a:cs typeface="Arial" pitchFamily="34" charset="0"/>
              </a:rPr>
              <a:t>teleology</a:t>
            </a:r>
            <a:r>
              <a:rPr lang="en-US" altLang="en-US" sz="3200" smtClean="0">
                <a:latin typeface="Arial" pitchFamily="34" charset="0"/>
                <a:cs typeface="Arial" pitchFamily="34" charset="0"/>
              </a:rPr>
              <a:t> (</a:t>
            </a:r>
            <a:r>
              <a:rPr lang="en-US" altLang="en-US" sz="3200" i="1" smtClean="0">
                <a:latin typeface="Arial" pitchFamily="34" charset="0"/>
                <a:cs typeface="Arial" pitchFamily="34" charset="0"/>
              </a:rPr>
              <a:t>goal</a:t>
            </a:r>
            <a:r>
              <a:rPr lang="en-US" altLang="en-US" sz="3200" smtClean="0">
                <a:latin typeface="Arial" pitchFamily="34" charset="0"/>
                <a:cs typeface="Arial" pitchFamily="34" charset="0"/>
              </a:rPr>
              <a:t> oriented); </a:t>
            </a:r>
            <a:r>
              <a:rPr lang="en-US" altLang="en-US" sz="3200" b="1" i="1" smtClean="0">
                <a:latin typeface="Arial" pitchFamily="34" charset="0"/>
                <a:cs typeface="Arial" pitchFamily="34" charset="0"/>
              </a:rPr>
              <a:t>deontology</a:t>
            </a:r>
            <a:r>
              <a:rPr lang="en-US" altLang="en-US" sz="3200" smtClean="0">
                <a:latin typeface="Arial" pitchFamily="34" charset="0"/>
                <a:cs typeface="Arial" pitchFamily="34" charset="0"/>
              </a:rPr>
              <a:t> (</a:t>
            </a:r>
            <a:r>
              <a:rPr lang="en-US" altLang="en-US" sz="3200" i="1" smtClean="0">
                <a:latin typeface="Arial" pitchFamily="34" charset="0"/>
                <a:cs typeface="Arial" pitchFamily="34" charset="0"/>
              </a:rPr>
              <a:t>duty</a:t>
            </a:r>
            <a:r>
              <a:rPr lang="en-US" altLang="en-US" sz="3200" smtClean="0">
                <a:latin typeface="Arial" pitchFamily="34" charset="0"/>
                <a:cs typeface="Arial" pitchFamily="34" charset="0"/>
              </a:rPr>
              <a:t> or </a:t>
            </a:r>
            <a:r>
              <a:rPr lang="en-US" altLang="en-US" sz="3200" i="1" smtClean="0">
                <a:latin typeface="Arial" pitchFamily="34" charset="0"/>
                <a:cs typeface="Arial" pitchFamily="34" charset="0"/>
              </a:rPr>
              <a:t>rule</a:t>
            </a:r>
            <a:r>
              <a:rPr lang="en-US" altLang="en-US" sz="3200" smtClean="0">
                <a:latin typeface="Arial" pitchFamily="34" charset="0"/>
                <a:cs typeface="Arial" pitchFamily="34" charset="0"/>
              </a:rPr>
              <a:t> oriented); and </a:t>
            </a:r>
            <a:r>
              <a:rPr lang="en-US" altLang="en-US" sz="3200" b="1" i="1" smtClean="0">
                <a:latin typeface="Arial" pitchFamily="34" charset="0"/>
                <a:cs typeface="Arial" pitchFamily="34" charset="0"/>
              </a:rPr>
              <a:t>areteology</a:t>
            </a:r>
            <a:r>
              <a:rPr lang="en-US" altLang="en-US" sz="3200" smtClean="0">
                <a:latin typeface="Arial" pitchFamily="34" charset="0"/>
                <a:cs typeface="Arial" pitchFamily="34" charset="0"/>
              </a:rPr>
              <a:t> (</a:t>
            </a:r>
            <a:r>
              <a:rPr lang="en-US" altLang="en-US" sz="3200" i="1" smtClean="0">
                <a:latin typeface="Arial" pitchFamily="34" charset="0"/>
                <a:cs typeface="Arial" pitchFamily="34" charset="0"/>
              </a:rPr>
              <a:t>virtue</a:t>
            </a:r>
            <a:r>
              <a:rPr lang="en-US" altLang="en-US" sz="3200" smtClean="0">
                <a:latin typeface="Arial" pitchFamily="34" charset="0"/>
                <a:cs typeface="Arial" pitchFamily="34" charset="0"/>
              </a:rPr>
              <a:t> oriented).</a:t>
            </a:r>
            <a:endParaRPr lang="en-US" altLang="en-US" sz="3300" smtClean="0">
              <a:latin typeface="Arial" pitchFamily="34" charset="0"/>
              <a:cs typeface="Arial" pitchFamily="34" charset="0"/>
            </a:endParaRPr>
          </a:p>
        </p:txBody>
      </p:sp>
      <p:sp>
        <p:nvSpPr>
          <p:cNvPr id="8194" name="Rectangle 2"/>
          <p:cNvSpPr>
            <a:spLocks noGrp="1" noChangeArrowheads="1"/>
          </p:cNvSpPr>
          <p:nvPr>
            <p:ph type="title"/>
          </p:nvPr>
        </p:nvSpPr>
        <p:spPr>
          <a:xfrm>
            <a:off x="228600" y="0"/>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The Basis for Ethics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1000"/>
                                        <p:tgtEl>
                                          <p:spTgt spid="17410">
                                            <p:txEl>
                                              <p:pRg st="0" end="0"/>
                                            </p:txEl>
                                          </p:spTgt>
                                        </p:tgtEl>
                                      </p:cBhvr>
                                    </p:animEffect>
                                    <p:anim calcmode="lin" valueType="num">
                                      <p:cBhvr>
                                        <p:cTn id="8" dur="10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1" end="1"/>
                                            </p:txEl>
                                          </p:spTgt>
                                        </p:tgtEl>
                                        <p:attrNameLst>
                                          <p:attrName>style.visibility</p:attrName>
                                        </p:attrNameLst>
                                      </p:cBhvr>
                                      <p:to>
                                        <p:strVal val="visible"/>
                                      </p:to>
                                    </p:set>
                                    <p:animEffect transition="in" filter="fade">
                                      <p:cBhvr>
                                        <p:cTn id="14" dur="1000"/>
                                        <p:tgtEl>
                                          <p:spTgt spid="17410">
                                            <p:txEl>
                                              <p:pRg st="1" end="1"/>
                                            </p:txEl>
                                          </p:spTgt>
                                        </p:tgtEl>
                                      </p:cBhvr>
                                    </p:animEffect>
                                    <p:anim calcmode="lin" valueType="num">
                                      <p:cBhvr>
                                        <p:cTn id="15"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2" end="2"/>
                                            </p:txEl>
                                          </p:spTgt>
                                        </p:tgtEl>
                                        <p:attrNameLst>
                                          <p:attrName>style.visibility</p:attrName>
                                        </p:attrNameLst>
                                      </p:cBhvr>
                                      <p:to>
                                        <p:strVal val="visible"/>
                                      </p:to>
                                    </p:set>
                                    <p:animEffect transition="in" filter="fade">
                                      <p:cBhvr>
                                        <p:cTn id="21" dur="1000"/>
                                        <p:tgtEl>
                                          <p:spTgt spid="17410">
                                            <p:txEl>
                                              <p:pRg st="2" end="2"/>
                                            </p:txEl>
                                          </p:spTgt>
                                        </p:tgtEl>
                                      </p:cBhvr>
                                    </p:animEffect>
                                    <p:anim calcmode="lin" valueType="num">
                                      <p:cBhvr>
                                        <p:cTn id="22"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1588" y="600075"/>
            <a:ext cx="8915401" cy="6553200"/>
          </a:xfrm>
        </p:spPr>
        <p:txBody>
          <a:bodyPr/>
          <a:lstStyle/>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Teleological ethics uses reason to determine the goals or goods at which our actions should aim, and to guide action toward the achievement of a good goal. </a:t>
            </a:r>
          </a:p>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What makes an </a:t>
            </a:r>
            <a:r>
              <a:rPr lang="en-US" altLang="en-US" sz="3200" b="1" smtClean="0">
                <a:latin typeface="Arial" pitchFamily="34" charset="0"/>
                <a:cs typeface="Arial" pitchFamily="34" charset="0"/>
              </a:rPr>
              <a:t>action</a:t>
            </a:r>
            <a:r>
              <a:rPr lang="en-US" altLang="en-US" sz="3200" smtClean="0">
                <a:latin typeface="Arial" pitchFamily="34" charset="0"/>
                <a:cs typeface="Arial" pitchFamily="34" charset="0"/>
              </a:rPr>
              <a:t> right is that it aims at good results.  What makes a </a:t>
            </a:r>
            <a:r>
              <a:rPr lang="en-US" altLang="en-US" sz="3200" b="1" smtClean="0">
                <a:latin typeface="Arial" pitchFamily="34" charset="0"/>
                <a:cs typeface="Arial" pitchFamily="34" charset="0"/>
              </a:rPr>
              <a:t>person</a:t>
            </a:r>
            <a:r>
              <a:rPr lang="en-US" altLang="en-US" sz="3200" smtClean="0">
                <a:latin typeface="Arial" pitchFamily="34" charset="0"/>
                <a:cs typeface="Arial" pitchFamily="34" charset="0"/>
              </a:rPr>
              <a:t> good is that he or she accomplishes good things.</a:t>
            </a:r>
          </a:p>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The challenge to teleology is determining what is </a:t>
            </a:r>
            <a:r>
              <a:rPr lang="en-US" altLang="en-US" sz="3200" b="1" i="1" smtClean="0">
                <a:latin typeface="Arial" pitchFamily="34" charset="0"/>
                <a:cs typeface="Arial" pitchFamily="34" charset="0"/>
              </a:rPr>
              <a:t>really good</a:t>
            </a:r>
            <a:r>
              <a:rPr lang="en-US" altLang="en-US" sz="3200" smtClean="0">
                <a:latin typeface="Arial" pitchFamily="34" charset="0"/>
                <a:cs typeface="Arial" pitchFamily="34" charset="0"/>
              </a:rPr>
              <a:t>, which of competing goods are </a:t>
            </a:r>
            <a:r>
              <a:rPr lang="en-US" altLang="en-US" sz="3200" b="1" i="1" smtClean="0">
                <a:latin typeface="Arial" pitchFamily="34" charset="0"/>
                <a:cs typeface="Arial" pitchFamily="34" charset="0"/>
              </a:rPr>
              <a:t>best</a:t>
            </a:r>
            <a:r>
              <a:rPr lang="en-US" altLang="en-US" sz="3200" smtClean="0">
                <a:latin typeface="Arial" pitchFamily="34" charset="0"/>
                <a:cs typeface="Arial" pitchFamily="34" charset="0"/>
              </a:rPr>
              <a:t>, and how accurately we can </a:t>
            </a:r>
            <a:r>
              <a:rPr lang="en-US" altLang="en-US" sz="3200" b="1" i="1" smtClean="0">
                <a:latin typeface="Arial" pitchFamily="34" charset="0"/>
                <a:cs typeface="Arial" pitchFamily="34" charset="0"/>
              </a:rPr>
              <a:t>predict the future </a:t>
            </a:r>
            <a:r>
              <a:rPr lang="en-US" altLang="en-US" sz="3200" smtClean="0">
                <a:latin typeface="Arial" pitchFamily="34" charset="0"/>
                <a:cs typeface="Arial" pitchFamily="34" charset="0"/>
              </a:rPr>
              <a:t>(since we are making moral decisions today based on future 				outcomes).</a:t>
            </a:r>
            <a:endParaRPr lang="en-US" altLang="en-US" sz="2800" smtClean="0">
              <a:latin typeface="Arial" pitchFamily="34" charset="0"/>
              <a:cs typeface="Arial" pitchFamily="34" charset="0"/>
            </a:endParaRPr>
          </a:p>
        </p:txBody>
      </p:sp>
      <p:sp>
        <p:nvSpPr>
          <p:cNvPr id="8194" name="Rectangle 2"/>
          <p:cNvSpPr>
            <a:spLocks noGrp="1" noChangeArrowheads="1"/>
          </p:cNvSpPr>
          <p:nvPr>
            <p:ph type="title"/>
          </p:nvPr>
        </p:nvSpPr>
        <p:spPr>
          <a:xfrm>
            <a:off x="227678" y="3544"/>
            <a:ext cx="8686800" cy="579438"/>
          </a:xfrm>
        </p:spPr>
        <p:txBody>
          <a:bodyPr/>
          <a:lstStyle/>
          <a:p>
            <a:pPr eaLnBrk="1" hangingPunct="1">
              <a:defRPr/>
            </a:pPr>
            <a:r>
              <a:rPr lang="en-US" altLang="en-US" sz="3200" dirty="0" smtClean="0">
                <a:solidFill>
                  <a:schemeClr val="tx1"/>
                </a:solidFill>
                <a:effectLst/>
                <a:latin typeface="Arial" panose="020B0604020202020204" pitchFamily="34" charset="0"/>
                <a:cs typeface="Arial" panose="020B0604020202020204" pitchFamily="34" charset="0"/>
              </a:rPr>
              <a:t>Teleology:  Goods, Goals, and God </a:t>
            </a:r>
            <a:endParaRPr lang="en-US" altLang="en-US" sz="32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1000"/>
                                        <p:tgtEl>
                                          <p:spTgt spid="23554">
                                            <p:txEl>
                                              <p:pRg st="0" end="0"/>
                                            </p:txEl>
                                          </p:spTgt>
                                        </p:tgtEl>
                                      </p:cBhvr>
                                    </p:animEffect>
                                    <p:anim calcmode="lin" valueType="num">
                                      <p:cBhvr>
                                        <p:cTn id="8" dur="10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554">
                                            <p:txEl>
                                              <p:pRg st="1" end="1"/>
                                            </p:txEl>
                                          </p:spTgt>
                                        </p:tgtEl>
                                        <p:attrNameLst>
                                          <p:attrName>style.visibility</p:attrName>
                                        </p:attrNameLst>
                                      </p:cBhvr>
                                      <p:to>
                                        <p:strVal val="visible"/>
                                      </p:to>
                                    </p:set>
                                    <p:animEffect transition="in" filter="fade">
                                      <p:cBhvr>
                                        <p:cTn id="14" dur="1000"/>
                                        <p:tgtEl>
                                          <p:spTgt spid="23554">
                                            <p:txEl>
                                              <p:pRg st="1" end="1"/>
                                            </p:txEl>
                                          </p:spTgt>
                                        </p:tgtEl>
                                      </p:cBhvr>
                                    </p:animEffect>
                                    <p:anim calcmode="lin" valueType="num">
                                      <p:cBhvr>
                                        <p:cTn id="15"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554">
                                            <p:txEl>
                                              <p:pRg st="2" end="2"/>
                                            </p:txEl>
                                          </p:spTgt>
                                        </p:tgtEl>
                                        <p:attrNameLst>
                                          <p:attrName>style.visibility</p:attrName>
                                        </p:attrNameLst>
                                      </p:cBhvr>
                                      <p:to>
                                        <p:strVal val="visible"/>
                                      </p:to>
                                    </p:set>
                                    <p:animEffect transition="in" filter="fade">
                                      <p:cBhvr>
                                        <p:cTn id="21" dur="1000"/>
                                        <p:tgtEl>
                                          <p:spTgt spid="23554">
                                            <p:txEl>
                                              <p:pRg st="2" end="2"/>
                                            </p:txEl>
                                          </p:spTgt>
                                        </p:tgtEl>
                                      </p:cBhvr>
                                    </p:animEffect>
                                    <p:anim calcmode="lin" valueType="num">
                                      <p:cBhvr>
                                        <p:cTn id="22" dur="10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1588" y="604838"/>
            <a:ext cx="8915401" cy="6553200"/>
          </a:xfrm>
        </p:spPr>
        <p:txBody>
          <a:bodyPr/>
          <a:lstStyle/>
          <a:p>
            <a:pPr marL="404813" lvl="1" indent="-234950">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Aristotle said ethics is about making decisions that lead to </a:t>
            </a:r>
            <a:r>
              <a:rPr lang="en-US" altLang="en-US" sz="3200" i="1" smtClean="0">
                <a:latin typeface="Arial" pitchFamily="34" charset="0"/>
                <a:cs typeface="Arial" pitchFamily="34" charset="0"/>
              </a:rPr>
              <a:t>happiness</a:t>
            </a:r>
            <a:r>
              <a:rPr lang="en-US" altLang="en-US" sz="3200" smtClean="0">
                <a:latin typeface="Arial" pitchFamily="34" charset="0"/>
                <a:cs typeface="Arial" pitchFamily="34" charset="0"/>
              </a:rPr>
              <a:t> (</a:t>
            </a:r>
            <a:r>
              <a:rPr lang="en-US" altLang="en-US" sz="3200" i="1" smtClean="0">
                <a:latin typeface="Arial" pitchFamily="34" charset="0"/>
                <a:cs typeface="Arial" pitchFamily="34" charset="0"/>
              </a:rPr>
              <a:t>eudaimonia) – </a:t>
            </a:r>
            <a:r>
              <a:rPr lang="en-US" altLang="en-US" sz="3200" smtClean="0">
                <a:latin typeface="Arial" pitchFamily="34" charset="0"/>
                <a:cs typeface="Arial" pitchFamily="34" charset="0"/>
              </a:rPr>
              <a:t>the goal everyone naturally wants – learned slowly, step-by-step, based on experience.</a:t>
            </a:r>
          </a:p>
          <a:p>
            <a:pPr marL="404813" lvl="1" indent="-234950">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Christian ethics seems to disagree – Jesus said the blessed or joyful (</a:t>
            </a:r>
            <a:r>
              <a:rPr lang="en-US" altLang="en-US" sz="3200" i="1" smtClean="0">
                <a:latin typeface="Arial" pitchFamily="34" charset="0"/>
                <a:cs typeface="Arial" pitchFamily="34" charset="0"/>
              </a:rPr>
              <a:t>makarios</a:t>
            </a:r>
            <a:r>
              <a:rPr lang="en-US" altLang="en-US" sz="3200" smtClean="0">
                <a:latin typeface="Arial" pitchFamily="34" charset="0"/>
                <a:cs typeface="Arial" pitchFamily="34" charset="0"/>
              </a:rPr>
              <a:t>) are the meek, merciful, peaceable &amp; persecuted </a:t>
            </a:r>
            <a:r>
              <a:rPr lang="en-US" altLang="en-US" sz="1800" smtClean="0">
                <a:latin typeface="Arial" pitchFamily="34" charset="0"/>
                <a:cs typeface="Arial" pitchFamily="34" charset="0"/>
              </a:rPr>
              <a:t>(Matt. 5), </a:t>
            </a:r>
            <a:r>
              <a:rPr lang="en-US" altLang="en-US" sz="3200" smtClean="0">
                <a:latin typeface="Arial" pitchFamily="34" charset="0"/>
                <a:cs typeface="Arial" pitchFamily="34" charset="0"/>
              </a:rPr>
              <a:t>and all depends on relationship with God.</a:t>
            </a:r>
          </a:p>
          <a:p>
            <a:pPr marL="404813" lvl="1" indent="-234950">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Augustine emphasized the uniqueness of God's reality to explain why God alone is to be loved and why no other object of love can supply true happiness. </a:t>
            </a:r>
          </a:p>
          <a:p>
            <a:pPr marL="404813" lvl="1" indent="-234950">
              <a:lnSpc>
                <a:spcPct val="90000"/>
              </a:lnSpc>
              <a:buClr>
                <a:schemeClr val="tx1"/>
              </a:buClr>
              <a:buSzPct val="80000"/>
              <a:buFont typeface="Wingdings" pitchFamily="2" charset="2"/>
              <a:buChar char="Ø"/>
            </a:pPr>
            <a:endParaRPr lang="en-US" altLang="en-US" sz="3200" smtClean="0">
              <a:latin typeface="Arial" pitchFamily="34" charset="0"/>
              <a:cs typeface="Arial" pitchFamily="34" charset="0"/>
            </a:endParaRPr>
          </a:p>
        </p:txBody>
      </p:sp>
      <p:sp>
        <p:nvSpPr>
          <p:cNvPr id="8194" name="Rectangle 2"/>
          <p:cNvSpPr>
            <a:spLocks noGrp="1" noChangeArrowheads="1"/>
          </p:cNvSpPr>
          <p:nvPr>
            <p:ph type="title"/>
          </p:nvPr>
        </p:nvSpPr>
        <p:spPr>
          <a:xfrm>
            <a:off x="236538" y="24809"/>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Christian Teleological Ethics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fade">
                                      <p:cBhvr>
                                        <p:cTn id="7" dur="1000"/>
                                        <p:tgtEl>
                                          <p:spTgt spid="25602">
                                            <p:txEl>
                                              <p:pRg st="0" end="0"/>
                                            </p:txEl>
                                          </p:spTgt>
                                        </p:tgtEl>
                                      </p:cBhvr>
                                    </p:animEffect>
                                    <p:anim calcmode="lin" valueType="num">
                                      <p:cBhvr>
                                        <p:cTn id="8" dur="10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5602">
                                            <p:txEl>
                                              <p:pRg st="1" end="1"/>
                                            </p:txEl>
                                          </p:spTgt>
                                        </p:tgtEl>
                                        <p:attrNameLst>
                                          <p:attrName>style.visibility</p:attrName>
                                        </p:attrNameLst>
                                      </p:cBhvr>
                                      <p:to>
                                        <p:strVal val="visible"/>
                                      </p:to>
                                    </p:set>
                                    <p:animEffect transition="in" filter="fade">
                                      <p:cBhvr>
                                        <p:cTn id="14" dur="1000"/>
                                        <p:tgtEl>
                                          <p:spTgt spid="25602">
                                            <p:txEl>
                                              <p:pRg st="1" end="1"/>
                                            </p:txEl>
                                          </p:spTgt>
                                        </p:tgtEl>
                                      </p:cBhvr>
                                    </p:animEffect>
                                    <p:anim calcmode="lin" valueType="num">
                                      <p:cBhvr>
                                        <p:cTn id="15" dur="10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6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5602">
                                            <p:txEl>
                                              <p:pRg st="2" end="2"/>
                                            </p:txEl>
                                          </p:spTgt>
                                        </p:tgtEl>
                                        <p:attrNameLst>
                                          <p:attrName>style.visibility</p:attrName>
                                        </p:attrNameLst>
                                      </p:cBhvr>
                                      <p:to>
                                        <p:strVal val="visible"/>
                                      </p:to>
                                    </p:set>
                                    <p:animEffect transition="in" filter="fade">
                                      <p:cBhvr>
                                        <p:cTn id="21" dur="1000"/>
                                        <p:tgtEl>
                                          <p:spTgt spid="25602">
                                            <p:txEl>
                                              <p:pRg st="2" end="2"/>
                                            </p:txEl>
                                          </p:spTgt>
                                        </p:tgtEl>
                                      </p:cBhvr>
                                    </p:animEffect>
                                    <p:anim calcmode="lin" valueType="num">
                                      <p:cBhvr>
                                        <p:cTn id="22" dur="10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60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0" y="582613"/>
            <a:ext cx="8991600" cy="6808787"/>
          </a:xfrm>
        </p:spPr>
        <p:txBody>
          <a:bodyPr/>
          <a:lstStyle/>
          <a:p>
            <a:pPr lvl="1">
              <a:lnSpc>
                <a:spcPct val="90000"/>
              </a:lnSpc>
              <a:buClr>
                <a:schemeClr val="tx1"/>
              </a:buClr>
              <a:buSzPct val="80000"/>
              <a:buFont typeface="Wingdings" pitchFamily="2" charset="2"/>
              <a:buChar char="Ø"/>
            </a:pPr>
            <a:r>
              <a:rPr lang="en-US" altLang="en-US" sz="3300" b="1" smtClean="0">
                <a:latin typeface="Arial" pitchFamily="34" charset="0"/>
                <a:cs typeface="Arial" pitchFamily="34" charset="0"/>
              </a:rPr>
              <a:t>Moral realism </a:t>
            </a:r>
            <a:r>
              <a:rPr lang="en-US" altLang="en-US" sz="3300" smtClean="0">
                <a:latin typeface="Arial" pitchFamily="34" charset="0"/>
                <a:cs typeface="Arial" pitchFamily="34" charset="0"/>
              </a:rPr>
              <a:t>is the belief that goodness or rightness is part of the reality of whatever it is we accurately identify as good.  Goodness exists independently of ideas we have about it.</a:t>
            </a:r>
          </a:p>
          <a:p>
            <a:pPr lvl="1">
              <a:lnSpc>
                <a:spcPct val="90000"/>
              </a:lnSpc>
              <a:buClr>
                <a:schemeClr val="tx1"/>
              </a:buClr>
              <a:buSzPct val="80000"/>
              <a:buFont typeface="Wingdings" pitchFamily="2" charset="2"/>
              <a:buChar char="Ø"/>
            </a:pPr>
            <a:r>
              <a:rPr lang="en-US" altLang="en-US" sz="3300" b="1" smtClean="0">
                <a:latin typeface="Arial" pitchFamily="34" charset="0"/>
                <a:cs typeface="Arial" pitchFamily="34" charset="0"/>
              </a:rPr>
              <a:t>Moral idealism </a:t>
            </a:r>
            <a:r>
              <a:rPr lang="en-US" altLang="en-US" sz="3300" smtClean="0">
                <a:latin typeface="Arial" pitchFamily="34" charset="0"/>
                <a:cs typeface="Arial" pitchFamily="34" charset="0"/>
              </a:rPr>
              <a:t>says instead that moral values are not real properties, but are only “ideas” assigned by people – either individuals or groups – and therefore subject to change.  (Especially evident in </a:t>
            </a:r>
            <a:r>
              <a:rPr lang="en-US" altLang="en-US" sz="3300" i="1" smtClean="0">
                <a:latin typeface="Arial" pitchFamily="34" charset="0"/>
                <a:cs typeface="Arial" pitchFamily="34" charset="0"/>
              </a:rPr>
              <a:t>materialism</a:t>
            </a:r>
            <a:r>
              <a:rPr lang="en-US" altLang="en-US" sz="3300" smtClean="0">
                <a:latin typeface="Arial" pitchFamily="34" charset="0"/>
                <a:cs typeface="Arial" pitchFamily="34" charset="0"/>
              </a:rPr>
              <a:t> and </a:t>
            </a:r>
            <a:r>
              <a:rPr lang="en-US" altLang="en-US" sz="3300" i="1" smtClean="0">
                <a:latin typeface="Arial" pitchFamily="34" charset="0"/>
                <a:cs typeface="Arial" pitchFamily="34" charset="0"/>
              </a:rPr>
              <a:t>naturalism</a:t>
            </a:r>
            <a:r>
              <a:rPr lang="en-US" altLang="en-US" sz="3300" smtClean="0">
                <a:latin typeface="Arial" pitchFamily="34" charset="0"/>
                <a:cs typeface="Arial" pitchFamily="34" charset="0"/>
              </a:rPr>
              <a:t>, popular with some scientists and all atheists today.) </a:t>
            </a:r>
          </a:p>
        </p:txBody>
      </p:sp>
      <p:sp>
        <p:nvSpPr>
          <p:cNvPr id="8194" name="Rectangle 2"/>
          <p:cNvSpPr>
            <a:spLocks noGrp="1" noChangeArrowheads="1"/>
          </p:cNvSpPr>
          <p:nvPr>
            <p:ph type="title"/>
          </p:nvPr>
        </p:nvSpPr>
        <p:spPr>
          <a:xfrm>
            <a:off x="122238" y="3544"/>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Moral Realism &amp; Moral Idealism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fade">
                                      <p:cBhvr>
                                        <p:cTn id="7" dur="1000"/>
                                        <p:tgtEl>
                                          <p:spTgt spid="27650">
                                            <p:txEl>
                                              <p:pRg st="0" end="0"/>
                                            </p:txEl>
                                          </p:spTgt>
                                        </p:tgtEl>
                                      </p:cBhvr>
                                    </p:animEffect>
                                    <p:anim calcmode="lin" valueType="num">
                                      <p:cBhvr>
                                        <p:cTn id="8" dur="10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7650">
                                            <p:txEl>
                                              <p:pRg st="1" end="1"/>
                                            </p:txEl>
                                          </p:spTgt>
                                        </p:tgtEl>
                                        <p:attrNameLst>
                                          <p:attrName>style.visibility</p:attrName>
                                        </p:attrNameLst>
                                      </p:cBhvr>
                                      <p:to>
                                        <p:strVal val="visible"/>
                                      </p:to>
                                    </p:set>
                                    <p:animEffect transition="in" filter="fade">
                                      <p:cBhvr>
                                        <p:cTn id="14" dur="1000"/>
                                        <p:tgtEl>
                                          <p:spTgt spid="27650">
                                            <p:txEl>
                                              <p:pRg st="1" end="1"/>
                                            </p:txEl>
                                          </p:spTgt>
                                        </p:tgtEl>
                                      </p:cBhvr>
                                    </p:animEffect>
                                    <p:anim calcmode="lin" valueType="num">
                                      <p:cBhvr>
                                        <p:cTn id="15" dur="10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65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28600" y="582613"/>
            <a:ext cx="9296400" cy="6553200"/>
          </a:xfrm>
        </p:spPr>
        <p:txBody>
          <a:bodyPr/>
          <a:lstStyle/>
          <a:p>
            <a:pPr lvl="1" eaLnBrk="1" hangingPunct="1">
              <a:lnSpc>
                <a:spcPct val="90000"/>
              </a:lnSpc>
              <a:buClr>
                <a:schemeClr val="tx1"/>
              </a:buClr>
              <a:buSzPct val="80000"/>
              <a:buFont typeface="Wingdings" pitchFamily="2" charset="2"/>
              <a:buChar char="Ø"/>
            </a:pPr>
            <a:r>
              <a:rPr lang="en-US" altLang="en-US" sz="3000" b="1" u="sng" smtClean="0">
                <a:latin typeface="Arial" pitchFamily="34" charset="0"/>
                <a:cs typeface="Arial" pitchFamily="34" charset="0"/>
              </a:rPr>
              <a:t>Utilitarianism</a:t>
            </a:r>
            <a:r>
              <a:rPr lang="en-US" altLang="en-US" sz="3000" b="1" smtClean="0">
                <a:latin typeface="Arial" pitchFamily="34" charset="0"/>
                <a:cs typeface="Arial" pitchFamily="34" charset="0"/>
              </a:rPr>
              <a:t> – </a:t>
            </a:r>
            <a:r>
              <a:rPr lang="en-US" altLang="en-US" sz="3000" smtClean="0">
                <a:latin typeface="Arial" pitchFamily="34" charset="0"/>
                <a:cs typeface="Arial" pitchFamily="34" charset="0"/>
              </a:rPr>
              <a:t>the belief that ethical choices can and should be made based on the greatest good for the greatest number of people, especially the pursuit of pleasure and the avoidance of pain</a:t>
            </a:r>
            <a:r>
              <a:rPr lang="en-US" altLang="en-US" sz="2800" smtClean="0">
                <a:latin typeface="Arial" pitchFamily="34" charset="0"/>
                <a:cs typeface="Arial" pitchFamily="34" charset="0"/>
              </a:rPr>
              <a:t>.</a:t>
            </a:r>
          </a:p>
          <a:p>
            <a:pPr lvl="1" eaLnBrk="1" hangingPunct="1">
              <a:lnSpc>
                <a:spcPct val="90000"/>
              </a:lnSpc>
              <a:buClr>
                <a:schemeClr val="tx1"/>
              </a:buClr>
              <a:buSzPct val="80000"/>
              <a:buFont typeface="Wingdings" pitchFamily="2" charset="2"/>
              <a:buChar char="Ø"/>
            </a:pPr>
            <a:endParaRPr lang="en-US" altLang="en-US" sz="200" smtClean="0">
              <a:latin typeface="Arial" pitchFamily="34" charset="0"/>
              <a:cs typeface="Arial" pitchFamily="34" charset="0"/>
            </a:endParaRPr>
          </a:p>
          <a:p>
            <a:pPr lvl="2" eaLnBrk="1" hangingPunct="1">
              <a:lnSpc>
                <a:spcPct val="90000"/>
              </a:lnSpc>
              <a:buClr>
                <a:schemeClr val="tx1"/>
              </a:buClr>
              <a:buSzPct val="80000"/>
              <a:buFont typeface="Wingdings" pitchFamily="2" charset="2"/>
              <a:buChar char="Ø"/>
            </a:pPr>
            <a:r>
              <a:rPr lang="en-US" altLang="en-US" sz="2800" b="1" i="1" smtClean="0">
                <a:latin typeface="Arial" pitchFamily="34" charset="0"/>
                <a:cs typeface="Arial" pitchFamily="34" charset="0"/>
              </a:rPr>
              <a:t>Psychological hedonism </a:t>
            </a:r>
            <a:r>
              <a:rPr lang="en-US" altLang="en-US" sz="2800" smtClean="0">
                <a:latin typeface="Arial" pitchFamily="34" charset="0"/>
                <a:cs typeface="Arial" pitchFamily="34" charset="0"/>
              </a:rPr>
              <a:t>– the claim that as a matter of fact all human beings seek pleasure.</a:t>
            </a:r>
          </a:p>
          <a:p>
            <a:pPr lvl="2" eaLnBrk="1" hangingPunct="1">
              <a:lnSpc>
                <a:spcPct val="90000"/>
              </a:lnSpc>
              <a:buClr>
                <a:schemeClr val="tx1"/>
              </a:buClr>
              <a:buSzPct val="80000"/>
              <a:buFont typeface="Wingdings" pitchFamily="2" charset="2"/>
              <a:buChar char="Ø"/>
            </a:pPr>
            <a:endParaRPr lang="en-US" altLang="en-US" sz="100" smtClean="0">
              <a:latin typeface="Arial" pitchFamily="34" charset="0"/>
              <a:cs typeface="Arial" pitchFamily="34" charset="0"/>
            </a:endParaRPr>
          </a:p>
          <a:p>
            <a:pPr lvl="2" eaLnBrk="1" hangingPunct="1">
              <a:lnSpc>
                <a:spcPct val="90000"/>
              </a:lnSpc>
              <a:buClr>
                <a:schemeClr val="tx1"/>
              </a:buClr>
              <a:buSzPct val="80000"/>
              <a:buFont typeface="Wingdings" pitchFamily="2" charset="2"/>
              <a:buChar char="Ø"/>
            </a:pPr>
            <a:r>
              <a:rPr lang="en-US" altLang="en-US" sz="2800" b="1" i="1" smtClean="0">
                <a:latin typeface="Arial" pitchFamily="34" charset="0"/>
                <a:cs typeface="Arial" pitchFamily="34" charset="0"/>
              </a:rPr>
              <a:t>Ethical hedonism </a:t>
            </a:r>
            <a:r>
              <a:rPr lang="en-US" altLang="en-US" sz="2800" smtClean="0">
                <a:latin typeface="Arial" pitchFamily="34" charset="0"/>
                <a:cs typeface="Arial" pitchFamily="34" charset="0"/>
              </a:rPr>
              <a:t>– the thesis that pleasure if the highest human good.</a:t>
            </a:r>
          </a:p>
          <a:p>
            <a:pPr lvl="2" eaLnBrk="1" hangingPunct="1">
              <a:lnSpc>
                <a:spcPct val="90000"/>
              </a:lnSpc>
              <a:buClr>
                <a:schemeClr val="tx1"/>
              </a:buClr>
              <a:buSzPct val="80000"/>
              <a:buFont typeface="Wingdings" pitchFamily="2" charset="2"/>
              <a:buChar char="Ø"/>
            </a:pPr>
            <a:endParaRPr lang="en-US" altLang="en-US" sz="200" smtClean="0">
              <a:latin typeface="Arial" pitchFamily="34" charset="0"/>
              <a:cs typeface="Arial" pitchFamily="34" charset="0"/>
            </a:endParaRPr>
          </a:p>
          <a:p>
            <a:pPr lvl="2" eaLnBrk="1" hangingPunct="1">
              <a:lnSpc>
                <a:spcPct val="90000"/>
              </a:lnSpc>
              <a:buClr>
                <a:schemeClr val="tx1"/>
              </a:buClr>
              <a:buSzPct val="80000"/>
              <a:buFont typeface="Wingdings" pitchFamily="2" charset="2"/>
              <a:buChar char="Ø"/>
            </a:pPr>
            <a:r>
              <a:rPr lang="en-US" altLang="en-US" sz="2800" b="1" i="1" smtClean="0">
                <a:latin typeface="Arial" pitchFamily="34" charset="0"/>
                <a:cs typeface="Arial" pitchFamily="34" charset="0"/>
              </a:rPr>
              <a:t>The Principle of Utility </a:t>
            </a:r>
            <a:r>
              <a:rPr lang="en-US" altLang="en-US" sz="2800" smtClean="0">
                <a:latin typeface="Arial" pitchFamily="34" charset="0"/>
                <a:cs typeface="Arial" pitchFamily="34" charset="0"/>
              </a:rPr>
              <a:t>– the suggestion that every action can be evaluated based on whether it increase or diminishes happiness.  (But </a:t>
            </a:r>
            <a:r>
              <a:rPr lang="en-US" altLang="en-US" sz="2800" i="1" smtClean="0">
                <a:latin typeface="Arial" pitchFamily="34" charset="0"/>
                <a:cs typeface="Arial" pitchFamily="34" charset="0"/>
              </a:rPr>
              <a:t>whose</a:t>
            </a:r>
            <a:r>
              <a:rPr lang="en-US" altLang="en-US" sz="2800" smtClean="0">
                <a:latin typeface="Arial" pitchFamily="34" charset="0"/>
                <a:cs typeface="Arial" pitchFamily="34" charset="0"/>
              </a:rPr>
              <a:t> happiness?  And what is the definition of “</a:t>
            </a:r>
            <a:r>
              <a:rPr lang="en-US" altLang="en-US" sz="2800" i="1" smtClean="0">
                <a:latin typeface="Arial" pitchFamily="34" charset="0"/>
                <a:cs typeface="Arial" pitchFamily="34" charset="0"/>
              </a:rPr>
              <a:t>happiness</a:t>
            </a:r>
            <a:r>
              <a:rPr lang="en-US" altLang="en-US" sz="2800" smtClean="0">
                <a:latin typeface="Arial" pitchFamily="34" charset="0"/>
                <a:cs typeface="Arial" pitchFamily="34" charset="0"/>
              </a:rPr>
              <a:t>?”)</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Ethical Naturalism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1588" y="600075"/>
            <a:ext cx="8915401" cy="6553200"/>
          </a:xfrm>
        </p:spPr>
        <p:txBody>
          <a:bodyPr/>
          <a:lstStyle/>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Teleological ethics uses reason to determine the goals or goods at which our actions should aim, and to guide action toward the achievement of a good goal. </a:t>
            </a:r>
          </a:p>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What makes an </a:t>
            </a:r>
            <a:r>
              <a:rPr lang="en-US" altLang="en-US" sz="3200" b="1" smtClean="0">
                <a:latin typeface="Arial" pitchFamily="34" charset="0"/>
                <a:cs typeface="Arial" pitchFamily="34" charset="0"/>
              </a:rPr>
              <a:t>action</a:t>
            </a:r>
            <a:r>
              <a:rPr lang="en-US" altLang="en-US" sz="3200" smtClean="0">
                <a:latin typeface="Arial" pitchFamily="34" charset="0"/>
                <a:cs typeface="Arial" pitchFamily="34" charset="0"/>
              </a:rPr>
              <a:t> right is that it aims at good results.  What makes a </a:t>
            </a:r>
            <a:r>
              <a:rPr lang="en-US" altLang="en-US" sz="3200" b="1" smtClean="0">
                <a:latin typeface="Arial" pitchFamily="34" charset="0"/>
                <a:cs typeface="Arial" pitchFamily="34" charset="0"/>
              </a:rPr>
              <a:t>person</a:t>
            </a:r>
            <a:r>
              <a:rPr lang="en-US" altLang="en-US" sz="3200" smtClean="0">
                <a:latin typeface="Arial" pitchFamily="34" charset="0"/>
                <a:cs typeface="Arial" pitchFamily="34" charset="0"/>
              </a:rPr>
              <a:t> good is that he or she accomplishes good things.</a:t>
            </a:r>
          </a:p>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The challenge to teleology is determining what is </a:t>
            </a:r>
            <a:r>
              <a:rPr lang="en-US" altLang="en-US" sz="3200" b="1" i="1" smtClean="0">
                <a:latin typeface="Arial" pitchFamily="34" charset="0"/>
                <a:cs typeface="Arial" pitchFamily="34" charset="0"/>
              </a:rPr>
              <a:t>really good</a:t>
            </a:r>
            <a:r>
              <a:rPr lang="en-US" altLang="en-US" sz="3200" smtClean="0">
                <a:latin typeface="Arial" pitchFamily="34" charset="0"/>
                <a:cs typeface="Arial" pitchFamily="34" charset="0"/>
              </a:rPr>
              <a:t>, which of competing goods are </a:t>
            </a:r>
            <a:r>
              <a:rPr lang="en-US" altLang="en-US" sz="3200" b="1" i="1" smtClean="0">
                <a:latin typeface="Arial" pitchFamily="34" charset="0"/>
                <a:cs typeface="Arial" pitchFamily="34" charset="0"/>
              </a:rPr>
              <a:t>best</a:t>
            </a:r>
            <a:r>
              <a:rPr lang="en-US" altLang="en-US" sz="3200" smtClean="0">
                <a:latin typeface="Arial" pitchFamily="34" charset="0"/>
                <a:cs typeface="Arial" pitchFamily="34" charset="0"/>
              </a:rPr>
              <a:t>, and how accurately we can </a:t>
            </a:r>
            <a:r>
              <a:rPr lang="en-US" altLang="en-US" sz="3200" b="1" i="1" smtClean="0">
                <a:latin typeface="Arial" pitchFamily="34" charset="0"/>
                <a:cs typeface="Arial" pitchFamily="34" charset="0"/>
              </a:rPr>
              <a:t>predict the future </a:t>
            </a:r>
            <a:r>
              <a:rPr lang="en-US" altLang="en-US" sz="3200" smtClean="0">
                <a:latin typeface="Arial" pitchFamily="34" charset="0"/>
                <a:cs typeface="Arial" pitchFamily="34" charset="0"/>
              </a:rPr>
              <a:t>(since we are making moral decisions today based on future 				outcomes).</a:t>
            </a:r>
            <a:endParaRPr lang="en-US" altLang="en-US" sz="2800" smtClean="0">
              <a:latin typeface="Arial" pitchFamily="34" charset="0"/>
              <a:cs typeface="Arial" pitchFamily="34" charset="0"/>
            </a:endParaRPr>
          </a:p>
        </p:txBody>
      </p:sp>
      <p:sp>
        <p:nvSpPr>
          <p:cNvPr id="8194" name="Rectangle 2"/>
          <p:cNvSpPr>
            <a:spLocks noGrp="1" noChangeArrowheads="1"/>
          </p:cNvSpPr>
          <p:nvPr>
            <p:ph type="title"/>
          </p:nvPr>
        </p:nvSpPr>
        <p:spPr>
          <a:xfrm>
            <a:off x="227678" y="3544"/>
            <a:ext cx="8686800" cy="579438"/>
          </a:xfrm>
        </p:spPr>
        <p:txBody>
          <a:bodyPr/>
          <a:lstStyle/>
          <a:p>
            <a:pPr eaLnBrk="1" hangingPunct="1">
              <a:defRPr/>
            </a:pPr>
            <a:r>
              <a:rPr lang="en-US" altLang="en-US" sz="3200" dirty="0" smtClean="0">
                <a:solidFill>
                  <a:schemeClr val="tx1"/>
                </a:solidFill>
                <a:effectLst/>
                <a:latin typeface="Arial" panose="020B0604020202020204" pitchFamily="34" charset="0"/>
                <a:cs typeface="Arial" panose="020B0604020202020204" pitchFamily="34" charset="0"/>
              </a:rPr>
              <a:t>Teleology:  Goods, Goals, and God </a:t>
            </a:r>
            <a:endParaRPr lang="en-US" altLang="en-US" sz="32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7938" y="914400"/>
            <a:ext cx="8915400" cy="6553200"/>
          </a:xfrm>
        </p:spPr>
        <p:txBody>
          <a:bodyPr/>
          <a:lstStyle/>
          <a:p>
            <a:pPr marL="392113" lvl="1" indent="0">
              <a:lnSpc>
                <a:spcPct val="90000"/>
              </a:lnSpc>
              <a:buClr>
                <a:schemeClr val="tx1"/>
              </a:buClr>
              <a:buSzPct val="80000"/>
              <a:buFont typeface="Verdana" pitchFamily="34" charset="0"/>
              <a:buNone/>
            </a:pPr>
            <a:endParaRPr lang="en-US" altLang="en-US" sz="3300" smtClean="0">
              <a:latin typeface="Arial" pitchFamily="34" charset="0"/>
              <a:cs typeface="Arial" pitchFamily="34" charset="0"/>
            </a:endParaRPr>
          </a:p>
        </p:txBody>
      </p:sp>
      <p:sp>
        <p:nvSpPr>
          <p:cNvPr id="8194" name="Rectangle 2"/>
          <p:cNvSpPr>
            <a:spLocks noGrp="1" noChangeArrowheads="1"/>
          </p:cNvSpPr>
          <p:nvPr>
            <p:ph type="title"/>
          </p:nvPr>
        </p:nvSpPr>
        <p:spPr>
          <a:xfrm>
            <a:off x="236538" y="152400"/>
            <a:ext cx="8686800" cy="579438"/>
          </a:xfrm>
        </p:spPr>
        <p:txBody>
          <a:bodyPr/>
          <a:lstStyle/>
          <a:p>
            <a:pPr eaLnBrk="1" fontAlgn="auto" hangingPunct="1">
              <a:spcAft>
                <a:spcPts val="0"/>
              </a:spcAft>
              <a:defRPr/>
            </a:pP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7938" y="914400"/>
            <a:ext cx="8915400" cy="6553200"/>
          </a:xfrm>
        </p:spPr>
        <p:txBody>
          <a:bodyPr/>
          <a:lstStyle/>
          <a:p>
            <a:pPr marL="392113" lvl="1" indent="0">
              <a:lnSpc>
                <a:spcPct val="90000"/>
              </a:lnSpc>
              <a:buClr>
                <a:schemeClr val="tx1"/>
              </a:buClr>
              <a:buSzPct val="80000"/>
              <a:buFont typeface="Verdana" pitchFamily="34" charset="0"/>
              <a:buNone/>
            </a:pPr>
            <a:endParaRPr lang="en-US" altLang="en-US" sz="3300" smtClean="0">
              <a:latin typeface="Arial" pitchFamily="34" charset="0"/>
              <a:cs typeface="Arial" pitchFamily="34" charset="0"/>
            </a:endParaRPr>
          </a:p>
        </p:txBody>
      </p:sp>
      <p:sp>
        <p:nvSpPr>
          <p:cNvPr id="8194" name="Rectangle 2"/>
          <p:cNvSpPr>
            <a:spLocks noGrp="1" noChangeArrowheads="1"/>
          </p:cNvSpPr>
          <p:nvPr>
            <p:ph type="title"/>
          </p:nvPr>
        </p:nvSpPr>
        <p:spPr>
          <a:xfrm>
            <a:off x="236538" y="152400"/>
            <a:ext cx="8686800" cy="579438"/>
          </a:xfrm>
        </p:spPr>
        <p:txBody>
          <a:bodyPr/>
          <a:lstStyle/>
          <a:p>
            <a:pPr eaLnBrk="1" fontAlgn="auto" hangingPunct="1">
              <a:spcAft>
                <a:spcPts val="0"/>
              </a:spcAft>
              <a:defRPr/>
            </a:pP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381000" y="685800"/>
            <a:ext cx="88392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pitchFamily="34" charset="0"/>
              </a:rPr>
              <a:t>Christian Ethics</a:t>
            </a:r>
            <a:r>
              <a:rPr lang="en-US" altLang="en-US" sz="3600" b="1">
                <a:latin typeface="Arial" pitchFamily="34" charset="0"/>
              </a:rPr>
              <a:t>  (CL3) </a:t>
            </a:r>
          </a:p>
          <a:p>
            <a:pPr eaLnBrk="1" hangingPunct="1">
              <a:spcBef>
                <a:spcPct val="0"/>
              </a:spcBef>
              <a:buClrTx/>
              <a:buSzTx/>
              <a:buFontTx/>
              <a:buNone/>
            </a:pPr>
            <a:endParaRPr lang="en-US" altLang="en-US" sz="1600" b="1">
              <a:latin typeface="Arial" pitchFamily="34" charset="0"/>
            </a:endParaRPr>
          </a:p>
          <a:p>
            <a:pPr eaLnBrk="1" hangingPunct="1">
              <a:spcBef>
                <a:spcPct val="0"/>
              </a:spcBef>
              <a:buClrTx/>
              <a:buSzTx/>
              <a:buFontTx/>
              <a:buNone/>
            </a:pPr>
            <a:endParaRPr lang="en-US" altLang="en-US" sz="100" b="1">
              <a:latin typeface="Arial" pitchFamily="34" charset="0"/>
            </a:endParaRPr>
          </a:p>
          <a:p>
            <a:pPr eaLnBrk="1" hangingPunct="1">
              <a:spcBef>
                <a:spcPct val="0"/>
              </a:spcBef>
              <a:buClrTx/>
              <a:buSzTx/>
              <a:buFontTx/>
              <a:buNone/>
            </a:pPr>
            <a:r>
              <a:rPr lang="en-US" altLang="en-US" sz="3200">
                <a:latin typeface="Arial" pitchFamily="34" charset="0"/>
              </a:rPr>
              <a:t>Oct. 1 – Intro to Ethics; Christian Ethics</a:t>
            </a:r>
          </a:p>
          <a:p>
            <a:pPr eaLnBrk="1" hangingPunct="1">
              <a:spcBef>
                <a:spcPct val="0"/>
              </a:spcBef>
              <a:buClrTx/>
              <a:buSzTx/>
              <a:buFontTx/>
              <a:buNone/>
            </a:pPr>
            <a:r>
              <a:rPr lang="en-US" altLang="en-US" sz="3200">
                <a:latin typeface="Arial" pitchFamily="34" charset="0"/>
              </a:rPr>
              <a:t>Oct. 8 – Ethics, Morality and Religion</a:t>
            </a:r>
          </a:p>
          <a:p>
            <a:pPr eaLnBrk="1" hangingPunct="1">
              <a:spcBef>
                <a:spcPct val="0"/>
              </a:spcBef>
              <a:buClrTx/>
              <a:buSzTx/>
              <a:buFont typeface="Wingdings 3" pitchFamily="18" charset="2"/>
              <a:buNone/>
            </a:pPr>
            <a:r>
              <a:rPr lang="en-US" altLang="en-US" sz="3200">
                <a:latin typeface="Arial" pitchFamily="34" charset="0"/>
              </a:rPr>
              <a:t>Oct. 15 – Authority in Christian Ethics </a:t>
            </a:r>
          </a:p>
          <a:p>
            <a:pPr eaLnBrk="1" hangingPunct="1">
              <a:spcBef>
                <a:spcPct val="0"/>
              </a:spcBef>
              <a:buClrTx/>
              <a:buSzTx/>
              <a:buFont typeface="Wingdings 3" pitchFamily="18" charset="2"/>
              <a:buNone/>
            </a:pPr>
            <a:r>
              <a:rPr lang="en-US" altLang="en-US" sz="3200">
                <a:latin typeface="Arial" pitchFamily="34" charset="0"/>
              </a:rPr>
              <a:t>Oct. 22 – Basis for Ethics; Teleology</a:t>
            </a:r>
          </a:p>
          <a:p>
            <a:pPr eaLnBrk="1" hangingPunct="1">
              <a:spcBef>
                <a:spcPct val="0"/>
              </a:spcBef>
              <a:buClrTx/>
              <a:buSzTx/>
              <a:buFontTx/>
              <a:buNone/>
            </a:pPr>
            <a:r>
              <a:rPr lang="en-US" altLang="en-US" sz="3200">
                <a:latin typeface="Arial" pitchFamily="34" charset="0"/>
              </a:rPr>
              <a:t>Oct. 29 – </a:t>
            </a:r>
            <a:r>
              <a:rPr lang="en-US" altLang="en-US" sz="3200" b="1" i="1">
                <a:latin typeface="Arial" pitchFamily="34" charset="0"/>
              </a:rPr>
              <a:t>Mid-Term Break</a:t>
            </a:r>
          </a:p>
          <a:p>
            <a:pPr eaLnBrk="1" hangingPunct="1">
              <a:spcBef>
                <a:spcPct val="0"/>
              </a:spcBef>
              <a:buClrTx/>
              <a:buSzTx/>
              <a:buFont typeface="Wingdings 3" pitchFamily="18" charset="2"/>
              <a:buNone/>
            </a:pPr>
            <a:r>
              <a:rPr lang="en-US" altLang="en-US" sz="3200">
                <a:latin typeface="Arial" pitchFamily="34" charset="0"/>
              </a:rPr>
              <a:t>Nov. 5 – Duty Ethics (Deontology)</a:t>
            </a:r>
          </a:p>
          <a:p>
            <a:pPr eaLnBrk="1" hangingPunct="1">
              <a:spcBef>
                <a:spcPct val="0"/>
              </a:spcBef>
              <a:buClrTx/>
              <a:buSzTx/>
              <a:buFontTx/>
              <a:buNone/>
            </a:pPr>
            <a:r>
              <a:rPr lang="en-US" altLang="en-US" sz="3200">
                <a:latin typeface="Arial" pitchFamily="34" charset="0"/>
              </a:rPr>
              <a:t>Nov. 12 – Virtue Ethics</a:t>
            </a:r>
          </a:p>
          <a:p>
            <a:pPr eaLnBrk="1" hangingPunct="1">
              <a:spcBef>
                <a:spcPct val="0"/>
              </a:spcBef>
              <a:buClrTx/>
              <a:buSzTx/>
              <a:buFontTx/>
              <a:buNone/>
            </a:pPr>
            <a:r>
              <a:rPr lang="en-US" altLang="en-US" sz="3200">
                <a:latin typeface="Arial" pitchFamily="34" charset="0"/>
              </a:rPr>
              <a:t>Nov. 19 – Conclusion; Final Exam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7938" y="763588"/>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3600" b="1" smtClean="0">
                <a:latin typeface="Arial" pitchFamily="34" charset="0"/>
                <a:cs typeface="Arial" pitchFamily="34" charset="0"/>
              </a:rPr>
              <a:t>Ethics</a:t>
            </a:r>
            <a:r>
              <a:rPr lang="en-US" altLang="en-US" sz="3600" smtClean="0">
                <a:latin typeface="Arial" pitchFamily="34" charset="0"/>
                <a:cs typeface="Arial" pitchFamily="34" charset="0"/>
              </a:rPr>
              <a:t>, or </a:t>
            </a:r>
            <a:r>
              <a:rPr lang="en-US" altLang="en-US" sz="3600" b="1" smtClean="0">
                <a:latin typeface="Arial" pitchFamily="34" charset="0"/>
                <a:cs typeface="Arial" pitchFamily="34" charset="0"/>
              </a:rPr>
              <a:t>moral philosophy</a:t>
            </a:r>
            <a:r>
              <a:rPr lang="en-US" altLang="en-US" sz="3600" smtClean="0">
                <a:latin typeface="Arial" pitchFamily="34" charset="0"/>
                <a:cs typeface="Arial" pitchFamily="34" charset="0"/>
              </a:rPr>
              <a:t>, is the branch of philosophy that investigates the questions </a:t>
            </a:r>
            <a:r>
              <a:rPr lang="en-US" altLang="en-US" sz="3600" b="1" i="1" smtClean="0">
                <a:latin typeface="Arial" pitchFamily="34" charset="0"/>
                <a:cs typeface="Arial" pitchFamily="34" charset="0"/>
              </a:rPr>
              <a:t>“What is the best way for people to live?”</a:t>
            </a:r>
            <a:r>
              <a:rPr lang="en-US" altLang="en-US" sz="3600" smtClean="0">
                <a:latin typeface="Arial" pitchFamily="34" charset="0"/>
                <a:cs typeface="Arial" pitchFamily="34" charset="0"/>
              </a:rPr>
              <a:t> and </a:t>
            </a:r>
            <a:r>
              <a:rPr lang="en-US" altLang="en-US" sz="3600" b="1" i="1" smtClean="0">
                <a:latin typeface="Arial" pitchFamily="34" charset="0"/>
                <a:cs typeface="Arial" pitchFamily="34" charset="0"/>
              </a:rPr>
              <a:t>“What actions are right or wrong in particular circumstances?” </a:t>
            </a:r>
          </a:p>
          <a:p>
            <a:pPr lvl="1" eaLnBrk="1" hangingPunct="1">
              <a:lnSpc>
                <a:spcPct val="90000"/>
              </a:lnSpc>
              <a:buClr>
                <a:schemeClr val="tx1"/>
              </a:buClr>
              <a:buSzPct val="80000"/>
              <a:buFont typeface="Wingdings" pitchFamily="2" charset="2"/>
              <a:buChar char="Ø"/>
            </a:pPr>
            <a:endParaRPr lang="en-US" altLang="en-US" sz="1000" b="1" i="1" smtClean="0">
              <a:latin typeface="Arial" pitchFamily="34" charset="0"/>
              <a:cs typeface="Arial" pitchFamily="34" charset="0"/>
            </a:endParaRPr>
          </a:p>
          <a:p>
            <a:pPr lvl="1" eaLnBrk="1" hangingPunct="1">
              <a:lnSpc>
                <a:spcPct val="90000"/>
              </a:lnSpc>
              <a:buClr>
                <a:schemeClr val="tx1"/>
              </a:buClr>
              <a:buSzPct val="80000"/>
              <a:buFont typeface="Wingdings" pitchFamily="2" charset="2"/>
              <a:buChar char="Ø"/>
            </a:pPr>
            <a:r>
              <a:rPr lang="en-US" altLang="en-US" sz="3600" smtClean="0">
                <a:latin typeface="Arial" pitchFamily="34" charset="0"/>
                <a:cs typeface="Arial" pitchFamily="34" charset="0"/>
              </a:rPr>
              <a:t>In practice, ethics tries to resolve questions of human morality by defining concepts such as good and evil, right and wrong, virtue and vice, crime 				and justice. </a:t>
            </a:r>
          </a:p>
        </p:txBody>
      </p:sp>
      <p:sp>
        <p:nvSpPr>
          <p:cNvPr id="8194" name="Rectangle 2"/>
          <p:cNvSpPr>
            <a:spLocks noGrp="1" noChangeArrowheads="1"/>
          </p:cNvSpPr>
          <p:nvPr>
            <p:ph type="title"/>
          </p:nvPr>
        </p:nvSpPr>
        <p:spPr>
          <a:xfrm>
            <a:off x="228600" y="0"/>
            <a:ext cx="8686800" cy="579438"/>
          </a:xfrm>
        </p:spPr>
        <p:txBody>
          <a:bodyPr>
            <a:noAutofit/>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What is Ethics?</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800" b="1" smtClean="0">
                <a:latin typeface="Arial" pitchFamily="34" charset="0"/>
                <a:cs typeface="Arial" pitchFamily="34" charset="0"/>
              </a:rPr>
              <a:t>There appear to be </a:t>
            </a:r>
            <a:r>
              <a:rPr lang="en-US" altLang="en-US" sz="2800" b="1" i="1" smtClean="0">
                <a:latin typeface="Arial" pitchFamily="34" charset="0"/>
                <a:cs typeface="Arial" pitchFamily="34" charset="0"/>
              </a:rPr>
              <a:t>common sense </a:t>
            </a:r>
            <a:r>
              <a:rPr lang="en-US" altLang="en-US" sz="2800" b="1" smtClean="0">
                <a:latin typeface="Arial" pitchFamily="34" charset="0"/>
                <a:cs typeface="Arial" pitchFamily="34" charset="0"/>
              </a:rPr>
              <a:t>principles which apply to ethical decision making:</a:t>
            </a:r>
          </a:p>
          <a:p>
            <a:pPr lvl="2" eaLnBrk="1" hangingPunct="1">
              <a:lnSpc>
                <a:spcPct val="90000"/>
              </a:lnSpc>
              <a:buClr>
                <a:schemeClr val="tx1"/>
              </a:buClr>
              <a:buSzPct val="80000"/>
              <a:buFont typeface="Wingdings" pitchFamily="2" charset="2"/>
              <a:buChar char="Ø"/>
            </a:pPr>
            <a:r>
              <a:rPr lang="en-US" altLang="en-US" sz="2400" smtClean="0">
                <a:latin typeface="Arial" pitchFamily="34" charset="0"/>
                <a:cs typeface="Arial" pitchFamily="34" charset="0"/>
              </a:rPr>
              <a:t>The </a:t>
            </a:r>
            <a:r>
              <a:rPr lang="en-US" altLang="en-US" sz="2400" b="1" smtClean="0">
                <a:latin typeface="Arial" pitchFamily="34" charset="0"/>
                <a:cs typeface="Arial" pitchFamily="34" charset="0"/>
              </a:rPr>
              <a:t>principle of autonomy </a:t>
            </a:r>
            <a:r>
              <a:rPr lang="en-US" altLang="en-US" sz="2400" smtClean="0">
                <a:latin typeface="Arial" pitchFamily="34" charset="0"/>
                <a:cs typeface="Arial" pitchFamily="34" charset="0"/>
              </a:rPr>
              <a:t>– people should be allowed to be self-determining.</a:t>
            </a:r>
          </a:p>
          <a:p>
            <a:pPr lvl="2" eaLnBrk="1" hangingPunct="1">
              <a:lnSpc>
                <a:spcPct val="90000"/>
              </a:lnSpc>
              <a:buClr>
                <a:schemeClr val="tx1"/>
              </a:buClr>
              <a:buSzPct val="80000"/>
              <a:buFont typeface="Wingdings" pitchFamily="2" charset="2"/>
              <a:buChar char="Ø"/>
            </a:pPr>
            <a:r>
              <a:rPr lang="en-US" altLang="en-US" sz="2400" smtClean="0">
                <a:latin typeface="Arial" pitchFamily="34" charset="0"/>
                <a:cs typeface="Arial" pitchFamily="34" charset="0"/>
              </a:rPr>
              <a:t>The </a:t>
            </a:r>
            <a:r>
              <a:rPr lang="en-US" altLang="en-US" sz="2400" b="1" smtClean="0">
                <a:latin typeface="Arial" pitchFamily="34" charset="0"/>
                <a:cs typeface="Arial" pitchFamily="34" charset="0"/>
              </a:rPr>
              <a:t>principle of utility </a:t>
            </a:r>
            <a:r>
              <a:rPr lang="en-US" altLang="en-US" sz="2400" smtClean="0">
                <a:latin typeface="Arial" pitchFamily="34" charset="0"/>
                <a:cs typeface="Arial" pitchFamily="34" charset="0"/>
              </a:rPr>
              <a:t>– maximize pleasure and minimize pain.</a:t>
            </a:r>
          </a:p>
          <a:p>
            <a:pPr lvl="2" eaLnBrk="1" hangingPunct="1">
              <a:lnSpc>
                <a:spcPct val="90000"/>
              </a:lnSpc>
              <a:buClr>
                <a:schemeClr val="tx1"/>
              </a:buClr>
              <a:buSzPct val="80000"/>
              <a:buFont typeface="Wingdings" pitchFamily="2" charset="2"/>
              <a:buChar char="Ø"/>
            </a:pPr>
            <a:r>
              <a:rPr lang="en-US" altLang="en-US" sz="2400" smtClean="0">
                <a:latin typeface="Arial" pitchFamily="34" charset="0"/>
                <a:cs typeface="Arial" pitchFamily="34" charset="0"/>
              </a:rPr>
              <a:t>The </a:t>
            </a:r>
            <a:r>
              <a:rPr lang="en-US" altLang="en-US" sz="2400" b="1" smtClean="0">
                <a:latin typeface="Arial" pitchFamily="34" charset="0"/>
                <a:cs typeface="Arial" pitchFamily="34" charset="0"/>
              </a:rPr>
              <a:t>principle of justice </a:t>
            </a:r>
            <a:r>
              <a:rPr lang="en-US" altLang="en-US" sz="2400" smtClean="0">
                <a:latin typeface="Arial" pitchFamily="34" charset="0"/>
                <a:cs typeface="Arial" pitchFamily="34" charset="0"/>
              </a:rPr>
              <a:t>– all people should be treated fairly and equally.</a:t>
            </a:r>
          </a:p>
          <a:p>
            <a:pPr lvl="2" eaLnBrk="1" hangingPunct="1">
              <a:lnSpc>
                <a:spcPct val="90000"/>
              </a:lnSpc>
              <a:buClr>
                <a:schemeClr val="tx1"/>
              </a:buClr>
              <a:buSzPct val="80000"/>
              <a:buFont typeface="Wingdings" pitchFamily="2" charset="2"/>
              <a:buChar char="Ø"/>
            </a:pPr>
            <a:r>
              <a:rPr lang="en-US" altLang="en-US" sz="2400" smtClean="0">
                <a:latin typeface="Arial" pitchFamily="34" charset="0"/>
                <a:cs typeface="Arial" pitchFamily="34" charset="0"/>
              </a:rPr>
              <a:t>The </a:t>
            </a:r>
            <a:r>
              <a:rPr lang="en-US" altLang="en-US" sz="2400" b="1" smtClean="0">
                <a:latin typeface="Arial" pitchFamily="34" charset="0"/>
                <a:cs typeface="Arial" pitchFamily="34" charset="0"/>
              </a:rPr>
              <a:t>principle of the sanctity of life </a:t>
            </a:r>
            <a:r>
              <a:rPr lang="en-US" altLang="en-US" sz="2400" smtClean="0">
                <a:latin typeface="Arial" pitchFamily="34" charset="0"/>
                <a:cs typeface="Arial" pitchFamily="34" charset="0"/>
              </a:rPr>
              <a:t>– respect all human life as sacred.</a:t>
            </a:r>
          </a:p>
          <a:p>
            <a:pPr lvl="1" eaLnBrk="1" hangingPunct="1">
              <a:lnSpc>
                <a:spcPct val="90000"/>
              </a:lnSpc>
              <a:buClr>
                <a:schemeClr val="tx1"/>
              </a:buClr>
              <a:buSzPct val="80000"/>
              <a:buFont typeface="Wingdings" pitchFamily="2" charset="2"/>
              <a:buChar char="Ø"/>
            </a:pPr>
            <a:r>
              <a:rPr lang="en-US" altLang="en-US" sz="2600" b="1" smtClean="0">
                <a:latin typeface="Arial" pitchFamily="34" charset="0"/>
                <a:cs typeface="Arial" pitchFamily="34" charset="0"/>
              </a:rPr>
              <a:t>But what if two or more of these ethical principles seem to be in conflict in a given case – how do we resolve this?</a:t>
            </a:r>
          </a:p>
          <a:p>
            <a:pPr lvl="1" eaLnBrk="1" hangingPunct="1">
              <a:lnSpc>
                <a:spcPct val="90000"/>
              </a:lnSpc>
              <a:buClr>
                <a:schemeClr val="tx1"/>
              </a:buClr>
              <a:buSzPct val="80000"/>
              <a:buFont typeface="Wingdings" pitchFamily="2" charset="2"/>
              <a:buChar char="Ø"/>
            </a:pPr>
            <a:r>
              <a:rPr lang="en-US" altLang="en-US" sz="2600" b="1" smtClean="0">
                <a:latin typeface="Arial" pitchFamily="34" charset="0"/>
                <a:cs typeface="Arial" pitchFamily="34" charset="0"/>
              </a:rPr>
              <a:t>This is why we need an </a:t>
            </a:r>
            <a:r>
              <a:rPr lang="en-US" altLang="en-US" sz="2600" b="1" i="1" smtClean="0">
                <a:latin typeface="Arial" pitchFamily="34" charset="0"/>
                <a:cs typeface="Arial" pitchFamily="34" charset="0"/>
              </a:rPr>
              <a:t>ethical theory </a:t>
            </a:r>
            <a:r>
              <a:rPr lang="en-US" altLang="en-US" sz="2600" b="1" smtClean="0">
                <a:latin typeface="Arial" pitchFamily="34" charset="0"/>
                <a:cs typeface="Arial" pitchFamily="34" charset="0"/>
              </a:rPr>
              <a:t>– a general   	 framework for moral decision making.</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smtClean="0">
                <a:solidFill>
                  <a:schemeClr val="tx1"/>
                </a:solidFill>
                <a:effectLst/>
                <a:latin typeface="Arial" panose="020B0604020202020204" pitchFamily="34" charset="0"/>
                <a:cs typeface="Arial" panose="020B0604020202020204" pitchFamily="34" charset="0"/>
              </a:rPr>
              <a:t>The Basis </a:t>
            </a:r>
            <a:r>
              <a:rPr lang="en-US" altLang="en-US" sz="3600" dirty="0" smtClean="0">
                <a:solidFill>
                  <a:schemeClr val="tx1"/>
                </a:solidFill>
                <a:effectLst/>
                <a:latin typeface="Arial" panose="020B0604020202020204" pitchFamily="34" charset="0"/>
                <a:cs typeface="Arial" panose="020B0604020202020204" pitchFamily="34" charset="0"/>
              </a:rPr>
              <a:t>for Ethics – What is right?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3" end="3"/>
                                            </p:txEl>
                                          </p:spTgt>
                                        </p:tgtEl>
                                        <p:attrNameLst>
                                          <p:attrName>style.visibility</p:attrName>
                                        </p:attrNameLst>
                                      </p:cBhvr>
                                      <p:to>
                                        <p:strVal val="visible"/>
                                      </p:to>
                                    </p:set>
                                    <p:animEffect transition="in" filter="fade">
                                      <p:cBhvr>
                                        <p:cTn id="28" dur="1000"/>
                                        <p:tgtEl>
                                          <p:spTgt spid="12290">
                                            <p:txEl>
                                              <p:pRg st="3" end="3"/>
                                            </p:txEl>
                                          </p:spTgt>
                                        </p:tgtEl>
                                      </p:cBhvr>
                                    </p:animEffect>
                                    <p:anim calcmode="lin" valueType="num">
                                      <p:cBhvr>
                                        <p:cTn id="29"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4" end="4"/>
                                            </p:txEl>
                                          </p:spTgt>
                                        </p:tgtEl>
                                        <p:attrNameLst>
                                          <p:attrName>style.visibility</p:attrName>
                                        </p:attrNameLst>
                                      </p:cBhvr>
                                      <p:to>
                                        <p:strVal val="visible"/>
                                      </p:to>
                                    </p:set>
                                    <p:animEffect transition="in" filter="fade">
                                      <p:cBhvr>
                                        <p:cTn id="35" dur="1000"/>
                                        <p:tgtEl>
                                          <p:spTgt spid="12290">
                                            <p:txEl>
                                              <p:pRg st="4" end="4"/>
                                            </p:txEl>
                                          </p:spTgt>
                                        </p:tgtEl>
                                      </p:cBhvr>
                                    </p:animEffect>
                                    <p:anim calcmode="lin" valueType="num">
                                      <p:cBhvr>
                                        <p:cTn id="36"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2290">
                                            <p:txEl>
                                              <p:pRg st="5" end="5"/>
                                            </p:txEl>
                                          </p:spTgt>
                                        </p:tgtEl>
                                        <p:attrNameLst>
                                          <p:attrName>style.visibility</p:attrName>
                                        </p:attrNameLst>
                                      </p:cBhvr>
                                      <p:to>
                                        <p:strVal val="visible"/>
                                      </p:to>
                                    </p:set>
                                    <p:animEffect transition="in" filter="fade">
                                      <p:cBhvr>
                                        <p:cTn id="42" dur="1000"/>
                                        <p:tgtEl>
                                          <p:spTgt spid="12290">
                                            <p:txEl>
                                              <p:pRg st="5" end="5"/>
                                            </p:txEl>
                                          </p:spTgt>
                                        </p:tgtEl>
                                      </p:cBhvr>
                                    </p:animEffect>
                                    <p:anim calcmode="lin" valueType="num">
                                      <p:cBhvr>
                                        <p:cTn id="43"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2290">
                                            <p:txEl>
                                              <p:pRg st="6" end="6"/>
                                            </p:txEl>
                                          </p:spTgt>
                                        </p:tgtEl>
                                        <p:attrNameLst>
                                          <p:attrName>style.visibility</p:attrName>
                                        </p:attrNameLst>
                                      </p:cBhvr>
                                      <p:to>
                                        <p:strVal val="visible"/>
                                      </p:to>
                                    </p:set>
                                    <p:animEffect transition="in" filter="fade">
                                      <p:cBhvr>
                                        <p:cTn id="49" dur="1000"/>
                                        <p:tgtEl>
                                          <p:spTgt spid="12290">
                                            <p:txEl>
                                              <p:pRg st="6" end="6"/>
                                            </p:txEl>
                                          </p:spTgt>
                                        </p:tgtEl>
                                      </p:cBhvr>
                                    </p:animEffect>
                                    <p:anim calcmode="lin" valueType="num">
                                      <p:cBhvr>
                                        <p:cTn id="50"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0" y="731838"/>
            <a:ext cx="8915400" cy="6553200"/>
          </a:xfrm>
        </p:spPr>
        <p:txBody>
          <a:bodyPr/>
          <a:lstStyle/>
          <a:p>
            <a:pPr lvl="1">
              <a:lnSpc>
                <a:spcPct val="90000"/>
              </a:lnSpc>
              <a:buClr>
                <a:schemeClr val="tx1"/>
              </a:buClr>
              <a:buSzPct val="80000"/>
              <a:buFont typeface="Wingdings" panose="05000000000000000000" pitchFamily="2" charset="2"/>
              <a:buChar char="Ø"/>
              <a:defRPr/>
            </a:pPr>
            <a:r>
              <a:rPr lang="en-US" altLang="en-US" sz="3200" dirty="0" smtClean="0">
                <a:latin typeface="Arial" panose="020B0604020202020204" pitchFamily="34" charset="0"/>
                <a:cs typeface="Arial" panose="020B0604020202020204" pitchFamily="34" charset="0"/>
              </a:rPr>
              <a:t>All ethics is done from a particular point of view.</a:t>
            </a:r>
          </a:p>
          <a:p>
            <a:pPr lvl="1">
              <a:lnSpc>
                <a:spcPct val="90000"/>
              </a:lnSpc>
              <a:buClr>
                <a:schemeClr val="tx1"/>
              </a:buClr>
              <a:buSzPct val="80000"/>
              <a:buFont typeface="Wingdings" panose="05000000000000000000" pitchFamily="2" charset="2"/>
              <a:buChar char="Ø"/>
              <a:defRPr/>
            </a:pPr>
            <a:r>
              <a:rPr lang="en-US" altLang="en-US" sz="3200" dirty="0" smtClean="0">
                <a:latin typeface="Arial" panose="020B0604020202020204" pitchFamily="34" charset="0"/>
                <a:cs typeface="Arial" panose="020B0604020202020204" pitchFamily="34" charset="0"/>
              </a:rPr>
              <a:t>Christian ethics is different in that a Christian who believes all things come from God will answer ethical questions differently from a scientific materialist who believes matter is all there is.</a:t>
            </a:r>
          </a:p>
          <a:p>
            <a:pPr lvl="1">
              <a:lnSpc>
                <a:spcPct val="90000"/>
              </a:lnSpc>
              <a:buClr>
                <a:schemeClr val="tx1"/>
              </a:buClr>
              <a:buSzPct val="80000"/>
              <a:buFont typeface="Wingdings" panose="05000000000000000000" pitchFamily="2" charset="2"/>
              <a:buChar char="Ø"/>
              <a:defRPr/>
            </a:pPr>
            <a:r>
              <a:rPr lang="en-US" altLang="en-US" sz="3200" dirty="0" smtClean="0">
                <a:latin typeface="Arial" panose="020B0604020202020204" pitchFamily="34" charset="0"/>
                <a:cs typeface="Arial" panose="020B0604020202020204" pitchFamily="34" charset="0"/>
              </a:rPr>
              <a:t>Christian ethics is rooted in the Hebrew prophets, who called people to renewed covenant with God by living with justice, kindness, and humility; and then in </a:t>
            </a:r>
            <a:r>
              <a:rPr lang="en-US" altLang="en-US" sz="3200" dirty="0">
                <a:latin typeface="Arial" panose="020B0604020202020204" pitchFamily="34" charset="0"/>
                <a:cs typeface="Arial" panose="020B0604020202020204" pitchFamily="34" charset="0"/>
              </a:rPr>
              <a:t>J</a:t>
            </a:r>
            <a:r>
              <a:rPr lang="en-US" altLang="en-US" sz="3200" dirty="0" smtClean="0">
                <a:latin typeface="Arial" panose="020B0604020202020204" pitchFamily="34" charset="0"/>
                <a:cs typeface="Arial" panose="020B0604020202020204" pitchFamily="34" charset="0"/>
              </a:rPr>
              <a:t>esus, 		who taught love for God and for our 				neighbors.</a:t>
            </a:r>
            <a:endParaRPr lang="en-US" altLang="en-US" sz="3300" dirty="0" smtClean="0">
              <a:latin typeface="Arial" panose="020B0604020202020204" pitchFamily="34" charset="0"/>
              <a:cs typeface="Arial" panose="020B0604020202020204" pitchFamily="34" charset="0"/>
            </a:endParaRPr>
          </a:p>
          <a:p>
            <a:pPr marL="392113" lvl="1" indent="0">
              <a:lnSpc>
                <a:spcPct val="90000"/>
              </a:lnSpc>
              <a:buClr>
                <a:schemeClr val="tx1"/>
              </a:buClr>
              <a:buSzPct val="80000"/>
              <a:buFont typeface="Verdana" pitchFamily="34" charset="0"/>
              <a:buNone/>
              <a:defRPr/>
            </a:pPr>
            <a:endParaRPr lang="en-US" altLang="en-US" sz="3300" dirty="0" smtClean="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0"/>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The Basis for Ethics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1000"/>
                                        <p:tgtEl>
                                          <p:spTgt spid="17410">
                                            <p:txEl>
                                              <p:pRg st="0" end="0"/>
                                            </p:txEl>
                                          </p:spTgt>
                                        </p:tgtEl>
                                      </p:cBhvr>
                                    </p:animEffect>
                                    <p:anim calcmode="lin" valueType="num">
                                      <p:cBhvr>
                                        <p:cTn id="8" dur="10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1" end="1"/>
                                            </p:txEl>
                                          </p:spTgt>
                                        </p:tgtEl>
                                        <p:attrNameLst>
                                          <p:attrName>style.visibility</p:attrName>
                                        </p:attrNameLst>
                                      </p:cBhvr>
                                      <p:to>
                                        <p:strVal val="visible"/>
                                      </p:to>
                                    </p:set>
                                    <p:animEffect transition="in" filter="fade">
                                      <p:cBhvr>
                                        <p:cTn id="14" dur="1000"/>
                                        <p:tgtEl>
                                          <p:spTgt spid="17410">
                                            <p:txEl>
                                              <p:pRg st="1" end="1"/>
                                            </p:txEl>
                                          </p:spTgt>
                                        </p:tgtEl>
                                      </p:cBhvr>
                                    </p:animEffect>
                                    <p:anim calcmode="lin" valueType="num">
                                      <p:cBhvr>
                                        <p:cTn id="15"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2" end="2"/>
                                            </p:txEl>
                                          </p:spTgt>
                                        </p:tgtEl>
                                        <p:attrNameLst>
                                          <p:attrName>style.visibility</p:attrName>
                                        </p:attrNameLst>
                                      </p:cBhvr>
                                      <p:to>
                                        <p:strVal val="visible"/>
                                      </p:to>
                                    </p:set>
                                    <p:animEffect transition="in" filter="fade">
                                      <p:cBhvr>
                                        <p:cTn id="21" dur="1000"/>
                                        <p:tgtEl>
                                          <p:spTgt spid="17410">
                                            <p:txEl>
                                              <p:pRg st="2" end="2"/>
                                            </p:txEl>
                                          </p:spTgt>
                                        </p:tgtEl>
                                      </p:cBhvr>
                                    </p:animEffect>
                                    <p:anim calcmode="lin" valueType="num">
                                      <p:cBhvr>
                                        <p:cTn id="22"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7938" y="579438"/>
            <a:ext cx="8915400" cy="6888162"/>
          </a:xfrm>
        </p:spPr>
        <p:txBody>
          <a:bodyPr/>
          <a:lstStyle/>
          <a:p>
            <a:pPr marL="457200" lvl="1" indent="-223838">
              <a:lnSpc>
                <a:spcPct val="90000"/>
              </a:lnSpc>
              <a:buClr>
                <a:schemeClr val="tx1"/>
              </a:buClr>
              <a:buSzPct val="80000"/>
              <a:buFont typeface="Wingdings" panose="05000000000000000000" pitchFamily="2" charset="2"/>
              <a:buChar char="Ø"/>
              <a:defRPr/>
            </a:pPr>
            <a:r>
              <a:rPr lang="en-US" altLang="en-US" sz="2800" dirty="0" smtClean="0">
                <a:latin typeface="Arial" panose="020B0604020202020204" pitchFamily="34" charset="0"/>
                <a:cs typeface="Arial" panose="020B0604020202020204" pitchFamily="34" charset="0"/>
              </a:rPr>
              <a:t>The Hebrew prophets focused on the requirements of justice in relations &amp; reverence for God before all.</a:t>
            </a:r>
          </a:p>
          <a:p>
            <a:pPr marL="914400" lvl="1" indent="-681038">
              <a:lnSpc>
                <a:spcPct val="90000"/>
              </a:lnSpc>
              <a:buClr>
                <a:schemeClr val="tx1"/>
              </a:buClr>
              <a:buSzPct val="80000"/>
              <a:buFont typeface="Verdana" pitchFamily="34" charset="0"/>
              <a:buNone/>
              <a:defRPr/>
            </a:pPr>
            <a:r>
              <a:rPr lang="en-US" altLang="en-US" sz="2400" i="1" dirty="0" smtClean="0">
                <a:latin typeface="Arial" panose="020B0604020202020204" pitchFamily="34" charset="0"/>
                <a:cs typeface="Arial" panose="020B0604020202020204" pitchFamily="34" charset="0"/>
              </a:rPr>
              <a:t>	He has told you, O mortal, what is good; and what does the LORD require of you but to do justice, and to love kindness, and to walk humbly with your God?   </a:t>
            </a:r>
            <a:r>
              <a:rPr lang="en-US" altLang="en-US" sz="2000" i="1" dirty="0" smtClean="0">
                <a:latin typeface="Arial" panose="020B0604020202020204" pitchFamily="34" charset="0"/>
                <a:cs typeface="Arial" panose="020B0604020202020204" pitchFamily="34" charset="0"/>
              </a:rPr>
              <a:t>Micah 6:8 </a:t>
            </a:r>
          </a:p>
          <a:p>
            <a:pPr marL="457200" lvl="1" indent="-223838">
              <a:lnSpc>
                <a:spcPct val="90000"/>
              </a:lnSpc>
              <a:buClr>
                <a:schemeClr val="tx1"/>
              </a:buClr>
              <a:buSzPct val="80000"/>
              <a:buFont typeface="Wingdings" panose="05000000000000000000" pitchFamily="2" charset="2"/>
              <a:buChar char="Ø"/>
              <a:defRPr/>
            </a:pPr>
            <a:r>
              <a:rPr lang="en-US" altLang="en-US" sz="2800" dirty="0" smtClean="0">
                <a:latin typeface="Arial" panose="020B0604020202020204" pitchFamily="34" charset="0"/>
                <a:cs typeface="Arial" panose="020B0604020202020204" pitchFamily="34" charset="0"/>
              </a:rPr>
              <a:t>Jesus continued this, proclaiming that God was open to all people – inaugurating a new covenant based on the old, and in reaction against immorality.</a:t>
            </a:r>
          </a:p>
          <a:p>
            <a:pPr marL="914400" lvl="1" indent="0">
              <a:lnSpc>
                <a:spcPct val="90000"/>
              </a:lnSpc>
              <a:buClr>
                <a:schemeClr val="tx1"/>
              </a:buClr>
              <a:buSzPct val="80000"/>
              <a:buFont typeface="Verdana" pitchFamily="34" charset="0"/>
              <a:buNone/>
              <a:defRPr/>
            </a:pPr>
            <a:r>
              <a:rPr lang="en-US" altLang="en-US" sz="2400" i="1" dirty="0" smtClean="0">
                <a:latin typeface="Arial" panose="020B0604020202020204" pitchFamily="34" charset="0"/>
                <a:cs typeface="Arial" panose="020B0604020202020204" pitchFamily="34" charset="0"/>
              </a:rPr>
              <a:t>Now the works of the flesh are obvious: fornication, impurity, licentiousness, idolatry, sorcery, enmities, strife, jealousy, anger, quarrels, dissensions, factions, envy, drunkenness, carousing, and things like these. I am warning you, as I warned you before: those who do such things will not inherit the kingdom of God. By contrast, the fruit of the Spirit is love, joy, peace, patience, kindness, generosity, faithfulness, gentleness, and self-control. There is no law against such things.   Galatians 5:19-23 </a:t>
            </a:r>
          </a:p>
          <a:p>
            <a:pPr lvl="1">
              <a:lnSpc>
                <a:spcPct val="90000"/>
              </a:lnSpc>
              <a:buClr>
                <a:schemeClr val="tx1"/>
              </a:buClr>
              <a:buSzPct val="80000"/>
              <a:buFont typeface="Wingdings" panose="05000000000000000000" pitchFamily="2" charset="2"/>
              <a:buChar char="Ø"/>
              <a:defRPr/>
            </a:pPr>
            <a:endParaRPr lang="en-US" altLang="en-US" sz="3300" dirty="0" smtClean="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0"/>
            <a:ext cx="8686800" cy="579438"/>
          </a:xfrm>
        </p:spPr>
        <p:txBody>
          <a:bodyPr/>
          <a:lstStyle/>
          <a:p>
            <a:pPr eaLnBrk="1" fontAlgn="auto" hangingPunct="1">
              <a:spcAft>
                <a:spcPts val="0"/>
              </a:spcAft>
              <a:defRPr/>
            </a:pPr>
            <a:r>
              <a:rPr lang="en-US" altLang="en-US" sz="3200" dirty="0">
                <a:solidFill>
                  <a:schemeClr val="tx1"/>
                </a:solidFill>
                <a:effectLst/>
                <a:latin typeface="Arial" panose="020B0604020202020204" pitchFamily="34" charset="0"/>
                <a:cs typeface="Arial" panose="020B0604020202020204" pitchFamily="34" charset="0"/>
              </a:rPr>
              <a:t>The Basis for Ethics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1000"/>
                                        <p:tgtEl>
                                          <p:spTgt spid="19458">
                                            <p:txEl>
                                              <p:pRg st="0" end="0"/>
                                            </p:txEl>
                                          </p:spTgt>
                                        </p:tgtEl>
                                      </p:cBhvr>
                                    </p:animEffect>
                                    <p:anim calcmode="lin" valueType="num">
                                      <p:cBhvr>
                                        <p:cTn id="8" dur="10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458">
                                            <p:txEl>
                                              <p:pRg st="1" end="1"/>
                                            </p:txEl>
                                          </p:spTgt>
                                        </p:tgtEl>
                                        <p:attrNameLst>
                                          <p:attrName>style.visibility</p:attrName>
                                        </p:attrNameLst>
                                      </p:cBhvr>
                                      <p:to>
                                        <p:strVal val="visible"/>
                                      </p:to>
                                    </p:set>
                                    <p:animEffect transition="in" filter="fade">
                                      <p:cBhvr>
                                        <p:cTn id="14" dur="1000"/>
                                        <p:tgtEl>
                                          <p:spTgt spid="19458">
                                            <p:txEl>
                                              <p:pRg st="1" end="1"/>
                                            </p:txEl>
                                          </p:spTgt>
                                        </p:tgtEl>
                                      </p:cBhvr>
                                    </p:animEffect>
                                    <p:anim calcmode="lin" valueType="num">
                                      <p:cBhvr>
                                        <p:cTn id="15" dur="10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9458">
                                            <p:txEl>
                                              <p:pRg st="2" end="2"/>
                                            </p:txEl>
                                          </p:spTgt>
                                        </p:tgtEl>
                                        <p:attrNameLst>
                                          <p:attrName>style.visibility</p:attrName>
                                        </p:attrNameLst>
                                      </p:cBhvr>
                                      <p:to>
                                        <p:strVal val="visible"/>
                                      </p:to>
                                    </p:set>
                                    <p:animEffect transition="in" filter="fade">
                                      <p:cBhvr>
                                        <p:cTn id="21" dur="1000"/>
                                        <p:tgtEl>
                                          <p:spTgt spid="19458">
                                            <p:txEl>
                                              <p:pRg st="2" end="2"/>
                                            </p:txEl>
                                          </p:spTgt>
                                        </p:tgtEl>
                                      </p:cBhvr>
                                    </p:animEffect>
                                    <p:anim calcmode="lin" valueType="num">
                                      <p:cBhvr>
                                        <p:cTn id="22" dur="10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9458">
                                            <p:txEl>
                                              <p:pRg st="3" end="3"/>
                                            </p:txEl>
                                          </p:spTgt>
                                        </p:tgtEl>
                                        <p:attrNameLst>
                                          <p:attrName>style.visibility</p:attrName>
                                        </p:attrNameLst>
                                      </p:cBhvr>
                                      <p:to>
                                        <p:strVal val="visible"/>
                                      </p:to>
                                    </p:set>
                                    <p:animEffect transition="in" filter="fade">
                                      <p:cBhvr>
                                        <p:cTn id="28" dur="1000"/>
                                        <p:tgtEl>
                                          <p:spTgt spid="19458">
                                            <p:txEl>
                                              <p:pRg st="3" end="3"/>
                                            </p:txEl>
                                          </p:spTgt>
                                        </p:tgtEl>
                                      </p:cBhvr>
                                    </p:animEffect>
                                    <p:anim calcmode="lin" valueType="num">
                                      <p:cBhvr>
                                        <p:cTn id="29" dur="10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7938" y="579438"/>
            <a:ext cx="8915400" cy="6888162"/>
          </a:xfrm>
        </p:spPr>
        <p:txBody>
          <a:bodyPr/>
          <a:lstStyle/>
          <a:p>
            <a:pPr marL="457200" lvl="1" indent="-223838">
              <a:lnSpc>
                <a:spcPct val="90000"/>
              </a:lnSpc>
              <a:buClr>
                <a:schemeClr val="tx1"/>
              </a:buClr>
              <a:buSzPct val="80000"/>
              <a:buFont typeface="Wingdings" panose="05000000000000000000" pitchFamily="2" charset="2"/>
              <a:buChar char="Ø"/>
              <a:defRPr/>
            </a:pPr>
            <a:r>
              <a:rPr lang="en-US" altLang="en-US" sz="2800" dirty="0" smtClean="0">
                <a:latin typeface="Arial" panose="020B0604020202020204" pitchFamily="34" charset="0"/>
                <a:cs typeface="Arial" panose="020B0604020202020204" pitchFamily="34" charset="0"/>
              </a:rPr>
              <a:t>The Greeks had no sacred Scripture on which to rely, so they focused on other means of choosing.</a:t>
            </a:r>
          </a:p>
          <a:p>
            <a:pPr marL="928687" lvl="2" indent="-457200">
              <a:lnSpc>
                <a:spcPct val="90000"/>
              </a:lnSpc>
              <a:buClr>
                <a:schemeClr val="tx1"/>
              </a:buClr>
              <a:buSzPct val="80000"/>
              <a:buFont typeface="Wingdings" panose="05000000000000000000" pitchFamily="2" charset="2"/>
              <a:buChar char="v"/>
              <a:defRPr/>
            </a:pPr>
            <a:r>
              <a:rPr lang="en-US" altLang="en-US" sz="2600" dirty="0" smtClean="0">
                <a:latin typeface="Arial" panose="020B0604020202020204" pitchFamily="34" charset="0"/>
                <a:cs typeface="Arial" panose="020B0604020202020204" pitchFamily="34" charset="0"/>
              </a:rPr>
              <a:t>Following desires was not sufficient – desires change.</a:t>
            </a:r>
          </a:p>
          <a:p>
            <a:pPr marL="928687" lvl="2" indent="-457200">
              <a:lnSpc>
                <a:spcPct val="90000"/>
              </a:lnSpc>
              <a:buClr>
                <a:schemeClr val="tx1"/>
              </a:buClr>
              <a:buSzPct val="80000"/>
              <a:buFont typeface="Wingdings" panose="05000000000000000000" pitchFamily="2" charset="2"/>
              <a:buChar char="v"/>
              <a:defRPr/>
            </a:pPr>
            <a:r>
              <a:rPr lang="en-US" altLang="en-US" sz="2600" dirty="0" smtClean="0">
                <a:latin typeface="Arial" panose="020B0604020202020204" pitchFamily="34" charset="0"/>
                <a:cs typeface="Arial" panose="020B0604020202020204" pitchFamily="34" charset="0"/>
              </a:rPr>
              <a:t>Consult oracles or using magic to make decisions  seemed inconsistent and somewhat irrational.</a:t>
            </a:r>
          </a:p>
          <a:p>
            <a:pPr marL="928687" lvl="2" indent="-457200">
              <a:lnSpc>
                <a:spcPct val="90000"/>
              </a:lnSpc>
              <a:buClr>
                <a:schemeClr val="tx1"/>
              </a:buClr>
              <a:buSzPct val="80000"/>
              <a:buFont typeface="Wingdings" panose="05000000000000000000" pitchFamily="2" charset="2"/>
              <a:buChar char="v"/>
              <a:defRPr/>
            </a:pPr>
            <a:r>
              <a:rPr lang="en-US" altLang="en-US" sz="2600" dirty="0" smtClean="0">
                <a:latin typeface="Arial" panose="020B0604020202020204" pitchFamily="34" charset="0"/>
                <a:cs typeface="Arial" panose="020B0604020202020204" pitchFamily="34" charset="0"/>
              </a:rPr>
              <a:t>They could emulate ancient or Homeric heroes.</a:t>
            </a:r>
          </a:p>
          <a:p>
            <a:pPr marL="928687" lvl="2" indent="-457200">
              <a:lnSpc>
                <a:spcPct val="90000"/>
              </a:lnSpc>
              <a:buClr>
                <a:schemeClr val="tx1"/>
              </a:buClr>
              <a:buSzPct val="80000"/>
              <a:buFont typeface="Wingdings" panose="05000000000000000000" pitchFamily="2" charset="2"/>
              <a:buChar char="v"/>
              <a:defRPr/>
            </a:pPr>
            <a:r>
              <a:rPr lang="en-US" altLang="en-US" sz="2600" dirty="0" smtClean="0">
                <a:latin typeface="Arial" panose="020B0604020202020204" pitchFamily="34" charset="0"/>
                <a:cs typeface="Arial" panose="020B0604020202020204" pitchFamily="34" charset="0"/>
              </a:rPr>
              <a:t>Or – a new thought – they could try to use </a:t>
            </a:r>
            <a:r>
              <a:rPr lang="en-US" altLang="en-US" sz="2600" i="1" dirty="0" smtClean="0">
                <a:latin typeface="Arial" panose="020B0604020202020204" pitchFamily="34" charset="0"/>
                <a:cs typeface="Arial" panose="020B0604020202020204" pitchFamily="34" charset="0"/>
              </a:rPr>
              <a:t>reason</a:t>
            </a:r>
            <a:r>
              <a:rPr lang="en-US" altLang="en-US" sz="2600" dirty="0" smtClean="0">
                <a:latin typeface="Arial" panose="020B0604020202020204" pitchFamily="34" charset="0"/>
                <a:cs typeface="Arial" panose="020B0604020202020204" pitchFamily="34" charset="0"/>
              </a:rPr>
              <a:t> to  determine right choices leading to the good, and especially fulfillment of good goals.  (Enter Socrates, Plato and Aristotle.)</a:t>
            </a:r>
          </a:p>
          <a:p>
            <a:pPr marL="509588" lvl="1" indent="-277813">
              <a:lnSpc>
                <a:spcPct val="90000"/>
              </a:lnSpc>
              <a:buClr>
                <a:schemeClr val="tx1"/>
              </a:buClr>
              <a:buSzPct val="80000"/>
              <a:buFont typeface="Wingdings" panose="05000000000000000000" pitchFamily="2" charset="2"/>
              <a:buChar char="Ø"/>
              <a:defRPr/>
            </a:pPr>
            <a:r>
              <a:rPr lang="en-US" altLang="en-US" sz="2800" dirty="0" smtClean="0">
                <a:latin typeface="Arial" panose="020B0604020202020204" pitchFamily="34" charset="0"/>
                <a:cs typeface="Arial" panose="020B0604020202020204" pitchFamily="34" charset="0"/>
              </a:rPr>
              <a:t>This Greek philosophy – especially Neoplatonism and the “natural law” approach of the Stoics – became very influential in the development of 			Christian ethical approaches and systems.</a:t>
            </a:r>
          </a:p>
          <a:p>
            <a:pPr lvl="1">
              <a:lnSpc>
                <a:spcPct val="90000"/>
              </a:lnSpc>
              <a:buClr>
                <a:schemeClr val="tx1"/>
              </a:buClr>
              <a:buSzPct val="80000"/>
              <a:buFont typeface="Wingdings" panose="05000000000000000000" pitchFamily="2" charset="2"/>
              <a:buChar char="Ø"/>
              <a:defRPr/>
            </a:pPr>
            <a:endParaRPr lang="en-US" altLang="en-US" sz="3300" dirty="0" smtClean="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0"/>
            <a:ext cx="8686800" cy="579438"/>
          </a:xfrm>
        </p:spPr>
        <p:txBody>
          <a:bodyPr/>
          <a:lstStyle/>
          <a:p>
            <a:pPr eaLnBrk="1" fontAlgn="auto" hangingPunct="1">
              <a:spcAft>
                <a:spcPts val="0"/>
              </a:spcAft>
              <a:defRPr/>
            </a:pPr>
            <a:r>
              <a:rPr lang="en-US" altLang="en-US" sz="3200" dirty="0">
                <a:solidFill>
                  <a:schemeClr val="tx1"/>
                </a:solidFill>
                <a:effectLst/>
                <a:latin typeface="Arial" panose="020B0604020202020204" pitchFamily="34" charset="0"/>
                <a:cs typeface="Arial" panose="020B0604020202020204" pitchFamily="34" charset="0"/>
              </a:rPr>
              <a:t>The Basis for Ethics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1000"/>
                                        <p:tgtEl>
                                          <p:spTgt spid="19458">
                                            <p:txEl>
                                              <p:pRg st="0" end="0"/>
                                            </p:txEl>
                                          </p:spTgt>
                                        </p:tgtEl>
                                      </p:cBhvr>
                                    </p:animEffect>
                                    <p:anim calcmode="lin" valueType="num">
                                      <p:cBhvr>
                                        <p:cTn id="8" dur="10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458">
                                            <p:txEl>
                                              <p:pRg st="1" end="1"/>
                                            </p:txEl>
                                          </p:spTgt>
                                        </p:tgtEl>
                                        <p:attrNameLst>
                                          <p:attrName>style.visibility</p:attrName>
                                        </p:attrNameLst>
                                      </p:cBhvr>
                                      <p:to>
                                        <p:strVal val="visible"/>
                                      </p:to>
                                    </p:set>
                                    <p:animEffect transition="in" filter="fade">
                                      <p:cBhvr>
                                        <p:cTn id="14" dur="1000"/>
                                        <p:tgtEl>
                                          <p:spTgt spid="19458">
                                            <p:txEl>
                                              <p:pRg st="1" end="1"/>
                                            </p:txEl>
                                          </p:spTgt>
                                        </p:tgtEl>
                                      </p:cBhvr>
                                    </p:animEffect>
                                    <p:anim calcmode="lin" valueType="num">
                                      <p:cBhvr>
                                        <p:cTn id="15" dur="10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9458">
                                            <p:txEl>
                                              <p:pRg st="2" end="2"/>
                                            </p:txEl>
                                          </p:spTgt>
                                        </p:tgtEl>
                                        <p:attrNameLst>
                                          <p:attrName>style.visibility</p:attrName>
                                        </p:attrNameLst>
                                      </p:cBhvr>
                                      <p:to>
                                        <p:strVal val="visible"/>
                                      </p:to>
                                    </p:set>
                                    <p:animEffect transition="in" filter="fade">
                                      <p:cBhvr>
                                        <p:cTn id="21" dur="1000"/>
                                        <p:tgtEl>
                                          <p:spTgt spid="19458">
                                            <p:txEl>
                                              <p:pRg st="2" end="2"/>
                                            </p:txEl>
                                          </p:spTgt>
                                        </p:tgtEl>
                                      </p:cBhvr>
                                    </p:animEffect>
                                    <p:anim calcmode="lin" valueType="num">
                                      <p:cBhvr>
                                        <p:cTn id="22" dur="10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9458">
                                            <p:txEl>
                                              <p:pRg st="3" end="3"/>
                                            </p:txEl>
                                          </p:spTgt>
                                        </p:tgtEl>
                                        <p:attrNameLst>
                                          <p:attrName>style.visibility</p:attrName>
                                        </p:attrNameLst>
                                      </p:cBhvr>
                                      <p:to>
                                        <p:strVal val="visible"/>
                                      </p:to>
                                    </p:set>
                                    <p:animEffect transition="in" filter="fade">
                                      <p:cBhvr>
                                        <p:cTn id="28" dur="1000"/>
                                        <p:tgtEl>
                                          <p:spTgt spid="19458">
                                            <p:txEl>
                                              <p:pRg st="3" end="3"/>
                                            </p:txEl>
                                          </p:spTgt>
                                        </p:tgtEl>
                                      </p:cBhvr>
                                    </p:animEffect>
                                    <p:anim calcmode="lin" valueType="num">
                                      <p:cBhvr>
                                        <p:cTn id="29" dur="10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9458">
                                            <p:txEl>
                                              <p:pRg st="4" end="4"/>
                                            </p:txEl>
                                          </p:spTgt>
                                        </p:tgtEl>
                                        <p:attrNameLst>
                                          <p:attrName>style.visibility</p:attrName>
                                        </p:attrNameLst>
                                      </p:cBhvr>
                                      <p:to>
                                        <p:strVal val="visible"/>
                                      </p:to>
                                    </p:set>
                                    <p:animEffect transition="in" filter="fade">
                                      <p:cBhvr>
                                        <p:cTn id="35" dur="1000"/>
                                        <p:tgtEl>
                                          <p:spTgt spid="19458">
                                            <p:txEl>
                                              <p:pRg st="4" end="4"/>
                                            </p:txEl>
                                          </p:spTgt>
                                        </p:tgtEl>
                                      </p:cBhvr>
                                    </p:animEffect>
                                    <p:anim calcmode="lin" valueType="num">
                                      <p:cBhvr>
                                        <p:cTn id="36" dur="1000" fill="hold"/>
                                        <p:tgtEl>
                                          <p:spTgt spid="1945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945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9458">
                                            <p:txEl>
                                              <p:pRg st="5" end="5"/>
                                            </p:txEl>
                                          </p:spTgt>
                                        </p:tgtEl>
                                        <p:attrNameLst>
                                          <p:attrName>style.visibility</p:attrName>
                                        </p:attrNameLst>
                                      </p:cBhvr>
                                      <p:to>
                                        <p:strVal val="visible"/>
                                      </p:to>
                                    </p:set>
                                    <p:animEffect transition="in" filter="fade">
                                      <p:cBhvr>
                                        <p:cTn id="42" dur="1000"/>
                                        <p:tgtEl>
                                          <p:spTgt spid="19458">
                                            <p:txEl>
                                              <p:pRg st="5" end="5"/>
                                            </p:txEl>
                                          </p:spTgt>
                                        </p:tgtEl>
                                      </p:cBhvr>
                                    </p:animEffect>
                                    <p:anim calcmode="lin" valueType="num">
                                      <p:cBhvr>
                                        <p:cTn id="43" dur="1000" fill="hold"/>
                                        <p:tgtEl>
                                          <p:spTgt spid="1945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945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0" y="585788"/>
            <a:ext cx="8915400" cy="6553200"/>
          </a:xfrm>
        </p:spPr>
        <p:txBody>
          <a:bodyPr/>
          <a:lstStyle/>
          <a:p>
            <a:pPr marL="457200" lvl="1">
              <a:lnSpc>
                <a:spcPct val="90000"/>
              </a:lnSpc>
              <a:buClr>
                <a:schemeClr val="tx1"/>
              </a:buClr>
              <a:buSzPct val="80000"/>
              <a:buFont typeface="Wingdings" pitchFamily="2" charset="2"/>
              <a:buChar char="Ø"/>
            </a:pPr>
            <a:r>
              <a:rPr lang="en-US" altLang="en-US" sz="3600" smtClean="0">
                <a:latin typeface="Arial" pitchFamily="34" charset="0"/>
                <a:cs typeface="Arial" pitchFamily="34" charset="0"/>
              </a:rPr>
              <a:t>It is important to note there is still no ONE Christian approach to ethics.</a:t>
            </a:r>
          </a:p>
          <a:p>
            <a:pPr marL="457200" lvl="1">
              <a:lnSpc>
                <a:spcPct val="90000"/>
              </a:lnSpc>
              <a:buClr>
                <a:schemeClr val="tx1"/>
              </a:buClr>
              <a:buSzPct val="80000"/>
              <a:buFont typeface="Wingdings" pitchFamily="2" charset="2"/>
              <a:buChar char="Ø"/>
            </a:pPr>
            <a:r>
              <a:rPr lang="en-US" altLang="en-US" sz="3600" smtClean="0">
                <a:latin typeface="Arial" pitchFamily="34" charset="0"/>
                <a:cs typeface="Arial" pitchFamily="34" charset="0"/>
              </a:rPr>
              <a:t>Ethical approaches vary based on historical, cultural and doctrinal differences – Roman Catholic, Orthodox, Protestants, and many sub-varieties.</a:t>
            </a:r>
          </a:p>
          <a:p>
            <a:pPr marL="457200" lvl="1">
              <a:lnSpc>
                <a:spcPct val="90000"/>
              </a:lnSpc>
              <a:buClr>
                <a:schemeClr val="tx1"/>
              </a:buClr>
              <a:buSzPct val="80000"/>
              <a:buFont typeface="Wingdings" pitchFamily="2" charset="2"/>
              <a:buChar char="Ø"/>
            </a:pPr>
            <a:r>
              <a:rPr lang="en-US" altLang="en-US" sz="3600" smtClean="0">
                <a:latin typeface="Arial" pitchFamily="34" charset="0"/>
                <a:cs typeface="Arial" pitchFamily="34" charset="0"/>
              </a:rPr>
              <a:t>Ethical approaches especially vary based on doctrinal </a:t>
            </a:r>
            <a:r>
              <a:rPr lang="en-US" altLang="en-US" sz="3600" i="1" smtClean="0">
                <a:latin typeface="Arial" pitchFamily="34" charset="0"/>
                <a:cs typeface="Arial" pitchFamily="34" charset="0"/>
              </a:rPr>
              <a:t>emphases</a:t>
            </a:r>
            <a:r>
              <a:rPr lang="en-US" altLang="en-US" sz="3600" smtClean="0">
                <a:latin typeface="Arial" pitchFamily="34" charset="0"/>
                <a:cs typeface="Arial" pitchFamily="34" charset="0"/>
              </a:rPr>
              <a:t>: </a:t>
            </a:r>
            <a:r>
              <a:rPr lang="en-US" altLang="en-US" sz="3600" b="1" smtClean="0">
                <a:latin typeface="Arial" pitchFamily="34" charset="0"/>
                <a:cs typeface="Arial" pitchFamily="34" charset="0"/>
              </a:rPr>
              <a:t>creation</a:t>
            </a:r>
            <a:r>
              <a:rPr lang="en-US" altLang="en-US" sz="3600" smtClean="0">
                <a:latin typeface="Arial" pitchFamily="34" charset="0"/>
                <a:cs typeface="Arial" pitchFamily="34" charset="0"/>
              </a:rPr>
              <a:t>, </a:t>
            </a:r>
            <a:r>
              <a:rPr lang="en-US" altLang="en-US" sz="3600" b="1" smtClean="0">
                <a:latin typeface="Arial" pitchFamily="34" charset="0"/>
                <a:cs typeface="Arial" pitchFamily="34" charset="0"/>
              </a:rPr>
              <a:t>sin</a:t>
            </a:r>
            <a:r>
              <a:rPr lang="en-US" altLang="en-US" sz="3600" smtClean="0">
                <a:latin typeface="Arial" pitchFamily="34" charset="0"/>
                <a:cs typeface="Arial" pitchFamily="34" charset="0"/>
              </a:rPr>
              <a:t>, </a:t>
            </a:r>
            <a:r>
              <a:rPr lang="en-US" altLang="en-US" sz="3600" b="1" smtClean="0">
                <a:latin typeface="Arial" pitchFamily="34" charset="0"/>
                <a:cs typeface="Arial" pitchFamily="34" charset="0"/>
              </a:rPr>
              <a:t>incarnation</a:t>
            </a:r>
            <a:r>
              <a:rPr lang="en-US" altLang="en-US" sz="3600" smtClean="0">
                <a:latin typeface="Arial" pitchFamily="34" charset="0"/>
                <a:cs typeface="Arial" pitchFamily="34" charset="0"/>
              </a:rPr>
              <a:t>, </a:t>
            </a:r>
            <a:r>
              <a:rPr lang="en-US" altLang="en-US" sz="3600" b="1" smtClean="0">
                <a:latin typeface="Arial" pitchFamily="34" charset="0"/>
                <a:cs typeface="Arial" pitchFamily="34" charset="0"/>
              </a:rPr>
              <a:t>redemption</a:t>
            </a:r>
            <a:r>
              <a:rPr lang="en-US" altLang="en-US" sz="3600" smtClean="0">
                <a:latin typeface="Arial" pitchFamily="34" charset="0"/>
                <a:cs typeface="Arial" pitchFamily="34" charset="0"/>
              </a:rPr>
              <a:t>, and </a:t>
            </a:r>
            <a:r>
              <a:rPr lang="en-US" altLang="en-US" sz="3600" b="1" smtClean="0">
                <a:latin typeface="Arial" pitchFamily="34" charset="0"/>
                <a:cs typeface="Arial" pitchFamily="34" charset="0"/>
              </a:rPr>
              <a:t>resurrection destiny.</a:t>
            </a:r>
          </a:p>
        </p:txBody>
      </p:sp>
      <p:sp>
        <p:nvSpPr>
          <p:cNvPr id="8194" name="Rectangle 2"/>
          <p:cNvSpPr>
            <a:spLocks noGrp="1" noChangeArrowheads="1"/>
          </p:cNvSpPr>
          <p:nvPr>
            <p:ph type="title"/>
          </p:nvPr>
        </p:nvSpPr>
        <p:spPr>
          <a:xfrm>
            <a:off x="228600" y="0"/>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The Basis for Ethics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1000"/>
                                        <p:tgtEl>
                                          <p:spTgt spid="17410">
                                            <p:txEl>
                                              <p:pRg st="0" end="0"/>
                                            </p:txEl>
                                          </p:spTgt>
                                        </p:tgtEl>
                                      </p:cBhvr>
                                    </p:animEffect>
                                    <p:anim calcmode="lin" valueType="num">
                                      <p:cBhvr>
                                        <p:cTn id="8" dur="10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1" end="1"/>
                                            </p:txEl>
                                          </p:spTgt>
                                        </p:tgtEl>
                                        <p:attrNameLst>
                                          <p:attrName>style.visibility</p:attrName>
                                        </p:attrNameLst>
                                      </p:cBhvr>
                                      <p:to>
                                        <p:strVal val="visible"/>
                                      </p:to>
                                    </p:set>
                                    <p:animEffect transition="in" filter="fade">
                                      <p:cBhvr>
                                        <p:cTn id="14" dur="1000"/>
                                        <p:tgtEl>
                                          <p:spTgt spid="17410">
                                            <p:txEl>
                                              <p:pRg st="1" end="1"/>
                                            </p:txEl>
                                          </p:spTgt>
                                        </p:tgtEl>
                                      </p:cBhvr>
                                    </p:animEffect>
                                    <p:anim calcmode="lin" valueType="num">
                                      <p:cBhvr>
                                        <p:cTn id="15"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2" end="2"/>
                                            </p:txEl>
                                          </p:spTgt>
                                        </p:tgtEl>
                                        <p:attrNameLst>
                                          <p:attrName>style.visibility</p:attrName>
                                        </p:attrNameLst>
                                      </p:cBhvr>
                                      <p:to>
                                        <p:strVal val="visible"/>
                                      </p:to>
                                    </p:set>
                                    <p:animEffect transition="in" filter="fade">
                                      <p:cBhvr>
                                        <p:cTn id="21" dur="1000"/>
                                        <p:tgtEl>
                                          <p:spTgt spid="17410">
                                            <p:txEl>
                                              <p:pRg st="2" end="2"/>
                                            </p:txEl>
                                          </p:spTgt>
                                        </p:tgtEl>
                                      </p:cBhvr>
                                    </p:animEffect>
                                    <p:anim calcmode="lin" valueType="num">
                                      <p:cBhvr>
                                        <p:cTn id="22"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763" y="685800"/>
            <a:ext cx="8915401" cy="6553200"/>
          </a:xfrm>
        </p:spPr>
        <p:txBody>
          <a:bodyPr/>
          <a:lstStyle/>
          <a:p>
            <a:pPr lvl="1">
              <a:lnSpc>
                <a:spcPct val="90000"/>
              </a:lnSpc>
              <a:buClr>
                <a:schemeClr val="tx1"/>
              </a:buClr>
              <a:buSzPct val="80000"/>
              <a:buFont typeface="Wingdings" pitchFamily="2" charset="2"/>
              <a:buChar char="Ø"/>
            </a:pPr>
            <a:r>
              <a:rPr lang="en-US" altLang="en-US" sz="3200" smtClean="0">
                <a:latin typeface="Arial" pitchFamily="34" charset="0"/>
                <a:cs typeface="Arial" pitchFamily="34" charset="0"/>
              </a:rPr>
              <a:t>Various factors &amp; emphases affecting Christian ethics have been reflected in different stances that provide ways to relate to surrounding society &amp; human efforts:</a:t>
            </a:r>
          </a:p>
          <a:p>
            <a:pPr marL="971550" indent="-342900" eaLnBrk="1" hangingPunct="1">
              <a:buClrTx/>
              <a:buSzPct val="80000"/>
              <a:buFont typeface="Wingdings" pitchFamily="2" charset="2"/>
              <a:buChar char="v"/>
            </a:pPr>
            <a:r>
              <a:rPr lang="en-US" altLang="en-US" sz="2800" b="1" smtClean="0">
                <a:latin typeface="Arial" pitchFamily="34" charset="0"/>
                <a:cs typeface="Arial" pitchFamily="34" charset="0"/>
              </a:rPr>
              <a:t>SYNERGY</a:t>
            </a:r>
            <a:r>
              <a:rPr lang="en-US" altLang="en-US" sz="2800" smtClean="0">
                <a:latin typeface="Arial" pitchFamily="34" charset="0"/>
                <a:cs typeface="Arial" pitchFamily="34" charset="0"/>
              </a:rPr>
              <a:t> seeks ways for Christians to work with other understandings of human good. </a:t>
            </a:r>
          </a:p>
          <a:p>
            <a:pPr marL="971550" indent="-342900" eaLnBrk="1" hangingPunct="1">
              <a:buClrTx/>
              <a:buSzPct val="80000"/>
              <a:buFont typeface="Wingdings" pitchFamily="2" charset="2"/>
              <a:buChar char="v"/>
            </a:pPr>
            <a:r>
              <a:rPr lang="en-US" altLang="en-US" sz="2800" b="1" smtClean="0">
                <a:latin typeface="Arial" pitchFamily="34" charset="0"/>
                <a:cs typeface="Arial" pitchFamily="34" charset="0"/>
              </a:rPr>
              <a:t>INTEGRITY</a:t>
            </a:r>
            <a:r>
              <a:rPr lang="en-US" altLang="en-US" sz="2800" smtClean="0">
                <a:latin typeface="Arial" pitchFamily="34" charset="0"/>
                <a:cs typeface="Arial" pitchFamily="34" charset="0"/>
              </a:rPr>
              <a:t> maintains a distinctive Christian witness. </a:t>
            </a:r>
          </a:p>
          <a:p>
            <a:pPr marL="971550" indent="-342900" eaLnBrk="1" hangingPunct="1">
              <a:buClrTx/>
              <a:buSzPct val="80000"/>
              <a:buFont typeface="Wingdings" pitchFamily="2" charset="2"/>
              <a:buChar char="v"/>
            </a:pPr>
            <a:r>
              <a:rPr lang="en-US" altLang="en-US" sz="2800" b="1" smtClean="0">
                <a:latin typeface="Arial" pitchFamily="34" charset="0"/>
                <a:cs typeface="Arial" pitchFamily="34" charset="0"/>
              </a:rPr>
              <a:t>REALISM </a:t>
            </a:r>
            <a:r>
              <a:rPr lang="en-US" altLang="en-US" sz="2800" smtClean="0">
                <a:latin typeface="Arial" pitchFamily="34" charset="0"/>
                <a:cs typeface="Arial" pitchFamily="34" charset="0"/>
              </a:rPr>
              <a:t>warns Christians against overestimating their own power and virtue. </a:t>
            </a:r>
          </a:p>
          <a:p>
            <a:pPr marL="971550" indent="-342900" eaLnBrk="1" hangingPunct="1">
              <a:buClrTx/>
              <a:buSzPct val="80000"/>
              <a:buFont typeface="Wingdings" pitchFamily="2" charset="2"/>
              <a:buChar char="v"/>
            </a:pPr>
            <a:r>
              <a:rPr lang="en-US" altLang="en-US" sz="2800" b="1" smtClean="0">
                <a:latin typeface="Arial" pitchFamily="34" charset="0"/>
                <a:cs typeface="Arial" pitchFamily="34" charset="0"/>
              </a:rPr>
              <a:t>LIBERATION</a:t>
            </a:r>
            <a:r>
              <a:rPr lang="en-US" altLang="en-US" sz="2800" smtClean="0">
                <a:latin typeface="Arial" pitchFamily="34" charset="0"/>
                <a:cs typeface="Arial" pitchFamily="34" charset="0"/>
              </a:rPr>
              <a:t> stresses that freedom from oppression is central to the Christian message.</a:t>
            </a:r>
          </a:p>
          <a:p>
            <a:pPr lvl="2">
              <a:lnSpc>
                <a:spcPct val="90000"/>
              </a:lnSpc>
              <a:buClr>
                <a:schemeClr val="tx1"/>
              </a:buClr>
              <a:buSzPct val="80000"/>
              <a:buFont typeface="Wingdings" pitchFamily="2" charset="2"/>
              <a:buChar char="Ø"/>
            </a:pPr>
            <a:endParaRPr lang="en-US" altLang="en-US" sz="3000" smtClean="0">
              <a:latin typeface="Arial" pitchFamily="34" charset="0"/>
              <a:cs typeface="Arial" pitchFamily="34" charset="0"/>
            </a:endParaRPr>
          </a:p>
        </p:txBody>
      </p:sp>
      <p:sp>
        <p:nvSpPr>
          <p:cNvPr id="8194" name="Rectangle 2"/>
          <p:cNvSpPr>
            <a:spLocks noGrp="1" noChangeArrowheads="1"/>
          </p:cNvSpPr>
          <p:nvPr>
            <p:ph type="title"/>
          </p:nvPr>
        </p:nvSpPr>
        <p:spPr>
          <a:xfrm>
            <a:off x="228600" y="35442"/>
            <a:ext cx="8686800" cy="579438"/>
          </a:xfrm>
        </p:spPr>
        <p:txBody>
          <a:bodyPr/>
          <a:lstStyle/>
          <a:p>
            <a:pPr eaLnBrk="1" fontAlgn="auto" hangingPunct="1">
              <a:spcAft>
                <a:spcPts val="0"/>
              </a:spcAft>
              <a:defRPr/>
            </a:pPr>
            <a:r>
              <a:rPr lang="en-US" altLang="en-US" sz="3200" dirty="0">
                <a:solidFill>
                  <a:schemeClr val="tx1"/>
                </a:solidFill>
                <a:effectLst/>
                <a:latin typeface="Arial" panose="020B0604020202020204" pitchFamily="34" charset="0"/>
                <a:cs typeface="Arial" panose="020B0604020202020204" pitchFamily="34" charset="0"/>
              </a:rPr>
              <a:t>The Basis for Ethics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1000"/>
                                        <p:tgtEl>
                                          <p:spTgt spid="21506">
                                            <p:txEl>
                                              <p:pRg st="0" end="0"/>
                                            </p:txEl>
                                          </p:spTgt>
                                        </p:tgtEl>
                                      </p:cBhvr>
                                    </p:animEffect>
                                    <p:anim calcmode="lin" valueType="num">
                                      <p:cBhvr>
                                        <p:cTn id="8" dur="1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1506">
                                            <p:txEl>
                                              <p:pRg st="1" end="1"/>
                                            </p:txEl>
                                          </p:spTgt>
                                        </p:tgtEl>
                                        <p:attrNameLst>
                                          <p:attrName>style.visibility</p:attrName>
                                        </p:attrNameLst>
                                      </p:cBhvr>
                                      <p:to>
                                        <p:strVal val="visible"/>
                                      </p:to>
                                    </p:set>
                                    <p:animEffect transition="in" filter="fade">
                                      <p:cBhvr>
                                        <p:cTn id="14" dur="1000"/>
                                        <p:tgtEl>
                                          <p:spTgt spid="21506">
                                            <p:txEl>
                                              <p:pRg st="1" end="1"/>
                                            </p:txEl>
                                          </p:spTgt>
                                        </p:tgtEl>
                                      </p:cBhvr>
                                    </p:animEffect>
                                    <p:anim calcmode="lin" valueType="num">
                                      <p:cBhvr>
                                        <p:cTn id="15" dur="10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1506">
                                            <p:txEl>
                                              <p:pRg st="2" end="2"/>
                                            </p:txEl>
                                          </p:spTgt>
                                        </p:tgtEl>
                                        <p:attrNameLst>
                                          <p:attrName>style.visibility</p:attrName>
                                        </p:attrNameLst>
                                      </p:cBhvr>
                                      <p:to>
                                        <p:strVal val="visible"/>
                                      </p:to>
                                    </p:set>
                                    <p:animEffect transition="in" filter="fade">
                                      <p:cBhvr>
                                        <p:cTn id="21" dur="1000"/>
                                        <p:tgtEl>
                                          <p:spTgt spid="21506">
                                            <p:txEl>
                                              <p:pRg st="2" end="2"/>
                                            </p:txEl>
                                          </p:spTgt>
                                        </p:tgtEl>
                                      </p:cBhvr>
                                    </p:animEffect>
                                    <p:anim calcmode="lin" valueType="num">
                                      <p:cBhvr>
                                        <p:cTn id="22" dur="1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5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1506">
                                            <p:txEl>
                                              <p:pRg st="3" end="3"/>
                                            </p:txEl>
                                          </p:spTgt>
                                        </p:tgtEl>
                                        <p:attrNameLst>
                                          <p:attrName>style.visibility</p:attrName>
                                        </p:attrNameLst>
                                      </p:cBhvr>
                                      <p:to>
                                        <p:strVal val="visible"/>
                                      </p:to>
                                    </p:set>
                                    <p:animEffect transition="in" filter="fade">
                                      <p:cBhvr>
                                        <p:cTn id="28" dur="1000"/>
                                        <p:tgtEl>
                                          <p:spTgt spid="21506">
                                            <p:txEl>
                                              <p:pRg st="3" end="3"/>
                                            </p:txEl>
                                          </p:spTgt>
                                        </p:tgtEl>
                                      </p:cBhvr>
                                    </p:animEffect>
                                    <p:anim calcmode="lin" valueType="num">
                                      <p:cBhvr>
                                        <p:cTn id="29" dur="1000" fill="hold"/>
                                        <p:tgtEl>
                                          <p:spTgt spid="2150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150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1506">
                                            <p:txEl>
                                              <p:pRg st="4" end="4"/>
                                            </p:txEl>
                                          </p:spTgt>
                                        </p:tgtEl>
                                        <p:attrNameLst>
                                          <p:attrName>style.visibility</p:attrName>
                                        </p:attrNameLst>
                                      </p:cBhvr>
                                      <p:to>
                                        <p:strVal val="visible"/>
                                      </p:to>
                                    </p:set>
                                    <p:animEffect transition="in" filter="fade">
                                      <p:cBhvr>
                                        <p:cTn id="35" dur="1000"/>
                                        <p:tgtEl>
                                          <p:spTgt spid="21506">
                                            <p:txEl>
                                              <p:pRg st="4" end="4"/>
                                            </p:txEl>
                                          </p:spTgt>
                                        </p:tgtEl>
                                      </p:cBhvr>
                                    </p:animEffect>
                                    <p:anim calcmode="lin" valueType="num">
                                      <p:cBhvr>
                                        <p:cTn id="36" dur="10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150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10234</TotalTime>
  <Words>13285</Words>
  <Application>Microsoft Office PowerPoint</Application>
  <PresentationFormat>On-screen Show (4:3)</PresentationFormat>
  <Paragraphs>354</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Times New Roman</vt:lpstr>
      <vt:lpstr>Arial</vt:lpstr>
      <vt:lpstr>Lucida Sans Unicode</vt:lpstr>
      <vt:lpstr>Wingdings 3</vt:lpstr>
      <vt:lpstr>Verdana</vt:lpstr>
      <vt:lpstr>Wingdings 2</vt:lpstr>
      <vt:lpstr>Wingdings</vt:lpstr>
      <vt:lpstr>Concourse</vt:lpstr>
      <vt:lpstr>Christian Ethics (CL3)</vt:lpstr>
      <vt:lpstr>PowerPoint Presentation</vt:lpstr>
      <vt:lpstr>What is Ethics?</vt:lpstr>
      <vt:lpstr>The Basis for Ethics – What is right?</vt:lpstr>
      <vt:lpstr>The Basis for Ethics</vt:lpstr>
      <vt:lpstr>The Basis for Ethics</vt:lpstr>
      <vt:lpstr>The Basis for Ethics</vt:lpstr>
      <vt:lpstr>The Basis for Ethics</vt:lpstr>
      <vt:lpstr>The Basis for Ethics</vt:lpstr>
      <vt:lpstr>The Basis for Ethics</vt:lpstr>
      <vt:lpstr>Teleology:  Goods, Goals, and God </vt:lpstr>
      <vt:lpstr>Christian Teleological Ethics </vt:lpstr>
      <vt:lpstr>Moral Realism &amp; Moral Idealism</vt:lpstr>
      <vt:lpstr>Ethical Naturalism</vt:lpstr>
      <vt:lpstr>Teleology:  Goods, Goals, and God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602</cp:revision>
  <cp:lastPrinted>2015-10-22T13:26:41Z</cp:lastPrinted>
  <dcterms:created xsi:type="dcterms:W3CDTF">2001-09-16T00:08:39Z</dcterms:created>
  <dcterms:modified xsi:type="dcterms:W3CDTF">2015-11-21T21:27:06Z</dcterms:modified>
</cp:coreProperties>
</file>