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4"/>
  </p:notesMasterIdLst>
  <p:handoutMasterIdLst>
    <p:handoutMasterId r:id="rId25"/>
  </p:handoutMasterIdLst>
  <p:sldIdLst>
    <p:sldId id="256" r:id="rId2"/>
    <p:sldId id="316" r:id="rId3"/>
    <p:sldId id="299" r:id="rId4"/>
    <p:sldId id="315" r:id="rId5"/>
    <p:sldId id="319" r:id="rId6"/>
    <p:sldId id="320" r:id="rId7"/>
    <p:sldId id="321" r:id="rId8"/>
    <p:sldId id="322" r:id="rId9"/>
    <p:sldId id="323" r:id="rId10"/>
    <p:sldId id="324" r:id="rId11"/>
    <p:sldId id="325" r:id="rId12"/>
    <p:sldId id="326" r:id="rId13"/>
    <p:sldId id="327" r:id="rId14"/>
    <p:sldId id="317" r:id="rId15"/>
    <p:sldId id="328" r:id="rId16"/>
    <p:sldId id="330" r:id="rId17"/>
    <p:sldId id="329" r:id="rId18"/>
    <p:sldId id="331" r:id="rId19"/>
    <p:sldId id="332" r:id="rId20"/>
    <p:sldId id="318" r:id="rId21"/>
    <p:sldId id="334" r:id="rId22"/>
    <p:sldId id="333" r:id="rId23"/>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524" autoAdjust="0"/>
  </p:normalViewPr>
  <p:slideViewPr>
    <p:cSldViewPr>
      <p:cViewPr>
        <p:scale>
          <a:sx n="55" d="100"/>
          <a:sy n="55" d="100"/>
        </p:scale>
        <p:origin x="-8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F339187E-6881-4A49-B0B5-B176F80DF23B}" type="slidenum">
              <a:rPr lang="en-US" altLang="en-US"/>
              <a:pPr/>
              <a:t>‹#›</a:t>
            </a:fld>
            <a:endParaRPr lang="en-US" altLang="en-US"/>
          </a:p>
        </p:txBody>
      </p:sp>
    </p:spTree>
    <p:extLst>
      <p:ext uri="{BB962C8B-B14F-4D97-AF65-F5344CB8AC3E}">
        <p14:creationId xmlns:p14="http://schemas.microsoft.com/office/powerpoint/2010/main" val="1187607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eaLnBrk="1" hangingPunct="1">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eaLnBrk="1" hangingPunct="1">
              <a:defRPr sz="1200">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eaLnBrk="1" hangingPunct="1">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eaLnBrk="1" hangingPunct="1">
              <a:defRPr sz="1200"/>
            </a:lvl1pPr>
          </a:lstStyle>
          <a:p>
            <a:fld id="{AA076AC5-451C-4347-BE6A-0891A6801645}" type="slidenum">
              <a:rPr lang="en-US" altLang="en-US"/>
              <a:pPr/>
              <a:t>‹#›</a:t>
            </a:fld>
            <a:endParaRPr lang="en-US" altLang="en-US"/>
          </a:p>
        </p:txBody>
      </p:sp>
    </p:spTree>
    <p:extLst>
      <p:ext uri="{BB962C8B-B14F-4D97-AF65-F5344CB8AC3E}">
        <p14:creationId xmlns:p14="http://schemas.microsoft.com/office/powerpoint/2010/main" val="1993996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altLang="en-US" dirty="0" smtClean="0"/>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F24E0C6-B3D3-4FBA-B3BC-92D482CD3CB9}"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3072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23BB529-E38C-4C77-898D-1027FE86EF23}"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FAITH AND FREUD: IS FAITH A DELUSION?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Faith, seen through the distorting lens of the New Atheism, is a psychological aberration only to be found in deluded religious minds, or </a:t>
            </a:r>
            <a:r>
              <a:rPr lang="en-US" altLang="en-US" sz="1400" b="1" dirty="0" smtClean="0">
                <a:latin typeface="Arial" panose="020B0604020202020204" pitchFamily="34" charset="0"/>
                <a:cs typeface="Arial" panose="020B0604020202020204" pitchFamily="34" charset="0"/>
              </a:rPr>
              <a:t>“faith-heads”, </a:t>
            </a:r>
            <a:r>
              <a:rPr lang="en-US" altLang="en-US" sz="1400" dirty="0" smtClean="0">
                <a:latin typeface="Arial" panose="020B0604020202020204" pitchFamily="34" charset="0"/>
                <a:cs typeface="Arial" panose="020B0604020202020204" pitchFamily="34" charset="0"/>
              </a:rPr>
              <a:t>as Dawkins mockingly dubs them. In his considered opinion, faith is not only a delusion, but a morally reprehensible one: </a:t>
            </a:r>
            <a:r>
              <a:rPr lang="en-US" altLang="en-US" sz="1400" b="1" dirty="0" smtClean="0">
                <a:latin typeface="Arial" panose="020B0604020202020204" pitchFamily="34" charset="0"/>
                <a:cs typeface="Arial" panose="020B0604020202020204" pitchFamily="34" charset="0"/>
              </a:rPr>
              <a:t>“Faith is an evil precisely because it requires no justification and brooks no argument.”</a:t>
            </a:r>
            <a:r>
              <a:rPr lang="en-US" altLang="en-US" sz="1400" dirty="0" smtClean="0">
                <a:latin typeface="Arial" panose="020B0604020202020204" pitchFamily="34" charset="0"/>
                <a:cs typeface="Arial" panose="020B0604020202020204" pitchFamily="34" charset="0"/>
              </a:rPr>
              <a:t>46 It is also insane, in his view. Dawkins quotes Robert </a:t>
            </a:r>
            <a:r>
              <a:rPr lang="en-US" altLang="en-US" sz="1400" dirty="0" err="1" smtClean="0">
                <a:latin typeface="Arial" panose="020B0604020202020204" pitchFamily="34" charset="0"/>
                <a:cs typeface="Arial" panose="020B0604020202020204" pitchFamily="34" charset="0"/>
              </a:rPr>
              <a:t>Pirsig</a:t>
            </a:r>
            <a:r>
              <a:rPr lang="en-US" altLang="en-US" sz="1400" dirty="0" smtClean="0">
                <a:latin typeface="Arial" panose="020B0604020202020204" pitchFamily="34" charset="0"/>
                <a:cs typeface="Arial" panose="020B0604020202020204" pitchFamily="34" charset="0"/>
              </a:rPr>
              <a:t>, author of Zen and the Art of Motorcycle Maintenance: “When one person suffers from a delusion, it is called insanity. When many people suffer from a delusion, it is called Religion.”47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idea that faith in God is a delusion did not, of course, have to wait for Richard Dawkins. Before sailing under guard for Rome to be heard by Caesar, the Christian apostle Paul made his final </a:t>
            </a:r>
            <a:r>
              <a:rPr lang="en-US" altLang="en-US" sz="1400" dirty="0" err="1" smtClean="0">
                <a:latin typeface="Arial" panose="020B0604020202020204" pitchFamily="34" charset="0"/>
                <a:cs typeface="Arial" panose="020B0604020202020204" pitchFamily="34" charset="0"/>
              </a:rPr>
              <a:t>defence</a:t>
            </a:r>
            <a:r>
              <a:rPr lang="en-US" altLang="en-US" sz="1400" dirty="0" smtClean="0">
                <a:latin typeface="Arial" panose="020B0604020202020204" pitchFamily="34" charset="0"/>
                <a:cs typeface="Arial" panose="020B0604020202020204" pitchFamily="34" charset="0"/>
              </a:rPr>
              <a:t> of the gospel in Caesarea, when he was summoned to appear before the Roman governor </a:t>
            </a:r>
            <a:r>
              <a:rPr lang="en-US" altLang="en-US" sz="1400" dirty="0" err="1" smtClean="0">
                <a:latin typeface="Arial" panose="020B0604020202020204" pitchFamily="34" charset="0"/>
                <a:cs typeface="Arial" panose="020B0604020202020204" pitchFamily="34" charset="0"/>
              </a:rPr>
              <a:t>Porcius</a:t>
            </a:r>
            <a:r>
              <a:rPr lang="en-US" altLang="en-US" sz="1400" dirty="0" smtClean="0">
                <a:latin typeface="Arial" panose="020B0604020202020204" pitchFamily="34" charset="0"/>
                <a:cs typeface="Arial" panose="020B0604020202020204" pitchFamily="34" charset="0"/>
              </a:rPr>
              <a:t> Festus and King Herod Agrippa. Festus famously interrupted Paul’s </a:t>
            </a:r>
            <a:r>
              <a:rPr lang="en-US" altLang="en-US" sz="1400" dirty="0" err="1" smtClean="0">
                <a:latin typeface="Arial" panose="020B0604020202020204" pitchFamily="34" charset="0"/>
                <a:cs typeface="Arial" panose="020B0604020202020204" pitchFamily="34" charset="0"/>
              </a:rPr>
              <a:t>defence</a:t>
            </a:r>
            <a:r>
              <a:rPr lang="en-US" altLang="en-US" sz="1400" dirty="0" smtClean="0">
                <a:latin typeface="Arial" panose="020B0604020202020204" pitchFamily="34" charset="0"/>
                <a:cs typeface="Arial" panose="020B0604020202020204" pitchFamily="34" charset="0"/>
              </a:rPr>
              <a:t> speech saying: “Paul, you are out of your mind; your great learning is driving you out of your mind.”48 If Paul was accused of delusion in those early days, then it is perhaps not surprising that we are seeing another wave of it today.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According to the OED, the word “delude” (Latin de-</a:t>
            </a:r>
            <a:r>
              <a:rPr lang="en-US" altLang="en-US" sz="1400" dirty="0" err="1" smtClean="0">
                <a:latin typeface="Arial" panose="020B0604020202020204" pitchFamily="34" charset="0"/>
                <a:cs typeface="Arial" panose="020B0604020202020204" pitchFamily="34" charset="0"/>
              </a:rPr>
              <a:t>ludere</a:t>
            </a:r>
            <a:r>
              <a:rPr lang="en-US" altLang="en-US" sz="1400" dirty="0" smtClean="0">
                <a:latin typeface="Arial" panose="020B0604020202020204" pitchFamily="34" charset="0"/>
                <a:cs typeface="Arial" panose="020B0604020202020204" pitchFamily="34" charset="0"/>
              </a:rPr>
              <a:t> — to play false, mock, deceive) originally meant simply “to deceive the mind or judgement to cause that which is false to be accepted as true”; but nowadays it almost invariably implies the suspicion of psychiatric illness. A delusion is “a fixed false belief”, “a persistent false belief held in the face of strong contradictory evidence, especially as a symptom of psychiatric disorder”.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It is to be noted that Dawkins classifies faith under the first part of this statement; and it is clear that, in this sense, some of what goes under the name of faith is clearly delusional — faith in the flying spaghetti monster; or even faith in leprechauns, if you happen to be Irish. Indeed, the New Atheists love to classify faith in God along with faith in Santa Claus and the Tooth Fairy. But that is rather silly.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err="1" smtClean="0">
                <a:latin typeface="Arial" panose="020B0604020202020204" pitchFamily="34" charset="0"/>
                <a:cs typeface="Arial" panose="020B0604020202020204" pitchFamily="34" charset="0"/>
              </a:rPr>
              <a:t>Alister</a:t>
            </a:r>
            <a:r>
              <a:rPr lang="en-US" altLang="en-US" sz="1400" dirty="0" smtClean="0">
                <a:latin typeface="Arial" panose="020B0604020202020204" pitchFamily="34" charset="0"/>
                <a:cs typeface="Arial" panose="020B0604020202020204" pitchFamily="34" charset="0"/>
              </a:rPr>
              <a:t> McGrath recalls: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As a child I believed (for a very short while) in Santa Claus. However I soon </a:t>
            </a:r>
            <a:r>
              <a:rPr lang="en-US" altLang="en-US" sz="1400" dirty="0" err="1" smtClean="0">
                <a:latin typeface="Arial" panose="020B0604020202020204" pitchFamily="34" charset="0"/>
                <a:cs typeface="Arial" panose="020B0604020202020204" pitchFamily="34" charset="0"/>
              </a:rPr>
              <a:t>sussed</a:t>
            </a:r>
            <a:r>
              <a:rPr lang="en-US" altLang="en-US" sz="1400" dirty="0" smtClean="0">
                <a:latin typeface="Arial" panose="020B0604020202020204" pitchFamily="34" charset="0"/>
                <a:cs typeface="Arial" panose="020B0604020202020204" pitchFamily="34" charset="0"/>
              </a:rPr>
              <a:t> the real situation out, although I must confess I kept my doubts about Santa’s existence to myself for some time because I also noticed that there was material advantage in so doing. I have never heard of an adult coming to believe in Santa Claus or the Tooth Fairy. I have known many adult people come to believe in God. So clearly there is a great difference. But it is still worth asking the question: why is faith in the Tooth Fairy a delusion? The answer is obvious — the Tooth Fairy does not exist.49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279415D-6393-4561-A2C2-06F1BE9871A9}"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3482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87BDBE6-6784-4EA2-A89B-591EE6B620D0}"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This brings us to a key issue that is very easily overlooked. It is this. Faith in God certainly is a delusion, if God does not exist. But what if God does exist? Then atheism is the delusion. So the real question to ask is: does God exist?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This point is so important that I wish to put it another way, and simultaneously confront another objection. Many atheists (inspired by Sigmund Freud, who himself thought that faith in God is an illusion)50 claim that they have a very simple and convincing explanation of why people believe in God. It arises from incapacity to cope with the real world and its uncertainties. Michel </a:t>
            </a:r>
            <a:r>
              <a:rPr lang="en-US" altLang="en-US" sz="1400" dirty="0" err="1" smtClean="0">
                <a:latin typeface="Arial" panose="020B0604020202020204" pitchFamily="34" charset="0"/>
                <a:cs typeface="Arial" panose="020B0604020202020204" pitchFamily="34" charset="0"/>
              </a:rPr>
              <a:t>Onfray</a:t>
            </a:r>
            <a:r>
              <a:rPr lang="en-US" altLang="en-US" sz="1400" dirty="0" smtClean="0">
                <a:latin typeface="Arial" panose="020B0604020202020204" pitchFamily="34" charset="0"/>
                <a:cs typeface="Arial" panose="020B0604020202020204" pitchFamily="34" charset="0"/>
              </a:rPr>
              <a:t> tells us that “religion is imagined because people do not wish to face reality”.51 They would “rather have the faith to soothe than reason at the price of a perpetually infantile mentality”.52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For the New Atheists, then, God is a wish fulfilment, a fictional father figure projected on the sky of our imagination and created by our desire for comfort and security. On this view, heaven is an invention to cope with human fear of extinction at death, and religion is simply a psychological escape mechanism so that we don’t have to face life as it really is.</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his best-selling book God: A Brief History of the Greatest One,53 the </a:t>
            </a:r>
            <a:r>
              <a:rPr lang="en-US" altLang="en-US" sz="1400" b="1" dirty="0" smtClean="0">
                <a:latin typeface="Arial" panose="020B0604020202020204" pitchFamily="34" charset="0"/>
                <a:cs typeface="Arial" panose="020B0604020202020204" pitchFamily="34" charset="0"/>
              </a:rPr>
              <a:t>German psychiatrist Manfred </a:t>
            </a:r>
            <a:r>
              <a:rPr lang="en-US" altLang="en-US" sz="1400" b="1" dirty="0" err="1" smtClean="0">
                <a:latin typeface="Arial" panose="020B0604020202020204" pitchFamily="34" charset="0"/>
                <a:cs typeface="Arial" panose="020B0604020202020204" pitchFamily="34" charset="0"/>
              </a:rPr>
              <a:t>Lütz</a:t>
            </a:r>
            <a:r>
              <a:rPr lang="en-US" altLang="en-US" sz="1400" b="1" dirty="0" smtClean="0">
                <a:latin typeface="Arial" panose="020B0604020202020204" pitchFamily="34" charset="0"/>
                <a:cs typeface="Arial" panose="020B0604020202020204" pitchFamily="34" charset="0"/>
              </a:rPr>
              <a:t> points out that this Freudian explanation for belief in God works very well — provided only that God does not exist. However, he continues, by the very same token, if God does exist, then </a:t>
            </a:r>
            <a:r>
              <a:rPr lang="en-US" altLang="en-US" sz="1400" dirty="0" smtClean="0">
                <a:latin typeface="Arial" panose="020B0604020202020204" pitchFamily="34" charset="0"/>
                <a:cs typeface="Arial" panose="020B0604020202020204" pitchFamily="34" charset="0"/>
              </a:rPr>
              <a:t>exactly the same Freudian argument will show you that it </a:t>
            </a:r>
            <a:r>
              <a:rPr lang="en-US" altLang="en-US" sz="1400" b="1" dirty="0" smtClean="0">
                <a:latin typeface="Arial" panose="020B0604020202020204" pitchFamily="34" charset="0"/>
                <a:cs typeface="Arial" panose="020B0604020202020204" pitchFamily="34" charset="0"/>
              </a:rPr>
              <a:t>is atheism that is the comforting delusion, the flight from facing reality, a projection of the desire not to have to meet God one day and give account for your life. </a:t>
            </a:r>
            <a:r>
              <a:rPr lang="en-US" altLang="en-US" sz="1400" dirty="0" smtClean="0">
                <a:latin typeface="Arial" panose="020B0604020202020204" pitchFamily="34" charset="0"/>
                <a:cs typeface="Arial" panose="020B0604020202020204" pitchFamily="34" charset="0"/>
              </a:rPr>
              <a:t>For instance, Polish Nobel Laureate </a:t>
            </a:r>
            <a:r>
              <a:rPr lang="en-US" altLang="en-US" sz="1400" dirty="0" err="1" smtClean="0">
                <a:latin typeface="Arial" panose="020B0604020202020204" pitchFamily="34" charset="0"/>
                <a:cs typeface="Arial" panose="020B0604020202020204" pitchFamily="34" charset="0"/>
              </a:rPr>
              <a:t>Czeslaw</a:t>
            </a:r>
            <a:r>
              <a:rPr lang="en-US" altLang="en-US" sz="1400" dirty="0" smtClean="0">
                <a:latin typeface="Arial" panose="020B0604020202020204" pitchFamily="34" charset="0"/>
                <a:cs typeface="Arial" panose="020B0604020202020204" pitchFamily="34" charset="0"/>
              </a:rPr>
              <a:t> Milosz, who had reason to know, writes: “A true opium of the people is a belief in nothingness after death — the huge solace of thinking that for our betrayals, greed, cowardice, murders, we are not going to be judged.”54 </a:t>
            </a:r>
            <a:r>
              <a:rPr lang="en-US" altLang="en-US" sz="1400" b="1" dirty="0" smtClean="0">
                <a:latin typeface="Arial" panose="020B0604020202020204" pitchFamily="34" charset="0"/>
                <a:cs typeface="Arial" panose="020B0604020202020204" pitchFamily="34" charset="0"/>
              </a:rPr>
              <a:t>Thus, if God does exist, atheism can be seen as a psychological escape mechanism to avoid taking ultimate responsibility for one’s own life.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err="1" smtClean="0">
                <a:latin typeface="Arial" panose="020B0604020202020204" pitchFamily="34" charset="0"/>
                <a:cs typeface="Arial" panose="020B0604020202020204" pitchFamily="34" charset="0"/>
              </a:rPr>
              <a:t>Lütz</a:t>
            </a:r>
            <a:r>
              <a:rPr lang="en-US" altLang="en-US" sz="1400" dirty="0" smtClean="0">
                <a:latin typeface="Arial" panose="020B0604020202020204" pitchFamily="34" charset="0"/>
                <a:cs typeface="Arial" panose="020B0604020202020204" pitchFamily="34" charset="0"/>
              </a:rPr>
              <a:t> presses home the implication of his argument: </a:t>
            </a:r>
            <a:r>
              <a:rPr lang="en-US" altLang="en-US" sz="1400" b="1" dirty="0" smtClean="0">
                <a:latin typeface="Arial" panose="020B0604020202020204" pitchFamily="34" charset="0"/>
                <a:cs typeface="Arial" panose="020B0604020202020204" pitchFamily="34" charset="0"/>
              </a:rPr>
              <a:t>as to whether God exists or not, Freud can give you no help whatsoever.55 If atheists are going to use Freud, they must also give other grounds for rejecting the existence of God. Similarly, if Christians are going to use Freud, they must also give other grounds for believing in God. Freud alone does not help with the real question at stake: Does God exist or not?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 am well aware, of course, that the New Atheists claim that faith is not only a delusion; it is a pernicious delusion that has led to horrific violence and acts of terror like 9/11, an event that helped spark off the New Atheist protest. We shall look at this accusation in detail in Chapter 2. First, however, we need to think about the relationship of faith to science.</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LENNOX, JOHN C.  (2011-10-21). Gunning for God (pp. 46-47). Lion Hudson. Kindle Edition.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F9EB7D2-96F7-4E09-9943-7FDAF9C2E091}"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altLang="en-US" sz="1400" smtClean="0">
                <a:latin typeface="Arial" charset="0"/>
                <a:cs typeface="Arial" charset="0"/>
              </a:rPr>
              <a:t>FAITH AND SCIENCE </a:t>
            </a:r>
          </a:p>
          <a:p>
            <a:endParaRPr lang="en-US" altLang="en-US" sz="1400" smtClean="0">
              <a:latin typeface="Arial" charset="0"/>
              <a:cs typeface="Arial" charset="0"/>
            </a:endParaRPr>
          </a:p>
          <a:p>
            <a:r>
              <a:rPr lang="en-US" altLang="en-US" sz="1400" smtClean="0">
                <a:latin typeface="Arial" charset="0"/>
                <a:cs typeface="Arial" charset="0"/>
              </a:rPr>
              <a:t>As we have seen, the New Atheists regard faith as a peculiarly religious term (which it isn’t) and they define it to be belief without evidence (which it isn’t). This inevitably leads them to another serious error — thinking that neither atheism nor science involves faith. Yet the irony is that atheism is a “faith position”, and science itself cannot do without faith. Dawkins’ statement, quoted earlier, that “atheists have no faith”,56 seems doubly silly since, in common with all other scientists, he could not engage in science without believing in (having faith in) the rational intelligibility of the universe. Nor could he do science without believing in the evidence presented to him. He even says so himself, as we pointed out earlier: “Scientific belief [italics mine] is based upon publicly checkable evidence.”57 Faith, then, lies at the heart of science. </a:t>
            </a:r>
          </a:p>
          <a:p>
            <a:endParaRPr lang="en-US" altLang="en-US" sz="1400" smtClean="0">
              <a:latin typeface="Arial" charset="0"/>
              <a:cs typeface="Arial" charset="0"/>
            </a:endParaRPr>
          </a:p>
          <a:p>
            <a:r>
              <a:rPr lang="en-US" altLang="en-US" sz="1400" smtClean="0">
                <a:latin typeface="Arial" charset="0"/>
                <a:cs typeface="Arial" charset="0"/>
              </a:rPr>
              <a:t>After all, the goal of science, as most scientists see it, is not to impose on the matter and workings of the universe our human sense of order; but to unveil and discover the universe’s own order and intelligibility. That means, of course, that scientists have always had to assume, before they started their investigations, that the universe does have an inherent order and intelligibility. If they didn’t believe that such order and intelligibility existed, scientific research would never discover them, and their work would be fruitless and pointless. </a:t>
            </a:r>
          </a:p>
          <a:p>
            <a:endParaRPr lang="en-US" altLang="en-US" sz="1400" smtClean="0">
              <a:latin typeface="Arial" charset="0"/>
              <a:cs typeface="Arial" charset="0"/>
            </a:endParaRPr>
          </a:p>
          <a:p>
            <a:r>
              <a:rPr lang="en-US" altLang="en-US" sz="1400" smtClean="0">
                <a:latin typeface="Arial" charset="0"/>
                <a:cs typeface="Arial" charset="0"/>
              </a:rPr>
              <a:t>Physicist Paul Davies, though not a theist, says that the right scientific attitude is essentially theological: “Science can proceed only if the scientist adopts an essentially theological worldview.” He points out that “even the most atheistic scientist accepts as an act of faith [italics mine] the existence of a law-like order in nature that is at least in part comprehensible to us”.58 </a:t>
            </a:r>
          </a:p>
          <a:p>
            <a:endParaRPr lang="en-US" altLang="en-US" sz="1400" smtClean="0">
              <a:latin typeface="Arial" charset="0"/>
              <a:cs typeface="Arial" charset="0"/>
            </a:endParaRPr>
          </a:p>
        </p:txBody>
      </p:sp>
      <p:sp>
        <p:nvSpPr>
          <p:cNvPr id="3891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D9775D2-0CB3-46FA-B3D4-CB9A1386385F}"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sz="1400" smtClean="0">
              <a:latin typeface="Arial" charset="0"/>
              <a:cs typeface="Arial" charset="0"/>
            </a:endParaRPr>
          </a:p>
        </p:txBody>
      </p:sp>
      <p:sp>
        <p:nvSpPr>
          <p:cNvPr id="4096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CAF2617-5EEE-4248-B259-ECF3B771E3B3}"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defRPr/>
            </a:pPr>
            <a:r>
              <a:rPr lang="en-US" altLang="en-US" sz="1400" dirty="0" smtClean="0">
                <a:latin typeface="Arial" panose="020B0604020202020204" pitchFamily="34" charset="0"/>
                <a:cs typeface="Arial" panose="020B0604020202020204" pitchFamily="34" charset="0"/>
              </a:rPr>
              <a:t>Albert Einstein famously said: </a:t>
            </a:r>
          </a:p>
          <a:p>
            <a:pPr>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Science can only be created by those who are thoroughly imbued with the aspiration towards truth and understanding. This source of feeling, however, springs from religion. To this there also belongs the faith in the possibility that the regulations valid for the world of existence are rational, that is, comprehensible to reason. I cannot imagine a scientist without that profound faith [italics mine]. The situation may be expressed by an image: science without religion is lame, religion without science is blind.59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Richard Dawkins is allergic to believers in God citing Einstein, as if Einstein belonged to them. He makes a great fuss about it near the beginning of The God Delusion, saying that Einstein “was repeatedly indignant at being called a theist”. Dawkins, although he classifies Einstein as an atheistic scientist,60 appears to come down on the side of Einstein being a pantheist, because of his sympathy with Spinoza. Yet the very book that Dawkins cites as his source gives a very different impression.61 Einstein himself explicitly stated: “I’m not an atheist and I don’t think I can call myself a pantheist.”62 Therefore, though it is true that Einstein said that he did not believe in a personal God, Dawkins is clearly not entitled to claim him as an atheist.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Furthermore, we certainly don’t find Dawkins urging us, as Einstein did, to recognize that: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Everyone who is seriously involved in the pursuit of science becomes convinced that a spirit is manifest in the laws of the Universe — a spirit vastly superior to that of man, and one in the face of which we with our modest powers must feel humble. In this way the pursuit of science leads to a religious feeling of a special sort, which is indeed quite different from the religiosity of someone more naïve.63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main point I wish to gain from citing Einstein, however, is that he evidently did not suffer from the New Atheist delusion that all faith is blind faith. Einstein speaks of the “profound faith” of the scientist in the rational intelligibility of the universe. He could not imagine a scientist without it. So, while Dawkins may not classify Einstein as a theist, he (Dawkins) must share in that profound faith that Einstein had — otherwise Einstein would probably not classify him (Dawkins) as a scientist.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AE683BA-D197-4161-A87C-A44E5240F7DD}"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altLang="en-US" sz="1400" smtClean="0">
                <a:latin typeface="Arial" charset="0"/>
                <a:cs typeface="Arial" charset="0"/>
              </a:rPr>
              <a:t>This talk of faith in a scientific context jars with the New Atheists, since it just does not fit in with their idiosyncratic concept of faith. They are determined to keep the concept of faith out of science, with disastrous results. One example of this is an article by philosopher A. C. Grayling (whose misreading of the “doubting Thomas” story is, incidentally, a worthy companion to Baggini’s). </a:t>
            </a:r>
          </a:p>
          <a:p>
            <a:endParaRPr lang="en-US" altLang="en-US" sz="1400" smtClean="0">
              <a:latin typeface="Arial" charset="0"/>
              <a:cs typeface="Arial" charset="0"/>
            </a:endParaRPr>
          </a:p>
          <a:p>
            <a:r>
              <a:rPr lang="en-US" altLang="en-US" sz="1400" smtClean="0">
                <a:latin typeface="Arial" charset="0"/>
                <a:cs typeface="Arial" charset="0"/>
              </a:rPr>
              <a:t>Grayling chose the title “No, science does not ‘rest on faith’”64 for his first article as a columnist in the New Scientist. Grayling does not seem to have read Einstein, let alone to have understood him. He rather appears to have swallowed the New Atheists’ blind-faith-meme, hook, line, and sinker. He contrasts the scientific method with faith, as he understands it: “Making well-motivated evidence-based assumptions that are in turn supported by their efficacy in testing predictions is the very opposite of faith. Faith is commitment to belief in something either in the absence of evidence or in the face of countervailing evidence.” </a:t>
            </a:r>
          </a:p>
          <a:p>
            <a:endParaRPr lang="en-US" altLang="en-US" sz="1400" smtClean="0">
              <a:latin typeface="Arial" charset="0"/>
              <a:cs typeface="Arial" charset="0"/>
            </a:endParaRPr>
          </a:p>
          <a:p>
            <a:r>
              <a:rPr lang="en-US" altLang="en-US" sz="1400" smtClean="0">
                <a:latin typeface="Arial" charset="0"/>
                <a:cs typeface="Arial" charset="0"/>
              </a:rPr>
              <a:t>This sounds like Baggini all over again. Grayling’s first assertion is correct, provided only that he begs the question by defining faith as he does in his second assertion. However, it is easy to think of a series of scenarios where the terms “belief” and “faith” are used in a positive sense. Scientists believe (have faith in) in Newton’s laws65 or the genetic basis for heredity, because they are backed by evidence based on observation and experimentation. And that faith in turn springs from their faith in the scientific method, one aspect of which Grayling, in complete self-contradiction, has just described as being the “opposite of faith”. After all, as we saw earlier, making well-motivated, evidence-based assumptions is just how faith is normally exercised — think of how you get your bank manager to trust you; or the basis for your decision to board an aircraft.</a:t>
            </a:r>
          </a:p>
          <a:p>
            <a:endParaRPr lang="en-US" altLang="en-US" sz="1400" smtClean="0">
              <a:latin typeface="Arial" charset="0"/>
              <a:cs typeface="Arial" charset="0"/>
            </a:endParaRPr>
          </a:p>
          <a:p>
            <a:r>
              <a:rPr lang="en-US" altLang="en-US" sz="1400" smtClean="0">
                <a:latin typeface="Arial" charset="0"/>
                <a:cs typeface="Arial" charset="0"/>
              </a:rPr>
              <a:t>Faith, therefore, is essential to science. Indeed, even after all their successes, if scientific research is thought to be still worth pursuing, scientists have to believe in the rational intelligibility of the universe as their fundamental article of faith or basic assumption. Scientists are all people of faith, in the sense that they believe that the universe is accessible to the human mind. </a:t>
            </a:r>
          </a:p>
          <a:p>
            <a:endParaRPr lang="en-US" altLang="en-US" sz="1400" smtClean="0">
              <a:latin typeface="Arial" charset="0"/>
              <a:cs typeface="Arial" charset="0"/>
            </a:endParaRPr>
          </a:p>
          <a:p>
            <a:r>
              <a:rPr lang="en-US" altLang="en-US" sz="1400" smtClean="0">
                <a:latin typeface="Arial" charset="0"/>
                <a:cs typeface="Arial" charset="0"/>
              </a:rPr>
              <a:t>And, as my teacher of quantum mechanics at Cambridge, Professor Sir John Polkinghorne, points out: “physics is powerless to explain its faith [note his explicit use of the word] in the mathematical intelligibility of the universe”, for the simple reason that you cannot begin to do physics without believing in that intelligibility. </a:t>
            </a:r>
          </a:p>
          <a:p>
            <a:endParaRPr lang="en-US" altLang="en-US" sz="1400" smtClean="0">
              <a:latin typeface="Arial" charset="0"/>
              <a:cs typeface="Arial" charset="0"/>
            </a:endParaRPr>
          </a:p>
          <a:p>
            <a:r>
              <a:rPr lang="en-US" altLang="en-US" sz="1400" smtClean="0">
                <a:latin typeface="Arial" charset="0"/>
                <a:cs typeface="Arial" charset="0"/>
              </a:rPr>
              <a:t>Furthermore, the behaviour of elementary particles presents us with quantum phenomena that, for the moment, outstrip our reason, intuition, and powers of imagination. Various theories are proposed; none is universally accepted. The same is true of human consciousness: no one yet understands it and no theory has produced general agreement. In this situation, for research to continue, it requires faith not only in the order and intelligibility of nature, but faith that nature’s intelligibility will not peter out into unintelligible chaos (though, for all we know, a level of intelligibility might be involved that is higher than any we can grasp at present). Thus, faith in something that has not yet been proved still is, as it has always been, a prerequisite for scientific investigation of the universe. Shall we therefore accuse science of irrationality? Of course not! </a:t>
            </a:r>
          </a:p>
          <a:p>
            <a:endParaRPr lang="en-US" altLang="en-US" sz="1400" smtClean="0">
              <a:latin typeface="Arial" charset="0"/>
              <a:cs typeface="Arial" charset="0"/>
            </a:endParaRPr>
          </a:p>
        </p:txBody>
      </p:sp>
      <p:sp>
        <p:nvSpPr>
          <p:cNvPr id="4506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F13899B-C24E-4DA5-BF52-D4FF876307DE}"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r>
              <a:rPr lang="en-US" altLang="en-US" sz="1400" smtClean="0">
                <a:latin typeface="Arial" charset="0"/>
                <a:cs typeface="Arial" charset="0"/>
              </a:rPr>
              <a:t>FAITH, EVIDENCE, AND PROOF </a:t>
            </a:r>
          </a:p>
          <a:p>
            <a:endParaRPr lang="en-US" altLang="en-US" sz="1400" smtClean="0">
              <a:latin typeface="Arial" charset="0"/>
              <a:cs typeface="Arial" charset="0"/>
            </a:endParaRPr>
          </a:p>
          <a:p>
            <a:r>
              <a:rPr lang="en-US" altLang="en-US" sz="1400" smtClean="0">
                <a:latin typeface="Arial" charset="0"/>
                <a:cs typeface="Arial" charset="0"/>
              </a:rPr>
              <a:t>The reader will have noticed that the word “proof” has not been used in this chapter until now. One reason for this is the confusion that exists about the meaning of proof. In my own field of pure mathematics, “proof” has a rigorous meaning, so that when one mathematician says to another “Prove it”, they expect to be presented with a watertight argument proceeding from accepted axioms via accepted rules of logic to a conclusion that she can expect also to be accepted by all mathematicians. There is no degree of tentativeness — if you cannot prove the result rigorously, you do not publish.66 </a:t>
            </a:r>
          </a:p>
          <a:p>
            <a:endParaRPr lang="en-US" altLang="en-US" sz="1400" smtClean="0">
              <a:latin typeface="Arial" charset="0"/>
              <a:cs typeface="Arial" charset="0"/>
            </a:endParaRPr>
          </a:p>
          <a:p>
            <a:r>
              <a:rPr lang="en-US" altLang="en-US" sz="1400" smtClean="0">
                <a:latin typeface="Arial" charset="0"/>
                <a:cs typeface="Arial" charset="0"/>
              </a:rPr>
              <a:t>This does not mean, of course, that mistakes are never made; but these are usually weeded out very rapidly, especially if the result is of considerable interest. There are also problematic areas in certain extreme special cases as to what, precisely, constitutes a proof — can we, for instance, accept as valid a proof that involves 10,000 pages of argument and is only understood by a handful of experts?67 </a:t>
            </a:r>
          </a:p>
          <a:p>
            <a:endParaRPr lang="en-US" altLang="en-US" sz="1400" smtClean="0">
              <a:latin typeface="Arial" charset="0"/>
              <a:cs typeface="Arial" charset="0"/>
            </a:endParaRPr>
          </a:p>
          <a:p>
            <a:r>
              <a:rPr lang="en-US" altLang="en-US" sz="1400" smtClean="0">
                <a:latin typeface="Arial" charset="0"/>
                <a:cs typeface="Arial" charset="0"/>
              </a:rPr>
              <a:t>What is important for us here is that such mathematically rigorous proof is not available in any other discipline or area of experience, not even in the so-called “hard” sciences. There we find another, less formal use of the word “proof” akin to the use of the term by lawyers when they speak of “proof beyond reasonable doubt”, by which they mean that there is evidence strong enough to convince a reasonable person that a certain claim is true. I shall try here not to use the word “proof” to avoid such ambiguities and will speak rather of the strength of evidence that warrants a given conclusion.</a:t>
            </a:r>
          </a:p>
          <a:p>
            <a:endParaRPr lang="en-US" altLang="en-US" sz="1400" smtClean="0">
              <a:latin typeface="Arial" charset="0"/>
              <a:cs typeface="Arial" charset="0"/>
            </a:endParaRPr>
          </a:p>
          <a:p>
            <a:r>
              <a:rPr lang="en-US" altLang="en-US" sz="1400" smtClean="0">
                <a:latin typeface="Arial" charset="0"/>
                <a:cs typeface="Arial" charset="0"/>
              </a:rPr>
              <a:t>This does not mean, however, that everything is equally tentative, that we can be certain of nothing, or that we can come to no conclusions. On the contrary, although we cannot speak of absolute certainty, there are many situations in which we think that there is sufficient evidence for us to trust even our lives to other people — pilots and surgeons, for instance. I cannot mathematically “prove” to you that my wife loves me. However, with the cumulative evidence of over forty years of marriage, I would stake my life on it. There are things, then, in all of our lives that we regard as beyond reasonable doubt and we confidently place our faith in them. </a:t>
            </a:r>
          </a:p>
          <a:p>
            <a:endParaRPr lang="en-US" altLang="en-US" sz="1400" smtClean="0">
              <a:latin typeface="Arial" charset="0"/>
              <a:cs typeface="Arial" charset="0"/>
            </a:endParaRPr>
          </a:p>
        </p:txBody>
      </p:sp>
      <p:sp>
        <p:nvSpPr>
          <p:cNvPr id="4710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06B60B6-820B-4F58-B76C-CCE85B2C0F19}"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FAITH IN GOD, AND THE HUMAN COGNITIVE FACULTY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light of our analysis of the nature of faith, </a:t>
            </a:r>
            <a:r>
              <a:rPr lang="en-US" altLang="en-US" sz="1400" b="1" dirty="0" smtClean="0">
                <a:latin typeface="Arial" panose="020B0604020202020204" pitchFamily="34" charset="0"/>
                <a:cs typeface="Arial" panose="020B0604020202020204" pitchFamily="34" charset="0"/>
              </a:rPr>
              <a:t>Michel </a:t>
            </a:r>
            <a:r>
              <a:rPr lang="en-US" altLang="en-US" sz="1400" b="1" dirty="0" err="1" smtClean="0">
                <a:latin typeface="Arial" panose="020B0604020202020204" pitchFamily="34" charset="0"/>
                <a:cs typeface="Arial" panose="020B0604020202020204" pitchFamily="34" charset="0"/>
              </a:rPr>
              <a:t>Onfray’s</a:t>
            </a:r>
            <a:r>
              <a:rPr lang="en-US" altLang="en-US" sz="1400" b="1" dirty="0" smtClean="0">
                <a:latin typeface="Arial" panose="020B0604020202020204" pitchFamily="34" charset="0"/>
                <a:cs typeface="Arial" panose="020B0604020202020204" pitchFamily="34" charset="0"/>
              </a:rPr>
              <a:t> </a:t>
            </a:r>
            <a:r>
              <a:rPr lang="en-US" altLang="en-US" sz="1400" dirty="0" smtClean="0">
                <a:latin typeface="Arial" panose="020B0604020202020204" pitchFamily="34" charset="0"/>
                <a:cs typeface="Arial" panose="020B0604020202020204" pitchFamily="34" charset="0"/>
              </a:rPr>
              <a:t>view seems as patronizing as it is false: </a:t>
            </a:r>
            <a:r>
              <a:rPr lang="en-US" altLang="en-US" sz="1400" b="1" dirty="0" smtClean="0">
                <a:latin typeface="Arial" panose="020B0604020202020204" pitchFamily="34" charset="0"/>
                <a:cs typeface="Arial" panose="020B0604020202020204" pitchFamily="34" charset="0"/>
              </a:rPr>
              <a:t>“Better the faith that brings peace of mind than the rationality that brings worry — even at the price of perpetual mental infantilism.”</a:t>
            </a:r>
            <a:r>
              <a:rPr lang="en-US" altLang="en-US" sz="1400" dirty="0" smtClean="0">
                <a:latin typeface="Arial" panose="020B0604020202020204" pitchFamily="34" charset="0"/>
                <a:cs typeface="Arial" panose="020B0604020202020204" pitchFamily="34" charset="0"/>
              </a:rPr>
              <a:t>68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It is a classic example of the universalized false antithesis that abounds in New Atheist literature. It is also an insult to some of the greatest (scientific) minds in the world. Are we really to think that </a:t>
            </a:r>
            <a:r>
              <a:rPr lang="en-US" altLang="en-US" sz="1400" b="1" dirty="0" smtClean="0">
                <a:latin typeface="Arial" panose="020B0604020202020204" pitchFamily="34" charset="0"/>
                <a:cs typeface="Arial" panose="020B0604020202020204" pitchFamily="34" charset="0"/>
              </a:rPr>
              <a:t>Francis Collins</a:t>
            </a:r>
            <a:r>
              <a:rPr lang="en-US" altLang="en-US" sz="1400" dirty="0" smtClean="0">
                <a:latin typeface="Arial" panose="020B0604020202020204" pitchFamily="34" charset="0"/>
                <a:cs typeface="Arial" panose="020B0604020202020204" pitchFamily="34" charset="0"/>
              </a:rPr>
              <a:t>, Director of the US National Institute of Health and former head of the Human Genome Project, is locked into a “perpetual mental infantilism”; that </a:t>
            </a:r>
            <a:r>
              <a:rPr lang="en-US" altLang="en-US" sz="1400" b="1" dirty="0" smtClean="0">
                <a:latin typeface="Arial" panose="020B0604020202020204" pitchFamily="34" charset="0"/>
                <a:cs typeface="Arial" panose="020B0604020202020204" pitchFamily="34" charset="0"/>
              </a:rPr>
              <a:t>American Nobel prize-winning physicist William Phillips </a:t>
            </a:r>
            <a:r>
              <a:rPr lang="en-US" altLang="en-US" sz="1400" dirty="0" smtClean="0">
                <a:latin typeface="Arial" panose="020B0604020202020204" pitchFamily="34" charset="0"/>
                <a:cs typeface="Arial" panose="020B0604020202020204" pitchFamily="34" charset="0"/>
              </a:rPr>
              <a:t>is somehow cerebrally challenged; that </a:t>
            </a:r>
            <a:r>
              <a:rPr lang="en-US" altLang="en-US" sz="1400" b="1" dirty="0" smtClean="0">
                <a:latin typeface="Arial" panose="020B0604020202020204" pitchFamily="34" charset="0"/>
                <a:cs typeface="Arial" panose="020B0604020202020204" pitchFamily="34" charset="0"/>
              </a:rPr>
              <a:t>Sir John Houghton FRS, who was in succession Professor of Physics at Oxford, Director of the British Meteorological Office, and Head of the Nobel prize-winning Intergovernmental Panel for Climate Change (IPCC), </a:t>
            </a:r>
            <a:r>
              <a:rPr lang="en-US" altLang="en-US" sz="1400" dirty="0" smtClean="0">
                <a:latin typeface="Arial" panose="020B0604020202020204" pitchFamily="34" charset="0"/>
                <a:cs typeface="Arial" panose="020B0604020202020204" pitchFamily="34" charset="0"/>
              </a:rPr>
              <a:t>is a deluded faith-head? According to the New Atheists they must be, for they are convinced Christians.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the same vein as </a:t>
            </a:r>
            <a:r>
              <a:rPr lang="en-US" altLang="en-US" sz="1400" dirty="0" err="1" smtClean="0">
                <a:latin typeface="Arial" panose="020B0604020202020204" pitchFamily="34" charset="0"/>
                <a:cs typeface="Arial" panose="020B0604020202020204" pitchFamily="34" charset="0"/>
              </a:rPr>
              <a:t>Onfray</a:t>
            </a:r>
            <a:r>
              <a:rPr lang="en-US" altLang="en-US" sz="1400" dirty="0" smtClean="0">
                <a:latin typeface="Arial" panose="020B0604020202020204" pitchFamily="34" charset="0"/>
                <a:cs typeface="Arial" panose="020B0604020202020204" pitchFamily="34" charset="0"/>
              </a:rPr>
              <a:t>, </a:t>
            </a:r>
            <a:r>
              <a:rPr lang="en-US" altLang="en-US" sz="1400" b="1" dirty="0" smtClean="0">
                <a:latin typeface="Arial" panose="020B0604020202020204" pitchFamily="34" charset="0"/>
                <a:cs typeface="Arial" panose="020B0604020202020204" pitchFamily="34" charset="0"/>
              </a:rPr>
              <a:t>Dawkins opines that scientists who believe in God are “the subject of amused bafflement to their peers in the academic community”.69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 must say that this is far from my experience; and in any case it is a strange way for a member of the scientific academy to talk about his fellows. There does not seem to be any realization on the part of the academics among the New Atheists that, by the same token, they also might be candidates for the amused bafflement of at least some of their colleagues, who may just be tempted to think that atheism sits ill with their professed scientific rationality. One of the great ironies is that it is not faith in God in general and Christianity in particular that sit ill with rationality and science; it is the New Atheism that ought to feel uncomfortable in their presence. By its reductionist explanation of all aspects of the universe in terms of unguided natural processes, the New Atheism cuts off at its root the very rationality on which science rests, and in which scientists must trust to come to their conclusions. To see this, let us ask the following question.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ON WHAT EVIDENCE DO SCIENTISTS BASE THEIR FAITH IN THE RATIONAL INTELLIGIBILITY OF THE UNIVERSE?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first thing to notice is that human reason did not create the universe (unless we are extreme idealists — a position that has not endeared itself to many scientists). This point is so obvious that at first it might seem trivial; but actually it is of fundamental importance when we come to assess the validity of our cognitive faculties. Not only did human beings not create the universe, but we did not create our own powers of reason either. By using our rational faculties we can develop them; but we did not originate them. How can it be, then, that what goes on in our tiny heads can give us anything near to a true account of reality? How can it be that a mathematical equation, thought up in the human mind of a mathematician, can correspond to the workings of the universe out there? It was reflection on this idea that led Einstein to say: “The only incomprehensible thing about the universe is that it is comprehensible.” Similar reflection stimulated physics Nobel Prizewinner Eugene Wigner to write a famous paper entitled “The Unreasonable Effectiveness of Mathematics in the Natural Sciences.”70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question we are addressing boils down to this: what authority, and, hence, what reliability or warrant has our reason? Are our cognitive faculties deliberately designed to enable us to discover, recognize, and believe the truth? Now I am well aware that some will at once choke on the word “designed”, and I am also aware that atheists, by definition, deny any deliberate design by a creator. But even atheists believe that reason does have a proper function and purpose, in the same sense as, say, the heart does. The heart’s proper purpose is to pump the blood round the body; whereas a cancerous growth has no proper purpose or function within the human body. It results from purposeless, chaotic growth.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Moreover atheists, when they assert that belief in the existence of God results from a misuse of reason, inadvertently reveal their belief that the faculty of reason is in this sense “designed” to fulfil the purpose of discovering the truth. If reason had no proper function, obviously no one could be accused of misusing it. But, as we saw above, many follow Freud’s contention that all the apparently rational arguments put forward by believers for the existence of God are in fact driven and corrupted by a hidden, subconscious wish-fulfilment-mechanism: the desire to construct for themselves a crutch to help them through life’s difficulties;71 whereas reason, if uncorrupted, would achieve its proper purpose and discover the truth, namely atheism. Indeed, Richard Dawkins now makes the astonishing claim that religious belief comes about by a misfiring of evolution.72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irony of the atheists’ position becomes instantly apparent, however, as soon as one enquires about the origin of the human faculty of reason. Atheists hold that the driving force of evolution, which eventually produced our human cognitive faculties — reason included — was not primarily concerned with truth at all, but with survival. And we all know what has generally happened — and still happens — to truth when individuals or commercial enterprises or nations, motivated by what Dawkins calls their “selfish genes”, feel themselves threatened and struggle for survival.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New Atheists have signally failed to appreciate the </a:t>
            </a:r>
            <a:r>
              <a:rPr lang="en-US" altLang="en-US" sz="1400" dirty="0" err="1" smtClean="0">
                <a:latin typeface="Arial" panose="020B0604020202020204" pitchFamily="34" charset="0"/>
                <a:cs typeface="Arial" panose="020B0604020202020204" pitchFamily="34" charset="0"/>
              </a:rPr>
              <a:t>sceptical</a:t>
            </a:r>
            <a:r>
              <a:rPr lang="en-US" altLang="en-US" sz="1400" dirty="0" smtClean="0">
                <a:latin typeface="Arial" panose="020B0604020202020204" pitchFamily="34" charset="0"/>
                <a:cs typeface="Arial" panose="020B0604020202020204" pitchFamily="34" charset="0"/>
              </a:rPr>
              <a:t> implications of their view. They are essentially obliged to regard thought as some kind of neuro-physiological phenomenon. From the evolutionary perspective, the neurophysiology might well be adaptive — but why should one think for a moment that the beliefs caused by that neurophysiology would be mostly true? After all, as the chemist J. B. S. Haldane pointed out long ago, if the thoughts in my mind are just the motions of atoms in my brain — a mechanism that has arisen by mindless unguided processes, why should I believe anything it tells me — including the fact that it is made of atoms? In particular, what grounds are there to believe that naturalism is true? In other words, the New Atheists’ unguided evolution undermines their naturalism.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Stephen Hawking seems not to have taken this into account when he wrote in The Grand Design: “The fact that we human beings — who are ourselves mere collections of fundamental particles of nature — have come close to an understanding of the laws governing us and our Universe is a great triumph.”73</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Atheist John Gray spells out the implications of this view: “Modern humanism is the faith that through science humankind can know the truth and so be free. But if Darwin’s theory of natural selection is true this is impossible. The human mind serves evolutionary success, not truth.”74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light of this we might well ask: how can the New Atheists claim that it is, on the one hand, rational to believe in the theory that the evolution of our faculty of reason was not directed for the purpose of discovering the truth; and, on the other hand, irrational to believe that our faculty of reason was designed and created by our Maker to enable us to understand and believe the truth?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American philosopher Alvin </a:t>
            </a:r>
            <a:r>
              <a:rPr lang="en-US" altLang="en-US" sz="1400" dirty="0" err="1" smtClean="0">
                <a:latin typeface="Arial" panose="020B0604020202020204" pitchFamily="34" charset="0"/>
                <a:cs typeface="Arial" panose="020B0604020202020204" pitchFamily="34" charset="0"/>
              </a:rPr>
              <a:t>Plantinga</a:t>
            </a:r>
            <a:r>
              <a:rPr lang="en-US" altLang="en-US" sz="1400" dirty="0" smtClean="0">
                <a:latin typeface="Arial" panose="020B0604020202020204" pitchFamily="34" charset="0"/>
                <a:cs typeface="Arial" panose="020B0604020202020204" pitchFamily="34" charset="0"/>
              </a:rPr>
              <a:t> sums up the position: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If Dawkins is right that we are the product of mindless unguided natural processes, then he has given us strong reason to doubt the reliability of human cognitive faculties and therefore inevitably to doubt the validity of any belief that they produce — including Dawkins’ own science and his atheism. His biology and his belief in naturalism would therefore appear to be at war with each other in a conflict that has nothing at all to do with God.75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That is, </a:t>
            </a:r>
            <a:r>
              <a:rPr lang="en-US" altLang="en-US" sz="1400" b="1" dirty="0" smtClean="0">
                <a:latin typeface="Arial" panose="020B0604020202020204" pitchFamily="34" charset="0"/>
                <a:cs typeface="Arial" panose="020B0604020202020204" pitchFamily="34" charset="0"/>
              </a:rPr>
              <a:t>atheism undermines the very rationality that is needed to construct or understand or believe in any kind of argument whatsoever — let alone a scientific one. Atheism is ultimately nothing but one great self-contradictory delusion.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R. A. Collingwood once said that materialism76 has the characteristic of “writing itself a large </a:t>
            </a:r>
            <a:r>
              <a:rPr lang="en-US" altLang="en-US" sz="1400" dirty="0" err="1" smtClean="0">
                <a:latin typeface="Arial" panose="020B0604020202020204" pitchFamily="34" charset="0"/>
                <a:cs typeface="Arial" panose="020B0604020202020204" pitchFamily="34" charset="0"/>
              </a:rPr>
              <a:t>cheque</a:t>
            </a:r>
            <a:r>
              <a:rPr lang="en-US" altLang="en-US" sz="1400" dirty="0" smtClean="0">
                <a:latin typeface="Arial" panose="020B0604020202020204" pitchFamily="34" charset="0"/>
                <a:cs typeface="Arial" panose="020B0604020202020204" pitchFamily="34" charset="0"/>
              </a:rPr>
              <a:t> on income it had not yet received”. Reducing thought to nothing but neurophysiology is a prime example of this tendency, as inevitably it also leads to the demise of science, rationality, and belief in truth itself — it is ultimately nihilistic. That is the real price you have to pay for the New Atheism — a price that the New Atheists do not put on the sales ticket.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Putting this very important point the other way round, eminent German philosopher Robert </a:t>
            </a:r>
            <a:r>
              <a:rPr lang="en-US" altLang="en-US" sz="1400" dirty="0" err="1" smtClean="0">
                <a:latin typeface="Arial" panose="020B0604020202020204" pitchFamily="34" charset="0"/>
                <a:cs typeface="Arial" panose="020B0604020202020204" pitchFamily="34" charset="0"/>
              </a:rPr>
              <a:t>Spaemann</a:t>
            </a:r>
            <a:r>
              <a:rPr lang="en-US" altLang="en-US" sz="1400" dirty="0" smtClean="0">
                <a:latin typeface="Arial" panose="020B0604020202020204" pitchFamily="34" charset="0"/>
                <a:cs typeface="Arial" panose="020B0604020202020204" pitchFamily="34" charset="0"/>
              </a:rPr>
              <a:t> has pointed out that we are faced, not with the choice between God and science, as the New Atheists would have us to think, but with the choice either to put faith in God or to give up on understanding the universe. That is, if there is no God there can be no science. </a:t>
            </a:r>
            <a:r>
              <a:rPr lang="en-US" altLang="en-US" sz="1400" dirty="0" err="1" smtClean="0">
                <a:latin typeface="Arial" panose="020B0604020202020204" pitchFamily="34" charset="0"/>
                <a:cs typeface="Arial" panose="020B0604020202020204" pitchFamily="34" charset="0"/>
              </a:rPr>
              <a:t>Spaemann</a:t>
            </a:r>
            <a:r>
              <a:rPr lang="en-US" altLang="en-US" sz="1400" dirty="0" smtClean="0">
                <a:latin typeface="Arial" panose="020B0604020202020204" pitchFamily="34" charset="0"/>
                <a:cs typeface="Arial" panose="020B0604020202020204" pitchFamily="34" charset="0"/>
              </a:rPr>
              <a:t> is not suggesting that atheists cannot do science: that would be completely untrue. He is saying that, if we eliminate God, there is no rational basis for science. Indeed, there is no rational basis for truth. Science and truth are left without warrant.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By contrast, biblical theism is coherent in its explanation of why the universe is (scientifically) intelligible. It teaches that God is ultimately responsible as Creator, both for the existence of the universe and the human mind. Human beings are made in his image: the image of a rational, personal Creator; and that is why they can understand the universe, at least in part. It is not surprising, therefore, that there is a close link between this belief and the rise of modern science in the sixteenth and seventeenth centuries. Thus, thinking both critically and biblically is not the oxymoron that Dawkins imagines.77 The oxymoron would seem rather to be trying to think both critically and “</a:t>
            </a:r>
            <a:r>
              <a:rPr lang="en-US" altLang="en-US" sz="1400" dirty="0" err="1" smtClean="0">
                <a:latin typeface="Arial" panose="020B0604020202020204" pitchFamily="34" charset="0"/>
                <a:cs typeface="Arial" panose="020B0604020202020204" pitchFamily="34" charset="0"/>
              </a:rPr>
              <a:t>Dawkinsly</a:t>
            </a:r>
            <a:r>
              <a:rPr lang="en-US" altLang="en-US" sz="1400" dirty="0" smtClean="0">
                <a:latin typeface="Arial" panose="020B0604020202020204" pitchFamily="34" charset="0"/>
                <a:cs typeface="Arial" panose="020B0604020202020204" pitchFamily="34" charset="0"/>
              </a:rPr>
              <a: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SUMMARY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this chapter we have attempted to understand why there is such confusion about the nature of faith. We have seen that the New Atheists essentially define as faith what most people would think of as blind faith; whereas the OED makes clear that faith and belief are cognate concepts intimately related to the question of substantiating evidence. That is, evidence-based faith is the normal concept on which we base our everyday lives.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We then found that the New Atheists’ idiosyncratic definition of faith leads to them failing to appreciate the role of faith in science, and failing to see that at the heart of science is the belief that the universe is rationally intelligible. We went on to see that the New Atheists’ view of the origin of the human cognitive faculty gives them no ground for the faith in science that they cannot do without. Indeed, their reduction of human thought to neurophysiology is ultimately nihilistic and destroys the possibility of truth, thus undermining the validity of all arguments including those of the New Atheists. The faith of the New Atheists turns out to have no evidential base. Their view, therefore, is a perfect example of their own (erroneous) notion of a “faith position”. By contrast, the biblical view makes perfect sense of the fact that we can do science. The universe is (in part) intelligible to the human mind, since both trace their origins ultimately to the same Creator.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At this point the atheist faith strikes me as the very opposite of great. To quote a fine phrase of Christopher Hitchens out of context, the New Atheists are “assassins of the mind”. Epistemically their atheism is blind, anti-science, and incoherent, even though emotionally its proponents seem unable to take this on board. However, if one still insists on taking the view that all faith is blind faith, then one should dismiss the New Atheism as well; since, like the old atheism, it is equally a matter of faith. It is ironic that the New Atheists are classic examples of the very thing that they despise: they are characterized by the blind faith that all faith is blind faith. It is also ironic that the New Atheists do not even see that they themselves are driven by faith, even as they seek to destroy it. They believe that the world is rational, that truth is important. They have faith that their own minds can understand the things they are talking about. They also have faith that they can convince us by their arguments. If they think that their view is not a faith or belief system, why do they try to give evidence to get the rest of us to believe it? All of this they do, failing blissfully to see that their atheism cuts the rational ground from under them on which they so much wish to stand.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upshot of all this is that it is not faith in God that is the delusion. It is the New Atheist concept of faith that is a delusion in the precise sense they assign to that term: a persistent false belief held in the face of strong contradictory evidence. Against all the evidence (do they not even bother to consult dictionaries?) they irrationally reduce all faith to blind faith, and then subject it to ridicule.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Of course, that approach provides them with a very convenient way of avoiding intelligent discussion about real evidence. “People of faith” or “faith-heads” cannot have anything sensible to say, for, by definition, they have no evidence for their beliefs. So don’t listen to them or engage them in discussion. It is very tempting to describe this attitude as intellectual laziness — or perhaps even delusional. Who, after all, turns out to be the real “faith-heads”?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delightful irony of all this is that if we for a moment (but only for a moment) adopt the New Atheists’ definition of faith as blind belief, then their atheism seems in prime position to be the only true faith around.</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LENNOX, JOHN C.  (2011-10-21). Gunning for God (pp. 56-58). Lion Hudson. Kindle Edition. </a:t>
            </a:r>
          </a:p>
        </p:txBody>
      </p:sp>
      <p:sp>
        <p:nvSpPr>
          <p:cNvPr id="4915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92773F8-C4DC-443B-92F5-2453AB7FDA55}"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altLang="en-US" smtClean="0"/>
          </a:p>
        </p:txBody>
      </p:sp>
      <p:sp>
        <p:nvSpPr>
          <p:cNvPr id="1434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F84D569A-566C-4014-B4C0-A1BFB151C863}" type="slidenum">
              <a:rPr lang="en-US" altLang="en-US" sz="1200"/>
              <a:pPr/>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r>
              <a:rPr lang="en-US" altLang="en-US" smtClean="0"/>
              <a:t>John Humphrys, In God We Doubt, London, Hodder and Stoughton, 2007.</a:t>
            </a:r>
          </a:p>
          <a:p>
            <a:endParaRPr lang="en-US" altLang="en-US" smtClean="0"/>
          </a:p>
          <a:p>
            <a:r>
              <a:rPr lang="en-US" altLang="en-US" smtClean="0"/>
              <a:t>LENNOX, JOHN C.  (2011-10-21). Gunning for God (p. 234). Lion Hudson. Kindle Edition. </a:t>
            </a:r>
          </a:p>
          <a:p>
            <a:endParaRPr lang="en-US" altLang="en-US" smtClean="0"/>
          </a:p>
          <a:p>
            <a:r>
              <a:rPr lang="en-US" altLang="en-US" smtClean="0"/>
              <a:t>. </a:t>
            </a:r>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C8AA0595-C08A-4DE2-B921-DEE2F2B80BB5}" type="slidenum">
              <a:rPr lang="en-US" altLang="en-US" sz="1200"/>
              <a:pPr/>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altLang="en-US" smtClean="0"/>
          </a:p>
        </p:txBody>
      </p:sp>
      <p:sp>
        <p:nvSpPr>
          <p:cNvPr id="5325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4D2E8D73-3A46-47DD-8B09-BDDF6269F341}" type="slidenum">
              <a:rPr lang="en-US" altLang="en-US" sz="1200"/>
              <a:pPr/>
              <a:t>21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US" altLang="en-US" sz="1400" smtClean="0">
                <a:latin typeface="Arial" charset="0"/>
                <a:cs typeface="Arial" charset="0"/>
              </a:rPr>
              <a:t>The Lord has called every Christian to be ready to make a defense of his faith. That means you are called to give reasonable answers to questions regarding Christianity. Now, this does not mean that you must have a Ph.D., or that you have to go to seminary. However, it does mean that you should be willing to at least give an answer for your beliefs. If you find you cannot, then prayerfully take it to God and start studying.</a:t>
            </a:r>
          </a:p>
        </p:txBody>
      </p:sp>
      <p:sp>
        <p:nvSpPr>
          <p:cNvPr id="1638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27DF9B7-0082-4F16-9986-7A99C70C8BFB}"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sz="1400" smtClean="0">
                <a:latin typeface="Arial" charset="0"/>
                <a:cs typeface="Arial" charset="0"/>
              </a:rPr>
              <a:t>“Monotheism loathes intelligence.” </a:t>
            </a:r>
          </a:p>
          <a:p>
            <a:r>
              <a:rPr lang="en-US" altLang="en-US" sz="1400" smtClean="0">
                <a:latin typeface="Arial" charset="0"/>
                <a:cs typeface="Arial" charset="0"/>
              </a:rPr>
              <a:t>“God puts to death everything that stands up to him, beginning with reason, intelligence and the critical mind.” </a:t>
            </a:r>
          </a:p>
          <a:p>
            <a:r>
              <a:rPr lang="en-US" altLang="en-US" sz="1400" smtClean="0">
                <a:latin typeface="Arial" charset="0"/>
                <a:cs typeface="Arial" charset="0"/>
              </a:rPr>
              <a:t>Both Michel Onfray </a:t>
            </a:r>
          </a:p>
          <a:p>
            <a:endParaRPr lang="en-US" altLang="en-US" sz="1400" smtClean="0">
              <a:latin typeface="Arial" charset="0"/>
              <a:cs typeface="Arial" charset="0"/>
            </a:endParaRPr>
          </a:p>
          <a:p>
            <a:r>
              <a:rPr lang="en-US" altLang="en-US" sz="1400" smtClean="0">
                <a:latin typeface="Arial" charset="0"/>
                <a:cs typeface="Arial" charset="0"/>
              </a:rPr>
              <a:t>“Faith is an evil precisely because it requires no justification and brooks no argument.” </a:t>
            </a:r>
          </a:p>
          <a:p>
            <a:r>
              <a:rPr lang="en-US" altLang="en-US" sz="1400" smtClean="0">
                <a:latin typeface="Arial" charset="0"/>
                <a:cs typeface="Arial" charset="0"/>
              </a:rPr>
              <a:t>Richard Dawkins </a:t>
            </a:r>
          </a:p>
          <a:p>
            <a:endParaRPr lang="en-US" altLang="en-US" sz="1400" smtClean="0">
              <a:latin typeface="Arial" charset="0"/>
              <a:cs typeface="Arial" charset="0"/>
            </a:endParaRPr>
          </a:p>
          <a:p>
            <a:r>
              <a:rPr lang="en-US" altLang="en-US" sz="1400" smtClean="0">
                <a:latin typeface="Arial" charset="0"/>
                <a:cs typeface="Arial" charset="0"/>
              </a:rPr>
              <a:t>“These things are written that you might believe.” </a:t>
            </a:r>
          </a:p>
          <a:p>
            <a:r>
              <a:rPr lang="en-US" altLang="en-US" sz="1400" smtClean="0">
                <a:latin typeface="Arial" charset="0"/>
                <a:cs typeface="Arial" charset="0"/>
              </a:rPr>
              <a:t>St John </a:t>
            </a:r>
          </a:p>
          <a:p>
            <a:endParaRPr lang="en-US" altLang="en-US" sz="1400" smtClean="0">
              <a:latin typeface="Arial" charset="0"/>
              <a:cs typeface="Arial" charset="0"/>
            </a:endParaRPr>
          </a:p>
          <a:p>
            <a:r>
              <a:rPr lang="en-US" altLang="en-US" sz="1400" smtClean="0">
                <a:latin typeface="Arial" charset="0"/>
                <a:cs typeface="Arial" charset="0"/>
              </a:rPr>
              <a:t>Michel Onfray thinks that God is not dead. But theists should not cheer prematurely, for his explanation is: </a:t>
            </a:r>
          </a:p>
          <a:p>
            <a:endParaRPr lang="en-US" altLang="en-US" sz="1400" smtClean="0">
              <a:latin typeface="Arial" charset="0"/>
              <a:cs typeface="Arial" charset="0"/>
            </a:endParaRPr>
          </a:p>
          <a:p>
            <a:r>
              <a:rPr lang="en-US" altLang="en-US" sz="1400" smtClean="0">
                <a:latin typeface="Arial" charset="0"/>
                <a:cs typeface="Arial" charset="0"/>
              </a:rPr>
              <a:t>A fiction does not die, an illusion never passes away, a fairy tale does not refute itself… You cannot kill a breeze, a wind, a fragrance; you cannot kill a dream or an ambition. God, manufactured by mortals in their own quintessential image, exists only to make daily life bearable despite the path that every one of us treads towards extinction… We cannot assassinate or kill an illusion. In fact illusion is more likely to kill us — for God puts to death everything that stands up to him, beginning with reason, intelligence and the critical mind. All the rest follows in a chain reaction.1 </a:t>
            </a:r>
          </a:p>
          <a:p>
            <a:endParaRPr lang="en-US" altLang="en-US" sz="1400" smtClean="0">
              <a:latin typeface="Arial" charset="0"/>
              <a:cs typeface="Arial" charset="0"/>
            </a:endParaRPr>
          </a:p>
          <a:p>
            <a:r>
              <a:rPr lang="en-US" altLang="en-US" sz="1400" smtClean="0">
                <a:latin typeface="Arial" charset="0"/>
                <a:cs typeface="Arial" charset="0"/>
              </a:rPr>
              <a:t>For Onfray, then, it is this fictional god that is an enemy of reason. Well, fictional gods may well be enemies of reason: the God of the Bible certainly is not. The very first of the biblical Ten Commandments contains the instruction to “love the Lord your God with all your mind”. This should be enough to tell us that God is not to be regarded as an enemy of reason. After all, as Creator he is responsible for the very existence of the human mind; the biblical view is that human beings are the pinnacle of creation. They alone are created as rational beings in the image of God, capable of a relationship with God and given by him the capacity to understand the universe in which they live.</a:t>
            </a:r>
          </a:p>
          <a:p>
            <a:endParaRPr lang="en-US" altLang="en-US" sz="1400" smtClean="0">
              <a:latin typeface="Arial" charset="0"/>
              <a:cs typeface="Arial" charset="0"/>
            </a:endParaRPr>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48C7A26-6D06-4A6B-AE36-B51EDBE4FF18}"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z="1400" smtClean="0">
                <a:latin typeface="Arial" charset="0"/>
                <a:cs typeface="Arial" charset="0"/>
              </a:rPr>
              <a:t>WHAT IS FAITH? </a:t>
            </a:r>
          </a:p>
          <a:p>
            <a:r>
              <a:rPr lang="en-US" altLang="en-US" sz="1400" smtClean="0">
                <a:latin typeface="Arial" charset="0"/>
                <a:cs typeface="Arial" charset="0"/>
              </a:rPr>
              <a:t>There is widespread confusion about the nature of faith — especially among atheists. This confusion arises from the fact that the term “faith” has developed a range of meanings and is often used without making clear which meaning is intended.  Let’s start with the dictionary. According to the OED, the word “faith” derives from the Latin fides (from which we get “fidelity”), so its basic meaning is “trust”, “reliance”. “The Latin fides like its Greek etymological cognate pistes, which it renders in the New Testament, had the following principal senses: 1. belief, trust; 2. that which produces belief, evidence, token, pledge, engagement; 3. trust in its objective aspect, troth, observance of trust, fidelity.” </a:t>
            </a:r>
          </a:p>
          <a:p>
            <a:endParaRPr lang="en-US" altLang="en-US" sz="1400" smtClean="0">
              <a:latin typeface="Arial" charset="0"/>
              <a:cs typeface="Arial" charset="0"/>
            </a:endParaRPr>
          </a:p>
          <a:p>
            <a:r>
              <a:rPr lang="en-US" altLang="en-US" sz="1400" smtClean="0">
                <a:latin typeface="Arial" charset="0"/>
                <a:cs typeface="Arial" charset="0"/>
              </a:rPr>
              <a:t>So, according to the OED, the main meanings given to the word “faith” are: belief, trust, confidence, reliance, and belief proceeding from reliance on testimony or authority. Thus, the statements “I believe in science”; “I trust in science”, and “1 have faith in science” all mean essentially the same — and we should note that such faith/belief/trust is regarded by most people as warranted. </a:t>
            </a:r>
          </a:p>
          <a:p>
            <a:endParaRPr lang="en-US" altLang="en-US" sz="1400" smtClean="0">
              <a:latin typeface="Arial" charset="0"/>
              <a:cs typeface="Arial" charset="0"/>
            </a:endParaRPr>
          </a:p>
          <a:p>
            <a:r>
              <a:rPr lang="en-US" altLang="en-US" sz="1400" smtClean="0">
                <a:latin typeface="Arial" charset="0"/>
                <a:cs typeface="Arial" charset="0"/>
              </a:rPr>
              <a:t>This all seems plain sailing until we begin to read the New Atheists. On the one hand, they say that they believe that God does not exist. On the other, they say that they have no faith. Richard Dawkins claims that: </a:t>
            </a:r>
          </a:p>
          <a:p>
            <a:r>
              <a:rPr lang="en-US" altLang="en-US" sz="1400" smtClean="0">
                <a:latin typeface="Arial" charset="0"/>
                <a:cs typeface="Arial" charset="0"/>
              </a:rPr>
              <a:t>“Atheists do not have faith; and reason alone could not propel one to total conviction that anything does not exist.”23 He thinks that: “a case can be made that faith is one of the world’s great evils, comparable to the smallpox virus but harder to eradicate. Faith, being belief that isn’t based on evidence, is the principal vice of any religion.”24 “Scientific belief” according to him “is based upon publicly checkable evidence. Religious faith not only lacks evidence; its independence from evidence is its joy, shouted from the rooftops.”25 </a:t>
            </a:r>
          </a:p>
          <a:p>
            <a:endParaRPr lang="en-US" altLang="en-US" sz="1400" smtClean="0">
              <a:latin typeface="Arial" charset="0"/>
              <a:cs typeface="Arial" charset="0"/>
            </a:endParaRPr>
          </a:p>
          <a:p>
            <a:r>
              <a:rPr lang="en-US" altLang="en-US" sz="1400" smtClean="0">
                <a:latin typeface="Arial" charset="0"/>
                <a:cs typeface="Arial" charset="0"/>
              </a:rPr>
              <a:t>These statements bring us to the heart of the matter. </a:t>
            </a:r>
            <a:r>
              <a:rPr lang="en-US" altLang="en-US" sz="1400" b="1" smtClean="0">
                <a:latin typeface="Arial" charset="0"/>
                <a:cs typeface="Arial" charset="0"/>
              </a:rPr>
              <a:t>Dawkins here contrasts “scientific belief” with “religious faith”. </a:t>
            </a:r>
            <a:r>
              <a:rPr lang="en-US" altLang="en-US" sz="1400" smtClean="0">
                <a:latin typeface="Arial" charset="0"/>
                <a:cs typeface="Arial" charset="0"/>
              </a:rPr>
              <a:t>This shows that he thinks that “faith” is not the same as “belief” but means a special kind of belief: belief where there is no evidence. </a:t>
            </a:r>
          </a:p>
          <a:p>
            <a:endParaRPr lang="en-US" altLang="en-US" sz="1400" smtClean="0">
              <a:latin typeface="Arial" charset="0"/>
              <a:cs typeface="Arial" charset="0"/>
            </a:endParaRPr>
          </a:p>
        </p:txBody>
      </p:sp>
      <p:sp>
        <p:nvSpPr>
          <p:cNvPr id="2048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C55E1B0-1368-4574-93CE-E23AD78B95C7}"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defRPr/>
            </a:pPr>
            <a:r>
              <a:rPr lang="en-US" altLang="en-US" sz="1400" dirty="0" smtClean="0">
                <a:latin typeface="Arial" panose="020B0604020202020204" pitchFamily="34" charset="0"/>
                <a:cs typeface="Arial" panose="020B0604020202020204" pitchFamily="34" charset="0"/>
              </a:rPr>
              <a:t>Michel </a:t>
            </a:r>
            <a:r>
              <a:rPr lang="en-US" altLang="en-US" sz="1400" dirty="0" err="1" smtClean="0">
                <a:latin typeface="Arial" panose="020B0604020202020204" pitchFamily="34" charset="0"/>
                <a:cs typeface="Arial" panose="020B0604020202020204" pitchFamily="34" charset="0"/>
              </a:rPr>
              <a:t>Onfray</a:t>
            </a:r>
            <a:r>
              <a:rPr lang="en-US" altLang="en-US" sz="1400" dirty="0" smtClean="0">
                <a:latin typeface="Arial" panose="020B0604020202020204" pitchFamily="34" charset="0"/>
                <a:cs typeface="Arial" panose="020B0604020202020204" pitchFamily="34" charset="0"/>
              </a:rPr>
              <a:t> accuses religious believers of “unbelievable credulity because they do not want to see the evidence”.26 </a:t>
            </a:r>
          </a:p>
          <a:p>
            <a:pPr>
              <a:defRPr/>
            </a:pPr>
            <a:endParaRPr lang="en-US" altLang="en-US" sz="1400" dirty="0" smtClean="0">
              <a:latin typeface="Arial" panose="020B0604020202020204" pitchFamily="34" charset="0"/>
              <a:cs typeface="Arial" panose="020B0604020202020204" pitchFamily="34" charset="0"/>
            </a:endParaRPr>
          </a:p>
          <a:p>
            <a:pPr>
              <a:defRPr/>
            </a:pPr>
            <a:r>
              <a:rPr lang="en-US" altLang="en-US" sz="1400" dirty="0" smtClean="0">
                <a:latin typeface="Arial" panose="020B0604020202020204" pitchFamily="34" charset="0"/>
                <a:cs typeface="Arial" panose="020B0604020202020204" pitchFamily="34" charset="0"/>
              </a:rPr>
              <a:t>This idiosyncratic view seems to be shared by many atheists, Julian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among them. He asks the question: is atheism a faith position? His answer is no: </a:t>
            </a:r>
          </a:p>
          <a:p>
            <a:pPr>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The atheist position is based on evidence and arguments to best explanation. The atheist believes in what she has good reason to believe in and doesn’t believe in supernatural entities that there are few reasons to believe in, none of them strong.  If this is a faith position then the amount of faith required is very small. Contrast this with believers in the supernatural and we can see what a true faith position is. Belief in the supernatural is belief in what there is a lack of strong evidence to believe in.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deduces from this: “The status of atheist and religious belief are thus quite different. Only religious belief requires faith because only27 religious belief postulates the existence of entities which we have no good evidence to believe exist.”28 For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therefore, a “faith-position” is, by definition, belief without evidence. In other words, for the New Atheists, “belief” would seem to be the neutral term (it may or may not be warranted by evidence), whereas they use “faith” as a special term for belief without warrant.</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Furthermore,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confuses two very different things: 1) the terms “faith”, “belief”, or “trust” and 2) the grounds for such “faith”, “belief”, or “trust”. The point is that, contrary to what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thinks, according to the OED, the normal use of the word “faith” does not contain within it implications for the strength or weakness of the evidence that might justify that faith. From that perspective, it would be much more accurate to say that atheism, agnosticism, and theism are all “faith positions”, and we can ask of each of them: What evidence supports them and what speaks against them? What warrant do they have? The confusion arises from an idiosyncratic, implicit, re-definition of “faith” as a peculiarly religious term (which it isn’t) and that it only means a special kind of believing, that is, believing without evidence (which it doesn’t).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9A96034-C498-4BFE-AC21-4432D81D1C27}"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r>
              <a:rPr lang="en-US" altLang="en-US" sz="1400" smtClean="0">
                <a:latin typeface="Arial" charset="0"/>
                <a:cs typeface="Arial" charset="0"/>
              </a:rPr>
              <a:t>If, for instance, instead of the OED, we consult the popular Merriam Webster’s Online Dictionary we find the following entry under “faith”:</a:t>
            </a:r>
          </a:p>
          <a:p>
            <a:endParaRPr lang="en-US" altLang="en-US" sz="1400" smtClean="0">
              <a:latin typeface="Arial" charset="0"/>
              <a:cs typeface="Arial" charset="0"/>
            </a:endParaRPr>
          </a:p>
          <a:p>
            <a:pPr>
              <a:buFontTx/>
              <a:buChar char="•"/>
            </a:pPr>
            <a:r>
              <a:rPr lang="en-US" altLang="en-US" sz="1400" smtClean="0">
                <a:latin typeface="Arial" charset="0"/>
                <a:cs typeface="Arial" charset="0"/>
              </a:rPr>
              <a:t>a: allegiance to duty or a person: loyalty; b (1): fidelity to one’s promises (2): sincerity of intentions. 2. a (1): belief and trust in and loyalty to God (2): belief in the traditional doctrines of a religion; b (1): firm belief in something for which there is no proof [italics mine] (2): complete trust. </a:t>
            </a:r>
          </a:p>
          <a:p>
            <a:pPr>
              <a:buFontTx/>
              <a:buAutoNum type="arabicPeriod"/>
            </a:pPr>
            <a:endParaRPr lang="en-US" altLang="en-US" sz="1400" smtClean="0">
              <a:latin typeface="Arial" charset="0"/>
              <a:cs typeface="Arial" charset="0"/>
            </a:endParaRPr>
          </a:p>
          <a:p>
            <a:r>
              <a:rPr lang="en-US" altLang="en-US" sz="1400" smtClean="0">
                <a:latin typeface="Arial" charset="0"/>
                <a:cs typeface="Arial" charset="0"/>
              </a:rPr>
              <a:t>According to Webster’s, then, firm belief in something for which there is no proof is an allowable use of the word “faith”. Perhaps the most famous example of such use is Mark Twain who said that faith is “believing what you know ain’t true”. The New Atheists all follow him. A leading atheist website (that quotes Mark Twain) says it all: “Simply put, faith means belief or trust. Faith is a particular kind of belief. It is strong, it is often unwavering and it does not require proof or evidence. Most would agree that belief is faith when it is quite strong and does not involve evidence or practical reasoning.”29 </a:t>
            </a:r>
          </a:p>
          <a:p>
            <a:endParaRPr lang="en-US" altLang="en-US" sz="1400" smtClean="0">
              <a:latin typeface="Arial" charset="0"/>
              <a:cs typeface="Arial" charset="0"/>
            </a:endParaRPr>
          </a:p>
          <a:p>
            <a:r>
              <a:rPr lang="en-US" altLang="en-US" sz="1400" smtClean="0">
                <a:latin typeface="Arial" charset="0"/>
                <a:cs typeface="Arial" charset="0"/>
              </a:rPr>
              <a:t>However, faith conceived as belief that lacks warrant is very different from faith conceived as belief that has warrant. To avoid confusion, therefore, it will be helpful to use the much more common and unambiguous term “blind faith” when referring to belief without warrant. Use of the adjective “blind” to describe “faith” indicates that faith is not necessarily, or always, or indeed normally, blind. </a:t>
            </a:r>
          </a:p>
          <a:p>
            <a:endParaRPr lang="en-US" altLang="en-US" sz="1400" smtClean="0">
              <a:latin typeface="Arial" charset="0"/>
              <a:cs typeface="Arial" charset="0"/>
            </a:endParaRPr>
          </a:p>
          <a:p>
            <a:r>
              <a:rPr lang="en-US" altLang="en-US" sz="1400" smtClean="0">
                <a:latin typeface="Arial" charset="0"/>
                <a:cs typeface="Arial" charset="0"/>
              </a:rPr>
              <a:t>Nevertheless, Baggini seems to think that it is: “When such grounds for belief are available we have no need for faith. It is not faith that justifies my belief that drinking fresh, clean water is good for me, but evidence. It is not faith that tells me it is not a good idea to jump out of the windows of tall buildings, but experience.”30 In the first sentence here “faith” is contrasted with “grounds for belief”; in the second it is contrasted with “evidence”; and in the third with “experience”. This is pure Mark Twain, and for someone who takes the OED seriously, it sounds absurd since, in ordinary language, </a:t>
            </a:r>
            <a:r>
              <a:rPr lang="en-US" altLang="en-US" sz="1400" b="1" smtClean="0">
                <a:latin typeface="Arial" charset="0"/>
                <a:cs typeface="Arial" charset="0"/>
              </a:rPr>
              <a:t>saying that “it is not faith that justifies my belief” is like saying that belief doesn’t justify belief or, equivalently, that faith doesn’t justify faith. This simply makes no sense. </a:t>
            </a:r>
          </a:p>
          <a:p>
            <a:endParaRPr lang="en-US" altLang="en-US" sz="1400" smtClean="0">
              <a:latin typeface="Arial" charset="0"/>
              <a:cs typeface="Arial" charset="0"/>
            </a:endParaRPr>
          </a:p>
          <a:p>
            <a:r>
              <a:rPr lang="en-US" altLang="en-US" sz="1400" smtClean="0">
                <a:latin typeface="Arial" charset="0"/>
                <a:cs typeface="Arial" charset="0"/>
              </a:rPr>
              <a:t>In normal language, what Baggini presumably means is that he puts his faith in drinking fresh, clean water on the basis of such and such evidence, and that he trusts (or puts faith in) his experience to tell him that it is not a good idea to jump from tall buildings. Far from him not exercising faith at all, he is exercising it on both occasions. </a:t>
            </a:r>
          </a:p>
          <a:p>
            <a:endParaRPr lang="en-US" altLang="en-US" sz="1400" smtClean="0">
              <a:latin typeface="Arial" charset="0"/>
              <a:cs typeface="Arial" charset="0"/>
            </a:endParaRPr>
          </a:p>
          <a:p>
            <a:r>
              <a:rPr lang="en-US" altLang="en-US" sz="1400" smtClean="0">
                <a:latin typeface="Arial" charset="0"/>
                <a:cs typeface="Arial" charset="0"/>
              </a:rPr>
              <a:t>It follows from this that the validity, or warrant, of faith or belief depends on the strength of the evidence on which the belief is based. Indeed, for most people that is the common sense view. Asked to believe something, they will want to know what the supporting evidence is, especially if the matter is of some importance to them. A bank manager will not have faith in (trust, believe) a potential borrower who asks for a substantial loan unless the bank manager can see sufficient evidence on which to base that trust.</a:t>
            </a:r>
          </a:p>
          <a:p>
            <a:endParaRPr lang="en-US" altLang="en-US" sz="1400" smtClean="0">
              <a:latin typeface="Arial" charset="0"/>
              <a:cs typeface="Arial" charset="0"/>
            </a:endParaRPr>
          </a:p>
          <a:p>
            <a:r>
              <a:rPr lang="en-US" altLang="en-US" sz="1400" smtClean="0">
                <a:latin typeface="Arial" charset="0"/>
                <a:cs typeface="Arial" charset="0"/>
              </a:rPr>
              <a:t>What is this telling us? We all know how to distinguish between blind faith and evidence-based faith. We are well aware that faith is only justified if there is evidence to back it up. When buying a car, we don’t just throw our hard-earned money at any vehicle. We check out the reliability ratings of the manufacturer; we check with friends who own similar cars. In other words, we look for reasons — we look for evidence — to justify our decision to have faith in buying a particular vehicle. </a:t>
            </a:r>
          </a:p>
          <a:p>
            <a:endParaRPr lang="en-US" altLang="en-US" sz="1400" smtClean="0">
              <a:latin typeface="Arial" charset="0"/>
              <a:cs typeface="Arial" charset="0"/>
            </a:endParaRPr>
          </a:p>
          <a:p>
            <a:r>
              <a:rPr lang="en-US" altLang="en-US" sz="1400" smtClean="0">
                <a:latin typeface="Arial" charset="0"/>
                <a:cs typeface="Arial" charset="0"/>
              </a:rPr>
              <a:t>We also know that blind faith can be dangerous — even in the everyday matter of buying a car, to say nothing of the kind of blind fanaticism that fuels terrorism. Most of us would surely agree with Richard Dawkins when he says: “If children were taught to question and think through their beliefs, instead of being taught the superior virtues of faith without question, it is a good bet that there would be no suicide bombers.”31 </a:t>
            </a:r>
          </a:p>
          <a:p>
            <a:endParaRPr lang="en-US" altLang="en-US" sz="1400" smtClean="0">
              <a:latin typeface="Arial" charset="0"/>
              <a:cs typeface="Arial" charset="0"/>
            </a:endParaRPr>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DC48D16-E088-4293-A6F1-AE3088D91F9C}"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FAITH IN PEOPLE </a:t>
            </a: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our everyday usage of the words “faith” and “belief”, we tend to distinguish between “belief that something”, and “belief in someone”. Here once more, it is surely obvious that trust in other human beings is based on evidence, unless we happen to be gullible. I made this point in my first debate with Richard Dawkins in response to his assertion that faith is blind. I asked him about his faith in his wife. His instinctive, positive reaction confirmed to me that he understands very well that faith is normally evidence-based. In fact, Dawkins explains this in some detail in a letter written to his daughter: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People sometimes say that you must believe in feelings deep inside, otherwise you’d never be confident of things like “My wife loves me.” But this is a bad argument. There can be plenty of evidence that somebody loves you. All through the day when you are with somebody who loves you, you see and hear lots of little tidbits of evidence, and they all add up. It isn’t a purely inside feeling, like the feeling that priests call revelation.[32] There are outside things to back up the inside feeling: looks in the eye, tender notes in the voice, little </a:t>
            </a:r>
            <a:r>
              <a:rPr lang="en-US" altLang="en-US" sz="1400" dirty="0" err="1" smtClean="0">
                <a:latin typeface="Arial" panose="020B0604020202020204" pitchFamily="34" charset="0"/>
                <a:cs typeface="Arial" panose="020B0604020202020204" pitchFamily="34" charset="0"/>
              </a:rPr>
              <a:t>favours</a:t>
            </a:r>
            <a:r>
              <a:rPr lang="en-US" altLang="en-US" sz="1400" dirty="0" smtClean="0">
                <a:latin typeface="Arial" panose="020B0604020202020204" pitchFamily="34" charset="0"/>
                <a:cs typeface="Arial" panose="020B0604020202020204" pitchFamily="34" charset="0"/>
              </a:rPr>
              <a:t> and kindnesses; this is all real evidence. Sometimes people have a strong inside feeling that somebody loves them when it is not based upon any evidence, and then they are likely to be completely wrong. There are people with a strong inside feeling that a famous film star loves them, when really the film star hasn’t even met them. People like that are ill in their minds. Inside feelings must be backed up by evidence otherwise you just can’t trust them.33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Exactly! Evidence-based faith is not an unfamiliar idea — even to the New Atheists.</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all of these examples we should note that faith is not something that makes up for lack of evidence, so that strength of faith is inversely proportional to strength of evidence. Nor is faith that which “supports beliefs that lack the ordinary support of evidence or argument.”34 It is the other way round, as we all surely know very well. The more evidence I see for trusting a document or a person, the stronger will be my trust in it or her.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 light of all of this it is quite astonishing just how deep the Mark Twain definition of faith has been adopted by the New Atheists as the only definition of faith, so that they imagine that evidence somehow displaces faith rather than justifies it. A further classic example of this is given by Christopher Hitchens: “If one must have faith to believe in something, then the likelihood of that something having truth or value is considerably diminished.” </a:t>
            </a:r>
            <a:r>
              <a:rPr lang="en-US" altLang="en-US" sz="1400" b="1" dirty="0" smtClean="0">
                <a:latin typeface="Arial" panose="020B0604020202020204" pitchFamily="34" charset="0"/>
                <a:cs typeface="Arial" panose="020B0604020202020204" pitchFamily="34" charset="0"/>
              </a:rPr>
              <a:t>Exit science then! Exit also Christopher Hitchens, as I pointed out to him in our Alabama debate, “Is God Great?” After all, on the presumption that Christopher Hitchens has sufficient faith to believe in his own existence, his argument would tell me that the likelihood that he actually exists is considerably diminished. Such “logic” is not exactly impressive, is it? </a:t>
            </a:r>
          </a:p>
          <a:p>
            <a:pPr>
              <a:buFont typeface="Arial" panose="020B0604020202020204" pitchFamily="34" charset="0"/>
              <a:buNone/>
              <a:defRPr/>
            </a:pPr>
            <a:endParaRPr lang="en-US" altLang="en-US" sz="1400" b="1"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Worse still, </a:t>
            </a:r>
            <a:r>
              <a:rPr lang="en-US" altLang="en-US" sz="1400" b="1" dirty="0" smtClean="0">
                <a:latin typeface="Arial" panose="020B0604020202020204" pitchFamily="34" charset="0"/>
                <a:cs typeface="Arial" panose="020B0604020202020204" pitchFamily="34" charset="0"/>
              </a:rPr>
              <a:t>what Hitchens says about faith refutes itself, since it is itself an expression of faith. He believes it, and he expects you to believe it; so if it is true the likelihood of its having truth is diminished! It contradicts itself. It is incoherent.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Indeed, Hitchens appears to have confused himself almost completely in this issue. Consider his wondrously foolish statement: “Our belief is not a belief. Our principles are not a faith.”35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 further root of this endemic confusion about faith is traceable to the Enlightenment philosopher Immanuel Kant. He introduced a false disjunction between faith and knowledge that has caused endless trouble ever since. Kant wrote</a:t>
            </a:r>
            <a:r>
              <a:rPr lang="en-US" altLang="en-US" sz="1400" b="1" dirty="0" smtClean="0">
                <a:latin typeface="Arial" panose="020B0604020202020204" pitchFamily="34" charset="0"/>
                <a:cs typeface="Arial" panose="020B0604020202020204" pitchFamily="34" charset="0"/>
              </a:rPr>
              <a:t>: “I have… found it necessary to deny knowledge, in order to make room for faith.”</a:t>
            </a:r>
            <a:r>
              <a:rPr lang="en-US" altLang="en-US" sz="1400" dirty="0" smtClean="0">
                <a:latin typeface="Arial" panose="020B0604020202020204" pitchFamily="34" charset="0"/>
                <a:cs typeface="Arial" panose="020B0604020202020204" pitchFamily="34" charset="0"/>
              </a:rPr>
              <a:t>36 Many have taken Kant to mean that if there were convincing evidence for the existence of God, then there would be no room left for faith.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This bizarre notion is very common, and yet it is plainly false. For instance, the late Warden of Green College Oxford, the eminent epidemiologist Sir Richard Doll, demonstrated beyond reasonable doubt that smoking causes lung cancer. We can therefore say that we know that smoking causes lung cancer. Does this knowledge leave no room for faith?</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Of course it leaves room for faith. Some people have faith in Doll’s work and stop smoking, thus dramatically decreasing the potential risk to their health. Other people do not have faith in the scientific results; even though they know it, and are reminded of it every time they purchase a packet of cigarettes. Their lack of faith is perverse, of course, and frequently fatal — yet they go on smoking. To say that knowledge somehow displaces faith reveals very muddled thinking. After all, knowledge of facts and people increases our faith in them and not the opposite.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7D9DBB95-97D7-47BF-B8E0-B7077C2BC6F1}"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IS FAITH IN GOD BLIND OR EVIDENCE-BASED?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As we have seen, blind faith exists, and can be dangerous. Therefore, our next question must be: Is the Christian faith37 like that?38 Is it Mark Twain faith? Yes, says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and, what is more, the Bible itself says that faith means believing something for which there is no evidence. In support,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quotes the story of “doubting” Thomas’s encounter with Jesus in Jerusalem after the resurrection. In his Gospel, John tells how Thomas was not with the other disciples when they saw Jesus, and refused to accept their story unless he was given visual and tangible evidence: “Unless I see in his hands the mark of the nails, and place my finger into the mark of the nails, and place my hand into his side, I will never believe.”39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The account continues as follows: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Eight days later, his disciples were inside again, and Thomas was with them. Although the doors were locked, Jesus came and stood among them and said, “Peace be with you.” Then he said to Thomas, “Put your finger here, and see my hands; and put out your hand, and place it in my side. Do not disbelieve, but believe.” Thomas answered him, “My Lord and my God!” Jesus said to him, “Have you believed because you have seen me? Blessed are those who have not seen and yet have believed.”40 </a:t>
            </a:r>
          </a:p>
          <a:p>
            <a:pPr marL="285750" indent="-285750">
              <a:buFont typeface="Arial" panose="020B0604020202020204" pitchFamily="34" charset="0"/>
              <a:buChar char="•"/>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b="1" dirty="0" err="1" smtClean="0">
                <a:latin typeface="Arial" panose="020B0604020202020204" pitchFamily="34" charset="0"/>
                <a:cs typeface="Arial" panose="020B0604020202020204" pitchFamily="34" charset="0"/>
              </a:rPr>
              <a:t>Baggini</a:t>
            </a:r>
            <a:r>
              <a:rPr lang="en-US" altLang="en-US" sz="1400" b="1" dirty="0" smtClean="0">
                <a:latin typeface="Arial" panose="020B0604020202020204" pitchFamily="34" charset="0"/>
                <a:cs typeface="Arial" panose="020B0604020202020204" pitchFamily="34" charset="0"/>
              </a:rPr>
              <a:t> gives his interpretation: “Thus Christianity endorsed the principle that it is good to believe what you have no evidence to believe, a rather convenient maxim for a belief system for which there is no evidence.”41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This is </a:t>
            </a:r>
            <a:r>
              <a:rPr lang="en-US" altLang="en-US" sz="1400" b="1" dirty="0" smtClean="0">
                <a:latin typeface="Arial" panose="020B0604020202020204" pitchFamily="34" charset="0"/>
                <a:cs typeface="Arial" panose="020B0604020202020204" pitchFamily="34" charset="0"/>
              </a:rPr>
              <a:t>a completely unwarranted, and indeed, rather foolish, deduction, </a:t>
            </a:r>
            <a:r>
              <a:rPr lang="en-US" altLang="en-US" sz="1400" dirty="0" smtClean="0">
                <a:latin typeface="Arial" panose="020B0604020202020204" pitchFamily="34" charset="0"/>
                <a:cs typeface="Arial" panose="020B0604020202020204" pitchFamily="34" charset="0"/>
              </a:rPr>
              <a:t>as a moment’s thought will show. Thomas believed, says the text, because he saw. Does that mean that the millions of people (including myself) who have not seen Jesus with their own eyes, yet believe in him, do so without evidence? Of course not! Seeing is only one kind of evidence. There are many other kinds of evidence, and we shall consider it in detail later. For the moment, let us simply note that </a:t>
            </a:r>
            <a:r>
              <a:rPr lang="en-US" altLang="en-US" sz="1400" dirty="0" err="1" smtClean="0">
                <a:latin typeface="Arial" panose="020B0604020202020204" pitchFamily="34" charset="0"/>
                <a:cs typeface="Arial" panose="020B0604020202020204" pitchFamily="34" charset="0"/>
              </a:rPr>
              <a:t>Baggini’s</a:t>
            </a:r>
            <a:r>
              <a:rPr lang="en-US" altLang="en-US" sz="1400" dirty="0" smtClean="0">
                <a:latin typeface="Arial" panose="020B0604020202020204" pitchFamily="34" charset="0"/>
                <a:cs typeface="Arial" panose="020B0604020202020204" pitchFamily="34" charset="0"/>
              </a:rPr>
              <a:t> interpretation is on the level of suggesting that, because you have not seen gravity or atoms or X-rays, your belief in their existence cannot be evidence-based; or because you have not seen Napoleon, your belief that he fought the battle of Waterloo is blind. And </a:t>
            </a:r>
            <a:r>
              <a:rPr lang="en-US" altLang="en-US" sz="1400" dirty="0" err="1" smtClean="0">
                <a:latin typeface="Arial" panose="020B0604020202020204" pitchFamily="34" charset="0"/>
                <a:cs typeface="Arial" panose="020B0604020202020204" pitchFamily="34" charset="0"/>
              </a:rPr>
              <a:t>Baggini</a:t>
            </a:r>
            <a:r>
              <a:rPr lang="en-US" altLang="en-US" sz="1400" dirty="0" smtClean="0">
                <a:latin typeface="Arial" panose="020B0604020202020204" pitchFamily="34" charset="0"/>
                <a:cs typeface="Arial" panose="020B0604020202020204" pitchFamily="34" charset="0"/>
              </a:rPr>
              <a:t> is a philosopher!42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Before putting pen to paper he would have been well advised to read the statement in the Gospel of John immediately following the Thomas incident that explains just how John himself understood the concept of faith.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b="1" dirty="0" smtClean="0">
                <a:latin typeface="Arial" panose="020B0604020202020204" pitchFamily="34" charset="0"/>
                <a:cs typeface="Arial" panose="020B0604020202020204" pitchFamily="34" charset="0"/>
              </a:rPr>
              <a:t>“Now Jesus did many other signs in the presence of the disciples, which are not written in this book; but these are written so that you may believe that Jesus is the Christ, the Son of God, and that by believing you may have life in his name.”</a:t>
            </a:r>
            <a:r>
              <a:rPr lang="en-US" altLang="en-US" sz="1400" dirty="0" smtClean="0">
                <a:latin typeface="Arial" panose="020B0604020202020204" pitchFamily="34" charset="0"/>
                <a:cs typeface="Arial" panose="020B0604020202020204" pitchFamily="34" charset="0"/>
              </a:rPr>
              <a:t>43   </a:t>
            </a:r>
            <a:r>
              <a:rPr lang="en-US" altLang="en-US" sz="1400" b="1" dirty="0" smtClean="0">
                <a:latin typeface="Arial" panose="020B0604020202020204" pitchFamily="34" charset="0"/>
                <a:cs typeface="Arial" panose="020B0604020202020204" pitchFamily="34" charset="0"/>
              </a:rPr>
              <a:t>John 20:30-31</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John is stating here the purpose for which he wrote his book. It records a collection of signs — special things that Jesus did, that pointed towards a reality beyond themselves, and thus bore witness to his identity as God incarnate. For instance, Jesus multiplied loaves of bread to feed a large crowd and then used what he had done to point to himself as the “bread of life” at a deeper level. John records how people believed in Jesus because of the evidence he provided through the performance of such signs.44 And John regarded that evidence to be sufficient also for those, like ourselves, who did not directly observe the events in question. The belief (= faith) required by Christ is anything but blind, according to John. The blindness is on the part of the people who cannot see this.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a:buFont typeface="Arial" panose="020B0604020202020204" pitchFamily="34" charset="0"/>
              <a:buNone/>
              <a:defRPr/>
            </a:pPr>
            <a:r>
              <a:rPr lang="en-US" altLang="en-US" sz="1400" dirty="0" smtClean="0">
                <a:latin typeface="Arial" panose="020B0604020202020204" pitchFamily="34" charset="0"/>
                <a:cs typeface="Arial" panose="020B0604020202020204" pitchFamily="34" charset="0"/>
              </a:rPr>
              <a:t>Terry Eagleton, a distinguished British literary critic, is characteristically trenchant: </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Dawkins considers that all faith is blind faith, and that Christian and Muslim children are brought up to believe unquestioningly. Not even the dim-witted clerics who knocked me about at grammar school thought that. For mainstream Christianity, reason, argument and honest doubt have always played an integral role in belief.45</a:t>
            </a:r>
          </a:p>
          <a:p>
            <a:pPr>
              <a:buFont typeface="Arial" panose="020B0604020202020204" pitchFamily="34" charset="0"/>
              <a:buNone/>
              <a:defRPr/>
            </a:pPr>
            <a:endParaRPr lang="en-US" altLang="en-US" sz="1400" dirty="0" smtClean="0">
              <a:latin typeface="Arial" panose="020B0604020202020204" pitchFamily="34" charset="0"/>
              <a:cs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D5E9307-35D5-499A-8779-ECB7FD5029DC}"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EAD2A4F7-2DD5-43A5-8FD3-235922D84313}" type="slidenum">
              <a:rPr lang="en-US" altLang="en-US"/>
              <a:pPr/>
              <a:t>‹#›</a:t>
            </a:fld>
            <a:endParaRPr lang="en-US" altLang="en-US"/>
          </a:p>
        </p:txBody>
      </p:sp>
    </p:spTree>
    <p:extLst>
      <p:ext uri="{BB962C8B-B14F-4D97-AF65-F5344CB8AC3E}">
        <p14:creationId xmlns:p14="http://schemas.microsoft.com/office/powerpoint/2010/main" val="125502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0C824248-A144-4E42-9C1C-40112FFD0E98}" type="slidenum">
              <a:rPr lang="en-US" altLang="en-US"/>
              <a:pPr/>
              <a:t>‹#›</a:t>
            </a:fld>
            <a:endParaRPr lang="en-US" altLang="en-US"/>
          </a:p>
        </p:txBody>
      </p:sp>
    </p:spTree>
    <p:extLst>
      <p:ext uri="{BB962C8B-B14F-4D97-AF65-F5344CB8AC3E}">
        <p14:creationId xmlns:p14="http://schemas.microsoft.com/office/powerpoint/2010/main" val="155574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14A4027-DF62-4828-8BFD-4FB8890F0CB1}" type="slidenum">
              <a:rPr lang="en-US" altLang="en-US"/>
              <a:pPr/>
              <a:t>‹#›</a:t>
            </a:fld>
            <a:endParaRPr lang="en-US" altLang="en-US"/>
          </a:p>
        </p:txBody>
      </p:sp>
    </p:spTree>
    <p:extLst>
      <p:ext uri="{BB962C8B-B14F-4D97-AF65-F5344CB8AC3E}">
        <p14:creationId xmlns:p14="http://schemas.microsoft.com/office/powerpoint/2010/main" val="62988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D58F7C5-8C2C-4D9F-A833-0157951B6CE5}" type="slidenum">
              <a:rPr lang="en-US" altLang="en-US"/>
              <a:pPr/>
              <a:t>‹#›</a:t>
            </a:fld>
            <a:endParaRPr lang="en-US" altLang="en-US"/>
          </a:p>
        </p:txBody>
      </p:sp>
    </p:spTree>
    <p:extLst>
      <p:ext uri="{BB962C8B-B14F-4D97-AF65-F5344CB8AC3E}">
        <p14:creationId xmlns:p14="http://schemas.microsoft.com/office/powerpoint/2010/main" val="264327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FFDF579-1825-4AE4-8F2C-A4D8C913BFEE}" type="slidenum">
              <a:rPr lang="en-US" altLang="en-US"/>
              <a:pPr/>
              <a:t>‹#›</a:t>
            </a:fld>
            <a:endParaRPr lang="en-US" altLang="en-US"/>
          </a:p>
        </p:txBody>
      </p:sp>
    </p:spTree>
    <p:extLst>
      <p:ext uri="{BB962C8B-B14F-4D97-AF65-F5344CB8AC3E}">
        <p14:creationId xmlns:p14="http://schemas.microsoft.com/office/powerpoint/2010/main" val="39229968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25353E2-F39F-466C-83C3-098A27AFD764}" type="slidenum">
              <a:rPr lang="en-US" altLang="en-US"/>
              <a:pPr/>
              <a:t>‹#›</a:t>
            </a:fld>
            <a:endParaRPr lang="en-US" altLang="en-US"/>
          </a:p>
        </p:txBody>
      </p:sp>
    </p:spTree>
    <p:extLst>
      <p:ext uri="{BB962C8B-B14F-4D97-AF65-F5344CB8AC3E}">
        <p14:creationId xmlns:p14="http://schemas.microsoft.com/office/powerpoint/2010/main" val="227185894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D1B111CD-A30B-4D9D-8019-4974B517DB77}" type="slidenum">
              <a:rPr lang="en-US" altLang="en-US"/>
              <a:pPr/>
              <a:t>‹#›</a:t>
            </a:fld>
            <a:endParaRPr lang="en-US" altLang="en-US"/>
          </a:p>
        </p:txBody>
      </p:sp>
    </p:spTree>
    <p:extLst>
      <p:ext uri="{BB962C8B-B14F-4D97-AF65-F5344CB8AC3E}">
        <p14:creationId xmlns:p14="http://schemas.microsoft.com/office/powerpoint/2010/main" val="229218673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6D72DEBA-4C08-4EBC-8E23-EC210B73CEA3}" type="slidenum">
              <a:rPr lang="en-US" altLang="en-US"/>
              <a:pPr/>
              <a:t>‹#›</a:t>
            </a:fld>
            <a:endParaRPr lang="en-US" altLang="en-US"/>
          </a:p>
        </p:txBody>
      </p:sp>
    </p:spTree>
    <p:extLst>
      <p:ext uri="{BB962C8B-B14F-4D97-AF65-F5344CB8AC3E}">
        <p14:creationId xmlns:p14="http://schemas.microsoft.com/office/powerpoint/2010/main" val="179889015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2A4F5842-1437-48F6-AEDF-EDD70D0560D6}" type="slidenum">
              <a:rPr lang="en-US" altLang="en-US"/>
              <a:pPr/>
              <a:t>‹#›</a:t>
            </a:fld>
            <a:endParaRPr lang="en-US" altLang="en-US"/>
          </a:p>
        </p:txBody>
      </p:sp>
    </p:spTree>
    <p:extLst>
      <p:ext uri="{BB962C8B-B14F-4D97-AF65-F5344CB8AC3E}">
        <p14:creationId xmlns:p14="http://schemas.microsoft.com/office/powerpoint/2010/main" val="297636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0818A531-6843-47B2-9F6F-C81453B31D28}" type="slidenum">
              <a:rPr lang="en-US" altLang="en-US"/>
              <a:pPr/>
              <a:t>‹#›</a:t>
            </a:fld>
            <a:endParaRPr lang="en-US" altLang="en-US"/>
          </a:p>
        </p:txBody>
      </p:sp>
    </p:spTree>
    <p:extLst>
      <p:ext uri="{BB962C8B-B14F-4D97-AF65-F5344CB8AC3E}">
        <p14:creationId xmlns:p14="http://schemas.microsoft.com/office/powerpoint/2010/main" val="7025271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CFE74809-1603-4BD9-9B1F-0C300D0DF1E2}" type="slidenum">
              <a:rPr lang="en-US" altLang="en-US"/>
              <a:pPr/>
              <a:t>‹#›</a:t>
            </a:fld>
            <a:endParaRPr lang="en-US" altLang="en-US"/>
          </a:p>
        </p:txBody>
      </p:sp>
    </p:spTree>
    <p:extLst>
      <p:ext uri="{BB962C8B-B14F-4D97-AF65-F5344CB8AC3E}">
        <p14:creationId xmlns:p14="http://schemas.microsoft.com/office/powerpoint/2010/main" val="4641452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260D78CA-607B-474E-801E-E4BFBDC92A2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0" r:id="rId1"/>
    <p:sldLayoutId id="2147483956" r:id="rId2"/>
    <p:sldLayoutId id="2147483961" r:id="rId3"/>
    <p:sldLayoutId id="2147483962" r:id="rId4"/>
    <p:sldLayoutId id="2147483963" r:id="rId5"/>
    <p:sldLayoutId id="2147483964" r:id="rId6"/>
    <p:sldLayoutId id="2147483957" r:id="rId7"/>
    <p:sldLayoutId id="2147483965" r:id="rId8"/>
    <p:sldLayoutId id="2147483966"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Fall 2015</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609600"/>
            <a:ext cx="7772400" cy="1393825"/>
          </a:xfrm>
        </p:spPr>
        <p:txBody>
          <a:bodyPr>
            <a:normAutofit fontScale="90000"/>
          </a:bodyPr>
          <a:lstStyle/>
          <a:p>
            <a:pPr algn="ct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Apologetics 2:  Response to New Atheism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(CM5)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11268" name="TextBox 1"/>
          <p:cNvSpPr txBox="1">
            <a:spLocks noChangeArrowheads="1"/>
          </p:cNvSpPr>
          <p:nvPr/>
        </p:nvSpPr>
        <p:spPr bwMode="auto">
          <a:xfrm>
            <a:off x="152400" y="3810000"/>
            <a:ext cx="883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hangingPunct="1"/>
            <a:r>
              <a:rPr lang="en-US" altLang="en-US" sz="3600" b="1">
                <a:latin typeface="Arial" charset="0"/>
              </a:rPr>
              <a:t>Faith and Reason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0"/>
            <a:ext cx="7543800" cy="5867400"/>
          </a:xfrm>
        </p:spPr>
        <p:txBody>
          <a:bodyPr/>
          <a:lstStyle/>
          <a:p>
            <a:pPr marL="109537" indent="0">
              <a:buFont typeface="Wingdings 3" pitchFamily="18" charset="2"/>
              <a:buNone/>
              <a:defRPr/>
            </a:pPr>
            <a:endParaRPr lang="en-US" altLang="en-US" sz="300" dirty="0" smtClean="0">
              <a:latin typeface="Arial" panose="020B0604020202020204" pitchFamily="34" charset="0"/>
              <a:cs typeface="Arial" panose="020B0604020202020204" pitchFamily="34" charset="0"/>
            </a:endParaRPr>
          </a:p>
          <a:p>
            <a:pPr marL="0" indent="0">
              <a:buFont typeface="Wingdings 3" pitchFamily="18" charset="2"/>
              <a:buNone/>
              <a:defRPr/>
            </a:pPr>
            <a:r>
              <a:rPr lang="en-US" sz="3200" i="1" dirty="0">
                <a:latin typeface="Arial" panose="020B0604020202020204" pitchFamily="34" charset="0"/>
                <a:cs typeface="Arial" panose="020B0604020202020204" pitchFamily="34" charset="0"/>
              </a:rPr>
              <a:t> </a:t>
            </a:r>
            <a:r>
              <a:rPr lang="en-US" sz="3200" i="1" dirty="0" smtClean="0">
                <a:latin typeface="Arial" panose="020B0604020202020204" pitchFamily="34" charset="0"/>
                <a:cs typeface="Arial" panose="020B0604020202020204" pitchFamily="34" charset="0"/>
              </a:rPr>
              <a:t>   </a:t>
            </a:r>
            <a:r>
              <a:rPr lang="en-US" altLang="en-US" sz="3200" i="1" dirty="0" smtClean="0">
                <a:latin typeface="Arial" panose="020B0604020202020204" pitchFamily="34" charset="0"/>
                <a:cs typeface="Arial" panose="020B0604020202020204" pitchFamily="34" charset="0"/>
              </a:rPr>
              <a:t>Dawkins considers that all faith is blind faith, and that Christian and Muslim children are brought up to believe unquestioningly.  Not even the dim-witted clerics who knocked me about at grammar school thought that.  For mainstream Christianity, reason, argument and honest doubt have always played an integral role in belief.   </a:t>
            </a:r>
            <a:r>
              <a:rPr lang="en-US" altLang="en-US" sz="3200" dirty="0" smtClean="0">
                <a:latin typeface="Arial" panose="020B0604020202020204" pitchFamily="34" charset="0"/>
                <a:cs typeface="Arial" panose="020B0604020202020204" pitchFamily="34" charset="0"/>
              </a:rPr>
              <a:t>							Terry Eagleton</a:t>
            </a:r>
          </a:p>
          <a:p>
            <a:pPr>
              <a:defRPr/>
            </a:pPr>
            <a:endParaRPr lang="en-US" sz="2400" dirty="0">
              <a:latin typeface="Arial" panose="020B0604020202020204" pitchFamily="34" charset="0"/>
              <a:cs typeface="Arial" panose="020B0604020202020204" pitchFamily="34" charset="0"/>
            </a:endParaRPr>
          </a:p>
          <a:p>
            <a:pPr marL="109537" indent="0">
              <a:buFont typeface="Wingdings 3" pitchFamily="18" charset="2"/>
              <a:buNone/>
              <a:defRPr/>
            </a:pPr>
            <a:endParaRPr lang="en-US" altLang="en-US"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a:solidFill>
                  <a:schemeClr val="tx1"/>
                </a:solidFill>
                <a:effectLst/>
                <a:latin typeface="Arial" panose="020B0604020202020204" pitchFamily="34" charset="0"/>
                <a:cs typeface="Arial" panose="020B0604020202020204" pitchFamily="34" charset="0"/>
              </a:rPr>
              <a:t>I</a:t>
            </a:r>
            <a:r>
              <a:rPr lang="en-US" sz="2800" u="sng" dirty="0" smtClean="0">
                <a:solidFill>
                  <a:schemeClr val="tx1"/>
                </a:solidFill>
                <a:effectLst/>
                <a:latin typeface="Arial" panose="020B0604020202020204" pitchFamily="34" charset="0"/>
                <a:cs typeface="Arial" panose="020B0604020202020204" pitchFamily="34" charset="0"/>
              </a:rPr>
              <a:t>s Faith in God Blind or Evidence-Based?</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458200" cy="6019800"/>
          </a:xfrm>
        </p:spPr>
        <p:txBody>
          <a:bodyPr/>
          <a:lstStyle/>
          <a:p>
            <a:pPr marL="107950" indent="0">
              <a:buFont typeface="Wingdings 3" pitchFamily="18" charset="2"/>
              <a:buNone/>
            </a:pPr>
            <a:endParaRPr lang="en-US" altLang="en-US" sz="300" smtClean="0">
              <a:latin typeface="Arial" charset="0"/>
              <a:cs typeface="Arial" charset="0"/>
            </a:endParaRPr>
          </a:p>
          <a:p>
            <a:pPr marL="107950" indent="0">
              <a:buFont typeface="Wingdings 3" pitchFamily="18" charset="2"/>
              <a:buNone/>
            </a:pPr>
            <a:r>
              <a:rPr lang="en-US" altLang="en-US" sz="2400" i="1" smtClean="0">
                <a:latin typeface="Arial" charset="0"/>
                <a:cs typeface="Arial" charset="0"/>
              </a:rPr>
              <a:t>“Faith is an evil precisely because it requires no justification and brooks no argument.”  </a:t>
            </a:r>
            <a:r>
              <a:rPr lang="en-US" altLang="en-US" sz="2100" smtClean="0">
                <a:latin typeface="Arial" charset="0"/>
                <a:cs typeface="Arial" charset="0"/>
              </a:rPr>
              <a:t>Richard Dawkins, </a:t>
            </a:r>
            <a:r>
              <a:rPr lang="en-US" altLang="en-US" sz="2100" i="1" smtClean="0">
                <a:latin typeface="Arial" charset="0"/>
                <a:cs typeface="Arial" charset="0"/>
              </a:rPr>
              <a:t>The God Delusion</a:t>
            </a:r>
          </a:p>
          <a:p>
            <a:pPr marL="107950" indent="0">
              <a:buFont typeface="Wingdings 3" pitchFamily="18" charset="2"/>
              <a:buNone/>
            </a:pPr>
            <a:endParaRPr lang="en-US" altLang="en-US" sz="1100" i="1" smtClean="0">
              <a:latin typeface="Arial" charset="0"/>
              <a:cs typeface="Arial" charset="0"/>
            </a:endParaRPr>
          </a:p>
          <a:p>
            <a:pPr marL="107950" indent="0">
              <a:spcBef>
                <a:spcPct val="0"/>
              </a:spcBef>
              <a:buFont typeface="Wingdings 3" pitchFamily="18" charset="2"/>
              <a:buNone/>
            </a:pPr>
            <a:r>
              <a:rPr lang="en-US" altLang="en-US" sz="2800" i="1" smtClean="0">
                <a:latin typeface="Arial" charset="0"/>
                <a:cs typeface="Arial" charset="0"/>
              </a:rPr>
              <a:t>At this point Festus interrupted Paul’s defense. “You are out of your mind, Paul!” he shouted. “Your great learning is driving you insane.”</a:t>
            </a:r>
          </a:p>
          <a:p>
            <a:pPr marL="107950" indent="0">
              <a:spcBef>
                <a:spcPct val="0"/>
              </a:spcBef>
              <a:buFont typeface="Wingdings 3" pitchFamily="18" charset="2"/>
              <a:buNone/>
            </a:pPr>
            <a:r>
              <a:rPr lang="en-US" altLang="en-US" sz="2800" b="1" i="1" baseline="30000" smtClean="0">
                <a:latin typeface="Arial" charset="0"/>
                <a:cs typeface="Arial" charset="0"/>
              </a:rPr>
              <a:t> </a:t>
            </a:r>
            <a:r>
              <a:rPr lang="en-US" altLang="en-US" sz="2800" b="1" i="1" smtClean="0">
                <a:latin typeface="Arial" charset="0"/>
                <a:cs typeface="Arial" charset="0"/>
              </a:rPr>
              <a:t>    </a:t>
            </a:r>
            <a:r>
              <a:rPr lang="en-US" altLang="en-US" sz="2800" i="1" baseline="30000" smtClean="0">
                <a:latin typeface="Arial" charset="0"/>
                <a:cs typeface="Arial" charset="0"/>
              </a:rPr>
              <a:t>25</a:t>
            </a:r>
            <a:r>
              <a:rPr lang="en-US" altLang="en-US" sz="2800" b="1" i="1" smtClean="0">
                <a:latin typeface="Arial" charset="0"/>
                <a:cs typeface="Arial" charset="0"/>
              </a:rPr>
              <a:t> </a:t>
            </a:r>
            <a:r>
              <a:rPr lang="en-US" altLang="en-US" sz="2800" i="1" smtClean="0">
                <a:latin typeface="Arial" charset="0"/>
                <a:cs typeface="Arial" charset="0"/>
              </a:rPr>
              <a:t>“I am not insane, most excellent Festus,” Paul replied. “What I am saying is true and reasonable. </a:t>
            </a:r>
          </a:p>
          <a:p>
            <a:pPr marL="107950" indent="0">
              <a:spcBef>
                <a:spcPct val="0"/>
              </a:spcBef>
              <a:buFont typeface="Wingdings 3" pitchFamily="18" charset="2"/>
              <a:buNone/>
            </a:pPr>
            <a:r>
              <a:rPr lang="en-US" altLang="en-US" sz="2800" smtClean="0">
                <a:latin typeface="Arial" charset="0"/>
                <a:cs typeface="Arial" charset="0"/>
              </a:rPr>
              <a:t>						</a:t>
            </a:r>
            <a:r>
              <a:rPr lang="en-US" altLang="en-US" sz="2400" smtClean="0">
                <a:latin typeface="Arial" charset="0"/>
                <a:cs typeface="Arial" charset="0"/>
              </a:rPr>
              <a:t>Acts 26:24-25</a:t>
            </a:r>
          </a:p>
          <a:p>
            <a:pPr marL="107950" indent="0">
              <a:spcBef>
                <a:spcPct val="0"/>
              </a:spcBef>
              <a:buFont typeface="Wingdings 3" pitchFamily="18" charset="2"/>
              <a:buNone/>
            </a:pPr>
            <a:endParaRPr lang="en-US" altLang="en-US" sz="100" smtClean="0">
              <a:latin typeface="Arial" charset="0"/>
              <a:cs typeface="Arial" charset="0"/>
            </a:endParaRPr>
          </a:p>
          <a:p>
            <a:pPr marL="107950" indent="0">
              <a:buFont typeface="Wingdings 3" pitchFamily="18" charset="2"/>
              <a:buNone/>
            </a:pPr>
            <a:r>
              <a:rPr lang="en-US" altLang="en-US" sz="2400" b="1" smtClean="0">
                <a:latin typeface="Arial" charset="0"/>
                <a:cs typeface="Arial" charset="0"/>
              </a:rPr>
              <a:t>Delude: </a:t>
            </a:r>
            <a:r>
              <a:rPr lang="en-US" altLang="en-US" sz="2000" smtClean="0">
                <a:latin typeface="Arial" charset="0"/>
                <a:cs typeface="Arial" charset="0"/>
              </a:rPr>
              <a:t>(from Latin </a:t>
            </a:r>
            <a:r>
              <a:rPr lang="en-US" altLang="en-US" sz="2000" i="1" smtClean="0">
                <a:latin typeface="Arial" charset="0"/>
                <a:cs typeface="Arial" charset="0"/>
              </a:rPr>
              <a:t>de-ludere</a:t>
            </a:r>
            <a:r>
              <a:rPr lang="en-US" altLang="en-US" sz="2000" smtClean="0">
                <a:latin typeface="Arial" charset="0"/>
                <a:cs typeface="Arial" charset="0"/>
              </a:rPr>
              <a:t> — to play false, mock, deceive) </a:t>
            </a:r>
            <a:r>
              <a:rPr lang="en-US" altLang="en-US" sz="2400" smtClean="0">
                <a:latin typeface="Arial" charset="0"/>
                <a:cs typeface="Arial" charset="0"/>
              </a:rPr>
              <a:t>originally “to deceive the mind or judgement to cause that which is false to be accepted as true;” now almost invariably suggests psychiatric illness – “a fixed false belief” or “persistent false belief against strong contradictory evidence, especially as a symptom of psychiatric disorder.” </a:t>
            </a:r>
          </a:p>
          <a:p>
            <a:pPr marL="107950" indent="0">
              <a:buFont typeface="Wingdings 3" pitchFamily="18" charset="2"/>
              <a:buNone/>
            </a:pPr>
            <a:endParaRPr lang="en-US" altLang="en-US" sz="2400" smtClean="0">
              <a:latin typeface="Arial" charset="0"/>
              <a:cs typeface="Arial" charset="0"/>
            </a:endParaRPr>
          </a:p>
          <a:p>
            <a:pPr marL="107950" indent="0">
              <a:buFont typeface="Wingdings 3" pitchFamily="18" charset="2"/>
              <a:buNone/>
            </a:pPr>
            <a:endParaRPr lang="en-US" altLang="en-US" sz="2400" smtClean="0">
              <a:latin typeface="Arial" charset="0"/>
              <a:cs typeface="Arial"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a:solidFill>
                  <a:schemeClr val="tx1"/>
                </a:solidFill>
                <a:effectLst/>
                <a:latin typeface="Arial" panose="020B0604020202020204" pitchFamily="34" charset="0"/>
                <a:cs typeface="Arial" panose="020B0604020202020204" pitchFamily="34" charset="0"/>
              </a:rPr>
              <a:t>I</a:t>
            </a:r>
            <a:r>
              <a:rPr lang="en-US" sz="2800" u="sng" dirty="0" smtClean="0">
                <a:solidFill>
                  <a:schemeClr val="tx1"/>
                </a:solidFill>
                <a:effectLst/>
                <a:latin typeface="Arial" panose="020B0604020202020204" pitchFamily="34" charset="0"/>
                <a:cs typeface="Arial" panose="020B0604020202020204" pitchFamily="34" charset="0"/>
              </a:rPr>
              <a:t>s Faith a Delusion?</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000"/>
                                        <p:tgtEl>
                                          <p:spTgt spid="2">
                                            <p:txEl>
                                              <p:pRg st="7" end="7"/>
                                            </p:txEl>
                                          </p:spTgt>
                                        </p:tgtEl>
                                      </p:cBhvr>
                                    </p:animEffect>
                                    <p:anim calcmode="lin" valueType="num">
                                      <p:cBhvr>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Content Placeholder 1"/>
          <p:cNvSpPr>
            <a:spLocks noGrp="1"/>
          </p:cNvSpPr>
          <p:nvPr>
            <p:ph idx="1"/>
          </p:nvPr>
        </p:nvSpPr>
        <p:spPr>
          <a:xfrm>
            <a:off x="304800" y="533400"/>
            <a:ext cx="8458200" cy="6019800"/>
          </a:xfrm>
        </p:spPr>
        <p:txBody>
          <a:bodyPr/>
          <a:lstStyle/>
          <a:p>
            <a:pPr marL="107950" indent="0">
              <a:buFont typeface="Wingdings 3" pitchFamily="18" charset="2"/>
              <a:buNone/>
            </a:pPr>
            <a:endParaRPr lang="en-US" altLang="en-US" sz="300" smtClean="0">
              <a:latin typeface="Arial" charset="0"/>
              <a:cs typeface="Arial" charset="0"/>
            </a:endParaRPr>
          </a:p>
          <a:p>
            <a:pPr marL="107950" indent="0">
              <a:buFont typeface="Wingdings 3" pitchFamily="18" charset="2"/>
              <a:buNone/>
            </a:pPr>
            <a:r>
              <a:rPr lang="en-US" altLang="en-US" sz="2800" i="1" smtClean="0">
                <a:latin typeface="Arial" charset="0"/>
                <a:cs typeface="Arial" charset="0"/>
              </a:rPr>
              <a:t>     As a child I believed (for a very short while) in Santa Claus. However I soon sussed the real situation out, although I must confess I kept my doubts about Santa’s existence to myself for some time because I also noticed that there was material advantage in so doing. I have never heard of an adult coming to believe in Santa Claus or the Tooth Fairy. I have known many adult people come to believe in God. So clearly there is a great difference. But it is still worth asking the question: why is faith in the Tooth Fairy a delusion? The answer is obvious — the Tooth Fairy does not exist.</a:t>
            </a:r>
          </a:p>
          <a:p>
            <a:pPr marL="107950" indent="0">
              <a:buFont typeface="Wingdings 3" pitchFamily="18" charset="2"/>
              <a:buNone/>
            </a:pPr>
            <a:r>
              <a:rPr lang="en-US" altLang="en-US" sz="2400" smtClean="0">
                <a:latin typeface="Arial" charset="0"/>
                <a:cs typeface="Arial" charset="0"/>
              </a:rPr>
              <a:t>				Alister McGrath, </a:t>
            </a:r>
            <a:r>
              <a:rPr lang="en-US" altLang="en-US" sz="2400" i="1" smtClean="0">
                <a:latin typeface="Arial" charset="0"/>
                <a:cs typeface="Arial" charset="0"/>
              </a:rPr>
              <a:t>Dawkins’ God</a:t>
            </a:r>
          </a:p>
          <a:p>
            <a:pPr marL="107950" indent="0">
              <a:buFont typeface="Wingdings 3" pitchFamily="18" charset="2"/>
              <a:buNone/>
            </a:pPr>
            <a:endParaRPr lang="en-US" altLang="en-US" sz="2400" smtClean="0">
              <a:latin typeface="Arial" charset="0"/>
              <a:cs typeface="Arial"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a:solidFill>
                  <a:schemeClr val="tx1"/>
                </a:solidFill>
                <a:effectLst/>
                <a:latin typeface="Arial" panose="020B0604020202020204" pitchFamily="34" charset="0"/>
                <a:cs typeface="Arial" panose="020B0604020202020204" pitchFamily="34" charset="0"/>
              </a:rPr>
              <a:t>I</a:t>
            </a:r>
            <a:r>
              <a:rPr lang="en-US" sz="2800" u="sng" dirty="0" smtClean="0">
                <a:solidFill>
                  <a:schemeClr val="tx1"/>
                </a:solidFill>
                <a:effectLst/>
                <a:latin typeface="Arial" panose="020B0604020202020204" pitchFamily="34" charset="0"/>
                <a:cs typeface="Arial" panose="020B0604020202020204" pitchFamily="34" charset="0"/>
              </a:rPr>
              <a:t>s Faith a Delusion?</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458200" cy="6019800"/>
          </a:xfrm>
        </p:spPr>
        <p:txBody>
          <a:bodyPr/>
          <a:lstStyle/>
          <a:p>
            <a:pPr marL="109537" indent="0">
              <a:buFont typeface="Wingdings 3" pitchFamily="18" charset="2"/>
              <a:buNone/>
              <a:defRPr/>
            </a:pPr>
            <a:endParaRPr lang="en-US" altLang="en-US" sz="300" dirty="0" smtClean="0">
              <a:latin typeface="Arial" panose="020B0604020202020204" pitchFamily="34" charset="0"/>
              <a:cs typeface="Arial" panose="020B0604020202020204" pitchFamily="34" charset="0"/>
            </a:endParaRPr>
          </a:p>
          <a:p>
            <a:pPr marL="120650" indent="0">
              <a:buFont typeface="Arial" panose="020B0604020202020204" pitchFamily="34" charset="0"/>
              <a:buNone/>
              <a:defRPr/>
            </a:pPr>
            <a:r>
              <a:rPr lang="en-US" altLang="en-US" sz="2400" dirty="0" smtClean="0">
                <a:latin typeface="Arial" panose="020B0604020202020204" pitchFamily="34" charset="0"/>
                <a:cs typeface="Arial" panose="020B0604020202020204" pitchFamily="34" charset="0"/>
              </a:rPr>
              <a:t>Faith in God certainly </a:t>
            </a:r>
            <a:r>
              <a:rPr lang="en-US" altLang="en-US" sz="2400" i="1" dirty="0" smtClean="0">
                <a:latin typeface="Arial" panose="020B0604020202020204" pitchFamily="34" charset="0"/>
                <a:cs typeface="Arial" panose="020B0604020202020204" pitchFamily="34" charset="0"/>
              </a:rPr>
              <a:t>is</a:t>
            </a:r>
            <a:r>
              <a:rPr lang="en-US" altLang="en-US" sz="2400" dirty="0" smtClean="0">
                <a:latin typeface="Arial" panose="020B0604020202020204" pitchFamily="34" charset="0"/>
                <a:cs typeface="Arial" panose="020B0604020202020204" pitchFamily="34" charset="0"/>
              </a:rPr>
              <a:t> a delusion, </a:t>
            </a:r>
            <a:r>
              <a:rPr lang="en-US" altLang="en-US" sz="2400" i="1" dirty="0" smtClean="0">
                <a:latin typeface="Arial" panose="020B0604020202020204" pitchFamily="34" charset="0"/>
                <a:cs typeface="Arial" panose="020B0604020202020204" pitchFamily="34" charset="0"/>
              </a:rPr>
              <a:t>if</a:t>
            </a:r>
            <a:r>
              <a:rPr lang="en-US" altLang="en-US" sz="2400" dirty="0" smtClean="0">
                <a:latin typeface="Arial" panose="020B0604020202020204" pitchFamily="34" charset="0"/>
                <a:cs typeface="Arial" panose="020B0604020202020204" pitchFamily="34" charset="0"/>
              </a:rPr>
              <a:t> God does not exist. </a:t>
            </a:r>
            <a:r>
              <a:rPr lang="en-US" altLang="en-US" sz="2400" b="1" dirty="0" smtClean="0">
                <a:latin typeface="Arial" panose="020B0604020202020204" pitchFamily="34" charset="0"/>
                <a:cs typeface="Arial" panose="020B0604020202020204" pitchFamily="34" charset="0"/>
              </a:rPr>
              <a:t>But what if God does exist? </a:t>
            </a:r>
            <a:r>
              <a:rPr lang="en-US" altLang="en-US" sz="2400" dirty="0" smtClean="0">
                <a:latin typeface="Arial" panose="020B0604020202020204" pitchFamily="34" charset="0"/>
                <a:cs typeface="Arial" panose="020B0604020202020204" pitchFamily="34" charset="0"/>
              </a:rPr>
              <a:t>Then </a:t>
            </a:r>
            <a:r>
              <a:rPr lang="en-US" altLang="en-US" sz="2400" i="1" dirty="0" smtClean="0">
                <a:latin typeface="Arial" panose="020B0604020202020204" pitchFamily="34" charset="0"/>
                <a:cs typeface="Arial" panose="020B0604020202020204" pitchFamily="34" charset="0"/>
              </a:rPr>
              <a:t>atheism</a:t>
            </a:r>
            <a:r>
              <a:rPr lang="en-US" altLang="en-US" sz="2400" dirty="0" smtClean="0">
                <a:latin typeface="Arial" panose="020B0604020202020204" pitchFamily="34" charset="0"/>
                <a:cs typeface="Arial" panose="020B0604020202020204" pitchFamily="34" charset="0"/>
              </a:rPr>
              <a:t> is the delusion. So the real question to ask is: </a:t>
            </a:r>
            <a:r>
              <a:rPr lang="en-US" altLang="en-US" sz="2400" b="1" i="1" dirty="0" smtClean="0">
                <a:latin typeface="Arial" panose="020B0604020202020204" pitchFamily="34" charset="0"/>
                <a:cs typeface="Arial" panose="020B0604020202020204" pitchFamily="34" charset="0"/>
              </a:rPr>
              <a:t>does God exist</a:t>
            </a:r>
            <a:r>
              <a:rPr lang="en-US" altLang="en-US" sz="2400" dirty="0" smtClean="0">
                <a:latin typeface="Arial" panose="020B0604020202020204" pitchFamily="34" charset="0"/>
                <a:cs typeface="Arial" panose="020B0604020202020204" pitchFamily="34" charset="0"/>
              </a:rPr>
              <a:t>? </a:t>
            </a:r>
          </a:p>
          <a:p>
            <a:pPr marL="109537" indent="0">
              <a:buFont typeface="Wingdings 3" pitchFamily="18" charset="2"/>
              <a:buNone/>
              <a:defRPr/>
            </a:pPr>
            <a:endParaRPr lang="en-US" sz="1200" dirty="0" smtClean="0">
              <a:latin typeface="Arial" panose="020B0604020202020204" pitchFamily="34" charset="0"/>
              <a:cs typeface="Arial" panose="020B0604020202020204" pitchFamily="34" charset="0"/>
            </a:endParaRPr>
          </a:p>
          <a:p>
            <a:pPr marL="109537" indent="0">
              <a:buFont typeface="Wingdings 3" pitchFamily="18" charset="2"/>
              <a:buNone/>
              <a:defRPr/>
            </a:pPr>
            <a:r>
              <a:rPr lang="en-US" altLang="en-US" sz="2400" dirty="0" smtClean="0">
                <a:latin typeface="Arial" panose="020B0604020202020204" pitchFamily="34" charset="0"/>
                <a:cs typeface="Arial" panose="020B0604020202020204" pitchFamily="34" charset="0"/>
              </a:rPr>
              <a:t>Many atheists (inspired by Sigmund Freud) claim people believe in God because of an incapacity to cope with the real world and its uncertainties. </a:t>
            </a:r>
          </a:p>
          <a:p>
            <a:pPr marL="109537" indent="0">
              <a:buFont typeface="Wingdings 3" pitchFamily="18" charset="2"/>
              <a:buNone/>
              <a:defRPr/>
            </a:pPr>
            <a:endParaRPr lang="en-US" altLang="en-US" sz="7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altLang="en-US" sz="2400" i="1" dirty="0" smtClean="0">
                <a:latin typeface="Arial" panose="020B0604020202020204" pitchFamily="34" charset="0"/>
                <a:cs typeface="Arial" panose="020B0604020202020204" pitchFamily="34" charset="0"/>
              </a:rPr>
              <a:t>“Religion is imagined because people do not wish to face reality.  Better the faith that brings peace of mind than the rationality that brings worry – even at the price of a perpetually mental infantilism.”  		</a:t>
            </a:r>
            <a:r>
              <a:rPr lang="en-US" altLang="en-US" sz="2400" dirty="0" smtClean="0">
                <a:latin typeface="Arial" panose="020B0604020202020204" pitchFamily="34" charset="0"/>
                <a:cs typeface="Arial" panose="020B0604020202020204" pitchFamily="34" charset="0"/>
              </a:rPr>
              <a:t>Michel </a:t>
            </a:r>
            <a:r>
              <a:rPr lang="en-US" altLang="en-US" sz="2400" dirty="0" err="1" smtClean="0">
                <a:latin typeface="Arial" panose="020B0604020202020204" pitchFamily="34" charset="0"/>
                <a:cs typeface="Arial" panose="020B0604020202020204" pitchFamily="34" charset="0"/>
              </a:rPr>
              <a:t>Onfray</a:t>
            </a:r>
            <a:r>
              <a:rPr lang="en-US" altLang="en-US" sz="2400" dirty="0" smtClean="0">
                <a:latin typeface="Arial" panose="020B0604020202020204" pitchFamily="34" charset="0"/>
                <a:cs typeface="Arial" panose="020B0604020202020204" pitchFamily="34" charset="0"/>
              </a:rPr>
              <a:t> </a:t>
            </a:r>
          </a:p>
          <a:p>
            <a:pPr marL="109537" indent="0">
              <a:buFont typeface="Wingdings 3" pitchFamily="18" charset="2"/>
              <a:buNone/>
              <a:defRPr/>
            </a:pPr>
            <a:endParaRPr lang="en-US" altLang="en-US" sz="700" dirty="0">
              <a:latin typeface="Arial" panose="020B0604020202020204" pitchFamily="34" charset="0"/>
              <a:cs typeface="Arial" panose="020B0604020202020204" pitchFamily="34" charset="0"/>
            </a:endParaRPr>
          </a:p>
          <a:p>
            <a:pPr marL="109537" indent="0">
              <a:buFont typeface="Wingdings 3" pitchFamily="18" charset="2"/>
              <a:buNone/>
              <a:defRPr/>
            </a:pPr>
            <a:r>
              <a:rPr lang="en-US" altLang="en-US" sz="2400" i="1" dirty="0" smtClean="0">
                <a:latin typeface="Arial" panose="020B0604020202020204" pitchFamily="34" charset="0"/>
                <a:cs typeface="Arial" panose="020B0604020202020204" pitchFamily="34" charset="0"/>
              </a:rPr>
              <a:t>“A true opium of the people is a belief in nothingness after death — the huge solace of thinking that for our betrayals, greed, cowardice, murders, we are not going to be judged.”</a:t>
            </a:r>
          </a:p>
          <a:p>
            <a:pPr marL="109537" indent="0">
              <a:buFont typeface="Wingdings 3" pitchFamily="18" charset="2"/>
              <a:buNone/>
              <a:defRPr/>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a:t>
            </a:r>
            <a:r>
              <a:rPr lang="en-US" altLang="en-US" sz="2400" dirty="0" err="1" smtClean="0">
                <a:latin typeface="Arial" panose="020B0604020202020204" pitchFamily="34" charset="0"/>
                <a:cs typeface="Arial" panose="020B0604020202020204" pitchFamily="34" charset="0"/>
              </a:rPr>
              <a:t>Czeslaw</a:t>
            </a:r>
            <a:r>
              <a:rPr lang="en-US" altLang="en-US" sz="2400" dirty="0" smtClean="0">
                <a:latin typeface="Arial" panose="020B0604020202020204" pitchFamily="34" charset="0"/>
                <a:cs typeface="Arial" panose="020B0604020202020204" pitchFamily="34" charset="0"/>
              </a:rPr>
              <a:t> Milosz, </a:t>
            </a:r>
            <a:r>
              <a:rPr lang="en-US" altLang="en-US" sz="2400" i="1" dirty="0" smtClean="0">
                <a:latin typeface="Arial" panose="020B0604020202020204" pitchFamily="34" charset="0"/>
                <a:cs typeface="Arial" panose="020B0604020202020204" pitchFamily="34" charset="0"/>
              </a:rPr>
              <a:t>Nobel Laureate</a:t>
            </a:r>
          </a:p>
        </p:txBody>
      </p:sp>
      <p:sp>
        <p:nvSpPr>
          <p:cNvPr id="3" name="Title 2"/>
          <p:cNvSpPr>
            <a:spLocks noGrp="1"/>
          </p:cNvSpPr>
          <p:nvPr>
            <p:ph type="title"/>
          </p:nvPr>
        </p:nvSpPr>
        <p:spPr>
          <a:xfrm>
            <a:off x="152400" y="0"/>
            <a:ext cx="8982635"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MIGHT be a delusion… IF God does not exist</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1000"/>
                                        <p:tgtEl>
                                          <p:spTgt spid="2">
                                            <p:txEl>
                                              <p:pRg st="7" end="7"/>
                                            </p:txEl>
                                          </p:spTgt>
                                        </p:tgtEl>
                                      </p:cBhvr>
                                    </p:animEffect>
                                    <p:anim calcmode="lin" valueType="num">
                                      <p:cBhvr>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1000"/>
                                        <p:tgtEl>
                                          <p:spTgt spid="2">
                                            <p:txEl>
                                              <p:pRg st="8" end="8"/>
                                            </p:txEl>
                                          </p:spTgt>
                                        </p:tgtEl>
                                      </p:cBhvr>
                                    </p:animEffect>
                                    <p:anim calcmode="lin" valueType="num">
                                      <p:cBhvr>
                                        <p:cTn id="3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74713"/>
            <a:ext cx="8991600" cy="6019800"/>
          </a:xfrm>
        </p:spPr>
        <p:txBody>
          <a:bodyPr/>
          <a:lstStyle/>
          <a:p>
            <a:pPr marL="690563" indent="-457200">
              <a:buClrTx/>
              <a:buSzPct val="80000"/>
            </a:pPr>
            <a:r>
              <a:rPr lang="en-US" altLang="en-US" sz="2800" smtClean="0">
                <a:latin typeface="Arial" charset="0"/>
                <a:cs typeface="Arial" charset="0"/>
              </a:rPr>
              <a:t>Richard Dawkins insists often that </a:t>
            </a:r>
            <a:r>
              <a:rPr lang="en-US" altLang="en-US" sz="2800" i="1" smtClean="0">
                <a:latin typeface="Arial" charset="0"/>
                <a:cs typeface="Arial" charset="0"/>
              </a:rPr>
              <a:t>“atheists have no faith,” </a:t>
            </a:r>
            <a:r>
              <a:rPr lang="en-US" altLang="en-US" sz="2800" smtClean="0">
                <a:latin typeface="Arial" charset="0"/>
                <a:cs typeface="Arial" charset="0"/>
              </a:rPr>
              <a:t>yet no scientist could engage in science without believing in (having faith in) the rational intelligibility of the universe, and then believing in the evidence presented to him. </a:t>
            </a:r>
          </a:p>
          <a:p>
            <a:pPr marL="690563" indent="-457200">
              <a:buClrTx/>
              <a:buSzPct val="80000"/>
            </a:pPr>
            <a:endParaRPr lang="en-US" altLang="en-US" sz="2800" smtClean="0">
              <a:latin typeface="Arial" charset="0"/>
              <a:cs typeface="Arial" charset="0"/>
            </a:endParaRPr>
          </a:p>
          <a:p>
            <a:pPr marL="690563" indent="-457200">
              <a:buClrTx/>
              <a:buSzPct val="80000"/>
            </a:pPr>
            <a:r>
              <a:rPr lang="en-US" altLang="en-US" sz="2800" i="1" smtClean="0">
                <a:latin typeface="Arial" charset="0"/>
                <a:cs typeface="Arial" charset="0"/>
              </a:rPr>
              <a:t>“Science can proceed only if the scientist adopts an essentially theological worldview.  Even the most atheistic scientist accepts as an act of faith the existence of a law-like order in nature that is at least in part comprehensible to us.”  						</a:t>
            </a:r>
            <a:r>
              <a:rPr lang="en-US" altLang="en-US" sz="2800" smtClean="0">
                <a:latin typeface="Arial" charset="0"/>
                <a:cs typeface="Arial" charset="0"/>
              </a:rPr>
              <a:t>Paul Davis, Physicist (</a:t>
            </a:r>
            <a:r>
              <a:rPr lang="en-US" altLang="en-US" sz="2800" i="1" smtClean="0">
                <a:latin typeface="Arial" charset="0"/>
                <a:cs typeface="Arial" charset="0"/>
              </a:rPr>
              <a:t>nontheist</a:t>
            </a:r>
            <a:r>
              <a:rPr lang="en-US" altLang="en-US" sz="2800" smtClean="0">
                <a:latin typeface="Arial" charset="0"/>
                <a:cs typeface="Arial" charset="0"/>
              </a:rPr>
              <a:t>)</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and Science</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a:xfrm>
            <a:off x="76200" y="685800"/>
            <a:ext cx="8991600" cy="6019800"/>
          </a:xfrm>
        </p:spPr>
        <p:txBody>
          <a:bodyPr/>
          <a:lstStyle/>
          <a:p>
            <a:pPr marL="233363" indent="0">
              <a:buClrTx/>
              <a:buSzPct val="80000"/>
              <a:buFont typeface="Wingdings 3" pitchFamily="18" charset="2"/>
              <a:buNone/>
            </a:pPr>
            <a:r>
              <a:rPr lang="en-US" altLang="en-US" sz="3000" i="1" smtClean="0">
                <a:latin typeface="Arial" charset="0"/>
                <a:cs typeface="Arial" charset="0"/>
              </a:rPr>
              <a:t>     Science can only be created by those who are thoroughly imbued with the aspiration towards truth and understanding.  This source of feeling, however, springs from religion.  To this there also belongs the faith in the possibility that the regulations valid for the world of existence are rational, that is, comprehensible to reason.  I cannot imagine a scientist without that profound faith.  The situation may be expressed by an image: science without religion is lame, religion without science is blind.  </a:t>
            </a:r>
            <a:r>
              <a:rPr lang="en-US" altLang="en-US" sz="3000" smtClean="0">
                <a:latin typeface="Arial" charset="0"/>
                <a:cs typeface="Arial" charset="0"/>
              </a:rPr>
              <a:t>		  Albert Einstein </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and Science</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685800"/>
            <a:ext cx="8839200" cy="6019800"/>
          </a:xfrm>
        </p:spPr>
        <p:txBody>
          <a:bodyPr/>
          <a:lstStyle/>
          <a:p>
            <a:pPr marL="233363" indent="0">
              <a:buClrTx/>
              <a:buSzPct val="80000"/>
              <a:buFont typeface="Wingdings 3" pitchFamily="18" charset="2"/>
              <a:buNone/>
            </a:pPr>
            <a:r>
              <a:rPr lang="en-US" altLang="en-US" sz="3000" i="1" smtClean="0">
                <a:latin typeface="Arial" charset="0"/>
                <a:cs typeface="Arial" charset="0"/>
              </a:rPr>
              <a:t>     </a:t>
            </a:r>
            <a:r>
              <a:rPr lang="en-US" altLang="en-US" sz="3000" smtClean="0">
                <a:latin typeface="Arial" charset="0"/>
                <a:cs typeface="Arial" charset="0"/>
              </a:rPr>
              <a:t>I’m not an atheist and I don’t think I can call myself a pantheist.   		    Albert Einstein</a:t>
            </a:r>
          </a:p>
          <a:p>
            <a:pPr marL="233363" indent="0">
              <a:buClrTx/>
              <a:buSzPct val="80000"/>
              <a:buFont typeface="Wingdings 3" pitchFamily="18" charset="2"/>
              <a:buNone/>
            </a:pPr>
            <a:endParaRPr lang="en-US" altLang="en-US" sz="2000" smtClean="0">
              <a:latin typeface="Arial" charset="0"/>
              <a:cs typeface="Arial" charset="0"/>
            </a:endParaRPr>
          </a:p>
          <a:p>
            <a:pPr marL="233363" indent="0">
              <a:buClrTx/>
              <a:buSzPct val="80000"/>
              <a:buFont typeface="Wingdings 3" pitchFamily="18" charset="2"/>
              <a:buNone/>
            </a:pPr>
            <a:r>
              <a:rPr lang="en-US" altLang="en-US" sz="3000" smtClean="0">
                <a:latin typeface="Arial" charset="0"/>
                <a:cs typeface="Arial" charset="0"/>
              </a:rPr>
              <a:t>     Everyone who is seriously involved in the pursuit of science becomes convinced that a spirit is manifest in the laws of the Universe — a spirit vastly superior to that of man, and one in the face of which we with our modest powers must feel humble. In this way the pursuit of science leads to a religious feeling of a special sort, which is indeed quite different from the religiosity of 	someone more naïve.        	      Albert Einstein</a:t>
            </a:r>
          </a:p>
          <a:p>
            <a:pPr marL="233363" indent="0">
              <a:buClrTx/>
              <a:buSzPct val="80000"/>
              <a:buFont typeface="Wingdings 3" pitchFamily="18" charset="2"/>
              <a:buNone/>
            </a:pPr>
            <a:endParaRPr lang="en-US" altLang="en-US" sz="3000" smtClean="0">
              <a:latin typeface="Arial" charset="0"/>
              <a:cs typeface="Arial" charset="0"/>
            </a:endParaRPr>
          </a:p>
          <a:p>
            <a:pPr marL="233363" indent="0">
              <a:buClrTx/>
              <a:buSzPct val="80000"/>
              <a:buFont typeface="Wingdings 3" pitchFamily="18" charset="2"/>
              <a:buNone/>
            </a:pPr>
            <a:r>
              <a:rPr lang="en-US" altLang="en-US" sz="3000" smtClean="0">
                <a:latin typeface="Arial" charset="0"/>
                <a:cs typeface="Arial" charset="0"/>
              </a:rPr>
              <a:t> </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and Science</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a:xfrm>
            <a:off x="381000" y="874713"/>
            <a:ext cx="8077200" cy="6019800"/>
          </a:xfrm>
        </p:spPr>
        <p:txBody>
          <a:bodyPr/>
          <a:lstStyle/>
          <a:p>
            <a:pPr marL="0" indent="0">
              <a:buFont typeface="Arial" charset="0"/>
              <a:buNone/>
            </a:pPr>
            <a:r>
              <a:rPr lang="en-US" altLang="en-US" sz="3600" i="1" smtClean="0">
                <a:latin typeface="Arial" charset="0"/>
                <a:cs typeface="Arial" charset="0"/>
              </a:rPr>
              <a:t>     Physics is powerless to explain its faith </a:t>
            </a:r>
            <a:r>
              <a:rPr lang="en-US" altLang="en-US" sz="3200" i="1" smtClean="0">
                <a:latin typeface="Arial" charset="0"/>
                <a:cs typeface="Arial" charset="0"/>
              </a:rPr>
              <a:t>[note his explicit use of the word]</a:t>
            </a:r>
            <a:r>
              <a:rPr lang="en-US" altLang="en-US" sz="3600" i="1" smtClean="0">
                <a:latin typeface="Arial" charset="0"/>
                <a:cs typeface="Arial" charset="0"/>
              </a:rPr>
              <a:t> in the mathematical intelligibility of the universe, for the simple reason that you cannot begin to do physics without believing in that intelligibility. 	</a:t>
            </a:r>
            <a:r>
              <a:rPr lang="en-US" altLang="en-US" sz="3600" smtClean="0">
                <a:latin typeface="Arial" charset="0"/>
                <a:cs typeface="Arial" charset="0"/>
              </a:rPr>
              <a:t>			</a:t>
            </a:r>
            <a:r>
              <a:rPr lang="en-US" altLang="en-US" sz="3200" smtClean="0">
                <a:latin typeface="Arial" charset="0"/>
                <a:cs typeface="Arial" charset="0"/>
              </a:rPr>
              <a:t>Professor Sir John Polkinghorne</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and Science</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381000" y="609600"/>
            <a:ext cx="8458200" cy="6284913"/>
          </a:xfrm>
        </p:spPr>
        <p:txBody>
          <a:bodyPr/>
          <a:lstStyle/>
          <a:p>
            <a:pPr marL="0" indent="0">
              <a:buFont typeface="Arial" charset="0"/>
              <a:buNone/>
            </a:pPr>
            <a:r>
              <a:rPr lang="en-US" altLang="en-US" sz="3600" i="1" smtClean="0">
                <a:latin typeface="Arial" charset="0"/>
                <a:cs typeface="Arial" charset="0"/>
              </a:rPr>
              <a:t>Only in mathematics is “proof” considered conclusive – all other endeavors (even the “hard” sciences) demand only the equivalent of the legal system’s “proof beyond a reasonable doubt” – proof sufficient to convince a reasonable person that a certain claim is true.</a:t>
            </a:r>
            <a:endParaRPr lang="en-US" altLang="en-US" sz="3600" smtClean="0">
              <a:latin typeface="Arial" charset="0"/>
              <a:cs typeface="Arial"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The Meaning of Proof</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458200" cy="6284913"/>
          </a:xfrm>
        </p:spPr>
        <p:txBody>
          <a:bodyPr/>
          <a:lstStyle/>
          <a:p>
            <a:pPr marL="0" indent="0">
              <a:buFont typeface="Arial" charset="0"/>
              <a:buNone/>
            </a:pPr>
            <a:r>
              <a:rPr lang="en-US" altLang="en-US" sz="2600" i="1" smtClean="0">
                <a:latin typeface="Arial" charset="0"/>
                <a:cs typeface="Arial" charset="0"/>
              </a:rPr>
              <a:t>     Modern humanism is the faith that through science humankind can know the truth and so be free.  But if Darwin’s theory of natural selection is true this is impossible.  The human mind serves evolutionary success, not truth.  </a:t>
            </a:r>
            <a:r>
              <a:rPr lang="en-US" altLang="en-US" sz="2600" smtClean="0">
                <a:latin typeface="Arial" charset="0"/>
                <a:cs typeface="Arial" charset="0"/>
              </a:rPr>
              <a:t>		        Atheist John Gray</a:t>
            </a:r>
          </a:p>
          <a:p>
            <a:pPr marL="0" indent="0">
              <a:buFont typeface="Arial" charset="0"/>
              <a:buNone/>
            </a:pPr>
            <a:endParaRPr lang="en-US" altLang="en-US" sz="1600" smtClean="0">
              <a:latin typeface="Arial" charset="0"/>
              <a:cs typeface="Arial" charset="0"/>
            </a:endParaRPr>
          </a:p>
          <a:p>
            <a:pPr marL="0" indent="0">
              <a:buFont typeface="Arial" charset="0"/>
              <a:buNone/>
            </a:pPr>
            <a:r>
              <a:rPr lang="en-US" altLang="en-US" sz="2600" i="1" smtClean="0">
                <a:latin typeface="Arial" charset="0"/>
                <a:cs typeface="Arial" charset="0"/>
              </a:rPr>
              <a:t>     If Dawkins is right that we are the product of mindless unguided natural processes, then he has given us strong reason to doubt the reliability of human cognitive faculties and therefore inevitably to doubt the validity of any belief that they produce — including Dawkins’ own science and his atheism. His biology and his belief in naturalism would therefore appear to be at war with each other in a conflict that has nothing at all to do with God.		    </a:t>
            </a:r>
            <a:r>
              <a:rPr lang="en-US" altLang="en-US" sz="2600" smtClean="0">
                <a:latin typeface="Arial" charset="0"/>
                <a:cs typeface="Arial" charset="0"/>
              </a:rPr>
              <a:t>Philosopher Alvin Plantinga</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Atheistic Implications</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381000" y="685800"/>
            <a:ext cx="8839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dirty="0" smtClean="0">
                <a:latin typeface="Arial" charset="0"/>
              </a:rPr>
              <a:t>Apologetics 2</a:t>
            </a:r>
            <a:r>
              <a:rPr lang="en-US" altLang="en-US" sz="3600" b="1" dirty="0" smtClean="0">
                <a:latin typeface="Arial" charset="0"/>
              </a:rPr>
              <a:t> </a:t>
            </a:r>
            <a:r>
              <a:rPr lang="en-US" altLang="en-US" sz="3600" b="1" smtClean="0">
                <a:latin typeface="Arial" charset="0"/>
              </a:rPr>
              <a:t>(</a:t>
            </a:r>
            <a:r>
              <a:rPr lang="en-US" altLang="en-US" sz="3600" b="1" smtClean="0">
                <a:latin typeface="Arial" charset="0"/>
              </a:rPr>
              <a:t>CM5) </a:t>
            </a:r>
            <a:endParaRPr lang="en-US" altLang="en-US" sz="3600" b="1" dirty="0">
              <a:latin typeface="Arial" charset="0"/>
            </a:endParaRPr>
          </a:p>
          <a:p>
            <a:pPr eaLnBrk="1" hangingPunct="1">
              <a:spcBef>
                <a:spcPct val="0"/>
              </a:spcBef>
              <a:buClrTx/>
              <a:buSzTx/>
              <a:buFontTx/>
              <a:buNone/>
            </a:pPr>
            <a:endParaRPr lang="en-US" altLang="en-US" sz="1600" b="1" dirty="0">
              <a:latin typeface="Arial" charset="0"/>
            </a:endParaRPr>
          </a:p>
          <a:p>
            <a:pPr eaLnBrk="1" hangingPunct="1">
              <a:spcBef>
                <a:spcPct val="0"/>
              </a:spcBef>
              <a:buClrTx/>
              <a:buSzTx/>
              <a:buFontTx/>
              <a:buNone/>
            </a:pPr>
            <a:endParaRPr lang="en-US" altLang="en-US" sz="100" b="1" dirty="0">
              <a:latin typeface="Arial" charset="0"/>
            </a:endParaRPr>
          </a:p>
          <a:p>
            <a:pPr eaLnBrk="1" hangingPunct="1">
              <a:spcBef>
                <a:spcPct val="0"/>
              </a:spcBef>
              <a:buClrTx/>
              <a:buSzTx/>
              <a:buFontTx/>
              <a:buNone/>
            </a:pPr>
            <a:r>
              <a:rPr lang="en-US" altLang="en-US" sz="3200" dirty="0">
                <a:latin typeface="Arial" charset="0"/>
              </a:rPr>
              <a:t>Oct. 2 – Introduction</a:t>
            </a:r>
          </a:p>
          <a:p>
            <a:pPr eaLnBrk="1" hangingPunct="1">
              <a:spcBef>
                <a:spcPct val="0"/>
              </a:spcBef>
              <a:buClrTx/>
              <a:buSzTx/>
              <a:buFontTx/>
              <a:buNone/>
            </a:pPr>
            <a:r>
              <a:rPr lang="en-US" altLang="en-US" sz="3200" dirty="0">
                <a:latin typeface="Arial" charset="0"/>
              </a:rPr>
              <a:t>Oct. 9 – Faith and Reason</a:t>
            </a:r>
          </a:p>
          <a:p>
            <a:pPr eaLnBrk="1" hangingPunct="1">
              <a:spcBef>
                <a:spcPct val="0"/>
              </a:spcBef>
              <a:buClrTx/>
              <a:buSzTx/>
              <a:buFont typeface="Wingdings 3" pitchFamily="18" charset="2"/>
              <a:buNone/>
            </a:pPr>
            <a:r>
              <a:rPr lang="en-US" altLang="en-US" sz="3200" dirty="0">
                <a:latin typeface="Arial" charset="0"/>
              </a:rPr>
              <a:t>Oct. 16 – Science and Origins</a:t>
            </a:r>
          </a:p>
          <a:p>
            <a:pPr eaLnBrk="1" hangingPunct="1">
              <a:spcBef>
                <a:spcPct val="0"/>
              </a:spcBef>
              <a:buClrTx/>
              <a:buSzTx/>
              <a:buFont typeface="Wingdings 3" pitchFamily="18" charset="2"/>
              <a:buNone/>
            </a:pPr>
            <a:r>
              <a:rPr lang="en-US" altLang="en-US" sz="3200" dirty="0">
                <a:latin typeface="Arial" charset="0"/>
              </a:rPr>
              <a:t>Oct. 23 – Morality, Suffering and Violence</a:t>
            </a:r>
          </a:p>
          <a:p>
            <a:pPr eaLnBrk="1" hangingPunct="1">
              <a:spcBef>
                <a:spcPct val="0"/>
              </a:spcBef>
              <a:buClrTx/>
              <a:buSzTx/>
              <a:buFontTx/>
              <a:buNone/>
            </a:pPr>
            <a:r>
              <a:rPr lang="en-US" altLang="en-US" sz="3200" dirty="0">
                <a:latin typeface="Arial" charset="0"/>
              </a:rPr>
              <a:t>Oct. 30 – Naturalism and Supernaturalism</a:t>
            </a:r>
          </a:p>
          <a:p>
            <a:pPr eaLnBrk="1" hangingPunct="1">
              <a:spcBef>
                <a:spcPct val="0"/>
              </a:spcBef>
              <a:buClrTx/>
              <a:buSzTx/>
              <a:buFontTx/>
              <a:buNone/>
            </a:pPr>
            <a:r>
              <a:rPr lang="en-US" altLang="en-US" sz="3200" dirty="0">
                <a:latin typeface="Arial" charset="0"/>
              </a:rPr>
              <a:t>Nov. 6 –  The Influence of Religion</a:t>
            </a:r>
          </a:p>
          <a:p>
            <a:pPr eaLnBrk="1" hangingPunct="1">
              <a:spcBef>
                <a:spcPct val="0"/>
              </a:spcBef>
              <a:buClrTx/>
              <a:buSzTx/>
              <a:buFontTx/>
              <a:buNone/>
            </a:pPr>
            <a:r>
              <a:rPr lang="en-US" altLang="en-US" sz="3200" dirty="0">
                <a:latin typeface="Arial" charset="0"/>
              </a:rPr>
              <a:t>Nov. 13 – Arguments for God</a:t>
            </a:r>
          </a:p>
          <a:p>
            <a:pPr eaLnBrk="1" hangingPunct="1">
              <a:spcBef>
                <a:spcPct val="0"/>
              </a:spcBef>
              <a:buClrTx/>
              <a:buSzTx/>
              <a:buFontTx/>
              <a:buNone/>
            </a:pPr>
            <a:r>
              <a:rPr lang="en-US" altLang="en-US" sz="3200" dirty="0">
                <a:latin typeface="Arial" charset="0"/>
              </a:rPr>
              <a:t>Nov. 20 – Conclusion; Final Exam</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854700"/>
          </a:xfrm>
        </p:spPr>
        <p:txBody>
          <a:bodyPr/>
          <a:lstStyle/>
          <a:p>
            <a:pPr marL="107950" indent="0">
              <a:buFont typeface="Wingdings 3" pitchFamily="18" charset="2"/>
              <a:buNone/>
            </a:pPr>
            <a:r>
              <a:rPr lang="en-US" altLang="en-US" sz="2000" b="1" smtClean="0">
                <a:latin typeface="Arial" charset="0"/>
                <a:cs typeface="Arial" charset="0"/>
              </a:rPr>
              <a:t>1.  </a:t>
            </a:r>
            <a:r>
              <a:rPr lang="en-US" altLang="en-US" sz="2000" b="1" i="1" smtClean="0">
                <a:latin typeface="Arial" charset="0"/>
                <a:cs typeface="Arial" charset="0"/>
              </a:rPr>
              <a:t>Believers are mostly naive or stupid. Or, at least, they’re not as clever as atheists.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This is so clearly untrue it’s barely worth bothering with. Richard Dawkins, in his bestselling </a:t>
            </a:r>
            <a:r>
              <a:rPr lang="en-US" altLang="en-US" sz="2000" i="1" smtClean="0">
                <a:latin typeface="Arial" charset="0"/>
                <a:cs typeface="Arial" charset="0"/>
              </a:rPr>
              <a:t>The God Delusion</a:t>
            </a:r>
            <a:r>
              <a:rPr lang="en-US" altLang="en-US" sz="2000" smtClean="0">
                <a:latin typeface="Arial" charset="0"/>
                <a:cs typeface="Arial" charset="0"/>
              </a:rPr>
              <a:t>, was reduced to producing a “study” by Mensa that purported to show an inverse relationship between intelligence and belief.  He also claimed that only a very few members of the Royal Society believe in a personal god. So what? Some believers are undoubtedly stupid, but I’ve met one or two atheists I wouldn’t trust to change a light-bulb. </a:t>
            </a:r>
          </a:p>
          <a:p>
            <a:pPr marL="107950" indent="0">
              <a:buFont typeface="Wingdings 3" pitchFamily="18" charset="2"/>
              <a:buNone/>
            </a:pPr>
            <a:endParaRPr lang="en-US" altLang="en-US" sz="1800" smtClean="0">
              <a:latin typeface="Arial" charset="0"/>
              <a:cs typeface="Arial" charset="0"/>
            </a:endParaRPr>
          </a:p>
          <a:p>
            <a:pPr marL="107950" indent="0">
              <a:buFont typeface="Wingdings 3" pitchFamily="18" charset="2"/>
              <a:buNone/>
            </a:pPr>
            <a:r>
              <a:rPr lang="en-US" altLang="en-US" sz="2000" b="1" smtClean="0">
                <a:latin typeface="Arial" charset="0"/>
                <a:cs typeface="Arial" charset="0"/>
              </a:rPr>
              <a:t>2. </a:t>
            </a:r>
            <a:r>
              <a:rPr lang="en-US" altLang="en-US" sz="2000" b="1" i="1" smtClean="0">
                <a:latin typeface="Arial" charset="0"/>
                <a:cs typeface="Arial" charset="0"/>
              </a:rPr>
              <a:t>The few clever ones are pathetic because they need a crutch to get them through life.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Don’t we all? Some use booze rather than the Bible. It doesn’t prove anything about either. </a:t>
            </a:r>
          </a:p>
          <a:p>
            <a:pPr marL="107950" indent="0">
              <a:buFont typeface="Wingdings 3" pitchFamily="18" charset="2"/>
              <a:buNone/>
            </a:pPr>
            <a:endParaRPr lang="en-US" altLang="en-US" sz="1800" smtClean="0">
              <a:latin typeface="Arial" charset="0"/>
              <a:cs typeface="Arial" charset="0"/>
            </a:endParaRPr>
          </a:p>
          <a:p>
            <a:pPr marL="107950" indent="0">
              <a:buFont typeface="Wingdings 3" pitchFamily="18" charset="2"/>
              <a:buNone/>
            </a:pPr>
            <a:r>
              <a:rPr lang="en-US" altLang="en-US" sz="2000" b="1" smtClean="0">
                <a:latin typeface="Arial" charset="0"/>
                <a:cs typeface="Arial" charset="0"/>
              </a:rPr>
              <a:t>3. </a:t>
            </a:r>
            <a:r>
              <a:rPr lang="en-US" altLang="en-US" sz="2000" b="1" i="1" smtClean="0">
                <a:latin typeface="Arial" charset="0"/>
                <a:cs typeface="Arial" charset="0"/>
              </a:rPr>
              <a:t>They are also pathetic because they can’t accept the finality of death.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Maybe, but it doesn’t mean they’re wrong. Count the number of atheists in the foxholes or the cancer wards.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52400"/>
            <a:ext cx="8610600" cy="5854700"/>
          </a:xfrm>
        </p:spPr>
        <p:txBody>
          <a:bodyPr/>
          <a:lstStyle/>
          <a:p>
            <a:pPr marL="107950" indent="0">
              <a:buFont typeface="Wingdings 3" pitchFamily="18" charset="2"/>
              <a:buNone/>
            </a:pPr>
            <a:r>
              <a:rPr lang="en-US" altLang="en-US" sz="2000" b="1" smtClean="0">
                <a:latin typeface="Arial" charset="0"/>
                <a:cs typeface="Arial" charset="0"/>
              </a:rPr>
              <a:t>4. </a:t>
            </a:r>
            <a:r>
              <a:rPr lang="en-US" altLang="en-US" sz="2000" b="1" i="1" smtClean="0">
                <a:latin typeface="Arial" charset="0"/>
                <a:cs typeface="Arial" charset="0"/>
              </a:rPr>
              <a:t>They have been brainwashed into believing. There is no such thing as a “Christian child”, for instance — just a child whose parents have had her baptised.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True, and many children reject it when they get older. But many others stay with it. </a:t>
            </a:r>
          </a:p>
          <a:p>
            <a:pPr marL="107950" indent="0">
              <a:buFont typeface="Wingdings 3" pitchFamily="18" charset="2"/>
              <a:buNone/>
            </a:pPr>
            <a:endParaRPr lang="en-US" altLang="en-US" sz="600" smtClean="0">
              <a:latin typeface="Arial" charset="0"/>
              <a:cs typeface="Arial" charset="0"/>
            </a:endParaRPr>
          </a:p>
          <a:p>
            <a:pPr marL="107950" indent="0">
              <a:buFont typeface="Wingdings 3" pitchFamily="18" charset="2"/>
              <a:buNone/>
            </a:pPr>
            <a:r>
              <a:rPr lang="en-US" altLang="en-US" sz="2000" b="1" i="1" smtClean="0">
                <a:latin typeface="Arial" charset="0"/>
                <a:cs typeface="Arial" charset="0"/>
              </a:rPr>
              <a:t>5. They have been bullied into believing.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This is also true in many cases but you can’t actually bully someone into believing — just into pretending to believe. </a:t>
            </a:r>
          </a:p>
          <a:p>
            <a:pPr marL="107950" indent="0">
              <a:buFont typeface="Wingdings 3" pitchFamily="18" charset="2"/>
              <a:buNone/>
            </a:pPr>
            <a:endParaRPr lang="en-US" altLang="en-US" sz="600" smtClean="0">
              <a:latin typeface="Arial" charset="0"/>
              <a:cs typeface="Arial" charset="0"/>
            </a:endParaRPr>
          </a:p>
          <a:p>
            <a:pPr marL="107950" indent="0">
              <a:buFont typeface="Wingdings 3" pitchFamily="18" charset="2"/>
              <a:buNone/>
            </a:pPr>
            <a:r>
              <a:rPr lang="en-US" altLang="en-US" sz="2000" b="1" i="1" smtClean="0">
                <a:latin typeface="Arial" charset="0"/>
                <a:cs typeface="Arial" charset="0"/>
              </a:rPr>
              <a:t>6. If we don’t wipe out religious belief by next Thursday week, civilisation as we know it is doomed.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Of course the mad mullahs are dangerous and extreme Islamism is a threat to be taken seriously. But we’ve survived monotheist religion for 4,000 years or so, and I can think of one or two other things that are a greater threat to civilisation. </a:t>
            </a:r>
          </a:p>
          <a:p>
            <a:pPr marL="107950" indent="0">
              <a:buFont typeface="Wingdings 3" pitchFamily="18" charset="2"/>
              <a:buNone/>
            </a:pPr>
            <a:endParaRPr lang="en-US" altLang="en-US" sz="600" smtClean="0">
              <a:latin typeface="Arial" charset="0"/>
              <a:cs typeface="Arial" charset="0"/>
            </a:endParaRPr>
          </a:p>
          <a:p>
            <a:pPr marL="107950" indent="0">
              <a:buFont typeface="Wingdings 3" pitchFamily="18" charset="2"/>
              <a:buNone/>
            </a:pPr>
            <a:r>
              <a:rPr lang="en-US" altLang="en-US" sz="2000" b="1" i="1" smtClean="0">
                <a:latin typeface="Arial" charset="0"/>
                <a:cs typeface="Arial" charset="0"/>
              </a:rPr>
              <a:t>7. Trust me: I’m an atheist. </a:t>
            </a:r>
          </a:p>
          <a:p>
            <a:pPr marL="107950" indent="0">
              <a:buFont typeface="Wingdings 3" pitchFamily="18" charset="2"/>
              <a:buNone/>
            </a:pPr>
            <a:r>
              <a:rPr lang="en-US" altLang="en-US" sz="2000" b="1" smtClean="0">
                <a:latin typeface="Arial" charset="0"/>
                <a:cs typeface="Arial" charset="0"/>
              </a:rPr>
              <a:t>Response: </a:t>
            </a:r>
            <a:r>
              <a:rPr lang="en-US" altLang="en-US" sz="2000" smtClean="0">
                <a:latin typeface="Arial" charset="0"/>
                <a:cs typeface="Arial" charset="0"/>
              </a:rPr>
              <a:t>Why? </a:t>
            </a:r>
          </a:p>
          <a:p>
            <a:pPr marL="107950" indent="0">
              <a:buFont typeface="Wingdings 3" pitchFamily="18" charset="2"/>
              <a:buNone/>
            </a:pPr>
            <a:endParaRPr lang="en-US" altLang="en-US" sz="800" smtClean="0">
              <a:latin typeface="Arial" charset="0"/>
              <a:cs typeface="Arial" charset="0"/>
            </a:endParaRPr>
          </a:p>
          <a:p>
            <a:pPr marL="107950" indent="0">
              <a:buFont typeface="Wingdings 3" pitchFamily="18" charset="2"/>
              <a:buNone/>
            </a:pPr>
            <a:r>
              <a:rPr lang="en-US" altLang="en-US" sz="2000" smtClean="0">
                <a:latin typeface="Arial" charset="0"/>
                <a:cs typeface="Arial" charset="0"/>
              </a:rPr>
              <a:t>(Humphrys adds wryly: </a:t>
            </a:r>
            <a:r>
              <a:rPr lang="en-US" altLang="en-US" sz="2000" i="1" smtClean="0">
                <a:latin typeface="Arial" charset="0"/>
                <a:cs typeface="Arial" charset="0"/>
              </a:rPr>
              <a:t>“I make no apology if I have oversimplified their views with that little list: it’s what they do to believers all the time.”)</a:t>
            </a:r>
            <a:endParaRPr lang="en-US" altLang="en-US"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1000"/>
                                        <p:tgtEl>
                                          <p:spTgt spid="2">
                                            <p:txEl>
                                              <p:pRg st="9" end="9"/>
                                            </p:txEl>
                                          </p:spTgt>
                                        </p:tgtEl>
                                      </p:cBhvr>
                                    </p:animEffect>
                                    <p:anim calcmode="lin" valueType="num">
                                      <p:cBhvr>
                                        <p:cTn id="5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fade">
                                      <p:cBhvr>
                                        <p:cTn id="56" dur="1000"/>
                                        <p:tgtEl>
                                          <p:spTgt spid="2">
                                            <p:txEl>
                                              <p:pRg st="10" end="10"/>
                                            </p:txEl>
                                          </p:spTgt>
                                        </p:tgtEl>
                                      </p:cBhvr>
                                    </p:animEffect>
                                    <p:anim calcmode="lin" valueType="num">
                                      <p:cBhvr>
                                        <p:cTn id="5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12" end="12"/>
                                            </p:txEl>
                                          </p:spTgt>
                                        </p:tgtEl>
                                        <p:attrNameLst>
                                          <p:attrName>style.visibility</p:attrName>
                                        </p:attrNameLst>
                                      </p:cBhvr>
                                      <p:to>
                                        <p:strVal val="visible"/>
                                      </p:to>
                                    </p:set>
                                    <p:animEffect transition="in" filter="fade">
                                      <p:cBhvr>
                                        <p:cTn id="63" dur="1000"/>
                                        <p:tgtEl>
                                          <p:spTgt spid="2">
                                            <p:txEl>
                                              <p:pRg st="12" end="12"/>
                                            </p:txEl>
                                          </p:spTgt>
                                        </p:tgtEl>
                                      </p:cBhvr>
                                    </p:animEffect>
                                    <p:anim calcmode="lin" valueType="num">
                                      <p:cBhvr>
                                        <p:cTn id="6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p:txBody>
          <a:bodyPr/>
          <a:lstStyle/>
          <a:p>
            <a:endParaRPr lang="en-US" altLang="en-US" smtClean="0"/>
          </a:p>
        </p:txBody>
      </p:sp>
      <p:sp>
        <p:nvSpPr>
          <p:cNvPr id="3" name="Title 2"/>
          <p:cNvSpPr>
            <a:spLocks noGrp="1"/>
          </p:cNvSpPr>
          <p:nvPr>
            <p:ph type="title"/>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marL="290513" indent="0">
              <a:buClrTx/>
              <a:buSzPct val="80000"/>
              <a:buFont typeface="Wingdings 3" pitchFamily="18" charset="2"/>
              <a:buNone/>
              <a:defRPr/>
            </a:pPr>
            <a:r>
              <a:rPr lang="en-US" sz="2800" dirty="0" smtClean="0">
                <a:latin typeface="Arial" panose="020B0604020202020204" pitchFamily="34" charset="0"/>
                <a:cs typeface="Arial" panose="020B0604020202020204" pitchFamily="34" charset="0"/>
              </a:rPr>
              <a:t>	But in your hearts revere Christ as Lord. Always be prepared to give an answer to everyone who asks you to give the reason for the hope that you have. But do this with gentleness and respect, </a:t>
            </a:r>
            <a:r>
              <a:rPr lang="en-US" sz="2800" baseline="30000" dirty="0" smtClean="0">
                <a:latin typeface="Arial" panose="020B0604020202020204" pitchFamily="34" charset="0"/>
                <a:cs typeface="Arial" panose="020B0604020202020204" pitchFamily="34" charset="0"/>
              </a:rPr>
              <a:t>16 </a:t>
            </a:r>
            <a:r>
              <a:rPr lang="en-US" sz="2800" dirty="0" smtClean="0">
                <a:latin typeface="Arial" panose="020B0604020202020204" pitchFamily="34" charset="0"/>
                <a:cs typeface="Arial" panose="020B0604020202020204" pitchFamily="34" charset="0"/>
              </a:rPr>
              <a:t>keeping a clear conscience, so that those who speak maliciously against your good behavior in Christ may be ashamed of their slander. 		1 Peter 3:15-17</a:t>
            </a:r>
          </a:p>
          <a:p>
            <a:pPr marL="290513" indent="0">
              <a:buClrTx/>
              <a:buSzPct val="80000"/>
              <a:buFont typeface="Wingdings 3" pitchFamily="18" charset="2"/>
              <a:buNone/>
              <a:defRPr/>
            </a:pPr>
            <a:endParaRPr lang="en-US" sz="2800" dirty="0" smtClean="0">
              <a:latin typeface="Arial" panose="020B0604020202020204" pitchFamily="34" charset="0"/>
              <a:cs typeface="Arial" panose="020B0604020202020204" pitchFamily="34" charset="0"/>
            </a:endParaRPr>
          </a:p>
          <a:p>
            <a:pPr marL="347663" indent="0">
              <a:buClrTx/>
              <a:buSzPct val="80000"/>
              <a:buFont typeface="Wingdings 3" pitchFamily="18" charset="2"/>
              <a:buNone/>
              <a:defRPr/>
            </a:pPr>
            <a:r>
              <a:rPr lang="en-US" sz="2800" i="1" dirty="0" smtClean="0">
                <a:latin typeface="Arial" panose="020B0604020202020204" pitchFamily="34" charset="0"/>
                <a:cs typeface="Arial" panose="020B0604020202020204" pitchFamily="34" charset="0"/>
              </a:rPr>
              <a:t>“The defense of the faith is not a luxury or intellectual vanity.  It is a task appointed by God that you should be able to give a reason for the hope that is in you as you bear witness before the world.”        </a:t>
            </a:r>
            <a:r>
              <a:rPr lang="en-US" sz="2800" dirty="0" smtClean="0">
                <a:latin typeface="Arial" panose="020B0604020202020204" pitchFamily="34" charset="0"/>
                <a:cs typeface="Arial" panose="020B0604020202020204" pitchFamily="34" charset="0"/>
              </a:rPr>
              <a:t>R. C Sproul</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Our Biblical Mandate</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marL="461963" indent="0">
              <a:buClrTx/>
              <a:buSzPct val="80000"/>
              <a:buFont typeface="Wingdings 3" pitchFamily="18" charset="2"/>
              <a:buNone/>
            </a:pPr>
            <a:r>
              <a:rPr lang="en-US" altLang="en-US" sz="2800" smtClean="0">
                <a:latin typeface="Arial" charset="0"/>
                <a:cs typeface="Arial" charset="0"/>
              </a:rPr>
              <a:t>	A fiction does not die, an illusion never passes away, a fairy tale does not refute itself… You cannot kill a breeze, a wind, a fragrance; you cannot kill a dream or an ambition. God, manufactured by mortals in their own quintessential image, exists only to make daily life bearable despite the path that every one of us treads towards extinction… We cannot assassinate or kill an illusion. In fact illusion is more likely to kill us — </a:t>
            </a:r>
            <a:r>
              <a:rPr lang="en-US" altLang="en-US" sz="2800" b="1" smtClean="0">
                <a:latin typeface="Arial" charset="0"/>
                <a:cs typeface="Arial" charset="0"/>
              </a:rPr>
              <a:t>for God puts to death everything that stands up to him, beginning with reason, intelligence and the critical mind</a:t>
            </a:r>
            <a:r>
              <a:rPr lang="en-US" altLang="en-US" sz="2800" smtClean="0">
                <a:latin typeface="Arial" charset="0"/>
                <a:cs typeface="Arial" charset="0"/>
              </a:rPr>
              <a:t>. All the rest follows in a chain reaction.							     </a:t>
            </a:r>
            <a:r>
              <a:rPr lang="en-US" altLang="en-US" sz="2200" smtClean="0">
                <a:latin typeface="Arial" charset="0"/>
                <a:cs typeface="Arial" charset="0"/>
              </a:rPr>
              <a:t>Michel Onfray, </a:t>
            </a:r>
            <a:r>
              <a:rPr lang="en-US" altLang="en-US" sz="2200" i="1" smtClean="0">
                <a:latin typeface="Arial" charset="0"/>
                <a:cs typeface="Arial" charset="0"/>
              </a:rPr>
              <a:t>In Defence of Atheism</a:t>
            </a:r>
            <a:r>
              <a:rPr lang="en-US" altLang="en-US" sz="2200" smtClean="0">
                <a:latin typeface="Arial" charset="0"/>
                <a:cs typeface="Arial" charset="0"/>
              </a:rPr>
              <a:t>, 2007</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Faith versus Reason</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65150"/>
            <a:ext cx="8991600" cy="6019800"/>
          </a:xfrm>
        </p:spPr>
        <p:txBody>
          <a:bodyPr/>
          <a:lstStyle/>
          <a:p>
            <a:r>
              <a:rPr lang="en-US" altLang="en-US" sz="2800" b="1" smtClean="0">
                <a:latin typeface="Arial" charset="0"/>
                <a:cs typeface="Arial" charset="0"/>
              </a:rPr>
              <a:t>“Faith” – derives from Latin fides (from which we get “fidelity”), meaning “trust”, “reliance.” </a:t>
            </a:r>
          </a:p>
          <a:p>
            <a:endParaRPr lang="en-US" altLang="en-US" sz="1100" b="1" smtClean="0">
              <a:latin typeface="Arial" charset="0"/>
              <a:cs typeface="Arial" charset="0"/>
            </a:endParaRPr>
          </a:p>
          <a:p>
            <a:r>
              <a:rPr lang="en-US" altLang="en-US" sz="2400" b="1" smtClean="0">
                <a:latin typeface="Arial" charset="0"/>
                <a:cs typeface="Arial" charset="0"/>
              </a:rPr>
              <a:t>Also… 1. belief, trust, confidence; 2. that which produces belief, evidence, token, pledge, engagement; 3. trust in its objective aspect, troth, observance of trust, fidelity. </a:t>
            </a:r>
          </a:p>
          <a:p>
            <a:endParaRPr lang="en-US" altLang="en-US" sz="1800" b="1" smtClean="0">
              <a:latin typeface="Arial" charset="0"/>
              <a:cs typeface="Arial" charset="0"/>
            </a:endParaRPr>
          </a:p>
          <a:p>
            <a:r>
              <a:rPr lang="en-US" altLang="en-US" sz="2400" i="1" smtClean="0">
                <a:latin typeface="Arial" charset="0"/>
                <a:cs typeface="Arial" charset="0"/>
              </a:rPr>
              <a:t>“Atheists do not have faith… Scientific belief is based upon publicly checkable evidence. Religious faith not only lacks evidence; its independence from evidence is its joy, shouted from the rooftops.”</a:t>
            </a:r>
            <a:r>
              <a:rPr lang="en-US" altLang="en-US" sz="2400" smtClean="0">
                <a:latin typeface="Arial" charset="0"/>
                <a:cs typeface="Arial" charset="0"/>
              </a:rPr>
              <a:t> 				Richard Dawkins</a:t>
            </a:r>
          </a:p>
          <a:p>
            <a:endParaRPr lang="en-US" altLang="en-US" sz="1400" i="1" smtClean="0">
              <a:latin typeface="Arial" charset="0"/>
              <a:cs typeface="Arial" charset="0"/>
            </a:endParaRPr>
          </a:p>
          <a:p>
            <a:r>
              <a:rPr lang="en-US" altLang="en-US" sz="2400" i="1" smtClean="0">
                <a:latin typeface="Arial" charset="0"/>
                <a:cs typeface="Arial" charset="0"/>
              </a:rPr>
              <a:t>“A case can be made that faith is one of the world’s great evils, comparable to the smallpox virus but harder to eradicate. Faith, being belief that isn’t based on evidence, is the principal vice of any religion.” 		</a:t>
            </a:r>
            <a:r>
              <a:rPr lang="en-US" altLang="en-US" sz="2400" smtClean="0">
                <a:latin typeface="Arial" charset="0"/>
                <a:cs typeface="Arial" charset="0"/>
              </a:rPr>
              <a:t>Richard Dawkins</a:t>
            </a:r>
          </a:p>
          <a:p>
            <a:endParaRPr lang="en-US" altLang="en-US" sz="300" smtClean="0">
              <a:latin typeface="Arial" charset="0"/>
              <a:cs typeface="Arial"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What is Faith?</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a:defRPr/>
            </a:pPr>
            <a:endParaRPr lang="en-US" altLang="en-US" sz="300" dirty="0" smtClean="0">
              <a:latin typeface="Arial" panose="020B0604020202020204" pitchFamily="34" charset="0"/>
              <a:cs typeface="Arial" panose="020B0604020202020204" pitchFamily="34" charset="0"/>
            </a:endParaRPr>
          </a:p>
          <a:p>
            <a:pPr marL="349250" indent="336550">
              <a:buFont typeface="Wingdings" panose="05000000000000000000" pitchFamily="2" charset="2"/>
              <a:buChar char="Ø"/>
              <a:defRPr/>
            </a:pPr>
            <a:r>
              <a:rPr lang="en-US" altLang="en-US" sz="2400" dirty="0" smtClean="0">
                <a:latin typeface="Arial" panose="020B0604020202020204" pitchFamily="34" charset="0"/>
                <a:cs typeface="Arial" panose="020B0604020202020204" pitchFamily="34" charset="0"/>
              </a:rPr>
              <a:t> Michel </a:t>
            </a:r>
            <a:r>
              <a:rPr lang="en-US" altLang="en-US" sz="2400" dirty="0" err="1" smtClean="0">
                <a:latin typeface="Arial" panose="020B0604020202020204" pitchFamily="34" charset="0"/>
                <a:cs typeface="Arial" panose="020B0604020202020204" pitchFamily="34" charset="0"/>
              </a:rPr>
              <a:t>Onfray</a:t>
            </a:r>
            <a:r>
              <a:rPr lang="en-US" altLang="en-US" sz="2400" dirty="0" smtClean="0">
                <a:latin typeface="Arial" panose="020B0604020202020204" pitchFamily="34" charset="0"/>
                <a:cs typeface="Arial" panose="020B0604020202020204" pitchFamily="34" charset="0"/>
              </a:rPr>
              <a:t> accuses religious believers of </a:t>
            </a:r>
            <a:r>
              <a:rPr lang="en-US" altLang="en-US" sz="2400" i="1" dirty="0" smtClean="0">
                <a:latin typeface="Arial" panose="020B0604020202020204" pitchFamily="34" charset="0"/>
                <a:cs typeface="Arial" panose="020B0604020202020204" pitchFamily="34" charset="0"/>
              </a:rPr>
              <a:t>“unbelievable credulity because they do not want to see the evidence.”</a:t>
            </a:r>
          </a:p>
          <a:p>
            <a:pPr marL="349250" indent="336550">
              <a:defRPr/>
            </a:pPr>
            <a:endParaRPr lang="en-US" altLang="en-US" sz="1000" i="1" dirty="0">
              <a:latin typeface="Arial" panose="020B0604020202020204" pitchFamily="34" charset="0"/>
              <a:cs typeface="Arial" panose="020B0604020202020204" pitchFamily="34" charset="0"/>
            </a:endParaRPr>
          </a:p>
          <a:p>
            <a:pPr marL="349250" indent="336550">
              <a:buFont typeface="Wingdings" panose="05000000000000000000" pitchFamily="2" charset="2"/>
              <a:buChar char="Ø"/>
              <a:defRPr/>
            </a:pPr>
            <a:r>
              <a:rPr lang="en-US" altLang="en-US" sz="2400" i="1" dirty="0" smtClean="0">
                <a:latin typeface="Arial" panose="020B0604020202020204" pitchFamily="34" charset="0"/>
                <a:cs typeface="Arial" panose="020B0604020202020204" pitchFamily="34" charset="0"/>
              </a:rPr>
              <a:t>“The atheist position is based on evidence and arguments to best explanation. The atheist believes in what she has good reason to believe in and doesn’t believe in supernatural entities that there are few reasons to believe in, none of them strong.  If this is a faith position then the amount of faith required is very small. Contrast this with believers in the supernatural and we can see what a true faith position is. Belief in the supernatural is belief in what there is a lack of strong evidence to believe in. </a:t>
            </a:r>
          </a:p>
          <a:p>
            <a:pPr marL="349250" indent="336550">
              <a:buFont typeface="Arial" panose="020B0604020202020204" pitchFamily="34" charset="0"/>
              <a:buNone/>
              <a:defRPr/>
            </a:pPr>
            <a:r>
              <a:rPr lang="en-US" altLang="en-US" sz="2400" i="1" dirty="0" smtClean="0">
                <a:latin typeface="Arial" panose="020B0604020202020204" pitchFamily="34" charset="0"/>
                <a:cs typeface="Arial" panose="020B0604020202020204" pitchFamily="34" charset="0"/>
              </a:rPr>
              <a:t>“The status of atheist and religious belief are thus quite different. Only religious belief requires faith because only religious belief postulates the existence of entities which we have no good evidence to believe exist.”   	  </a:t>
            </a:r>
            <a:r>
              <a:rPr lang="en-US" altLang="en-US" sz="2400" dirty="0" smtClean="0">
                <a:latin typeface="Arial" panose="020B0604020202020204" pitchFamily="34" charset="0"/>
                <a:cs typeface="Arial" panose="020B0604020202020204" pitchFamily="34" charset="0"/>
              </a:rPr>
              <a:t>Julian </a:t>
            </a:r>
            <a:r>
              <a:rPr lang="en-US" altLang="en-US" sz="2400" dirty="0" err="1" smtClean="0">
                <a:latin typeface="Arial" panose="020B0604020202020204" pitchFamily="34" charset="0"/>
                <a:cs typeface="Arial" panose="020B0604020202020204" pitchFamily="34" charset="0"/>
              </a:rPr>
              <a:t>Baggini</a:t>
            </a:r>
            <a:endParaRPr lang="en-US" altLang="en-US"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What is Faith?</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a:defRPr/>
            </a:pPr>
            <a:endParaRPr lang="en-US" altLang="en-US" sz="3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800" b="1" dirty="0" smtClean="0">
                <a:latin typeface="Arial" panose="020B0604020202020204" pitchFamily="34" charset="0"/>
                <a:cs typeface="Arial" panose="020B0604020202020204" pitchFamily="34" charset="0"/>
              </a:rPr>
              <a:t>Faith </a:t>
            </a:r>
            <a:r>
              <a:rPr lang="en-US" altLang="en-US" sz="2400" dirty="0" smtClean="0">
                <a:latin typeface="Arial" panose="020B0604020202020204" pitchFamily="34" charset="0"/>
                <a:cs typeface="Arial" panose="020B0604020202020204" pitchFamily="34" charset="0"/>
              </a:rPr>
              <a:t>(Merriam-Webster Online):  a: allegiance to duty or a person: loyalty; b (1): fidelity to one’s promises (2): sincerity of intentions. 2. a (1): belief and trust in and loyalty to God (2): belief in the traditional doctrines of a religion; b (1): firm belief in something for which there is no proof; (2): complete trust. </a:t>
            </a:r>
          </a:p>
          <a:p>
            <a:pPr marL="342900" indent="-342900">
              <a:buFont typeface="Arial" panose="020B0604020202020204" pitchFamily="34" charset="0"/>
              <a:buChar char="•"/>
              <a:defRPr/>
            </a:pPr>
            <a:endParaRPr lang="en-US" altLang="en-US" sz="6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400" i="1" dirty="0" smtClean="0">
                <a:latin typeface="Arial" panose="020B0604020202020204" pitchFamily="34" charset="0"/>
                <a:cs typeface="Arial" panose="020B0604020202020204" pitchFamily="34" charset="0"/>
              </a:rPr>
              <a:t>“Faith is believing what you know </a:t>
            </a:r>
            <a:r>
              <a:rPr lang="en-US" altLang="en-US" sz="2400" i="1" dirty="0" err="1" smtClean="0">
                <a:latin typeface="Arial" panose="020B0604020202020204" pitchFamily="34" charset="0"/>
                <a:cs typeface="Arial" panose="020B0604020202020204" pitchFamily="34" charset="0"/>
              </a:rPr>
              <a:t>ain’t</a:t>
            </a:r>
            <a:r>
              <a:rPr lang="en-US" altLang="en-US" sz="2400" i="1" dirty="0" smtClean="0">
                <a:latin typeface="Arial" panose="020B0604020202020204" pitchFamily="34" charset="0"/>
                <a:cs typeface="Arial" panose="020B0604020202020204" pitchFamily="34" charset="0"/>
              </a:rPr>
              <a:t> true.”        </a:t>
            </a:r>
            <a:r>
              <a:rPr lang="en-US" altLang="en-US" sz="2400" dirty="0" smtClean="0">
                <a:latin typeface="Arial" panose="020B0604020202020204" pitchFamily="34" charset="0"/>
                <a:cs typeface="Arial" panose="020B0604020202020204" pitchFamily="34" charset="0"/>
              </a:rPr>
              <a:t>Mark Twain</a:t>
            </a:r>
          </a:p>
          <a:p>
            <a:pPr marL="342900" indent="-342900">
              <a:buFont typeface="Arial" panose="020B0604020202020204" pitchFamily="34" charset="0"/>
              <a:buChar char="•"/>
              <a:defRPr/>
            </a:pPr>
            <a:endParaRPr lang="en-US" altLang="en-US" sz="3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“Simply put, faith means belief or trust.  Faith is a particular kind of belief.  It is strong, it is often unwavering and it does not require proof or evidence.  Most would agree that belief is faith when it is quite strong and does not involve evidence or practical reasoning.”   						</a:t>
            </a:r>
            <a:r>
              <a:rPr lang="en-US" altLang="en-US" sz="2200" dirty="0" smtClean="0">
                <a:solidFill>
                  <a:schemeClr val="tx2"/>
                </a:solidFill>
                <a:latin typeface="Arial" panose="020B0604020202020204" pitchFamily="34" charset="0"/>
                <a:cs typeface="Arial" panose="020B0604020202020204" pitchFamily="34" charset="0"/>
              </a:rPr>
              <a:t>www. atheistempire.com   </a:t>
            </a:r>
          </a:p>
          <a:p>
            <a:pPr marL="342900" indent="-342900">
              <a:buFont typeface="Arial" panose="020B0604020202020204" pitchFamily="34" charset="0"/>
              <a:buChar char="•"/>
              <a:defRPr/>
            </a:pPr>
            <a:r>
              <a:rPr lang="en-US" altLang="en-US" sz="2200" dirty="0" smtClean="0">
                <a:latin typeface="Arial" panose="020B0604020202020204" pitchFamily="34" charset="0"/>
                <a:cs typeface="Arial" panose="020B0604020202020204" pitchFamily="34" charset="0"/>
              </a:rPr>
              <a:t>“When such grounds for belief are available we have no need for faith. It is not faith that justifies my belief that drinking fresh, clean water is good for me, but evidence. It is not faith that tells me it is not a good idea to jump out of the windows of tall buildings, but experience.”  					Julian </a:t>
            </a:r>
            <a:r>
              <a:rPr lang="en-US" altLang="en-US" sz="2200" dirty="0" err="1" smtClean="0">
                <a:latin typeface="Arial" panose="020B0604020202020204" pitchFamily="34" charset="0"/>
                <a:cs typeface="Arial" panose="020B0604020202020204" pitchFamily="34" charset="0"/>
              </a:rPr>
              <a:t>Baggini</a:t>
            </a:r>
            <a:r>
              <a:rPr lang="en-US" altLang="en-US" sz="2200" dirty="0" smtClean="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What is Faith?</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a:defRPr/>
            </a:pPr>
            <a:endParaRPr lang="en-US" altLang="en-US" sz="3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800" i="1" dirty="0" smtClean="0">
                <a:latin typeface="Arial" panose="020B0604020202020204" pitchFamily="34" charset="0"/>
                <a:cs typeface="Arial" panose="020B0604020202020204" pitchFamily="34" charset="0"/>
              </a:rPr>
              <a:t>“If one must have faith to believe in something, then the likelihood of that something having truth or value is considerably diminished.”</a:t>
            </a:r>
            <a:r>
              <a:rPr lang="en-US" altLang="en-US" sz="2400" i="1" dirty="0" smtClean="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Christopher Hitchens </a:t>
            </a:r>
          </a:p>
          <a:p>
            <a:pPr marL="342900" indent="-342900">
              <a:buFont typeface="Arial" panose="020B0604020202020204" pitchFamily="34" charset="0"/>
              <a:buChar char="•"/>
              <a:defRPr/>
            </a:pPr>
            <a:endParaRPr lang="en-US" alt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800" i="1" dirty="0" smtClean="0">
                <a:latin typeface="Arial" panose="020B0604020202020204" pitchFamily="34" charset="0"/>
                <a:cs typeface="Arial" panose="020B0604020202020204" pitchFamily="34" charset="0"/>
              </a:rPr>
              <a:t>“Our belief is not a belief.  Our principles are not a faith.”</a:t>
            </a:r>
            <a:r>
              <a:rPr lang="en-US" altLang="en-US" sz="2400" i="1" dirty="0" smtClean="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Christopher Hitchens </a:t>
            </a:r>
          </a:p>
          <a:p>
            <a:pPr marL="342900" indent="-342900">
              <a:buFont typeface="Arial" panose="020B0604020202020204" pitchFamily="34" charset="0"/>
              <a:buChar char="•"/>
              <a:defRPr/>
            </a:pPr>
            <a:endParaRPr lang="en-US" alt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German philosopher Immanuel Kant helped create this problem of defining faith:</a:t>
            </a:r>
          </a:p>
          <a:p>
            <a:pPr marL="349250" indent="0">
              <a:buFont typeface="Wingdings 3" pitchFamily="18" charset="2"/>
              <a:buNone/>
              <a:defRPr/>
            </a:pPr>
            <a:r>
              <a:rPr lang="en-US" altLang="en-US" sz="2400" b="1" i="1" dirty="0" smtClean="0">
                <a:latin typeface="Arial" panose="020B0604020202020204" pitchFamily="34" charset="0"/>
                <a:cs typeface="Arial" panose="020B0604020202020204" pitchFamily="34" charset="0"/>
              </a:rPr>
              <a:t>“I have… found it necessary to deny knowledge, in order to make room for faith.”          </a:t>
            </a:r>
            <a:r>
              <a:rPr lang="en-US" altLang="en-US" sz="2400" dirty="0" smtClean="0">
                <a:latin typeface="Arial" panose="020B0604020202020204" pitchFamily="34" charset="0"/>
                <a:cs typeface="Arial" panose="020B0604020202020204" pitchFamily="34" charset="0"/>
              </a:rPr>
              <a:t>Kant, </a:t>
            </a:r>
            <a:r>
              <a:rPr lang="en-US" altLang="en-US" sz="2400" i="1" dirty="0" smtClean="0">
                <a:latin typeface="Arial" panose="020B0604020202020204" pitchFamily="34" charset="0"/>
                <a:cs typeface="Arial" panose="020B0604020202020204" pitchFamily="34" charset="0"/>
              </a:rPr>
              <a:t>Critique of Pure Reason</a:t>
            </a:r>
          </a:p>
          <a:p>
            <a:pPr marL="342900" indent="-342900">
              <a:buFont typeface="Arial" panose="020B0604020202020204" pitchFamily="34" charset="0"/>
              <a:buChar char="•"/>
              <a:defRPr/>
            </a:pPr>
            <a:endParaRPr lang="en-US" altLang="en-US" sz="105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400" dirty="0" smtClean="0">
                <a:latin typeface="Arial" panose="020B0604020202020204" pitchFamily="34" charset="0"/>
                <a:cs typeface="Arial" panose="020B0604020202020204" pitchFamily="34" charset="0"/>
              </a:rPr>
              <a:t>Many have taken Kant to mean that if there were convincing evidence for the existence of God, then there would be no room left for faith. </a:t>
            </a:r>
            <a:endParaRPr lang="en-US" altLang="en-US" sz="2400" i="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endParaRPr lang="en-US" altLang="en-US"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smtClean="0">
                <a:solidFill>
                  <a:schemeClr val="tx1"/>
                </a:solidFill>
                <a:effectLst/>
                <a:latin typeface="Arial" panose="020B0604020202020204" pitchFamily="34" charset="0"/>
                <a:cs typeface="Arial" panose="020B0604020202020204" pitchFamily="34" charset="0"/>
              </a:rPr>
              <a:t>What is Faith?</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1000"/>
                                        <p:tgtEl>
                                          <p:spTgt spid="2">
                                            <p:txEl>
                                              <p:pRg st="8" end="8"/>
                                            </p:txEl>
                                          </p:spTgt>
                                        </p:tgtEl>
                                      </p:cBhvr>
                                    </p:animEffect>
                                    <p:anim calcmode="lin" valueType="num">
                                      <p:cBhvr>
                                        <p:cTn id="3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8991600" cy="6019800"/>
          </a:xfrm>
        </p:spPr>
        <p:txBody>
          <a:bodyPr/>
          <a:lstStyle/>
          <a:p>
            <a:pPr marL="109537" indent="0">
              <a:buFont typeface="Wingdings 3" pitchFamily="18" charset="2"/>
              <a:buNone/>
              <a:defRPr/>
            </a:pPr>
            <a:endParaRPr lang="en-US" altLang="en-US" sz="300" dirty="0" smtClean="0">
              <a:latin typeface="Arial" panose="020B0604020202020204" pitchFamily="34" charset="0"/>
              <a:cs typeface="Arial" panose="020B0604020202020204" pitchFamily="34" charset="0"/>
            </a:endParaRPr>
          </a:p>
          <a:p>
            <a:pPr marL="109537" indent="0">
              <a:buFont typeface="Wingdings 3" pitchFamily="18" charset="2"/>
              <a:buNone/>
              <a:defRPr/>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Now </a:t>
            </a:r>
            <a:r>
              <a:rPr lang="en-US" sz="2400" dirty="0">
                <a:latin typeface="Arial" panose="020B0604020202020204" pitchFamily="34" charset="0"/>
                <a:cs typeface="Arial" panose="020B0604020202020204" pitchFamily="34" charset="0"/>
              </a:rPr>
              <a:t>Thomas (also known as </a:t>
            </a:r>
            <a:r>
              <a:rPr lang="en-US" sz="2400" dirty="0" err="1">
                <a:latin typeface="Arial" panose="020B0604020202020204" pitchFamily="34" charset="0"/>
                <a:cs typeface="Arial" panose="020B0604020202020204" pitchFamily="34" charset="0"/>
              </a:rPr>
              <a:t>Didymus</a:t>
            </a:r>
            <a:r>
              <a:rPr lang="en-US" sz="2400" b="1" baseline="30000" dirty="0" err="1">
                <a:latin typeface="Arial" panose="020B0604020202020204" pitchFamily="34" charset="0"/>
                <a:cs typeface="Arial" panose="020B0604020202020204" pitchFamily="34" charset="0"/>
              </a:rPr>
              <a:t>y</a:t>
            </a:r>
            <a:r>
              <a:rPr lang="en-US" sz="2400" dirty="0">
                <a:latin typeface="Arial" panose="020B0604020202020204" pitchFamily="34" charset="0"/>
                <a:cs typeface="Arial" panose="020B0604020202020204" pitchFamily="34" charset="0"/>
              </a:rPr>
              <a:t>), one of the Twelve, was not with the disciples when Jesus came. </a:t>
            </a:r>
            <a:r>
              <a:rPr lang="en-US" sz="2400" baseline="30000" dirty="0">
                <a:latin typeface="Arial" panose="020B0604020202020204" pitchFamily="34" charset="0"/>
                <a:cs typeface="Arial" panose="020B0604020202020204" pitchFamily="34" charset="0"/>
              </a:rPr>
              <a:t>25 </a:t>
            </a:r>
            <a:r>
              <a:rPr lang="en-US" sz="2400" dirty="0">
                <a:latin typeface="Arial" panose="020B0604020202020204" pitchFamily="34" charset="0"/>
                <a:cs typeface="Arial" panose="020B0604020202020204" pitchFamily="34" charset="0"/>
              </a:rPr>
              <a:t>So the other disciples told him, “We have seen the Lord!”</a:t>
            </a:r>
          </a:p>
          <a:p>
            <a:pPr marL="109537" indent="0">
              <a:buFont typeface="Wingdings 3" pitchFamily="18" charset="2"/>
              <a:buNone/>
              <a:defRPr/>
            </a:pPr>
            <a:r>
              <a:rPr lang="en-US" sz="2400" dirty="0" smtClean="0">
                <a:latin typeface="Arial" panose="020B0604020202020204" pitchFamily="34" charset="0"/>
                <a:cs typeface="Arial" panose="020B0604020202020204" pitchFamily="34" charset="0"/>
              </a:rPr>
              <a:t>    But </a:t>
            </a:r>
            <a:r>
              <a:rPr lang="en-US" sz="2400" dirty="0">
                <a:latin typeface="Arial" panose="020B0604020202020204" pitchFamily="34" charset="0"/>
                <a:cs typeface="Arial" panose="020B0604020202020204" pitchFamily="34" charset="0"/>
              </a:rPr>
              <a:t>he said to them, “Unless I see the nail marks in his hands and put my finger where the nails were, and put my hand into his side, I will not believe.”</a:t>
            </a:r>
          </a:p>
          <a:p>
            <a:pPr marL="109537" indent="0">
              <a:buFont typeface="Wingdings 3" pitchFamily="18" charset="2"/>
              <a:buNone/>
              <a:defRPr/>
            </a:pPr>
            <a:r>
              <a:rPr lang="en-US" sz="2400" baseline="30000" dirty="0" smtClean="0">
                <a:latin typeface="Arial" panose="020B0604020202020204" pitchFamily="34" charset="0"/>
                <a:cs typeface="Arial" panose="020B0604020202020204" pitchFamily="34" charset="0"/>
              </a:rPr>
              <a:t>    26</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 week later his disciples were in the house again, and Thomas was with them. Though the doors were locked, Jesus came and stood among them and said, “Peace be with you!” </a:t>
            </a:r>
            <a:r>
              <a:rPr lang="en-US" sz="2400" baseline="30000" dirty="0">
                <a:latin typeface="Arial" panose="020B0604020202020204" pitchFamily="34" charset="0"/>
                <a:cs typeface="Arial" panose="020B0604020202020204" pitchFamily="34" charset="0"/>
              </a:rPr>
              <a:t>27</a:t>
            </a:r>
            <a:r>
              <a:rPr lang="en-US" sz="2400" dirty="0">
                <a:latin typeface="Arial" panose="020B0604020202020204" pitchFamily="34" charset="0"/>
                <a:cs typeface="Arial" panose="020B0604020202020204" pitchFamily="34" charset="0"/>
              </a:rPr>
              <a:t> Then he said to Thomas, “Put your finger here; see my hands. Reach out your hand and put it into my side. Stop doubting and believe.” </a:t>
            </a:r>
          </a:p>
          <a:p>
            <a:pPr marL="109537" indent="0">
              <a:buFont typeface="Wingdings 3" pitchFamily="18" charset="2"/>
              <a:buNone/>
              <a:defRPr/>
            </a:pPr>
            <a:r>
              <a:rPr lang="en-US" sz="2400" baseline="30000" dirty="0" smtClean="0">
                <a:latin typeface="Arial" panose="020B0604020202020204" pitchFamily="34" charset="0"/>
                <a:cs typeface="Arial" panose="020B0604020202020204" pitchFamily="34" charset="0"/>
              </a:rPr>
              <a:t>    28</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Thomas said to him, “My Lord and my God!”</a:t>
            </a:r>
          </a:p>
          <a:p>
            <a:pPr marL="109537" indent="0">
              <a:buFont typeface="Wingdings 3" pitchFamily="18" charset="2"/>
              <a:buNone/>
              <a:defRPr/>
            </a:pPr>
            <a:r>
              <a:rPr lang="en-US" sz="2400" baseline="30000" dirty="0" smtClean="0">
                <a:latin typeface="Arial" panose="020B0604020202020204" pitchFamily="34" charset="0"/>
                <a:cs typeface="Arial" panose="020B0604020202020204" pitchFamily="34" charset="0"/>
              </a:rPr>
              <a:t>    29</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Then Jesus told him, “Because you have seen me, you have believed; blessed are those who have not seen and yet have believed.” </a:t>
            </a:r>
            <a:r>
              <a:rPr lang="en-US" sz="2400" dirty="0" smtClean="0">
                <a:latin typeface="Arial" panose="020B0604020202020204" pitchFamily="34" charset="0"/>
                <a:cs typeface="Arial" panose="020B0604020202020204" pitchFamily="34" charset="0"/>
              </a:rPr>
              <a:t>					John 20:24-29</a:t>
            </a:r>
          </a:p>
          <a:p>
            <a:pPr>
              <a:defRPr/>
            </a:pPr>
            <a:endParaRPr lang="en-US" sz="2400" dirty="0">
              <a:latin typeface="Arial" panose="020B0604020202020204" pitchFamily="34" charset="0"/>
              <a:cs typeface="Arial" panose="020B0604020202020204" pitchFamily="34" charset="0"/>
            </a:endParaRPr>
          </a:p>
          <a:p>
            <a:pPr marL="109537" indent="0">
              <a:buFont typeface="Wingdings 3" pitchFamily="18" charset="2"/>
              <a:buNone/>
              <a:defRPr/>
            </a:pPr>
            <a:endParaRPr lang="en-US" altLang="en-US"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11430"/>
            <a:ext cx="8458200" cy="544830"/>
          </a:xfrm>
        </p:spPr>
        <p:txBody>
          <a:bodyPr>
            <a:noAutofit/>
          </a:bodyPr>
          <a:lstStyle/>
          <a:p>
            <a:pPr>
              <a:defRPr/>
            </a:pPr>
            <a:r>
              <a:rPr lang="en-US" sz="2800" u="sng" dirty="0">
                <a:solidFill>
                  <a:schemeClr val="tx1"/>
                </a:solidFill>
                <a:effectLst/>
                <a:latin typeface="Arial" panose="020B0604020202020204" pitchFamily="34" charset="0"/>
                <a:cs typeface="Arial" panose="020B0604020202020204" pitchFamily="34" charset="0"/>
              </a:rPr>
              <a:t>I</a:t>
            </a:r>
            <a:r>
              <a:rPr lang="en-US" sz="2800" u="sng" dirty="0" smtClean="0">
                <a:solidFill>
                  <a:schemeClr val="tx1"/>
                </a:solidFill>
                <a:effectLst/>
                <a:latin typeface="Arial" panose="020B0604020202020204" pitchFamily="34" charset="0"/>
                <a:cs typeface="Arial" panose="020B0604020202020204" pitchFamily="34" charset="0"/>
              </a:rPr>
              <a:t>s Faith in God Blind or Evidence-Based?</a:t>
            </a:r>
            <a:endParaRPr lang="en-US" sz="2800" u="sng"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12401</TotalTime>
  <Words>11500</Words>
  <Application>Microsoft Office PowerPoint</Application>
  <PresentationFormat>On-screen Show (4:3)</PresentationFormat>
  <Paragraphs>363</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Apologetics 2:  Response to New Atheism (CM5)</vt:lpstr>
      <vt:lpstr>PowerPoint Presentation</vt:lpstr>
      <vt:lpstr>Our Biblical Mandate</vt:lpstr>
      <vt:lpstr>Faith versus Reason</vt:lpstr>
      <vt:lpstr>What is Faith?</vt:lpstr>
      <vt:lpstr>What is Faith?</vt:lpstr>
      <vt:lpstr>What is Faith?</vt:lpstr>
      <vt:lpstr>What is Faith?</vt:lpstr>
      <vt:lpstr>Is Faith in God Blind or Evidence-Based?</vt:lpstr>
      <vt:lpstr>Is Faith in God Blind or Evidence-Based?</vt:lpstr>
      <vt:lpstr>Is Faith a Delusion?</vt:lpstr>
      <vt:lpstr>Is Faith a Delusion?</vt:lpstr>
      <vt:lpstr>Faith MIGHT be a delusion… IF God does not exist</vt:lpstr>
      <vt:lpstr>Faith and Science</vt:lpstr>
      <vt:lpstr>Faith and Science</vt:lpstr>
      <vt:lpstr>Faith and Science</vt:lpstr>
      <vt:lpstr>Faith and Science</vt:lpstr>
      <vt:lpstr>The Meaning of Proof</vt:lpstr>
      <vt:lpstr>Atheistic Implications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402</cp:revision>
  <cp:lastPrinted>2015-10-09T04:08:45Z</cp:lastPrinted>
  <dcterms:created xsi:type="dcterms:W3CDTF">2001-09-16T00:08:39Z</dcterms:created>
  <dcterms:modified xsi:type="dcterms:W3CDTF">2015-10-09T13:13:07Z</dcterms:modified>
</cp:coreProperties>
</file>