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13"/>
  </p:notesMasterIdLst>
  <p:handoutMasterIdLst>
    <p:handoutMasterId r:id="rId14"/>
  </p:handoutMasterIdLst>
  <p:sldIdLst>
    <p:sldId id="256" r:id="rId2"/>
    <p:sldId id="296" r:id="rId3"/>
    <p:sldId id="312" r:id="rId4"/>
    <p:sldId id="318" r:id="rId5"/>
    <p:sldId id="315" r:id="rId6"/>
    <p:sldId id="316" r:id="rId7"/>
    <p:sldId id="317" r:id="rId8"/>
    <p:sldId id="322" r:id="rId9"/>
    <p:sldId id="325" r:id="rId10"/>
    <p:sldId id="324" r:id="rId11"/>
    <p:sldId id="326" r:id="rId12"/>
  </p:sldIdLst>
  <p:sldSz cx="9144000" cy="6858000" type="screen4x3"/>
  <p:notesSz cx="7077075" cy="93630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2787"/>
    <p:restoredTop sz="80524" autoAdjust="0"/>
  </p:normalViewPr>
  <p:slideViewPr>
    <p:cSldViewPr>
      <p:cViewPr>
        <p:scale>
          <a:sx n="55" d="100"/>
          <a:sy n="55" d="100"/>
        </p:scale>
        <p:origin x="-82" y="-37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eaLnBrk="1" hangingPunct="1">
              <a:defRPr sz="1200">
                <a:cs typeface="+mn-cs"/>
              </a:defRPr>
            </a:lvl1pPr>
          </a:lstStyle>
          <a:p>
            <a:pPr>
              <a:defRPr/>
            </a:pPr>
            <a:endParaRPr lang="en-US"/>
          </a:p>
        </p:txBody>
      </p:sp>
      <p:sp>
        <p:nvSpPr>
          <p:cNvPr id="47107" name="Rectangle 3"/>
          <p:cNvSpPr>
            <a:spLocks noGrp="1" noChangeArrowheads="1"/>
          </p:cNvSpPr>
          <p:nvPr>
            <p:ph type="dt" sz="quarter"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eaLnBrk="1" hangingPunct="1">
              <a:defRPr sz="1200">
                <a:cs typeface="+mn-cs"/>
              </a:defRPr>
            </a:lvl1pPr>
          </a:lstStyle>
          <a:p>
            <a:pPr>
              <a:defRPr/>
            </a:pPr>
            <a:endParaRPr lang="en-US"/>
          </a:p>
        </p:txBody>
      </p:sp>
      <p:sp>
        <p:nvSpPr>
          <p:cNvPr id="47108" name="Rectangle 4"/>
          <p:cNvSpPr>
            <a:spLocks noGrp="1" noChangeArrowheads="1"/>
          </p:cNvSpPr>
          <p:nvPr>
            <p:ph type="ftr" sz="quarter" idx="2"/>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eaLnBrk="1" hangingPunct="1">
              <a:defRPr sz="1200">
                <a:cs typeface="+mn-cs"/>
              </a:defRPr>
            </a:lvl1pPr>
          </a:lstStyle>
          <a:p>
            <a:pPr>
              <a:defRPr/>
            </a:pPr>
            <a:endParaRPr lang="en-US"/>
          </a:p>
        </p:txBody>
      </p:sp>
      <p:sp>
        <p:nvSpPr>
          <p:cNvPr id="47109" name="Rectangle 5"/>
          <p:cNvSpPr>
            <a:spLocks noGrp="1" noChangeArrowheads="1"/>
          </p:cNvSpPr>
          <p:nvPr>
            <p:ph type="sldNum" sz="quarter" idx="3"/>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eaLnBrk="1" hangingPunct="1">
              <a:defRPr sz="1200"/>
            </a:lvl1pPr>
          </a:lstStyle>
          <a:p>
            <a:fld id="{7A834ED1-5DBF-4782-8007-6556D0A1EC84}" type="slidenum">
              <a:rPr lang="en-US" altLang="en-US"/>
              <a:pPr/>
              <a:t>‹#›</a:t>
            </a:fld>
            <a:endParaRPr lang="en-US" altLang="en-US"/>
          </a:p>
        </p:txBody>
      </p:sp>
    </p:spTree>
    <p:extLst>
      <p:ext uri="{BB962C8B-B14F-4D97-AF65-F5344CB8AC3E}">
        <p14:creationId xmlns:p14="http://schemas.microsoft.com/office/powerpoint/2010/main" val="6550599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eaLnBrk="1" hangingPunct="1">
              <a:defRPr sz="1200">
                <a:cs typeface="+mn-cs"/>
              </a:defRPr>
            </a:lvl1pPr>
          </a:lstStyle>
          <a:p>
            <a:pPr>
              <a:defRPr/>
            </a:pPr>
            <a:endParaRPr lang="en-US"/>
          </a:p>
        </p:txBody>
      </p:sp>
      <p:sp>
        <p:nvSpPr>
          <p:cNvPr id="44035" name="Rectangle 3"/>
          <p:cNvSpPr>
            <a:spLocks noGrp="1" noChangeArrowheads="1"/>
          </p:cNvSpPr>
          <p:nvPr>
            <p:ph type="dt"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eaLnBrk="1" hangingPunct="1">
              <a:defRPr sz="1200">
                <a:cs typeface="+mn-cs"/>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98563" y="703263"/>
            <a:ext cx="4679950" cy="35099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944563" y="4446588"/>
            <a:ext cx="5187950"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eaLnBrk="1" hangingPunct="1">
              <a:defRPr sz="1200">
                <a:cs typeface="+mn-cs"/>
              </a:defRPr>
            </a:lvl1pPr>
          </a:lstStyle>
          <a:p>
            <a:pPr>
              <a:defRPr/>
            </a:pPr>
            <a:endParaRPr lang="en-US"/>
          </a:p>
        </p:txBody>
      </p:sp>
      <p:sp>
        <p:nvSpPr>
          <p:cNvPr id="44039" name="Rectangle 7"/>
          <p:cNvSpPr>
            <a:spLocks noGrp="1" noChangeArrowheads="1"/>
          </p:cNvSpPr>
          <p:nvPr>
            <p:ph type="sldNum" sz="quarter" idx="5"/>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eaLnBrk="1" hangingPunct="1">
              <a:defRPr sz="1200"/>
            </a:lvl1pPr>
          </a:lstStyle>
          <a:p>
            <a:fld id="{B31348F9-4E45-43ED-A2C6-77F66B628BEA}" type="slidenum">
              <a:rPr lang="en-US" altLang="en-US"/>
              <a:pPr/>
              <a:t>‹#›</a:t>
            </a:fld>
            <a:endParaRPr lang="en-US" altLang="en-US"/>
          </a:p>
        </p:txBody>
      </p:sp>
    </p:spTree>
    <p:extLst>
      <p:ext uri="{BB962C8B-B14F-4D97-AF65-F5344CB8AC3E}">
        <p14:creationId xmlns:p14="http://schemas.microsoft.com/office/powerpoint/2010/main" val="19507705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p:spPr>
        <p:txBody>
          <a:bodyPr/>
          <a:lstStyle/>
          <a:p>
            <a:endParaRPr lang="en-US" altLang="en-US" smtClean="0"/>
          </a:p>
        </p:txBody>
      </p:sp>
      <p:sp>
        <p:nvSpPr>
          <p:cNvPr id="12292"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14385343-E4D7-4D7D-BFA4-82FB4372DBE7}" type="slidenum">
              <a:rPr lang="en-US" altLang="en-US"/>
              <a:pPr>
                <a:spcBef>
                  <a:spcPct val="0"/>
                </a:spcBef>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p:spPr>
        <p:txBody>
          <a:bodyPr/>
          <a:lstStyle/>
          <a:p>
            <a:endParaRPr lang="en-US" altLang="en-US" smtClean="0"/>
          </a:p>
        </p:txBody>
      </p:sp>
      <p:sp>
        <p:nvSpPr>
          <p:cNvPr id="14340"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897E3309-40B1-42B5-B522-A9DFB5BF9960}" type="slidenum">
              <a:rPr lang="en-US" altLang="en-US"/>
              <a:pPr>
                <a:spcBef>
                  <a:spcPct val="0"/>
                </a:spcBef>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p:spPr>
        <p:txBody>
          <a:bodyPr/>
          <a:lstStyle/>
          <a:p>
            <a:r>
              <a:rPr lang="en-US" altLang="en-US" sz="1400" smtClean="0">
                <a:latin typeface="Arial" charset="0"/>
                <a:cs typeface="Arial" charset="0"/>
              </a:rPr>
              <a:t>The Church has no possibility of being Christian without worship – it is the most important function of the church – more than preaching, teaching, discipleship of evangelism!!  Worship – not church growth – must be the church’s priority.</a:t>
            </a:r>
          </a:p>
          <a:p>
            <a:endParaRPr lang="en-US" altLang="en-US" sz="1400" smtClean="0">
              <a:latin typeface="Arial" charset="0"/>
              <a:cs typeface="Arial" charset="0"/>
            </a:endParaRPr>
          </a:p>
          <a:p>
            <a:r>
              <a:rPr lang="en-US" altLang="en-US" sz="1400" smtClean="0">
                <a:latin typeface="Arial" charset="0"/>
                <a:cs typeface="Arial" charset="0"/>
              </a:rPr>
              <a:t>Christians believe that the need for worship is deeply rooted in the human personality. Human beings are natural worshipers. Even those who claim no religion at all find themselves honoring, even serving, persons or experiences that they find transformative. Though they would not put it in these terms, they "pay homage" to things that order and give meaning to their lives. These things solicit their continuing and regular attention and, often, their resources. In response, they develop specific patterns of thought and action (the equivalent, perhaps, of creeds and rituals) that help them order their lives. A fulfilled filled human life inevitably stakes out spaces for devotion.</a:t>
            </a:r>
          </a:p>
          <a:p>
            <a:endParaRPr lang="en-US" altLang="en-US" sz="1400" smtClean="0">
              <a:latin typeface="Arial" charset="0"/>
              <a:cs typeface="Arial" charset="0"/>
            </a:endParaRPr>
          </a:p>
          <a:p>
            <a:r>
              <a:rPr lang="en-US" altLang="en-US" sz="1400" smtClean="0">
                <a:latin typeface="Arial" charset="0"/>
                <a:cs typeface="Arial" charset="0"/>
              </a:rPr>
              <a:t>But Christian worship, though it reflects this human need, is more than simply the human attempt to honor God. Indeed, worship that is rooted in the biblical record does not start with human need or activities at all, but with God and what God has done. According to the biblical narrative, which for Christians is a fundamental source for the forms and practices of worship, God chose freely to create the world and its people. </a:t>
            </a:r>
          </a:p>
          <a:p>
            <a:endParaRPr lang="en-US" altLang="en-US" sz="1400" smtClean="0">
              <a:latin typeface="Arial" charset="0"/>
              <a:cs typeface="Arial" charset="0"/>
            </a:endParaRPr>
          </a:p>
          <a:p>
            <a:r>
              <a:rPr lang="en-US" altLang="en-US" sz="1400" smtClean="0">
                <a:latin typeface="Arial" charset="0"/>
                <a:cs typeface="Arial" charset="0"/>
              </a:rPr>
              <a:t>Further, God took the initiative to restore the relationship with humanity when this had been broken from the human man side. So the beginning of worship is not some human need but God's invitation, given first in Israel and then in Christ, to return to God, to be reconciled and healed. Thus the human practices of worship ship are responses to God's initiative. </a:t>
            </a:r>
          </a:p>
          <a:p>
            <a:endParaRPr lang="en-US" altLang="en-US" sz="1400" smtClean="0">
              <a:latin typeface="Arial" charset="0"/>
              <a:cs typeface="Arial" charset="0"/>
            </a:endParaRPr>
          </a:p>
          <a:p>
            <a:r>
              <a:rPr lang="en-US" altLang="en-US" sz="1400" smtClean="0">
                <a:latin typeface="Arial" charset="0"/>
                <a:cs typeface="Arial" charset="0"/>
              </a:rPr>
              <a:t>Even these responses, I will argue, are themselves enabled by the Holy Spirit. Prayer, praise, thanksgiving, and confession are human activities of worship, but at the same time they are also theological sites - that is, places where God is also at work. All true worship has this dual-directional character. ter. God approaches in invitation and blessing; we respond in faith.</a:t>
            </a:r>
          </a:p>
          <a:p>
            <a:endParaRPr lang="en-US" altLang="en-US" sz="1400" smtClean="0">
              <a:latin typeface="Arial" charset="0"/>
              <a:cs typeface="Arial" charset="0"/>
            </a:endParaRPr>
          </a:p>
          <a:p>
            <a:r>
              <a:rPr lang="en-US" altLang="en-US" sz="1400" smtClean="0">
                <a:latin typeface="Arial" charset="0"/>
                <a:cs typeface="Arial" charset="0"/>
              </a:rPr>
              <a:t>Even this preliminary way of putting things has brought us to issues sues that are deeply theological. Note, for example, how all three persons sons of the Trinity are actively involved in worship - we are invited by God, in Christ, to respond to divine initiative in a way that is enabled by the Holy Spirit. </a:t>
            </a:r>
          </a:p>
          <a:p>
            <a:endParaRPr lang="en-US" altLang="en-US" sz="1400" smtClean="0">
              <a:latin typeface="Arial" charset="0"/>
              <a:cs typeface="Arial" charset="0"/>
            </a:endParaRPr>
          </a:p>
          <a:p>
            <a:r>
              <a:rPr lang="en-US" altLang="en-US" sz="1400" smtClean="0">
                <a:latin typeface="Arial" charset="0"/>
                <a:cs typeface="Arial" charset="0"/>
              </a:rPr>
              <a:t>Later we will spend a whole chapter reflecting on the Trinitarian basis of worship, but here I want to emphasize this two-sided character of worship: Worship is centrally a call and a response. As I have noted, the origin - and eventually the goal - of worship lies with God. Paul's doxology in the middle of Romans puts it this way: "For from him and through him and to him are all things. To him be the glory forever" (Rom. 11:36). </a:t>
            </a:r>
          </a:p>
          <a:p>
            <a:endParaRPr lang="en-US" altLang="en-US" sz="1400" smtClean="0">
              <a:latin typeface="Arial" charset="0"/>
              <a:cs typeface="Arial" charset="0"/>
            </a:endParaRPr>
          </a:p>
          <a:p>
            <a:r>
              <a:rPr lang="en-US" altLang="en-US" sz="1400" smtClean="0">
                <a:latin typeface="Arial" charset="0"/>
                <a:cs typeface="Arial" charset="0"/>
              </a:rPr>
              <a:t>Though worship is always a response to what God has done and continues to do in Christ and by the Spirit, from the human perspective, worship has to do with things human beings do. Though it includes more than this, as we will see, worship as we ordinarily use the word focuses attention on what groups of people do together in specific cific locations at particular times. They gather; they sit, stand, or kneel; they sing, pray, and recite Scripture or the creed. Of course, many of the things that Christians do together in corporate worship are things they also do by themselves or with their families - they have their own personal or family devotions, they pray before meals or before setting out on a trip, and so on. But our focus, for the most part, will be on what Christians do during their corporate worship. Throughout this book we will be asking: What kind of worship does God require of us? What does faithful worship look like?</a:t>
            </a:r>
          </a:p>
          <a:p>
            <a:endParaRPr lang="en-US" altLang="en-US" sz="1400" smtClean="0">
              <a:latin typeface="Arial" charset="0"/>
              <a:cs typeface="Arial" charset="0"/>
            </a:endParaRPr>
          </a:p>
          <a:p>
            <a:r>
              <a:rPr lang="en-US" altLang="en-US" sz="1400" smtClean="0">
                <a:latin typeface="Arial" charset="0"/>
                <a:cs typeface="Arial" charset="0"/>
              </a:rPr>
              <a:t>William Dyrness. A Primer on Christian Worship: Where We've Been, Where We Are, Where We Can Go (Calvin Institute of Christian Worship Liturgical Studies) (Kindle Locations 83-87). Kindle Edition. </a:t>
            </a:r>
            <a:endParaRPr lang="en-US" altLang="en-US" sz="1400" b="1" i="1" smtClean="0">
              <a:latin typeface="Arial" charset="0"/>
              <a:cs typeface="Arial" charset="0"/>
            </a:endParaRPr>
          </a:p>
        </p:txBody>
      </p:sp>
      <p:sp>
        <p:nvSpPr>
          <p:cNvPr id="16388"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DBA63771-1B5E-4558-8D97-7410CA1919D6}" type="slidenum">
              <a:rPr lang="en-US" altLang="en-US"/>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r>
              <a:rPr lang="en-US" altLang="en-US" sz="1400" smtClean="0">
                <a:latin typeface="Arial" charset="0"/>
                <a:cs typeface="Arial" charset="0"/>
              </a:rPr>
              <a:t>The Church has no possibility of being Christian without worship – it is the most important function of the church – more than preaching, teaching, discipleship of evangelism!!  Worship – not church growth – must be the church’s priority.</a:t>
            </a:r>
          </a:p>
          <a:p>
            <a:endParaRPr lang="en-US" altLang="en-US" sz="1400" smtClean="0">
              <a:latin typeface="Arial" charset="0"/>
              <a:cs typeface="Arial" charset="0"/>
            </a:endParaRPr>
          </a:p>
          <a:p>
            <a:r>
              <a:rPr lang="en-US" altLang="en-US" sz="1400" smtClean="0">
                <a:latin typeface="Arial" charset="0"/>
                <a:cs typeface="Arial" charset="0"/>
              </a:rPr>
              <a:t>Christians believe that the need for worship is deeply rooted in the human personality. Human beings are natural worshipers. Even those who claim no religion at all find themselves honoring, even serving, persons or experiences that they find transformative. Though they would not put it in these terms, they "pay homage" to things that order and give meaning to their lives. These things solicit their continuing and regular attention and, often, their resources. In response, they develop specific patterns of thought and action (the equivalent, perhaps, of creeds and rituals) that help them order their lives. A fulfilled filled human life inevitably stakes out spaces for devotion.</a:t>
            </a:r>
          </a:p>
          <a:p>
            <a:endParaRPr lang="en-US" altLang="en-US" sz="1400" smtClean="0">
              <a:latin typeface="Arial" charset="0"/>
              <a:cs typeface="Arial" charset="0"/>
            </a:endParaRPr>
          </a:p>
          <a:p>
            <a:r>
              <a:rPr lang="en-US" altLang="en-US" sz="1400" smtClean="0">
                <a:latin typeface="Arial" charset="0"/>
                <a:cs typeface="Arial" charset="0"/>
              </a:rPr>
              <a:t>But Christian worship, though it reflects this human need, is more than simply the human attempt to honor God. Indeed, worship that is rooted in the biblical record does not start with human need or activities at all, but with God and what God has done. According to the biblical narrative, which for Christians is a fundamental source for the forms and practices of worship, God chose freely to create the world and its people. </a:t>
            </a:r>
          </a:p>
          <a:p>
            <a:endParaRPr lang="en-US" altLang="en-US" sz="1400" smtClean="0">
              <a:latin typeface="Arial" charset="0"/>
              <a:cs typeface="Arial" charset="0"/>
            </a:endParaRPr>
          </a:p>
          <a:p>
            <a:r>
              <a:rPr lang="en-US" altLang="en-US" sz="1400" smtClean="0">
                <a:latin typeface="Arial" charset="0"/>
                <a:cs typeface="Arial" charset="0"/>
              </a:rPr>
              <a:t>Further, God took the initiative to restore the relationship with humanity when this had been broken from the human man side. So the beginning of worship is not some human need but God's invitation, given first in Israel and then in Christ, to return to God, to be reconciled and healed. Thus the human practices of worship ship are responses to God's initiative. </a:t>
            </a:r>
          </a:p>
          <a:p>
            <a:endParaRPr lang="en-US" altLang="en-US" sz="1400" smtClean="0">
              <a:latin typeface="Arial" charset="0"/>
              <a:cs typeface="Arial" charset="0"/>
            </a:endParaRPr>
          </a:p>
          <a:p>
            <a:r>
              <a:rPr lang="en-US" altLang="en-US" sz="1400" smtClean="0">
                <a:latin typeface="Arial" charset="0"/>
                <a:cs typeface="Arial" charset="0"/>
              </a:rPr>
              <a:t>Even these responses, I will argue, are themselves enabled by the Holy Spirit. Prayer, praise, thanksgiving, and confession are human activities of worship, but at the same time they are also theological sites - that is, places where God is also at work. All true worship has this dual-directional character.  God approaches in invitation and blessing; we respond in faith.</a:t>
            </a:r>
          </a:p>
          <a:p>
            <a:endParaRPr lang="en-US" altLang="en-US" sz="1400" smtClean="0">
              <a:latin typeface="Arial" charset="0"/>
              <a:cs typeface="Arial" charset="0"/>
            </a:endParaRPr>
          </a:p>
          <a:p>
            <a:r>
              <a:rPr lang="en-US" altLang="en-US" sz="1400" smtClean="0">
                <a:latin typeface="Arial" charset="0"/>
                <a:cs typeface="Arial" charset="0"/>
              </a:rPr>
              <a:t>Even this preliminary way of putting things has brought us to issues sues that are deeply theological. Note, for example, how all three persons sons of the Trinity are actively involved in worship - we are invited by God, in Christ, to respond to divine initiative in a way that is enabled by the Holy Spirit. </a:t>
            </a:r>
          </a:p>
          <a:p>
            <a:endParaRPr lang="en-US" altLang="en-US" sz="1400" smtClean="0">
              <a:latin typeface="Arial" charset="0"/>
              <a:cs typeface="Arial" charset="0"/>
            </a:endParaRPr>
          </a:p>
          <a:p>
            <a:r>
              <a:rPr lang="en-US" altLang="en-US" sz="1400" smtClean="0">
                <a:latin typeface="Arial" charset="0"/>
                <a:cs typeface="Arial" charset="0"/>
              </a:rPr>
              <a:t>Later we will spend a whole chapter reflecting on the Trinitarian basis of worship, but here I want to emphasize this two-sided character of worship: Worship is centrally a call and a response. As I have noted, the origin - and eventually the goal - of worship lies with God. Paul's doxology in the middle of Romans puts it this way: "For from him and through him and to him are all things. To him be the glory forever" (Rom. 11:36). </a:t>
            </a:r>
          </a:p>
          <a:p>
            <a:endParaRPr lang="en-US" altLang="en-US" sz="1400" smtClean="0">
              <a:latin typeface="Arial" charset="0"/>
              <a:cs typeface="Arial" charset="0"/>
            </a:endParaRPr>
          </a:p>
          <a:p>
            <a:r>
              <a:rPr lang="en-US" altLang="en-US" sz="1400" smtClean="0">
                <a:latin typeface="Arial" charset="0"/>
                <a:cs typeface="Arial" charset="0"/>
              </a:rPr>
              <a:t>Though worship is always a response to what God has done and continues to do in Christ and by the Spirit, from the human perspective, worship has to do with things human beings do. Though it includes more than this, as we will see, worship as we ordinarily use the word focuses attention on what groups of people do together in specific locations at particular times. They gather; they sit, stand, or kneel; they sing, pray, and recite Scripture or the creed. </a:t>
            </a:r>
          </a:p>
          <a:p>
            <a:endParaRPr lang="en-US" altLang="en-US" sz="1400" smtClean="0">
              <a:latin typeface="Arial" charset="0"/>
              <a:cs typeface="Arial" charset="0"/>
            </a:endParaRPr>
          </a:p>
          <a:p>
            <a:r>
              <a:rPr lang="en-US" altLang="en-US" sz="1400" smtClean="0">
                <a:latin typeface="Arial" charset="0"/>
                <a:cs typeface="Arial" charset="0"/>
              </a:rPr>
              <a:t>Of course, many of the things that Christians do together in corporate worship are things they also do by themselves or with their families - they have their own personal or family devotions, they pray before meals or before setting out on a trip, and so on. But our focus, for the most part, will be on what Christians do during their corporate worship. </a:t>
            </a:r>
          </a:p>
          <a:p>
            <a:endParaRPr lang="en-US" altLang="en-US" sz="1400" smtClean="0">
              <a:latin typeface="Arial" charset="0"/>
              <a:cs typeface="Arial" charset="0"/>
            </a:endParaRPr>
          </a:p>
          <a:p>
            <a:r>
              <a:rPr lang="en-US" altLang="en-US" sz="1400" smtClean="0">
                <a:latin typeface="Arial" charset="0"/>
                <a:cs typeface="Arial" charset="0"/>
              </a:rPr>
              <a:t>Throughout this book we will be asking: </a:t>
            </a:r>
            <a:r>
              <a:rPr lang="en-US" altLang="en-US" sz="1400" b="1" smtClean="0">
                <a:latin typeface="Arial" charset="0"/>
                <a:cs typeface="Arial" charset="0"/>
              </a:rPr>
              <a:t>What kind of worship does God require of us? What does faithful worship look like?</a:t>
            </a:r>
          </a:p>
          <a:p>
            <a:endParaRPr lang="en-US" altLang="en-US" sz="1400" smtClean="0">
              <a:latin typeface="Arial" charset="0"/>
              <a:cs typeface="Arial" charset="0"/>
            </a:endParaRPr>
          </a:p>
          <a:p>
            <a:r>
              <a:rPr lang="en-US" altLang="en-US" sz="1400" smtClean="0">
                <a:latin typeface="Arial" charset="0"/>
                <a:cs typeface="Arial" charset="0"/>
              </a:rPr>
              <a:t>William Dyrness. A Primer on Christian Worship: Where We've Been, Where We Are, Where We Can Go (Calvin Institute of Christian Worship Liturgical Studies) (Kindle Locations 83-87). Kindle Edition. </a:t>
            </a:r>
            <a:endParaRPr lang="en-US" altLang="en-US" sz="1400" b="1" i="1" smtClean="0">
              <a:latin typeface="Arial" charset="0"/>
              <a:cs typeface="Arial" charset="0"/>
            </a:endParaRPr>
          </a:p>
        </p:txBody>
      </p:sp>
      <p:sp>
        <p:nvSpPr>
          <p:cNvPr id="18436"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DB31E5AE-9F52-4EDC-B19D-83EA6DC0B459}" type="slidenum">
              <a:rPr lang="en-US" altLang="en-US"/>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r>
              <a:rPr lang="en-US" altLang="en-US" sz="1400" b="1" smtClean="0">
                <a:latin typeface="Arial" charset="0"/>
                <a:cs typeface="Arial" charset="0"/>
              </a:rPr>
              <a:t>How Culture Shapes Worship </a:t>
            </a:r>
          </a:p>
          <a:p>
            <a:endParaRPr lang="en-US" altLang="en-US" sz="1400" b="1" smtClean="0">
              <a:latin typeface="Arial" charset="0"/>
              <a:cs typeface="Arial" charset="0"/>
            </a:endParaRPr>
          </a:p>
          <a:p>
            <a:r>
              <a:rPr lang="en-US" altLang="en-US" sz="1400" smtClean="0">
                <a:latin typeface="Arial" charset="0"/>
                <a:cs typeface="Arial" charset="0"/>
              </a:rPr>
              <a:t>We will return to God's original calling to worship in a moment, but I want us first to think about the public and social side of our worship practices. We tend to take for granted the way we are used to thinking about worship and practicing it. We imagine that practices familiar to us are somehow normative. Or perhaps, as we have grown up, we have become dissatisfied with our ordinary practices and have adopted another other way of worshiping - moved to another church or, perhaps, left the church altogether. </a:t>
            </a:r>
          </a:p>
          <a:p>
            <a:endParaRPr lang="en-US" altLang="en-US" sz="1400" smtClean="0">
              <a:latin typeface="Arial" charset="0"/>
              <a:cs typeface="Arial" charset="0"/>
            </a:endParaRPr>
          </a:p>
          <a:p>
            <a:r>
              <a:rPr lang="en-US" altLang="en-US" sz="1400" smtClean="0">
                <a:latin typeface="Arial" charset="0"/>
                <a:cs typeface="Arial" charset="0"/>
              </a:rPr>
              <a:t>In any case, speaking generally, at least in America, we have come to believe that worship in a given church should satisfy our own personal (or family) needs. And if it does not, we will look for a place that does. In other words, worship is invariably personal. Again, we suppose this is what "true" worship is about, but this is not necessarily so. </a:t>
            </a:r>
          </a:p>
          <a:p>
            <a:endParaRPr lang="en-US" altLang="en-US" sz="1400" smtClean="0">
              <a:latin typeface="Arial" charset="0"/>
              <a:cs typeface="Arial" charset="0"/>
            </a:endParaRPr>
          </a:p>
          <a:p>
            <a:r>
              <a:rPr lang="en-US" altLang="en-US" sz="1400" smtClean="0">
                <a:latin typeface="Arial" charset="0"/>
                <a:cs typeface="Arial" charset="0"/>
              </a:rPr>
              <a:t>Consider our English word for worship. If you look it up in a dictionary, you will find that all the primary definitions reflect this personal (and inward) orientation. Worship, the dictionary says, is "reverence," "respect," "devotion," "adulation," and so on. Further down the list you may find a more public and social definition such as "taking part in a religious service." If you look up the equivalent word in, say, a French dictionary, you will immediately see the difference. The closest equivalent is </a:t>
            </a:r>
            <a:r>
              <a:rPr lang="en-US" altLang="en-US" sz="1400" i="1" smtClean="0">
                <a:latin typeface="Arial" charset="0"/>
                <a:cs typeface="Arial" charset="0"/>
              </a:rPr>
              <a:t>culte</a:t>
            </a:r>
            <a:r>
              <a:rPr lang="en-US" altLang="en-US" sz="1400" smtClean="0">
                <a:latin typeface="Arial" charset="0"/>
                <a:cs typeface="Arial" charset="0"/>
              </a:rPr>
              <a:t>, whose primary meanings all have to do with public activities and places. The personal character of worship that we Americans take for granted hardly appears. </a:t>
            </a:r>
          </a:p>
          <a:p>
            <a:endParaRPr lang="en-US" altLang="en-US" sz="1400" smtClean="0">
              <a:latin typeface="Arial" charset="0"/>
              <a:cs typeface="Arial" charset="0"/>
            </a:endParaRPr>
          </a:p>
          <a:p>
            <a:r>
              <a:rPr lang="en-US" altLang="en-US" sz="1400" smtClean="0">
                <a:latin typeface="Arial" charset="0"/>
                <a:cs typeface="Arial" charset="0"/>
              </a:rPr>
              <a:t>Now we might conclude that this reflects a basic fault in the French religious consciousness, but to do so, I believe, would be a mistake. What it reflects is the fact that religion in general, and worship ship in particular, necessarily conforms to basic cultural realities. </a:t>
            </a:r>
          </a:p>
          <a:p>
            <a:endParaRPr lang="en-US" altLang="en-US" sz="1400" smtClean="0">
              <a:latin typeface="Arial" charset="0"/>
              <a:cs typeface="Arial" charset="0"/>
            </a:endParaRPr>
          </a:p>
          <a:p>
            <a:r>
              <a:rPr lang="en-US" altLang="en-US" sz="1400" smtClean="0">
                <a:latin typeface="Arial" charset="0"/>
                <a:cs typeface="Arial" charset="0"/>
              </a:rPr>
              <a:t>Worship, then, occupies particular cultural spaces. These spaces issue in unique sets of expectations and encounters. This is not necessarily a bad thing, but neither is it always a good thing. Our American can tendency to interpret faith in personal and individualistic terms has a deep history that reflects its Puritan and Reformation past - something we will think about in the next chapter. But this character also reflects its Enlightenment context, in which the individual was understood as autonomous and self-creating. Obviously, we might want to celebrate the former roots while being wary of the latter.' </a:t>
            </a:r>
          </a:p>
          <a:p>
            <a:endParaRPr lang="en-US" altLang="en-US" sz="1400" smtClean="0">
              <a:latin typeface="Arial" charset="0"/>
              <a:cs typeface="Arial" charset="0"/>
            </a:endParaRPr>
          </a:p>
          <a:p>
            <a:r>
              <a:rPr lang="en-US" altLang="en-US" sz="1400" smtClean="0">
                <a:latin typeface="Arial" charset="0"/>
                <a:cs typeface="Arial" charset="0"/>
              </a:rPr>
              <a:t>There are many other differences among worship practices than those between the French and the Americans, of course - Catholics and Orthodox will respond differently and come to worship with different expectations than, say, Pentecostals and Mennonites; young Americans come with desires that are different from those of their parents, and so on. </a:t>
            </a:r>
          </a:p>
          <a:p>
            <a:endParaRPr lang="en-US" altLang="en-US" sz="1400" smtClean="0">
              <a:latin typeface="Arial" charset="0"/>
              <a:cs typeface="Arial" charset="0"/>
            </a:endParaRPr>
          </a:p>
          <a:p>
            <a:r>
              <a:rPr lang="en-US" altLang="en-US" sz="1400" smtClean="0">
                <a:latin typeface="Arial" charset="0"/>
                <a:cs typeface="Arial" charset="0"/>
              </a:rPr>
              <a:t>Still, each of the patterns that develop, I will argue, is dependent on a common scriptural heritage and a shared, though diverse, Christian history.  As theologian Michael Partridge puts it, "[Our many] links are cultivated, and passed on, in the lives of traditions. Innumerable vital patterns for living - and for being a person - are formed (though not completely determined) by imitation and example; by doing as others do ... by following customs and practices."  The performance of faith, Partridge goes on to say, invariably "throws up variations" that become characteristics of various cultures and traditions.' This is important to recognize because, to my mind, </a:t>
            </a:r>
            <a:r>
              <a:rPr lang="en-US" altLang="en-US" sz="1400" b="1" smtClean="0">
                <a:latin typeface="Arial" charset="0"/>
                <a:cs typeface="Arial" charset="0"/>
              </a:rPr>
              <a:t>we have paid far too little critical attention to cultural and traditional patterns</a:t>
            </a:r>
            <a:r>
              <a:rPr lang="en-US" altLang="en-US" sz="1400" smtClean="0">
                <a:latin typeface="Arial" charset="0"/>
                <a:cs typeface="Arial" charset="0"/>
              </a:rPr>
              <a:t>. This causes problems either because </a:t>
            </a:r>
            <a:r>
              <a:rPr lang="en-US" altLang="en-US" sz="1400" b="1" smtClean="0">
                <a:latin typeface="Arial" charset="0"/>
                <a:cs typeface="Arial" charset="0"/>
              </a:rPr>
              <a:t>we fail to see nefarious influences or, equally important, because we fail to take advantage of possible cultural bridges</a:t>
            </a:r>
            <a:r>
              <a:rPr lang="en-US" altLang="en-US" sz="1400" smtClean="0">
                <a:latin typeface="Arial" charset="0"/>
                <a:cs typeface="Arial" charset="0"/>
              </a:rPr>
              <a:t>. </a:t>
            </a:r>
          </a:p>
          <a:p>
            <a:endParaRPr lang="en-US" altLang="en-US" sz="1400" smtClean="0">
              <a:latin typeface="Arial" charset="0"/>
              <a:cs typeface="Arial" charset="0"/>
            </a:endParaRPr>
          </a:p>
          <a:p>
            <a:r>
              <a:rPr lang="en-US" altLang="en-US" sz="1400" smtClean="0">
                <a:latin typeface="Arial" charset="0"/>
                <a:cs typeface="Arial" charset="0"/>
              </a:rPr>
              <a:t>We will have much more to say about the influence of our culture as we go along, but the point I want to make here is a theological one. Though they understand this in a variety of ways, Christians believe that their created and cultural situation is not a matter of indifference to God. </a:t>
            </a:r>
          </a:p>
          <a:p>
            <a:endParaRPr lang="en-US" altLang="en-US" sz="1400" smtClean="0">
              <a:latin typeface="Arial" charset="0"/>
              <a:cs typeface="Arial" charset="0"/>
            </a:endParaRPr>
          </a:p>
          <a:p>
            <a:r>
              <a:rPr lang="en-US" altLang="en-US" sz="1400" smtClean="0">
                <a:latin typeface="Arial" charset="0"/>
                <a:cs typeface="Arial" charset="0"/>
              </a:rPr>
              <a:t>God, after all, created people out of the dust of the earth to work, eat, and live together in families and communities, and by their corporate and embodied lives to bring glory to God. Indeed, in the incarnation, carnation, God chose to become a part of the physical order and, by his death and resurrection, to redeem and re-orient that order. Moreover, in the New Testament, God calls believers into a particular cultural space that is called the church (literally, "those called"). </a:t>
            </a:r>
          </a:p>
          <a:p>
            <a:endParaRPr lang="en-US" altLang="en-US" sz="1400" smtClean="0">
              <a:latin typeface="Arial" charset="0"/>
              <a:cs typeface="Arial" charset="0"/>
            </a:endParaRPr>
          </a:p>
          <a:p>
            <a:r>
              <a:rPr lang="en-US" altLang="en-US" sz="1400" smtClean="0">
                <a:latin typeface="Arial" charset="0"/>
                <a:cs typeface="Arial" charset="0"/>
              </a:rPr>
              <a:t>The activities that make up what we call worship - prayer, praise, song - constitute some of the highest pursuits of which human beings are capable. And they involve participants totally, with the whole of their bodies and their minds, their wills and their emotions. The space of the church that we call worship is not inert or abstract; it is charged with the presence of God. Therefore, people who come into this experience cannot remain passive or indifferent. The spiritual space of worship "puts them into play," much as the space of a game puts people into play.' It is in this sense that we can say that the practices of worship are theological practices. </a:t>
            </a:r>
          </a:p>
          <a:p>
            <a:endParaRPr lang="en-US" altLang="en-US" sz="1400" smtClean="0">
              <a:latin typeface="Arial" charset="0"/>
              <a:cs typeface="Arial" charset="0"/>
            </a:endParaRPr>
          </a:p>
          <a:p>
            <a:r>
              <a:rPr lang="en-US" altLang="en-US" sz="1400" smtClean="0">
                <a:latin typeface="Arial" charset="0"/>
                <a:cs typeface="Arial" charset="0"/>
              </a:rPr>
              <a:t>Not everyone who comes to church has the same level of comprehension about this theological backdrop. Indeed, a complete articulation of the theology that underlies worship, even if such a thing were possible, is not a prerequisite to engaging in worship. God's invitation to worship is extended to all alike, whether learned or simple. To be sure, everyone who prays or gives thanks must understand something thing about God - that God is Creator and Sustainer and the Giver of All Gifts. Moreover, faithfulness in worship is a great teacher of theology, as I will argue. But the reverse is not necessarily the case: theological insight does not in itself guarantee true worship. This way of putting ting things may seem strange to readers who, as we noted above, are used to hearing that God only cares about what is going on inside our hearts and minds.</a:t>
            </a:r>
          </a:p>
          <a:p>
            <a:endParaRPr lang="en-US" altLang="en-US" sz="1400" smtClean="0">
              <a:latin typeface="Arial" charset="0"/>
              <a:cs typeface="Arial" charset="0"/>
            </a:endParaRPr>
          </a:p>
          <a:p>
            <a:r>
              <a:rPr lang="en-US" altLang="en-US" sz="1400" smtClean="0">
                <a:latin typeface="Arial" charset="0"/>
                <a:cs typeface="Arial" charset="0"/>
              </a:rPr>
              <a:t>William Dyrness. A Primer on Christian Worship: Where We've Been, Where We Are, Where We Can Go (Calvin Institute of Christian Worship Liturgical Studies) (Kindle Locations 112-121). Kindle Edition. </a:t>
            </a:r>
          </a:p>
        </p:txBody>
      </p:sp>
      <p:sp>
        <p:nvSpPr>
          <p:cNvPr id="20484"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185A495B-0462-43CC-82A4-477CC348F86E}" type="slidenum">
              <a:rPr lang="en-US" altLang="en-US"/>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r>
              <a:rPr lang="en-US" altLang="en-US" sz="1400" b="1" smtClean="0">
                <a:latin typeface="Arial" charset="0"/>
                <a:cs typeface="Arial" charset="0"/>
              </a:rPr>
              <a:t>The Importance of Focusing on Worship Practices </a:t>
            </a:r>
          </a:p>
          <a:p>
            <a:endParaRPr lang="en-US" altLang="en-US" sz="1400" smtClean="0">
              <a:latin typeface="Arial" charset="0"/>
              <a:cs typeface="Arial" charset="0"/>
            </a:endParaRPr>
          </a:p>
          <a:p>
            <a:r>
              <a:rPr lang="en-US" altLang="en-US" sz="1400" smtClean="0">
                <a:latin typeface="Arial" charset="0"/>
                <a:cs typeface="Arial" charset="0"/>
              </a:rPr>
              <a:t>A focus on worship practices is important because they are the common heritage of Christians in all places and times - they are what bind Christians together with each other and with God. Moreover, this emphasis on the usual practices of worship also reflects the actual relation between theology and practice. We begin with the practices of worship because they are logically (and often historically) prior to the development of well-defined theological positions. This truth is reflected in the ancient conviction of the church that worship is "primary theology." </a:t>
            </a:r>
          </a:p>
          <a:p>
            <a:endParaRPr lang="en-US" altLang="en-US" sz="1400" smtClean="0">
              <a:latin typeface="Arial" charset="0"/>
              <a:cs typeface="Arial" charset="0"/>
            </a:endParaRPr>
          </a:p>
          <a:p>
            <a:r>
              <a:rPr lang="en-US" altLang="en-US" sz="1400" smtClean="0">
                <a:latin typeface="Arial" charset="0"/>
                <a:cs typeface="Arial" charset="0"/>
              </a:rPr>
              <a:t>The language of prayer, praise, and confession is the fundamental language of the Christian faith. Formal theological language always builds and reflects on this language of worship. As the late theologian Catherine La Cugna explains, The language of praise is the primary language of Christian faith, and for that reason the liturgy is sometimes called "primary theology." Primary theology takes place at the point at which God touches us through word and sacrament, and we in response offer thanksgiving, supplication, invocation, benediction to God.... The worship and praise of God is the living context, the precondition even, for the theological enterprise.' </a:t>
            </a:r>
          </a:p>
          <a:p>
            <a:endParaRPr lang="en-US" altLang="en-US" sz="1400" smtClean="0">
              <a:latin typeface="Arial" charset="0"/>
              <a:cs typeface="Arial" charset="0"/>
            </a:endParaRPr>
          </a:p>
          <a:p>
            <a:r>
              <a:rPr lang="en-US" altLang="en-US" sz="1400" smtClean="0">
                <a:latin typeface="Arial" charset="0"/>
                <a:cs typeface="Arial" charset="0"/>
              </a:rPr>
              <a:t>What is formally called "theology" is, then, a secondary reflection and elaboration of the life of worship and prayer that provides the warp and woof of the Christian life in all places and times. </a:t>
            </a:r>
          </a:p>
          <a:p>
            <a:endParaRPr lang="en-US" altLang="en-US" sz="1400" smtClean="0">
              <a:latin typeface="Arial" charset="0"/>
              <a:cs typeface="Arial" charset="0"/>
            </a:endParaRPr>
          </a:p>
          <a:p>
            <a:r>
              <a:rPr lang="en-US" altLang="en-US" sz="1400" smtClean="0">
                <a:latin typeface="Arial" charset="0"/>
                <a:cs typeface="Arial" charset="0"/>
              </a:rPr>
              <a:t>This priority of practice means that a person's prayer may be a better indicator of her beliefs than her explicit statements of faith. Show me a person's practice of prayer, and I will show you her theological convictions. Prayer indicates not what people say they believe but what they actually do believe - and believe in such a way as to act on it toward God. Prayer, along with praise and confession, expresses believers' core convictions about themselves and the world. (The reverse verse is true as well, as J. J. von Allmen points out: What cannot be translated into prayer is probably bad theology.) In the ancient church, this idea was articulated in the Latin expression Lex orandi, lex credendi - that is, the church's prayer sets the pattern for its belief, which is to say that belief is ordered by prayer, not the reverse. A deepening life of prayer strengthens one's faith. If this is so, then encouraging a more thoughtful practice of worship, the goal of this small book, may be a good way - perhaps the best way - to further believers' theological maturity. </a:t>
            </a:r>
          </a:p>
          <a:p>
            <a:endParaRPr lang="en-US" altLang="en-US" sz="1400" smtClean="0">
              <a:latin typeface="Arial" charset="0"/>
              <a:cs typeface="Arial" charset="0"/>
            </a:endParaRPr>
          </a:p>
          <a:p>
            <a:r>
              <a:rPr lang="en-US" altLang="en-US" sz="1400" smtClean="0">
                <a:latin typeface="Arial" charset="0"/>
                <a:cs typeface="Arial" charset="0"/>
              </a:rPr>
              <a:t>But throughout the discussion here we will be using practices in a particular way - to refer to those communal activities whose purposes poses and goals have been developed over long periods of time. Such activities are not limited to religion, of course. In the political arena, for example, voting is such a practice, with a long history and a deep meaning. Even if people may not, in a particular election, give a great deal of thought to the activity of voting, they engage in a practice that has wide historical and social ramifications - that power, for example,  resides with people and not only with leaders, that each person has the same opportunity to express opinions, and so on. Sociologists and philosophers speak of such practices as "theory laden" - that is, having deep and intrinsic meaning. And this expresses a further reason son for our emphasis on practice. The habits we emphasize are "thick" practices, in that they often involve layers of meaning, all of them involving in some way human response and relationship to God. We may also speak of such forms as symbolic, as transparent to a transcendent reality that gives them meaning - in this case, to the activity tivity of God. So, although we begin with the practices of worship, we do not thereby leave God out of account, for these activities are themselves selves theological matters.</a:t>
            </a:r>
          </a:p>
          <a:p>
            <a:endParaRPr lang="en-US" altLang="en-US" sz="1400" smtClean="0">
              <a:latin typeface="Arial" charset="0"/>
              <a:cs typeface="Arial" charset="0"/>
            </a:endParaRPr>
          </a:p>
          <a:p>
            <a:r>
              <a:rPr lang="en-US" altLang="en-US" sz="1400" smtClean="0">
                <a:latin typeface="Arial" charset="0"/>
                <a:cs typeface="Arial" charset="0"/>
              </a:rPr>
              <a:t>William Dyrness. A Primer on Christian Worship: Where We've Been, Where We Are, Where We Can Go (Calvin Institute of Christian Worship Liturgical Studies) (Kindle Locations 137-143). Kindle Edition. </a:t>
            </a:r>
          </a:p>
        </p:txBody>
      </p:sp>
      <p:sp>
        <p:nvSpPr>
          <p:cNvPr id="22532"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AB8A95E-84A3-4D0B-A3A1-5904C921A2F7}" type="slidenum">
              <a:rPr lang="en-US" altLang="en-US"/>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r>
              <a:rPr lang="en-US" altLang="en-US" sz="1400" b="1" smtClean="0">
                <a:latin typeface="Arial" charset="0"/>
                <a:cs typeface="Arial" charset="0"/>
              </a:rPr>
              <a:t>The Relationship between Scripture and Worship </a:t>
            </a:r>
          </a:p>
          <a:p>
            <a:endParaRPr lang="en-US" altLang="en-US" sz="1400" b="1" smtClean="0">
              <a:latin typeface="Arial" charset="0"/>
              <a:cs typeface="Arial" charset="0"/>
            </a:endParaRPr>
          </a:p>
          <a:p>
            <a:r>
              <a:rPr lang="en-US" altLang="en-US" sz="1400" smtClean="0">
                <a:latin typeface="Arial" charset="0"/>
                <a:cs typeface="Arial" charset="0"/>
              </a:rPr>
              <a:t>The priority of worship practices is evident not only in the history of the church, but also in the Scriptures themselves. Biblical scholars in various ways have argued that worship is fundamental to the narrative of Scripture. This is true not only in the sense that the narrative includes accounts of worship and instructions about true worship, but also in the sense that the material of worship itself - the songs, the litanies, the confessions - frequently provides much of the content of biblical writings, both in the Old and the New Testament. Indeed, some scholars have argued that worship not only constitutes the goal of the story - as the book of Revelation makes clear - but in many cases provides structure for the story itself. </a:t>
            </a:r>
          </a:p>
          <a:p>
            <a:endParaRPr lang="en-US" altLang="en-US" sz="1400" smtClean="0">
              <a:latin typeface="Arial" charset="0"/>
              <a:cs typeface="Arial" charset="0"/>
            </a:endParaRPr>
          </a:p>
          <a:p>
            <a:r>
              <a:rPr lang="en-US" altLang="en-US" sz="1400" smtClean="0">
                <a:latin typeface="Arial" charset="0"/>
                <a:cs typeface="Arial" charset="0"/>
              </a:rPr>
              <a:t>One example of such an approach to the biblical materials is a recent study of the Pentateuch (the first five books of the Bible) titled </a:t>
            </a:r>
            <a:r>
              <a:rPr lang="en-US" altLang="en-US" sz="1400" u="sng" smtClean="0">
                <a:latin typeface="Arial" charset="0"/>
                <a:cs typeface="Arial" charset="0"/>
              </a:rPr>
              <a:t>The Torah's Vision of Worship </a:t>
            </a:r>
            <a:r>
              <a:rPr lang="en-US" altLang="en-US" sz="1400" smtClean="0">
                <a:latin typeface="Arial" charset="0"/>
                <a:cs typeface="Arial" charset="0"/>
              </a:rPr>
              <a:t>by Samuel Balentine. Professor Balentine tine argues that the Torah is structured by a particular vision of worship. ship.  </a:t>
            </a:r>
          </a:p>
          <a:p>
            <a:endParaRPr lang="en-US" altLang="en-US" sz="1400" smtClean="0">
              <a:latin typeface="Arial" charset="0"/>
              <a:cs typeface="Arial" charset="0"/>
            </a:endParaRPr>
          </a:p>
          <a:p>
            <a:r>
              <a:rPr lang="en-US" altLang="en-US" sz="1400" smtClean="0">
                <a:latin typeface="Arial" charset="0"/>
                <a:cs typeface="Arial" charset="0"/>
              </a:rPr>
              <a:t>For Israel, responding to God's call to worship, as this is conveyed in the Torah, represented "the principal means by which [this] community of faith ... attain[ed] clarity about God, God's design for the world, and the role of humankind."' This orienting vision is reflected in the way these books are structured - at the beginning, with a collection of narratives coming from the creation; in the middle, with instructions about worship and the tabernacle (Exod. 19-Num. 10); and at the end, with stories about the journey into the Promised Land. </a:t>
            </a:r>
          </a:p>
          <a:p>
            <a:endParaRPr lang="en-US" altLang="en-US" sz="1400" smtClean="0">
              <a:latin typeface="Arial" charset="0"/>
              <a:cs typeface="Arial" charset="0"/>
            </a:endParaRPr>
          </a:p>
          <a:p>
            <a:r>
              <a:rPr lang="en-US" altLang="en-US" sz="1400" smtClean="0">
                <a:latin typeface="Arial" charset="0"/>
                <a:cs typeface="Arial" charset="0"/>
              </a:rPr>
              <a:t>At the beginning, the creation account is structured as a "liturgy of creation," which Balentine believes is </a:t>
            </a:r>
            <a:r>
              <a:rPr lang="en-US" altLang="en-US" sz="1400" i="1" smtClean="0">
                <a:latin typeface="Arial" charset="0"/>
                <a:cs typeface="Arial" charset="0"/>
              </a:rPr>
              <a:t>a liturgy of order rather than of origin</a:t>
            </a:r>
            <a:r>
              <a:rPr lang="en-US" altLang="en-US" sz="1400" smtClean="0">
                <a:latin typeface="Arial" charset="0"/>
                <a:cs typeface="Arial" charset="0"/>
              </a:rPr>
              <a:t>. This probably grew out of a litany that was a central part of Israel's worship. It is a "summons to celebrate and participate in the ordered, ritual, and relational world that God calls into existence.   Because this cosmic order is fragile, as the early chapters of Genesis make clear, God had to establish an everlasting covenant that reaffirms this order. This covenant, expressed in the deliverance of the Exodus, is embodied in what Balentine calls the liturgy of the covenant.  Israel is called to express this covenant ritually through the ordered spaces and actions outlined in Leviticus, which is pointedly at the very center of the Torah. In the building of the tabernacle and by their ordered obedience, Israel is engaged, Balentine believes, in acts of "world construction." </a:t>
            </a:r>
          </a:p>
          <a:p>
            <a:endParaRPr lang="en-US" altLang="en-US" sz="1400" smtClean="0">
              <a:latin typeface="Arial" charset="0"/>
              <a:cs typeface="Arial" charset="0"/>
            </a:endParaRPr>
          </a:p>
          <a:p>
            <a:r>
              <a:rPr lang="en-US" altLang="en-US" sz="1400" b="1" smtClean="0">
                <a:latin typeface="Arial" charset="0"/>
                <a:cs typeface="Arial" charset="0"/>
              </a:rPr>
              <a:t>In Deuteronomy the attention is turned toward the future</a:t>
            </a:r>
            <a:r>
              <a:rPr lang="en-US" altLang="en-US" sz="1400" smtClean="0">
                <a:latin typeface="Arial" charset="0"/>
                <a:cs typeface="Arial" charset="0"/>
              </a:rPr>
              <a:t>, when Israel will inhabit the land God will give them. Especially in the Covenant of Moab (Dent. 29-32), Israel focuses on the choices that lie in front of them. These choices again are </a:t>
            </a:r>
            <a:r>
              <a:rPr lang="en-US" altLang="en-US" sz="1400" b="1" smtClean="0">
                <a:latin typeface="Arial" charset="0"/>
                <a:cs typeface="Arial" charset="0"/>
              </a:rPr>
              <a:t>affirmed in worship</a:t>
            </a:r>
            <a:r>
              <a:rPr lang="en-US" altLang="en-US" sz="1400" smtClean="0">
                <a:latin typeface="Arial" charset="0"/>
                <a:cs typeface="Arial" charset="0"/>
              </a:rPr>
              <a:t>, which "imaginatively [creates] a new world in which God's cosmic design may be more fully actualized."' Worship, then, enabled God's people not only to affirm and celebrate the created order but also to respond to God's creative work by constructing a just and righteous community in the land God would give them. </a:t>
            </a:r>
          </a:p>
          <a:p>
            <a:endParaRPr lang="en-US" altLang="en-US" sz="1400" smtClean="0">
              <a:latin typeface="Arial" charset="0"/>
              <a:cs typeface="Arial" charset="0"/>
            </a:endParaRPr>
          </a:p>
          <a:p>
            <a:r>
              <a:rPr lang="en-US" altLang="en-US" sz="1400" smtClean="0">
                <a:latin typeface="Arial" charset="0"/>
                <a:cs typeface="Arial" charset="0"/>
              </a:rPr>
              <a:t>Notice how this reflects the dual directionality of worship that we noted earlier. God creates a world that reflects the divine wisdom and calls a people to respond to this loving initiative; Noah, Abraham, Sarah, rah, and Moses respond by instituting rituals of worship. Moreover, this worship motivates and sustains the people's community formation. Balentine concludes, "The act of worship is an extension of God's creative work into the community-building and world-building that upholds the order of creation."' Worship on this view is grounded in the creative acts of God, both in creation and in the Exodus, dus, which precede and enable the human response. The answer of worship embodies these realities and becomes itself an act of "world construction."' </a:t>
            </a:r>
          </a:p>
          <a:p>
            <a:endParaRPr lang="en-US" altLang="en-US" sz="1400" smtClean="0">
              <a:latin typeface="Arial" charset="0"/>
              <a:cs typeface="Arial" charset="0"/>
            </a:endParaRPr>
          </a:p>
          <a:p>
            <a:r>
              <a:rPr lang="en-US" altLang="en-US" sz="1400" smtClean="0">
                <a:latin typeface="Arial" charset="0"/>
                <a:cs typeface="Arial" charset="0"/>
              </a:rPr>
              <a:t>Throughout the remainder of the old Testament, the activity of worship always refers back to the mighty work of God in the creation and the deliverance from Egypt. In particular, the actions of the priests consistently represent these mighty actions. Old Testament scholar John Kleinig describes temple worship as it is portrayed in the books of the Chronicles: </a:t>
            </a:r>
          </a:p>
          <a:p>
            <a:endParaRPr lang="en-US" altLang="en-US" sz="1400" smtClean="0">
              <a:latin typeface="Arial" charset="0"/>
              <a:cs typeface="Arial" charset="0"/>
            </a:endParaRPr>
          </a:p>
          <a:p>
            <a:r>
              <a:rPr lang="en-US" altLang="en-US" sz="1400" smtClean="0">
                <a:latin typeface="Arial" charset="0"/>
                <a:cs typeface="Arial" charset="0"/>
              </a:rPr>
              <a:t>Through the ritual performance of choral music during the oblation of the burnt offering, the singers presented the Lord to his assembled people. They evoked the Lord and announced his presence to the congregation ... they spoke for God to his people. As they sang their songs of praise, they announced the Lord's acceptance of his people and declared his favorable disposition to them; they also proclaimed the Lord's deliverance of his people and secured cured his intervention against their enemies.“  </a:t>
            </a:r>
          </a:p>
          <a:p>
            <a:endParaRPr lang="en-US" altLang="en-US" sz="1400" smtClean="0">
              <a:latin typeface="Arial" charset="0"/>
              <a:cs typeface="Arial" charset="0"/>
            </a:endParaRPr>
          </a:p>
          <a:p>
            <a:r>
              <a:rPr lang="en-US" altLang="en-US" sz="1400" smtClean="0">
                <a:latin typeface="Arial" charset="0"/>
                <a:cs typeface="Arial" charset="0"/>
              </a:rPr>
              <a:t>Notice how the very acts of worship, the singing and praising, reflected and represented God's very presence among the people. Invited by God, this praise became itself a divine garment. </a:t>
            </a:r>
          </a:p>
          <a:p>
            <a:endParaRPr lang="en-US" altLang="en-US" sz="1400" smtClean="0">
              <a:latin typeface="Arial" charset="0"/>
              <a:cs typeface="Arial" charset="0"/>
            </a:endParaRPr>
          </a:p>
          <a:p>
            <a:r>
              <a:rPr lang="en-US" altLang="en-US" sz="1400" smtClean="0">
                <a:latin typeface="Arial" charset="0"/>
                <a:cs typeface="Arial" charset="0"/>
              </a:rPr>
              <a:t>The New Testament continues this emphasis on God's initiative as it is seen in the life and work of Christ. Christ becomes our Passover over Lamb, who, like the Old Testament priest, shows forth the glory of God to those with eyes to see. When Jesus tells the woman at Jacob's Well in John 4 that "the hour is coming, and is now here, when the true worshipers will worship the Father in spirit and truth" (John 4:23), he surely meant for her to understand this in the context of his promise to give her "living water." What he surely did not mean is that worship will now - in contrast to Old Testament worship - become a purely internal and mystical affair (a widespread interpretation that reflects our unique cultural situation). </a:t>
            </a:r>
          </a:p>
          <a:p>
            <a:endParaRPr lang="en-US" altLang="en-US" sz="1400" smtClean="0">
              <a:latin typeface="Arial" charset="0"/>
              <a:cs typeface="Arial" charset="0"/>
            </a:endParaRPr>
          </a:p>
          <a:p>
            <a:r>
              <a:rPr lang="en-US" altLang="en-US" sz="1400" smtClean="0">
                <a:latin typeface="Arial" charset="0"/>
                <a:cs typeface="Arial" charset="0"/>
              </a:rPr>
              <a:t>John's Gospel is filled with liturgical and Eucharistic motifs, including the wine at the marriage in chapter two and the water at the Festival of Booths in chapter seven. As believers are led by the Spirit to respond to Christ, to worship, they will be led into all truth, as John says later (John 16:13). The rituals of their worship will be shaped by this new and living Word of God, Jesus the Christ. </a:t>
            </a:r>
          </a:p>
          <a:p>
            <a:endParaRPr lang="en-US" altLang="en-US" sz="1400" smtClean="0">
              <a:latin typeface="Arial" charset="0"/>
              <a:cs typeface="Arial" charset="0"/>
            </a:endParaRPr>
          </a:p>
          <a:p>
            <a:r>
              <a:rPr lang="en-US" altLang="en-US" sz="1400" smtClean="0">
                <a:latin typeface="Arial" charset="0"/>
                <a:cs typeface="Arial" charset="0"/>
              </a:rPr>
              <a:t>Just as worship may have structured critical parts of the Old Testament, so it was critical to the development of the New Testament. In an important article, theologian Daniel von Allmen argued a generation ago that it was within the practice of worship in the early church that theological reflection was born. Quoting Edmund Schlink, von Allmen notes that "the basic structure of God-talk is not the doctrine of God, but the worship of God.s11 </a:t>
            </a:r>
          </a:p>
          <a:p>
            <a:endParaRPr lang="en-US" altLang="en-US" sz="1400" smtClean="0">
              <a:latin typeface="Arial" charset="0"/>
              <a:cs typeface="Arial" charset="0"/>
            </a:endParaRPr>
          </a:p>
          <a:p>
            <a:r>
              <a:rPr lang="en-US" altLang="en-US" sz="1400" smtClean="0">
                <a:latin typeface="Arial" charset="0"/>
                <a:cs typeface="Arial" charset="0"/>
              </a:rPr>
              <a:t>it was within the practice of worship in the early church that theological reflection was born.  The early church began its life by singing its faith, and some of its hymns are recorded in the New Testament. This process, he argues, began as a spontaneous response to the missionary situation in which the Greek-speaking Christians found themselves. They translated Lord as Kurios, which was the term applied to the Roman emperor, as a way of making their worship intelligible to Greek-speaking believers. They did not create the narrative itself, of course - as von Allmen notes, they pointedly avoided changing the preaching tradition they received (1 Cor. 15:1-3).12 Rather, their creativity was expressed in the development of their worship. ship. Their hymns included adaptations of Old Testament materials and original poems. In perhaps the most famous worship song of all, they put Isaiah 45:22-23 into poetic form for their new situation:</a:t>
            </a:r>
          </a:p>
          <a:p>
            <a:endParaRPr lang="en-US" altLang="en-US" sz="1400" smtClean="0">
              <a:latin typeface="Arial" charset="0"/>
              <a:cs typeface="Arial" charset="0"/>
            </a:endParaRPr>
          </a:p>
          <a:p>
            <a:r>
              <a:rPr lang="en-US" altLang="en-US" sz="1400" smtClean="0">
                <a:latin typeface="Arial" charset="0"/>
                <a:cs typeface="Arial" charset="0"/>
              </a:rPr>
              <a:t>Let the same mind be in you that was in Christ Jesus, who, though he was in the form of God, did not regard equality with God as something to be exploited, but emptied himself ... and became obedient to the point of death ... so that at the name of Jesus every knee should bend, in heaven and on earth. (Phil. 2:5-10)</a:t>
            </a:r>
          </a:p>
          <a:p>
            <a:endParaRPr lang="en-US" altLang="en-US" sz="1400" smtClean="0">
              <a:latin typeface="Arial" charset="0"/>
              <a:cs typeface="Arial" charset="0"/>
            </a:endParaRPr>
          </a:p>
          <a:p>
            <a:r>
              <a:rPr lang="en-US" altLang="en-US" sz="1400" smtClean="0">
                <a:latin typeface="Arial" charset="0"/>
                <a:cs typeface="Arial" charset="0"/>
              </a:rPr>
              <a:t>This early Christian hymn recalls the argument of Balentine. He insists that worship mediated Israel's affirmation of the cosmic order in creation with their call to form a community that would bless the nations. So here in Philippians, Paul uses this hymn to connect their call to be "of the same mind" (2:2), both in their community formation and in their worship of Jesus. Moreover, this "Lord" is the same "Jahweh" that in Isaiah 45 calls all the ends of the earth to "Turn to me and be saved" (Isa. 45:22). </a:t>
            </a:r>
          </a:p>
          <a:p>
            <a:endParaRPr lang="en-US" altLang="en-US" sz="1400" smtClean="0">
              <a:latin typeface="Arial" charset="0"/>
              <a:cs typeface="Arial" charset="0"/>
            </a:endParaRPr>
          </a:p>
          <a:p>
            <a:r>
              <a:rPr lang="en-US" altLang="en-US" sz="1400" smtClean="0">
                <a:latin typeface="Arial" charset="0"/>
                <a:cs typeface="Arial" charset="0"/>
              </a:rPr>
              <a:t>Thus, von Allmen argues, the early Christians reordered their cosmic structure first in their practice tice of worship; theology came later to provide a critical, ordering function. In their response of worship, they first expressed the new order of things that Christ had introduced (which, incidentally, Paul says they could not do without the Holy Spirit speaking through them; see Romans 8:15, 26). Here too, interestingly, they were at the same time contextualizing the Gospel message for a (new) Greek audience.  The centrality that practices of worship enjoyed in Scripture, and in the early church, suggests to us that these practices should also be central to our lives as twenty-first-century Christians - and that careful and thoughtful reflection on these practices is part of the way our minds and lives will be conformed to the likeness of Jesus Christ.</a:t>
            </a:r>
          </a:p>
          <a:p>
            <a:endParaRPr lang="en-US" altLang="en-US" sz="1400" smtClean="0">
              <a:latin typeface="Arial" charset="0"/>
              <a:cs typeface="Arial" charset="0"/>
            </a:endParaRPr>
          </a:p>
          <a:p>
            <a:r>
              <a:rPr lang="en-US" altLang="en-US" sz="1400" smtClean="0">
                <a:latin typeface="Arial" charset="0"/>
                <a:cs typeface="Arial" charset="0"/>
              </a:rPr>
              <a:t>William Dyrness. A Primer on Christian Worship: Where We've Been, Where We Are, Where We Can Go (Calvin Institute of Christian Worship Liturgical Studies) (Kindle Locations 193-194). Kindle Edition. </a:t>
            </a:r>
          </a:p>
        </p:txBody>
      </p:sp>
      <p:sp>
        <p:nvSpPr>
          <p:cNvPr id="24580"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469594E-62D1-4244-86F3-1E8C86719776}" type="slidenum">
              <a:rPr lang="en-US" altLang="en-US"/>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p:txBody>
          <a:bodyPr/>
          <a:lstStyle/>
          <a:p>
            <a:pPr>
              <a:defRPr/>
            </a:pPr>
            <a:r>
              <a:rPr lang="en-US" altLang="en-US" sz="1400" b="1" dirty="0" smtClean="0">
                <a:latin typeface="Arial" panose="020B0604020202020204" pitchFamily="34" charset="0"/>
                <a:cs typeface="Arial" panose="020B0604020202020204" pitchFamily="34" charset="0"/>
              </a:rPr>
              <a:t>A Note on Worship and Today's Media Culture </a:t>
            </a:r>
          </a:p>
          <a:p>
            <a:pPr>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We have reviewed some of the biblical evidence for the importance of worship in the life of Christians, and noted that worship is currently experiencing a renewal in many parts of the church. Unfortunately, there is more to be said about the current state of worship - which may constitute a final and critical reason for a book of this kind. There are powerful cultural currents that seem to be working against any sustained renewal of worship, even among serious Christians. While these will be discussed in further detail subsequently, they should be acknowledged here. Not only are current trends critical to any discussion of worship; my argument will be that the renewal of worship today day depends in important ways on the church's response to these cultural realities. Consider two examples - two disparate issues that, on reflection, turn out to be related not only to each other but also to any renewal of Christian practice. </a:t>
            </a:r>
          </a:p>
          <a:p>
            <a:pPr>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First, there is the dominance and accessibility of the media that seek both to rival and to influence the practices of worship. Movies, television, and related media rival worship in representing forms of life that embody other (economic or ideological) allegiances. For many people today, engagement in popular (or elite) culture has become a kind of substitute religion, complete with its own myths and rituals. </a:t>
            </a:r>
          </a:p>
          <a:p>
            <a:pPr>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But, as I argued above, these cultural products are neither uniformly hostile to nor unfailingly supportive of Christian worship. In their ability to manipulate and arouse, strong media images can encourage hedonistic self-indulgence, but they can also portray the human situation in powerful ways. The power of these images can become addictive and distracting. But these same qualities can also be used to serve more substantial values and practices - indeed, they often embody forms of great spiritual potential and great beauty. What is certain is that popular lar media culture has caught the attention of this generation. </a:t>
            </a:r>
          </a:p>
          <a:p>
            <a:pPr>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For these reasons, the media in various forms have inevitably found their way into church sanctuaries. Here they can serve the liturgy, but they can also subtly subvert it. The danger in the entertainment culture is that it encourages a superficial and often passive response to material. It can discourage deep reflection and encourage quick fixes for deep-seated human problems. We may see ourselves and our children mirrored in an episode of Two and a </a:t>
            </a:r>
            <a:r>
              <a:rPr lang="en-US" altLang="en-US" sz="1400" dirty="0" err="1" smtClean="0">
                <a:latin typeface="Arial" panose="020B0604020202020204" pitchFamily="34" charset="0"/>
                <a:cs typeface="Arial" panose="020B0604020202020204" pitchFamily="34" charset="0"/>
              </a:rPr>
              <a:t>HalfMen</a:t>
            </a:r>
            <a:r>
              <a:rPr lang="en-US" altLang="en-US" sz="1400" dirty="0" smtClean="0">
                <a:latin typeface="Arial" panose="020B0604020202020204" pitchFamily="34" charset="0"/>
                <a:cs typeface="Arial" panose="020B0604020202020204" pitchFamily="34" charset="0"/>
              </a:rPr>
              <a:t> or in a movie by Denzel Washington, but we are seldom encouraged to see this life within a larger, transcendent dent framework. Paul Griffiths describes our consumerist culture as endorsing a kind of reading "bent on extract[</a:t>
            </a:r>
            <a:r>
              <a:rPr lang="en-US" altLang="en-US" sz="1400" dirty="0" err="1" smtClean="0">
                <a:latin typeface="Arial" panose="020B0604020202020204" pitchFamily="34" charset="0"/>
                <a:cs typeface="Arial" panose="020B0604020202020204" pitchFamily="34" charset="0"/>
              </a:rPr>
              <a:t>ing</a:t>
            </a:r>
            <a:r>
              <a:rPr lang="en-US" altLang="en-US" sz="1400" dirty="0" smtClean="0">
                <a:latin typeface="Arial" panose="020B0604020202020204" pitchFamily="34" charset="0"/>
                <a:cs typeface="Arial" panose="020B0604020202020204" pitchFamily="34" charset="0"/>
              </a:rPr>
              <a:t>] what is useful or exciting or entertaining from what is read, preferably with dispatch, and then [moving] on to something else.s13 Worship, by contrast, encourages ages slow practices that feed the deep hungers of our hearts. </a:t>
            </a:r>
          </a:p>
          <a:p>
            <a:pPr>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But there is a further, not unrelated cultural reality that I want to emphasize, which might be summarized in this way: Today's youth-oriented oriented culture is in love with spirituality but distrusts religion. While the formal and institutional aspects of religion (and, for that matter, many other forms of civic life - including voting!) seem increasingly irrelevant, especially for younger people, the search for spiritual reality and deep encounters with God and others is more intense tense than ever. This presents Christians with a serious challenge and a crucial opportunity. For worship, while it expresses spirituality, is necessarily embodied in religious forms. While worship calls forth deep feelings, it is finally not an individual quest for an encounter with God or the spiritual. Worship orients itself around particular things that God has done in history, and it is primarily about things that Christians do together in the presence of God. </a:t>
            </a:r>
          </a:p>
          <a:p>
            <a:pPr>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The question becomes insistent: Why do the common practices of worship often seem irrelevant today? The problem is often laid at the door of this unreflective generation, which prefers a free-floating spirituality to traditional forms of any kind. Of course there is some truth in this charge, and if this were a book about apologetics and evangelism, I would perhaps focus on this weakness. But what if, in part, the problem is with the state of these practices? What if, under the influence of the functional literalism of our consumerist culture, the church's forms have become barren and opaque - what if they are no longer transparent to their ground in God? </a:t>
            </a:r>
          </a:p>
          <a:p>
            <a:pPr>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Throughout their history, the forms of Christian worship, at their best, have been resonant with the spiritual presence to which they refer. They have often been shaped into music or art of lasting beauty. Their vitality has not only nourished Christians in their faith, but has also often served to renew forms of the larger culture as well. What if the tensions and struggles we are facing today in the church represent sent a providential opening to recover this spiritual resonance? Christian practices of worship are often criticized today because they are captive either to simple traditionalism or to the simplistic search for new and entertaining forms of expression. In either case, there is the healthy recognition that these forms ought to be critical carriers of spiritual power. What is needed is a recovery of an understanding of Christian worship as providing symbolic resonance and theological depth. If this were to happen, the symbolic depth of Christian practices might provide a winsome contrast to the superficial culture of entertainment that surrounds us, even as it also satisfies the spiritual longings of our contemporaries. </a:t>
            </a:r>
          </a:p>
          <a:p>
            <a:pPr>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I have argued that worship inevitably reflects its cultural context. And in this respect it faces two perennial challenges. On the one hand, while it draws its nourishment from the story of the Gospel that has been received from Scripture and tradition, worship has to confront the false gods and facile desires of its context. But on the other hand, while it must not conform itself to this world, worship has always to situate itself within that world, finding its voice in the language of the day and in its genuine spiritual longings, even as it presents a rhetorical vision of an alternative world that God in Christ is bringing into being. The challenges represented by this dual calling represent the substance of the chapters that follow. </a:t>
            </a:r>
          </a:p>
          <a:p>
            <a:pPr>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QUESTIONS FOR DISCUSSION </a:t>
            </a:r>
          </a:p>
          <a:p>
            <a:pPr>
              <a:defRPr/>
            </a:pPr>
            <a:endParaRPr lang="en-US" altLang="en-US" sz="1400" dirty="0" smtClean="0">
              <a:latin typeface="Arial" panose="020B0604020202020204" pitchFamily="34" charset="0"/>
              <a:cs typeface="Arial" panose="020B0604020202020204" pitchFamily="34" charset="0"/>
            </a:endParaRPr>
          </a:p>
          <a:p>
            <a:pPr marL="342900" indent="-342900">
              <a:buFontTx/>
              <a:buAutoNum type="arabicPeriod"/>
              <a:defRPr/>
            </a:pPr>
            <a:r>
              <a:rPr lang="en-US" altLang="en-US" sz="1400" dirty="0" smtClean="0">
                <a:latin typeface="Arial" panose="020B0604020202020204" pitchFamily="34" charset="0"/>
                <a:cs typeface="Arial" panose="020B0604020202020204" pitchFamily="34" charset="0"/>
              </a:rPr>
              <a:t>What do we mean when we say that worship practices are "theological"? logical"? </a:t>
            </a:r>
          </a:p>
          <a:p>
            <a:pPr marL="342900" indent="-342900">
              <a:buFontTx/>
              <a:buAutoNum type="arabicPeriod"/>
              <a:defRPr/>
            </a:pPr>
            <a:r>
              <a:rPr lang="en-US" altLang="en-US" sz="1400" dirty="0" smtClean="0">
                <a:latin typeface="Arial" panose="020B0604020202020204" pitchFamily="34" charset="0"/>
                <a:cs typeface="Arial" panose="020B0604020202020204" pitchFamily="34" charset="0"/>
              </a:rPr>
              <a:t>Since worship is dual-sided, something that happens between God and believers, do you think a good way of thinking about the worship experience might be as a "conversation between us and God"? What might be the strengths and/or weaknesses of such a model? </a:t>
            </a:r>
          </a:p>
          <a:p>
            <a:pPr marL="342900" indent="-342900">
              <a:buFontTx/>
              <a:buAutoNum type="arabicPeriod"/>
              <a:defRPr/>
            </a:pPr>
            <a:r>
              <a:rPr lang="en-US" altLang="en-US" sz="1400" dirty="0" smtClean="0">
                <a:latin typeface="Arial" panose="020B0604020202020204" pitchFamily="34" charset="0"/>
                <a:cs typeface="Arial" panose="020B0604020202020204" pitchFamily="34" charset="0"/>
              </a:rPr>
              <a:t>What are some specific ways in which your culture affects (or infects?) the way you worship? Discuss this as a problem and as an opportunity. </a:t>
            </a:r>
          </a:p>
          <a:p>
            <a:pPr marL="342900" indent="-342900">
              <a:buFontTx/>
              <a:buAutoNum type="arabicPeriod"/>
              <a:defRPr/>
            </a:pPr>
            <a:r>
              <a:rPr lang="en-US" altLang="en-US" sz="1400" dirty="0" smtClean="0">
                <a:latin typeface="Arial" panose="020B0604020202020204" pitchFamily="34" charset="0"/>
                <a:cs typeface="Arial" panose="020B0604020202020204" pitchFamily="34" charset="0"/>
              </a:rPr>
              <a:t>Discuss other "worship practices" in the New Testament that might be considered places of theological innovation (see, e.g., Matt. 3:13-17; Acts 2:4; Acts 4:32-33). 5. Discuss the problems and opportunities provided for worship leaders by the media, especially the movies, and popular culture.</a:t>
            </a:r>
          </a:p>
          <a:p>
            <a:pPr marL="342900" indent="-342900">
              <a:buFontTx/>
              <a:buAutoNum type="arabicPeriod"/>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William </a:t>
            </a:r>
            <a:r>
              <a:rPr lang="en-US" altLang="en-US" sz="1400" dirty="0" err="1" smtClean="0">
                <a:latin typeface="Arial" panose="020B0604020202020204" pitchFamily="34" charset="0"/>
                <a:cs typeface="Arial" panose="020B0604020202020204" pitchFamily="34" charset="0"/>
              </a:rPr>
              <a:t>Dyrness</a:t>
            </a:r>
            <a:r>
              <a:rPr lang="en-US" altLang="en-US" sz="1400" dirty="0" smtClean="0">
                <a:latin typeface="Arial" panose="020B0604020202020204" pitchFamily="34" charset="0"/>
                <a:cs typeface="Arial" panose="020B0604020202020204" pitchFamily="34" charset="0"/>
              </a:rPr>
              <a:t>. A Primer on Christian Worship: Where We've Been, Where We Are, Where We Can Go (Calvin Institute of Christian Worship Liturgical Studies) (Kindle Locations 240-246). Kindle Edition. </a:t>
            </a:r>
          </a:p>
          <a:p>
            <a:pPr>
              <a:defRPr/>
            </a:pPr>
            <a:endParaRPr lang="en-US" altLang="en-US" sz="1400" dirty="0" smtClean="0">
              <a:latin typeface="Arial" panose="020B0604020202020204" pitchFamily="34" charset="0"/>
              <a:cs typeface="Arial" panose="020B0604020202020204" pitchFamily="34" charset="0"/>
            </a:endParaRPr>
          </a:p>
        </p:txBody>
      </p:sp>
      <p:sp>
        <p:nvSpPr>
          <p:cNvPr id="26628"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821D0158-3F84-40FB-A5D9-549BA1B84131}" type="slidenum">
              <a:rPr lang="en-US" altLang="en-US"/>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p:txBody>
          <a:bodyPr/>
          <a:lstStyle/>
          <a:p>
            <a:pPr>
              <a:defRPr/>
            </a:pPr>
            <a:r>
              <a:rPr lang="en-US" altLang="en-US" sz="1400" b="1" dirty="0" smtClean="0">
                <a:latin typeface="Arial" panose="020B0604020202020204" pitchFamily="34" charset="0"/>
                <a:cs typeface="Arial" panose="020B0604020202020204" pitchFamily="34" charset="0"/>
              </a:rPr>
              <a:t>A Note on Worship and Today's Media Culture </a:t>
            </a:r>
          </a:p>
          <a:p>
            <a:pPr>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We have reviewed some of the biblical evidence for the importance of worship in the life of Christians, and noted that worship is currently experiencing a renewal in many parts of the church. Unfortunately, there is more to be said about the current state of worship - which may constitute a final and critical reason for a book of this kind. There are powerful cultural currents that seem to be working against any sustained renewal of worship, even among serious Christians. While these will be discussed in further detail subsequently, they should be acknowledged here. Not only are current trends critical to any discussion of worship; my argument will be that the renewal of worship today day depends in important ways on the church's response to these cultural realities. Consider two examples - two disparate issues that, on reflection, turn out to be related not only to each other but also to any renewal of Christian practice. </a:t>
            </a:r>
          </a:p>
          <a:p>
            <a:pPr>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First, there is the dominance and accessibility of the media that seek both to rival and to influence the practices of worship. Movies, television, and related media rival worship in representing forms of life that embody other (economic or ideological) allegiances. For many people today, engagement in popular (or elite) culture has become a kind of substitute religion, complete with its own myths and rituals. </a:t>
            </a:r>
          </a:p>
          <a:p>
            <a:pPr>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But, as I argued above, these cultural products are neither uniformly hostile to nor unfailingly supportive of Christian worship. In their ability to manipulate and arouse, strong media images can encourage hedonistic self-indulgence, but they can also portray the human situation in powerful ways. The power of these images can become addictive and distracting. But these same qualities can also be used to serve more substantial values and practices - indeed, they often embody forms of great spiritual potential and great beauty. What is certain is that popular lar media culture has caught the attention of this generation. </a:t>
            </a:r>
          </a:p>
          <a:p>
            <a:pPr>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For these reasons, the media in various forms have inevitably found their way into church sanctuaries. Here they can serve the liturgy, but they can also subtly subvert it. The danger in the entertainment culture is that it encourages a superficial and often passive response to material. It can discourage deep reflection and encourage quick fixes for deep-seated human problems. We may see ourselves and our children mirrored in an episode of Two and a </a:t>
            </a:r>
            <a:r>
              <a:rPr lang="en-US" altLang="en-US" sz="1400" dirty="0" err="1" smtClean="0">
                <a:latin typeface="Arial" panose="020B0604020202020204" pitchFamily="34" charset="0"/>
                <a:cs typeface="Arial" panose="020B0604020202020204" pitchFamily="34" charset="0"/>
              </a:rPr>
              <a:t>HalfMen</a:t>
            </a:r>
            <a:r>
              <a:rPr lang="en-US" altLang="en-US" sz="1400" dirty="0" smtClean="0">
                <a:latin typeface="Arial" panose="020B0604020202020204" pitchFamily="34" charset="0"/>
                <a:cs typeface="Arial" panose="020B0604020202020204" pitchFamily="34" charset="0"/>
              </a:rPr>
              <a:t> or in a movie by Denzel Washington, but we are seldom encouraged to see this life within a larger, transcendent dent framework. Paul Griffiths describes our consumerist culture as endorsing a kind of reading "bent on extract[</a:t>
            </a:r>
            <a:r>
              <a:rPr lang="en-US" altLang="en-US" sz="1400" dirty="0" err="1" smtClean="0">
                <a:latin typeface="Arial" panose="020B0604020202020204" pitchFamily="34" charset="0"/>
                <a:cs typeface="Arial" panose="020B0604020202020204" pitchFamily="34" charset="0"/>
              </a:rPr>
              <a:t>ing</a:t>
            </a:r>
            <a:r>
              <a:rPr lang="en-US" altLang="en-US" sz="1400" dirty="0" smtClean="0">
                <a:latin typeface="Arial" panose="020B0604020202020204" pitchFamily="34" charset="0"/>
                <a:cs typeface="Arial" panose="020B0604020202020204" pitchFamily="34" charset="0"/>
              </a:rPr>
              <a:t>] what is useful or exciting or entertaining from what is read, preferably with dispatch, and then [moving] on to something else.s13 Worship, by contrast, encourages ages slow practices that feed the deep hungers of our hearts. </a:t>
            </a:r>
          </a:p>
          <a:p>
            <a:pPr>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But there is a further, not unrelated cultural reality that I want to emphasize, which might be summarized in this way: Today's youth-oriented oriented culture is in love with spirituality but distrusts religion. While the formal and institutional aspects of religion (and, for that matter, many other forms of civic life - including voting!) seem increasingly irrelevant, especially for younger people, the search for spiritual reality and deep encounters with God and others is more intense tense than ever. This presents Christians with a serious challenge and a crucial opportunity. For worship, while it expresses spirituality, is necessarily embodied in religious forms. While worship calls forth deep feelings, it is finally not an individual quest for an encounter with God or the spiritual. Worship orients itself around particular things that God has done in history, and it is primarily about things that Christians do together in the presence of God. </a:t>
            </a:r>
          </a:p>
          <a:p>
            <a:pPr>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The question becomes insistent: Why do the common practices of worship often seem irrelevant today? The problem is often laid at the door of this unreflective generation, which prefers a free-floating spirituality to traditional forms of any kind. Of course there is some truth in this charge, and if this were a book about apologetics and evangelism, I would perhaps focus on this weakness. But what if, in part, the problem is with the state of these practices? What if, under the influence of the functional literalism of our consumerist culture, the church's forms have become barren and opaque - what if they are no longer transparent to their ground in God? </a:t>
            </a:r>
          </a:p>
          <a:p>
            <a:pPr>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Throughout their history, the forms of Christian worship, at their best, have been resonant with the spiritual presence to which they refer. They have often been shaped into music or art of lasting beauty. Their vitality has not only nourished Christians in their faith, but has also often served to renew forms of the larger culture as well. What if the tensions and struggles we are facing today in the church represent sent a providential opening to recover this spiritual resonance? Christian practices of worship are often criticized today because they are captive either to simple traditionalism or to the simplistic search for new and entertaining forms of expression. In either case, there is the healthy recognition that these forms ought to be critical carriers of spiritual power. What is needed is a recovery of an understanding of Christian worship as providing symbolic resonance and theological depth. If this were to happen, the symbolic depth of Christian practices might provide a winsome contrast to the superficial culture of entertainment that surrounds us, even as it also satisfies the spiritual longings of our contemporaries. </a:t>
            </a:r>
          </a:p>
          <a:p>
            <a:pPr>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I have argued that worship inevitably reflects its cultural context. And in this respect it faces two perennial challenges. On the one hand, while it draws its nourishment from the story of the Gospel that has been received from Scripture and tradition, worship has to confront the false gods and facile desires of its context. But on the other hand, while it must not conform itself to this world, worship has always to situate itself within that world, finding its voice in the language of the day and in its genuine spiritual longings, even as it presents a rhetorical vision of an alternative world that God in Christ is bringing into being. The challenges represented by this dual calling represent the substance of the chapters that follow. </a:t>
            </a:r>
          </a:p>
          <a:p>
            <a:pPr>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QUESTIONS FOR DISCUSSION </a:t>
            </a:r>
          </a:p>
          <a:p>
            <a:pPr>
              <a:defRPr/>
            </a:pPr>
            <a:endParaRPr lang="en-US" altLang="en-US" sz="1400" dirty="0" smtClean="0">
              <a:latin typeface="Arial" panose="020B0604020202020204" pitchFamily="34" charset="0"/>
              <a:cs typeface="Arial" panose="020B0604020202020204" pitchFamily="34" charset="0"/>
            </a:endParaRPr>
          </a:p>
          <a:p>
            <a:pPr marL="342900" indent="-342900">
              <a:buFontTx/>
              <a:buAutoNum type="arabicPeriod"/>
              <a:defRPr/>
            </a:pPr>
            <a:r>
              <a:rPr lang="en-US" altLang="en-US" sz="1400" dirty="0" smtClean="0">
                <a:latin typeface="Arial" panose="020B0604020202020204" pitchFamily="34" charset="0"/>
                <a:cs typeface="Arial" panose="020B0604020202020204" pitchFamily="34" charset="0"/>
              </a:rPr>
              <a:t>What do we mean when we say that worship practices are "theological"? logical"? </a:t>
            </a:r>
          </a:p>
          <a:p>
            <a:pPr marL="342900" indent="-342900">
              <a:buFontTx/>
              <a:buAutoNum type="arabicPeriod"/>
              <a:defRPr/>
            </a:pPr>
            <a:r>
              <a:rPr lang="en-US" altLang="en-US" sz="1400" dirty="0" smtClean="0">
                <a:latin typeface="Arial" panose="020B0604020202020204" pitchFamily="34" charset="0"/>
                <a:cs typeface="Arial" panose="020B0604020202020204" pitchFamily="34" charset="0"/>
              </a:rPr>
              <a:t>Since worship is dual-sided, something that happens between God and believers, do you think a good way of thinking about the worship experience might be as a "conversation between us and God"? What might be the strengths and/or weaknesses of such a model? </a:t>
            </a:r>
          </a:p>
          <a:p>
            <a:pPr marL="342900" indent="-342900">
              <a:buFontTx/>
              <a:buAutoNum type="arabicPeriod"/>
              <a:defRPr/>
            </a:pPr>
            <a:r>
              <a:rPr lang="en-US" altLang="en-US" sz="1400" dirty="0" smtClean="0">
                <a:latin typeface="Arial" panose="020B0604020202020204" pitchFamily="34" charset="0"/>
                <a:cs typeface="Arial" panose="020B0604020202020204" pitchFamily="34" charset="0"/>
              </a:rPr>
              <a:t>What are some specific ways in which your culture affects (or infects?) the way you worship? Discuss this as a problem and as an opportunity. </a:t>
            </a:r>
          </a:p>
          <a:p>
            <a:pPr marL="342900" indent="-342900">
              <a:buFontTx/>
              <a:buAutoNum type="arabicPeriod"/>
              <a:defRPr/>
            </a:pPr>
            <a:r>
              <a:rPr lang="en-US" altLang="en-US" sz="1400" dirty="0" smtClean="0">
                <a:latin typeface="Arial" panose="020B0604020202020204" pitchFamily="34" charset="0"/>
                <a:cs typeface="Arial" panose="020B0604020202020204" pitchFamily="34" charset="0"/>
              </a:rPr>
              <a:t>Discuss other "worship practices" in the New Testament that might be considered places of theological innovation (see, e.g., Matt. 3:13-17; Acts 2:4; Acts 4:32-33). 5. Discuss the problems and opportunities provided for worship leaders by the media, especially the movies, and popular culture.</a:t>
            </a:r>
          </a:p>
          <a:p>
            <a:pPr marL="342900" indent="-342900">
              <a:buFontTx/>
              <a:buAutoNum type="arabicPeriod"/>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William </a:t>
            </a:r>
            <a:r>
              <a:rPr lang="en-US" altLang="en-US" sz="1400" dirty="0" err="1" smtClean="0">
                <a:latin typeface="Arial" panose="020B0604020202020204" pitchFamily="34" charset="0"/>
                <a:cs typeface="Arial" panose="020B0604020202020204" pitchFamily="34" charset="0"/>
              </a:rPr>
              <a:t>Dyrness</a:t>
            </a:r>
            <a:r>
              <a:rPr lang="en-US" altLang="en-US" sz="1400" dirty="0" smtClean="0">
                <a:latin typeface="Arial" panose="020B0604020202020204" pitchFamily="34" charset="0"/>
                <a:cs typeface="Arial" panose="020B0604020202020204" pitchFamily="34" charset="0"/>
              </a:rPr>
              <a:t>. A Primer on Christian Worship: Where We've Been, Where We Are, Where We Can Go (Calvin Institute of Christian Worship Liturgical Studies) (Kindle Locations 240-246). Kindle Edition. </a:t>
            </a:r>
          </a:p>
          <a:p>
            <a:pPr>
              <a:defRPr/>
            </a:pPr>
            <a:endParaRPr lang="en-US" altLang="en-US" sz="1400" dirty="0" smtClean="0">
              <a:latin typeface="Arial" panose="020B0604020202020204" pitchFamily="34" charset="0"/>
              <a:cs typeface="Arial" panose="020B0604020202020204" pitchFamily="34" charset="0"/>
            </a:endParaRPr>
          </a:p>
        </p:txBody>
      </p:sp>
      <p:sp>
        <p:nvSpPr>
          <p:cNvPr id="28676"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661CCAD-79E2-46A9-9893-883244B46785}" type="slidenum">
              <a:rPr lang="en-US" altLang="en-US"/>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hangingPunct="1">
                <a:defRPr/>
              </a:pPr>
              <a:endParaRPr lang="en-US">
                <a:cs typeface="+mn-cs"/>
              </a:endParaRPr>
            </a:p>
          </p:txBody>
        </p:sp>
        <p:sp>
          <p:nvSpPr>
            <p:cNvPr id="7" name="Freeform 18"/>
            <p:cNvSpPr>
              <a:spLocks/>
            </p:cNvSpPr>
            <p:nvPr/>
          </p:nvSpPr>
          <p:spPr bwMode="auto">
            <a:xfrm>
              <a:off x="35443" y="5135526"/>
              <a:ext cx="9108557"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2A1AEC7E-2C42-47D4-8243-54C51657F36A}" type="slidenum">
              <a:rPr lang="en-US" altLang="en-US"/>
              <a:pPr/>
              <a:t>‹#›</a:t>
            </a:fld>
            <a:endParaRPr lang="en-US" altLang="en-US"/>
          </a:p>
        </p:txBody>
      </p:sp>
    </p:spTree>
    <p:extLst>
      <p:ext uri="{BB962C8B-B14F-4D97-AF65-F5344CB8AC3E}">
        <p14:creationId xmlns:p14="http://schemas.microsoft.com/office/powerpoint/2010/main" val="745114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EC803204-722A-40C9-97CF-4574DF4E0ED8}" type="slidenum">
              <a:rPr lang="en-US" altLang="en-US"/>
              <a:pPr/>
              <a:t>‹#›</a:t>
            </a:fld>
            <a:endParaRPr lang="en-US" altLang="en-US"/>
          </a:p>
        </p:txBody>
      </p:sp>
    </p:spTree>
    <p:extLst>
      <p:ext uri="{BB962C8B-B14F-4D97-AF65-F5344CB8AC3E}">
        <p14:creationId xmlns:p14="http://schemas.microsoft.com/office/powerpoint/2010/main" val="2151216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013BEF72-84F4-4BEB-8A4E-11B2BFDC74EB}" type="slidenum">
              <a:rPr lang="en-US" altLang="en-US"/>
              <a:pPr/>
              <a:t>‹#›</a:t>
            </a:fld>
            <a:endParaRPr lang="en-US" altLang="en-US"/>
          </a:p>
        </p:txBody>
      </p:sp>
    </p:spTree>
    <p:extLst>
      <p:ext uri="{BB962C8B-B14F-4D97-AF65-F5344CB8AC3E}">
        <p14:creationId xmlns:p14="http://schemas.microsoft.com/office/powerpoint/2010/main" val="2369212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2B9B9942-DBB3-4E8E-9A1F-47464C2BFEF7}" type="slidenum">
              <a:rPr lang="en-US" altLang="en-US"/>
              <a:pPr/>
              <a:t>‹#›</a:t>
            </a:fld>
            <a:endParaRPr lang="en-US" altLang="en-US"/>
          </a:p>
        </p:txBody>
      </p:sp>
    </p:spTree>
    <p:extLst>
      <p:ext uri="{BB962C8B-B14F-4D97-AF65-F5344CB8AC3E}">
        <p14:creationId xmlns:p14="http://schemas.microsoft.com/office/powerpoint/2010/main" val="1753093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5C003EF4-4A28-4DA9-BEB6-AC47573D9947}" type="slidenum">
              <a:rPr lang="en-US" altLang="en-US"/>
              <a:pPr/>
              <a:t>‹#›</a:t>
            </a:fld>
            <a:endParaRPr lang="en-US" altLang="en-US"/>
          </a:p>
        </p:txBody>
      </p:sp>
    </p:spTree>
    <p:extLst>
      <p:ext uri="{BB962C8B-B14F-4D97-AF65-F5344CB8AC3E}">
        <p14:creationId xmlns:p14="http://schemas.microsoft.com/office/powerpoint/2010/main" val="107111578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7888A35C-63E9-42E9-8153-2E61D411564D}" type="slidenum">
              <a:rPr lang="en-US" altLang="en-US"/>
              <a:pPr/>
              <a:t>‹#›</a:t>
            </a:fld>
            <a:endParaRPr lang="en-US" altLang="en-US"/>
          </a:p>
        </p:txBody>
      </p:sp>
    </p:spTree>
    <p:extLst>
      <p:ext uri="{BB962C8B-B14F-4D97-AF65-F5344CB8AC3E}">
        <p14:creationId xmlns:p14="http://schemas.microsoft.com/office/powerpoint/2010/main" val="57106043"/>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6FF37DC9-EA44-405B-8C11-B08A0A811010}" type="slidenum">
              <a:rPr lang="en-US" altLang="en-US"/>
              <a:pPr/>
              <a:t>‹#›</a:t>
            </a:fld>
            <a:endParaRPr lang="en-US" altLang="en-US"/>
          </a:p>
        </p:txBody>
      </p:sp>
    </p:spTree>
    <p:extLst>
      <p:ext uri="{BB962C8B-B14F-4D97-AF65-F5344CB8AC3E}">
        <p14:creationId xmlns:p14="http://schemas.microsoft.com/office/powerpoint/2010/main" val="51605375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A5001401-5412-4DE4-A9AF-E9E31B96CB91}" type="slidenum">
              <a:rPr lang="en-US" altLang="en-US"/>
              <a:pPr/>
              <a:t>‹#›</a:t>
            </a:fld>
            <a:endParaRPr lang="en-US" altLang="en-US"/>
          </a:p>
        </p:txBody>
      </p:sp>
    </p:spTree>
    <p:extLst>
      <p:ext uri="{BB962C8B-B14F-4D97-AF65-F5344CB8AC3E}">
        <p14:creationId xmlns:p14="http://schemas.microsoft.com/office/powerpoint/2010/main" val="59174762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5CA811EB-0405-45B7-B1A4-9FFA1851B1F3}" type="slidenum">
              <a:rPr lang="en-US" altLang="en-US"/>
              <a:pPr/>
              <a:t>‹#›</a:t>
            </a:fld>
            <a:endParaRPr lang="en-US" altLang="en-US"/>
          </a:p>
        </p:txBody>
      </p:sp>
    </p:spTree>
    <p:extLst>
      <p:ext uri="{BB962C8B-B14F-4D97-AF65-F5344CB8AC3E}">
        <p14:creationId xmlns:p14="http://schemas.microsoft.com/office/powerpoint/2010/main" val="2954111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FF8D0C8B-AF6C-4961-A174-4229F3E71651}" type="slidenum">
              <a:rPr lang="en-US" altLang="en-US"/>
              <a:pPr/>
              <a:t>‹#›</a:t>
            </a:fld>
            <a:endParaRPr lang="en-US" altLang="en-US"/>
          </a:p>
        </p:txBody>
      </p:sp>
    </p:spTree>
    <p:extLst>
      <p:ext uri="{BB962C8B-B14F-4D97-AF65-F5344CB8AC3E}">
        <p14:creationId xmlns:p14="http://schemas.microsoft.com/office/powerpoint/2010/main" val="314172492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hangingPunct="1">
              <a:defRPr/>
            </a:pPr>
            <a:endParaRPr lang="en-US">
              <a:cs typeface="+mn-cs"/>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fld id="{3732BA77-4EA6-467D-AEED-E69D517C6F12}" type="slidenum">
              <a:rPr lang="en-US" altLang="en-US"/>
              <a:pPr/>
              <a:t>‹#›</a:t>
            </a:fld>
            <a:endParaRPr lang="en-US" altLang="en-US"/>
          </a:p>
        </p:txBody>
      </p:sp>
    </p:spTree>
    <p:extLst>
      <p:ext uri="{BB962C8B-B14F-4D97-AF65-F5344CB8AC3E}">
        <p14:creationId xmlns:p14="http://schemas.microsoft.com/office/powerpoint/2010/main" val="27010158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hangingPunct="1">
              <a:defRPr/>
            </a:pPr>
            <a:endParaRPr lang="en-US">
              <a:cs typeface="+mn-cs"/>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cs typeface="+mn-cs"/>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vl1pPr>
          </a:lstStyle>
          <a:p>
            <a:fld id="{32C10958-E0AA-444E-8192-8029978DF55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14" r:id="rId1"/>
    <p:sldLayoutId id="2147484010" r:id="rId2"/>
    <p:sldLayoutId id="2147484015" r:id="rId3"/>
    <p:sldLayoutId id="2147484016" r:id="rId4"/>
    <p:sldLayoutId id="2147484017" r:id="rId5"/>
    <p:sldLayoutId id="2147484018" r:id="rId6"/>
    <p:sldLayoutId id="2147484011" r:id="rId7"/>
    <p:sldLayoutId id="2147484019" r:id="rId8"/>
    <p:sldLayoutId id="2147484020" r:id="rId9"/>
    <p:sldLayoutId id="2147484012" r:id="rId10"/>
    <p:sldLayoutId id="2147484013"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1219200" y="4800600"/>
            <a:ext cx="6400800" cy="1295400"/>
          </a:xfrm>
        </p:spPr>
        <p:txBody>
          <a:bodyPr/>
          <a:lstStyle/>
          <a:p>
            <a:pPr algn="ctr" eaLnBrk="1" hangingPunct="1">
              <a:buFontTx/>
              <a:buNone/>
            </a:pPr>
            <a:r>
              <a:rPr lang="en-US" altLang="en-US" b="1" smtClean="0">
                <a:latin typeface="Arial" charset="0"/>
                <a:cs typeface="Arial" charset="0"/>
              </a:rPr>
              <a:t>	</a:t>
            </a:r>
            <a:r>
              <a:rPr lang="en-US" altLang="en-US" sz="2800" b="1" smtClean="0">
                <a:latin typeface="Arial" charset="0"/>
                <a:cs typeface="Arial" charset="0"/>
              </a:rPr>
              <a:t>Ross Arnold, Fall 2015</a:t>
            </a:r>
            <a:br>
              <a:rPr lang="en-US" altLang="en-US" sz="2800" b="1" smtClean="0">
                <a:latin typeface="Arial" charset="0"/>
                <a:cs typeface="Arial" charset="0"/>
              </a:rPr>
            </a:br>
            <a:r>
              <a:rPr lang="en-US" altLang="en-US" sz="2800" b="1" smtClean="0">
                <a:latin typeface="Arial" charset="0"/>
                <a:cs typeface="Arial" charset="0"/>
              </a:rPr>
              <a:t>Lakeside institute of Theology</a:t>
            </a:r>
          </a:p>
        </p:txBody>
      </p:sp>
      <p:sp>
        <p:nvSpPr>
          <p:cNvPr id="3074" name="Rectangle 2"/>
          <p:cNvSpPr>
            <a:spLocks noGrp="1" noChangeArrowheads="1"/>
          </p:cNvSpPr>
          <p:nvPr>
            <p:ph type="title"/>
          </p:nvPr>
        </p:nvSpPr>
        <p:spPr>
          <a:xfrm>
            <a:off x="685800" y="609600"/>
            <a:ext cx="7772400" cy="1393825"/>
          </a:xfrm>
        </p:spPr>
        <p:txBody>
          <a:bodyPr/>
          <a:lstStyle/>
          <a:p>
            <a:pPr algn="ctr" eaLnBrk="1" fontAlgn="auto" hangingPunct="1">
              <a:spcAft>
                <a:spcPts val="0"/>
              </a:spcAft>
              <a:defRPr/>
            </a:pPr>
            <a:r>
              <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rPr>
              <a:t>Worship </a:t>
            </a:r>
            <a:r>
              <a:rPr lang="en-US" altLang="en-US" sz="2800" dirty="0" smtClean="0">
                <a:solidFill>
                  <a:schemeClr val="tx1">
                    <a:lumMod val="95000"/>
                    <a:lumOff val="5000"/>
                  </a:schemeClr>
                </a:solidFill>
                <a:effectLst/>
                <a:latin typeface="Arial" panose="020B0604020202020204" pitchFamily="34" charset="0"/>
                <a:cs typeface="Arial" panose="020B0604020202020204" pitchFamily="34" charset="0"/>
              </a:rPr>
              <a:t>(CL4)</a:t>
            </a:r>
            <a:endPar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endParaRPr>
          </a:p>
        </p:txBody>
      </p:sp>
      <p:sp>
        <p:nvSpPr>
          <p:cNvPr id="11268" name="TextBox 1"/>
          <p:cNvSpPr txBox="1">
            <a:spLocks noChangeArrowheads="1"/>
          </p:cNvSpPr>
          <p:nvPr/>
        </p:nvSpPr>
        <p:spPr bwMode="auto">
          <a:xfrm>
            <a:off x="317500" y="3657600"/>
            <a:ext cx="8839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hangingPunct="1"/>
            <a:r>
              <a:rPr lang="en-US" altLang="en-US" sz="3600" b="1">
                <a:latin typeface="Arial" charset="0"/>
              </a:rPr>
              <a:t>Inviting God to Church</a:t>
            </a:r>
            <a:endParaRPr lang="en-US" altLang="en-US" sz="3200" b="1">
              <a:latin typeface="Arial" charset="0"/>
            </a:endParaRPr>
          </a:p>
          <a:p>
            <a:pPr eaLnBrk="1" hangingPunct="1"/>
            <a:endParaRPr lang="en-US" altLang="en-US">
              <a:latin typeface="Arial"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
            <a:ext cx="8534400" cy="6400800"/>
          </a:xfrm>
        </p:spPr>
        <p:txBody>
          <a:bodyPr/>
          <a:lstStyle/>
          <a:p>
            <a:pPr marL="109537" indent="0">
              <a:buFont typeface="Wingdings 3" pitchFamily="18" charset="2"/>
              <a:buNone/>
              <a:defRPr/>
            </a:pPr>
            <a:r>
              <a:rPr lang="en-US" sz="2400" dirty="0" smtClean="0">
                <a:latin typeface="Arial" panose="020B0604020202020204" pitchFamily="34" charset="0"/>
                <a:cs typeface="Arial" panose="020B0604020202020204" pitchFamily="34" charset="0"/>
              </a:rPr>
              <a:t>	Then </a:t>
            </a:r>
            <a:r>
              <a:rPr lang="en-US" sz="2400" dirty="0">
                <a:latin typeface="Arial" panose="020B0604020202020204" pitchFamily="34" charset="0"/>
                <a:cs typeface="Arial" panose="020B0604020202020204" pitchFamily="34" charset="0"/>
              </a:rPr>
              <a:t>Jesus came from Galilee to the Jordan to be baptized by John. </a:t>
            </a:r>
            <a:r>
              <a:rPr lang="en-US" sz="2400" b="1" baseline="30000" dirty="0">
                <a:latin typeface="Arial" panose="020B0604020202020204" pitchFamily="34" charset="0"/>
                <a:cs typeface="Arial" panose="020B0604020202020204" pitchFamily="34" charset="0"/>
              </a:rPr>
              <a:t>14</a:t>
            </a:r>
            <a:r>
              <a:rPr lang="en-US" sz="2400" b="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But John tried to deter him, saying, “I need to be baptized by you, and do you come to me?”</a:t>
            </a:r>
          </a:p>
          <a:p>
            <a:pPr marL="109537" indent="0">
              <a:buFont typeface="Wingdings 3" pitchFamily="18" charset="2"/>
              <a:buNone/>
              <a:defRPr/>
            </a:pPr>
            <a:r>
              <a:rPr lang="en-US" sz="2400" b="1" baseline="30000" dirty="0" smtClean="0">
                <a:latin typeface="Arial" panose="020B0604020202020204" pitchFamily="34" charset="0"/>
                <a:cs typeface="Arial" panose="020B0604020202020204" pitchFamily="34" charset="0"/>
              </a:rPr>
              <a:t>	15</a:t>
            </a:r>
            <a:r>
              <a:rPr lang="en-US" sz="2400" b="1"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Jesus replied, “Let it be so now; it is proper for us to do this to fulfill all righteousness.” Then John consented.</a:t>
            </a:r>
          </a:p>
          <a:p>
            <a:pPr marL="109537" indent="0">
              <a:buFont typeface="Wingdings 3" pitchFamily="18" charset="2"/>
              <a:buNone/>
              <a:defRPr/>
            </a:pPr>
            <a:r>
              <a:rPr lang="en-US" sz="2400" b="1" baseline="30000" dirty="0" smtClean="0">
                <a:latin typeface="Arial" panose="020B0604020202020204" pitchFamily="34" charset="0"/>
                <a:cs typeface="Arial" panose="020B0604020202020204" pitchFamily="34" charset="0"/>
              </a:rPr>
              <a:t>	16</a:t>
            </a:r>
            <a:r>
              <a:rPr lang="en-US" sz="2400" b="1"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As soon as Jesus was baptized, he went up out of the water. At that moment heaven was opened, and he saw the Spirit of God descending like a dove and alighting on him. </a:t>
            </a:r>
            <a:r>
              <a:rPr lang="en-US" sz="2400" b="1" baseline="30000" dirty="0">
                <a:latin typeface="Arial" panose="020B0604020202020204" pitchFamily="34" charset="0"/>
                <a:cs typeface="Arial" panose="020B0604020202020204" pitchFamily="34" charset="0"/>
              </a:rPr>
              <a:t>17</a:t>
            </a:r>
            <a:r>
              <a:rPr lang="en-US" sz="2400" b="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And a voice from heaven said, “This is my Son, whom I love; with him I am well pleased</a:t>
            </a:r>
            <a:r>
              <a:rPr lang="en-US" sz="2400" dirty="0" smtClean="0">
                <a:latin typeface="Arial" panose="020B0604020202020204" pitchFamily="34" charset="0"/>
                <a:cs typeface="Arial" panose="020B0604020202020204" pitchFamily="34" charset="0"/>
              </a:rPr>
              <a:t>.”	Matthew 3:13-17</a:t>
            </a:r>
          </a:p>
          <a:p>
            <a:pPr marL="109537" indent="0">
              <a:buFont typeface="Wingdings 3" pitchFamily="18" charset="2"/>
              <a:buNone/>
              <a:defRPr/>
            </a:pPr>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marL="109537" indent="0">
              <a:buFont typeface="Wingdings 3" pitchFamily="18" charset="2"/>
              <a:buNone/>
              <a:defRPr/>
            </a:pPr>
            <a:r>
              <a:rPr lang="en-US" sz="2400" dirty="0" smtClean="0">
                <a:latin typeface="Arial" panose="020B0604020202020204" pitchFamily="34" charset="0"/>
                <a:cs typeface="Arial" panose="020B0604020202020204" pitchFamily="34" charset="0"/>
              </a:rPr>
              <a:t>	All </a:t>
            </a:r>
            <a:r>
              <a:rPr lang="en-US" sz="2400" dirty="0">
                <a:latin typeface="Arial" panose="020B0604020202020204" pitchFamily="34" charset="0"/>
                <a:cs typeface="Arial" panose="020B0604020202020204" pitchFamily="34" charset="0"/>
              </a:rPr>
              <a:t>the believers were one in heart and mind. No one claimed that any of their possessions was their own, but they shared everything they had. </a:t>
            </a:r>
            <a:r>
              <a:rPr lang="en-US" sz="2400" b="1" baseline="30000" dirty="0">
                <a:latin typeface="Arial" panose="020B0604020202020204" pitchFamily="34" charset="0"/>
                <a:cs typeface="Arial" panose="020B0604020202020204" pitchFamily="34" charset="0"/>
              </a:rPr>
              <a:t>33</a:t>
            </a:r>
            <a:r>
              <a:rPr lang="en-US" sz="2400" b="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With great power the apostles continued to testify to the resurrection of the Lord Jesus. And God’s grace was so powerfully at work in them all </a:t>
            </a:r>
            <a:r>
              <a:rPr lang="en-US" sz="2400" b="1" baseline="30000" dirty="0" smtClean="0">
                <a:latin typeface="Arial" panose="020B0604020202020204" pitchFamily="34" charset="0"/>
                <a:cs typeface="Arial" panose="020B0604020202020204" pitchFamily="34" charset="0"/>
              </a:rPr>
              <a:t>34</a:t>
            </a:r>
            <a:r>
              <a:rPr lang="en-US" sz="2400" b="1"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that there were no needy persons among them.        Acts 4:32-34</a:t>
            </a:r>
          </a:p>
          <a:p>
            <a:pPr>
              <a:defRPr/>
            </a:pPr>
            <a:endParaRPr lang="en-US"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1000"/>
                                        <p:tgtEl>
                                          <p:spTgt spid="2">
                                            <p:txEl>
                                              <p:pRg st="4" end="4"/>
                                            </p:txEl>
                                          </p:spTgt>
                                        </p:tgtEl>
                                      </p:cBhvr>
                                    </p:animEffect>
                                    <p:anim calcmode="lin" valueType="num">
                                      <p:cBhvr>
                                        <p:cTn id="3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304800" y="457200"/>
            <a:ext cx="88392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3600" b="1" u="sng">
                <a:latin typeface="Arial" charset="0"/>
              </a:rPr>
              <a:t>Worship</a:t>
            </a:r>
            <a:r>
              <a:rPr lang="en-US" altLang="en-US" sz="3600" b="1">
                <a:latin typeface="Arial" charset="0"/>
              </a:rPr>
              <a:t>  </a:t>
            </a:r>
            <a:r>
              <a:rPr lang="en-US" altLang="en-US" sz="2800" b="1">
                <a:latin typeface="Arial" charset="0"/>
              </a:rPr>
              <a:t>(CM5)</a:t>
            </a:r>
            <a:r>
              <a:rPr lang="en-US" altLang="en-US" sz="3600" b="1">
                <a:latin typeface="Arial" charset="0"/>
              </a:rPr>
              <a:t> </a:t>
            </a:r>
          </a:p>
          <a:p>
            <a:pPr eaLnBrk="1" hangingPunct="1">
              <a:spcBef>
                <a:spcPct val="0"/>
              </a:spcBef>
              <a:buClrTx/>
              <a:buSzTx/>
              <a:buFontTx/>
              <a:buNone/>
            </a:pPr>
            <a:endParaRPr lang="en-US" altLang="en-US" sz="600" b="1">
              <a:latin typeface="Arial" charset="0"/>
            </a:endParaRPr>
          </a:p>
          <a:p>
            <a:pPr eaLnBrk="1" hangingPunct="1">
              <a:spcBef>
                <a:spcPct val="0"/>
              </a:spcBef>
              <a:buClrTx/>
              <a:buSzTx/>
              <a:buFontTx/>
              <a:buNone/>
            </a:pPr>
            <a:r>
              <a:rPr lang="en-US" altLang="en-US" sz="3200">
                <a:latin typeface="Arial" charset="0"/>
              </a:rPr>
              <a:t>Oct. 1 – Intro to Christian Worship</a:t>
            </a:r>
          </a:p>
          <a:p>
            <a:pPr eaLnBrk="1" hangingPunct="1">
              <a:spcBef>
                <a:spcPct val="0"/>
              </a:spcBef>
              <a:buClrTx/>
              <a:buSzTx/>
              <a:buFontTx/>
              <a:buNone/>
            </a:pPr>
            <a:r>
              <a:rPr lang="en-US" altLang="en-US" sz="3200">
                <a:latin typeface="Arial" charset="0"/>
              </a:rPr>
              <a:t>Oct. 8 – Biblical &amp; Theological Understanding</a:t>
            </a:r>
          </a:p>
          <a:p>
            <a:pPr eaLnBrk="1" hangingPunct="1">
              <a:spcBef>
                <a:spcPct val="0"/>
              </a:spcBef>
              <a:buClrTx/>
              <a:buSzTx/>
              <a:buFontTx/>
              <a:buNone/>
            </a:pPr>
            <a:r>
              <a:rPr lang="en-US" altLang="en-US" sz="3200">
                <a:latin typeface="Arial" charset="0"/>
              </a:rPr>
              <a:t>Oct. 15 – Inviting God to Church</a:t>
            </a:r>
          </a:p>
          <a:p>
            <a:pPr eaLnBrk="1" hangingPunct="1">
              <a:spcBef>
                <a:spcPct val="0"/>
              </a:spcBef>
              <a:buClrTx/>
              <a:buSzTx/>
              <a:buFontTx/>
              <a:buNone/>
            </a:pPr>
            <a:r>
              <a:rPr lang="en-US" altLang="en-US" sz="3200">
                <a:latin typeface="Arial" charset="0"/>
              </a:rPr>
              <a:t>Oct. 22 – Worship, Renewal and Community</a:t>
            </a:r>
          </a:p>
          <a:p>
            <a:pPr eaLnBrk="1" hangingPunct="1">
              <a:spcBef>
                <a:spcPct val="0"/>
              </a:spcBef>
              <a:buClrTx/>
              <a:buSzTx/>
              <a:buFontTx/>
              <a:buNone/>
            </a:pPr>
            <a:r>
              <a:rPr lang="en-US" altLang="en-US" sz="3200">
                <a:latin typeface="Arial" charset="0"/>
              </a:rPr>
              <a:t>Oct. 29 – </a:t>
            </a:r>
            <a:r>
              <a:rPr lang="en-US" altLang="en-US" sz="3200" b="1" i="1">
                <a:latin typeface="Arial" charset="0"/>
              </a:rPr>
              <a:t>Mid-Term Break</a:t>
            </a:r>
          </a:p>
          <a:p>
            <a:pPr eaLnBrk="1" hangingPunct="1">
              <a:spcBef>
                <a:spcPct val="0"/>
              </a:spcBef>
              <a:buClrTx/>
              <a:buSzTx/>
              <a:buFontTx/>
              <a:buNone/>
            </a:pPr>
            <a:r>
              <a:rPr lang="en-US" altLang="en-US" sz="3200">
                <a:latin typeface="Arial" charset="0"/>
              </a:rPr>
              <a:t>Nov. 5 – Liturgy &amp; Elements of Worship</a:t>
            </a:r>
          </a:p>
          <a:p>
            <a:pPr eaLnBrk="1" hangingPunct="1">
              <a:spcBef>
                <a:spcPct val="0"/>
              </a:spcBef>
              <a:buClrTx/>
              <a:buSzTx/>
              <a:buFontTx/>
              <a:buNone/>
            </a:pPr>
            <a:r>
              <a:rPr lang="en-US" altLang="en-US" sz="3200">
                <a:latin typeface="Arial" charset="0"/>
              </a:rPr>
              <a:t>Nov. 12 – Worship in a Postmodern World</a:t>
            </a:r>
          </a:p>
          <a:p>
            <a:pPr eaLnBrk="1" hangingPunct="1">
              <a:spcBef>
                <a:spcPct val="0"/>
              </a:spcBef>
              <a:buClrTx/>
              <a:buSzTx/>
              <a:buFontTx/>
              <a:buNone/>
            </a:pPr>
            <a:r>
              <a:rPr lang="en-US" altLang="en-US" sz="3200">
                <a:latin typeface="Arial" charset="0"/>
              </a:rPr>
              <a:t>Nov. 19 – Conclusion; Final Exam</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ChangeArrowheads="1"/>
          </p:cNvSpPr>
          <p:nvPr/>
        </p:nvSpPr>
        <p:spPr bwMode="auto">
          <a:xfrm>
            <a:off x="228600" y="9525"/>
            <a:ext cx="8763000" cy="729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0"/>
              </a:spcBef>
              <a:buClrTx/>
              <a:buSzTx/>
              <a:buFontTx/>
              <a:buNone/>
              <a:defRPr/>
            </a:pPr>
            <a:r>
              <a:rPr lang="en-US" altLang="en-US" sz="3400" b="1" dirty="0" smtClean="0">
                <a:latin typeface="Arial" panose="020B0604020202020204" pitchFamily="34" charset="0"/>
                <a:cs typeface="Arial" panose="020B0604020202020204" pitchFamily="34" charset="0"/>
              </a:rPr>
              <a:t>The Nature of Worship</a:t>
            </a:r>
          </a:p>
          <a:p>
            <a:pPr eaLnBrk="1" hangingPunct="1">
              <a:spcBef>
                <a:spcPct val="0"/>
              </a:spcBef>
              <a:buClrTx/>
              <a:buSzTx/>
              <a:buFontTx/>
              <a:buNone/>
              <a:defRPr/>
            </a:pPr>
            <a:endParaRPr lang="en-US" altLang="en-US" sz="500" b="1" dirty="0" smtClean="0">
              <a:latin typeface="Arial" panose="020B0604020202020204" pitchFamily="34" charset="0"/>
              <a:cs typeface="Arial" panose="020B0604020202020204" pitchFamily="34" charset="0"/>
            </a:endParaRPr>
          </a:p>
          <a:p>
            <a:pPr marL="342900" indent="-342900" eaLnBrk="1" hangingPunct="1">
              <a:spcBef>
                <a:spcPct val="0"/>
              </a:spcBef>
              <a:buClrTx/>
              <a:buSzTx/>
              <a:defRPr/>
            </a:pPr>
            <a:r>
              <a:rPr lang="en-US" altLang="en-US" sz="2300" dirty="0" smtClean="0">
                <a:latin typeface="Arial" panose="020B0604020202020204" pitchFamily="34" charset="0"/>
                <a:cs typeface="Arial" panose="020B0604020202020204" pitchFamily="34" charset="0"/>
              </a:rPr>
              <a:t>“Christian worship is response to the Divine call, to the ‘mighty deeds’ of God, culminating in the redemptive act of Christ.”</a:t>
            </a:r>
          </a:p>
          <a:p>
            <a:pPr marL="342900" indent="-342900" eaLnBrk="1" hangingPunct="1">
              <a:spcBef>
                <a:spcPct val="0"/>
              </a:spcBef>
              <a:buClrTx/>
              <a:buSzTx/>
              <a:defRPr/>
            </a:pPr>
            <a:r>
              <a:rPr lang="en-US" altLang="en-US" sz="2400" dirty="0" smtClean="0">
                <a:latin typeface="Arial" panose="020B0604020202020204" pitchFamily="34" charset="0"/>
                <a:cs typeface="Arial" panose="020B0604020202020204" pitchFamily="34" charset="0"/>
              </a:rPr>
              <a:t>The </a:t>
            </a:r>
            <a:r>
              <a:rPr lang="en-US" altLang="en-US" sz="2400" dirty="0">
                <a:latin typeface="Arial" panose="020B0604020202020204" pitchFamily="34" charset="0"/>
                <a:cs typeface="Arial" panose="020B0604020202020204" pitchFamily="34" charset="0"/>
              </a:rPr>
              <a:t>need for worship is deeply rooted in the human </a:t>
            </a:r>
            <a:r>
              <a:rPr lang="en-US" altLang="en-US" sz="2400" dirty="0" smtClean="0">
                <a:latin typeface="Arial" panose="020B0604020202020204" pitchFamily="34" charset="0"/>
                <a:cs typeface="Arial" panose="020B0604020202020204" pitchFamily="34" charset="0"/>
              </a:rPr>
              <a:t>personality; human </a:t>
            </a:r>
            <a:r>
              <a:rPr lang="en-US" altLang="en-US" sz="2400" dirty="0">
                <a:latin typeface="Arial" panose="020B0604020202020204" pitchFamily="34" charset="0"/>
                <a:cs typeface="Arial" panose="020B0604020202020204" pitchFamily="34" charset="0"/>
              </a:rPr>
              <a:t>beings are natural worshipers. </a:t>
            </a:r>
            <a:endParaRPr lang="en-US" altLang="en-US" sz="2400" dirty="0" smtClean="0">
              <a:latin typeface="Arial" panose="020B0604020202020204" pitchFamily="34" charset="0"/>
              <a:cs typeface="Arial" panose="020B0604020202020204" pitchFamily="34" charset="0"/>
            </a:endParaRPr>
          </a:p>
          <a:p>
            <a:pPr marL="342900" indent="-342900" eaLnBrk="1" hangingPunct="1">
              <a:spcBef>
                <a:spcPct val="0"/>
              </a:spcBef>
              <a:buClrTx/>
              <a:buSzTx/>
              <a:defRPr/>
            </a:pPr>
            <a:r>
              <a:rPr lang="en-US" altLang="en-US" sz="2400" dirty="0" smtClean="0">
                <a:latin typeface="Arial" panose="020B0604020202020204" pitchFamily="34" charset="0"/>
                <a:cs typeface="Arial" panose="020B0604020202020204" pitchFamily="34" charset="0"/>
              </a:rPr>
              <a:t>Even </a:t>
            </a:r>
            <a:r>
              <a:rPr lang="en-US" altLang="en-US" sz="2400" dirty="0">
                <a:latin typeface="Arial" panose="020B0604020202020204" pitchFamily="34" charset="0"/>
                <a:cs typeface="Arial" panose="020B0604020202020204" pitchFamily="34" charset="0"/>
              </a:rPr>
              <a:t>those who claim no religion </a:t>
            </a:r>
            <a:r>
              <a:rPr lang="en-US" altLang="en-US" sz="2400" dirty="0" smtClean="0">
                <a:latin typeface="Arial" panose="020B0604020202020204" pitchFamily="34" charset="0"/>
                <a:cs typeface="Arial" panose="020B0604020202020204" pitchFamily="34" charset="0"/>
              </a:rPr>
              <a:t>find </a:t>
            </a:r>
            <a:r>
              <a:rPr lang="en-US" altLang="en-US" sz="2400" dirty="0">
                <a:latin typeface="Arial" panose="020B0604020202020204" pitchFamily="34" charset="0"/>
                <a:cs typeface="Arial" panose="020B0604020202020204" pitchFamily="34" charset="0"/>
              </a:rPr>
              <a:t>themselves </a:t>
            </a:r>
            <a:r>
              <a:rPr lang="en-US" altLang="en-US" sz="2400" dirty="0" smtClean="0">
                <a:latin typeface="Arial" panose="020B0604020202020204" pitchFamily="34" charset="0"/>
                <a:cs typeface="Arial" panose="020B0604020202020204" pitchFamily="34" charset="0"/>
              </a:rPr>
              <a:t>honoring persons </a:t>
            </a:r>
            <a:r>
              <a:rPr lang="en-US" altLang="en-US" sz="2400" dirty="0">
                <a:latin typeface="Arial" panose="020B0604020202020204" pitchFamily="34" charset="0"/>
                <a:cs typeface="Arial" panose="020B0604020202020204" pitchFamily="34" charset="0"/>
              </a:rPr>
              <a:t>or </a:t>
            </a:r>
            <a:r>
              <a:rPr lang="en-US" altLang="en-US" sz="2400" dirty="0" smtClean="0">
                <a:latin typeface="Arial" panose="020B0604020202020204" pitchFamily="34" charset="0"/>
                <a:cs typeface="Arial" panose="020B0604020202020204" pitchFamily="34" charset="0"/>
              </a:rPr>
              <a:t>experiences they </a:t>
            </a:r>
            <a:r>
              <a:rPr lang="en-US" altLang="en-US" sz="2400" dirty="0">
                <a:latin typeface="Arial" panose="020B0604020202020204" pitchFamily="34" charset="0"/>
                <a:cs typeface="Arial" panose="020B0604020202020204" pitchFamily="34" charset="0"/>
              </a:rPr>
              <a:t>find transformative. </a:t>
            </a:r>
            <a:r>
              <a:rPr lang="en-US" altLang="en-US" sz="2400" dirty="0" smtClean="0">
                <a:latin typeface="Arial" panose="020B0604020202020204" pitchFamily="34" charset="0"/>
                <a:cs typeface="Arial" panose="020B0604020202020204" pitchFamily="34" charset="0"/>
              </a:rPr>
              <a:t> They </a:t>
            </a:r>
            <a:r>
              <a:rPr lang="en-US" altLang="en-US" sz="2400" dirty="0">
                <a:latin typeface="Arial" panose="020B0604020202020204" pitchFamily="34" charset="0"/>
                <a:cs typeface="Arial" panose="020B0604020202020204" pitchFamily="34" charset="0"/>
              </a:rPr>
              <a:t>develop </a:t>
            </a:r>
            <a:r>
              <a:rPr lang="en-US" altLang="en-US" sz="2400" dirty="0" smtClean="0">
                <a:latin typeface="Arial" panose="020B0604020202020204" pitchFamily="34" charset="0"/>
                <a:cs typeface="Arial" panose="020B0604020202020204" pitchFamily="34" charset="0"/>
              </a:rPr>
              <a:t>patterns </a:t>
            </a:r>
            <a:r>
              <a:rPr lang="en-US" altLang="en-US" sz="2400" dirty="0">
                <a:latin typeface="Arial" panose="020B0604020202020204" pitchFamily="34" charset="0"/>
                <a:cs typeface="Arial" panose="020B0604020202020204" pitchFamily="34" charset="0"/>
              </a:rPr>
              <a:t>of thought and action </a:t>
            </a:r>
            <a:r>
              <a:rPr lang="en-US" altLang="en-US" sz="2400" dirty="0" smtClean="0">
                <a:latin typeface="Arial" panose="020B0604020202020204" pitchFamily="34" charset="0"/>
                <a:cs typeface="Arial" panose="020B0604020202020204" pitchFamily="34" charset="0"/>
              </a:rPr>
              <a:t>(equivalent</a:t>
            </a:r>
            <a:r>
              <a:rPr lang="en-US" altLang="en-US" sz="2400" dirty="0">
                <a:latin typeface="Arial" panose="020B0604020202020204" pitchFamily="34" charset="0"/>
                <a:cs typeface="Arial" panose="020B0604020202020204" pitchFamily="34" charset="0"/>
              </a:rPr>
              <a:t>, perhaps, of creeds and rituals) that help them order their lives. </a:t>
            </a:r>
            <a:r>
              <a:rPr lang="en-US" altLang="en-US" sz="2400" dirty="0" smtClean="0">
                <a:latin typeface="Arial" panose="020B0604020202020204" pitchFamily="34" charset="0"/>
                <a:cs typeface="Arial" panose="020B0604020202020204" pitchFamily="34" charset="0"/>
              </a:rPr>
              <a:t> A </a:t>
            </a:r>
            <a:r>
              <a:rPr lang="en-US" altLang="en-US" sz="2400" dirty="0">
                <a:latin typeface="Arial" panose="020B0604020202020204" pitchFamily="34" charset="0"/>
                <a:cs typeface="Arial" panose="020B0604020202020204" pitchFamily="34" charset="0"/>
              </a:rPr>
              <a:t>fulfilled </a:t>
            </a:r>
            <a:r>
              <a:rPr lang="en-US" altLang="en-US" sz="2400" dirty="0" smtClean="0">
                <a:latin typeface="Arial" panose="020B0604020202020204" pitchFamily="34" charset="0"/>
                <a:cs typeface="Arial" panose="020B0604020202020204" pitchFamily="34" charset="0"/>
              </a:rPr>
              <a:t>human </a:t>
            </a:r>
            <a:r>
              <a:rPr lang="en-US" altLang="en-US" sz="2400" dirty="0">
                <a:latin typeface="Arial" panose="020B0604020202020204" pitchFamily="34" charset="0"/>
                <a:cs typeface="Arial" panose="020B0604020202020204" pitchFamily="34" charset="0"/>
              </a:rPr>
              <a:t>life inevitably stakes out spaces for devotion</a:t>
            </a:r>
            <a:r>
              <a:rPr lang="en-US" altLang="en-US" sz="2400" dirty="0" smtClean="0">
                <a:latin typeface="Arial" panose="020B0604020202020204" pitchFamily="34" charset="0"/>
                <a:cs typeface="Arial" panose="020B0604020202020204" pitchFamily="34" charset="0"/>
              </a:rPr>
              <a:t>.</a:t>
            </a:r>
          </a:p>
          <a:p>
            <a:pPr marL="341313" indent="-341313" eaLnBrk="1" hangingPunct="1">
              <a:spcBef>
                <a:spcPct val="0"/>
              </a:spcBef>
              <a:buClrTx/>
              <a:buSzTx/>
              <a:tabLst>
                <a:tab pos="573088" algn="l"/>
              </a:tabLst>
              <a:defRPr/>
            </a:pPr>
            <a:r>
              <a:rPr lang="en-US" altLang="en-US" sz="2400" dirty="0">
                <a:latin typeface="Arial" panose="020B0604020202020204" pitchFamily="34" charset="0"/>
                <a:cs typeface="Arial" panose="020B0604020202020204" pitchFamily="34" charset="0"/>
              </a:rPr>
              <a:t>But </a:t>
            </a:r>
            <a:r>
              <a:rPr lang="en-US" altLang="en-US" sz="2400" dirty="0" smtClean="0">
                <a:latin typeface="Arial" panose="020B0604020202020204" pitchFamily="34" charset="0"/>
                <a:cs typeface="Arial" panose="020B0604020202020204" pitchFamily="34" charset="0"/>
              </a:rPr>
              <a:t>while Christian worship </a:t>
            </a:r>
            <a:r>
              <a:rPr lang="en-US" altLang="en-US" sz="2400" dirty="0">
                <a:latin typeface="Arial" panose="020B0604020202020204" pitchFamily="34" charset="0"/>
                <a:cs typeface="Arial" panose="020B0604020202020204" pitchFamily="34" charset="0"/>
              </a:rPr>
              <a:t>reflects this human need, </a:t>
            </a:r>
            <a:r>
              <a:rPr lang="en-US" altLang="en-US" sz="2400" dirty="0" smtClean="0">
                <a:latin typeface="Arial" panose="020B0604020202020204" pitchFamily="34" charset="0"/>
                <a:cs typeface="Arial" panose="020B0604020202020204" pitchFamily="34" charset="0"/>
              </a:rPr>
              <a:t>it is </a:t>
            </a:r>
            <a:r>
              <a:rPr lang="en-US" altLang="en-US" sz="2400" dirty="0">
                <a:latin typeface="Arial" panose="020B0604020202020204" pitchFamily="34" charset="0"/>
                <a:cs typeface="Arial" panose="020B0604020202020204" pitchFamily="34" charset="0"/>
              </a:rPr>
              <a:t>more than simply </a:t>
            </a:r>
            <a:r>
              <a:rPr lang="en-US" altLang="en-US" sz="2400" dirty="0" smtClean="0">
                <a:latin typeface="Arial" panose="020B0604020202020204" pitchFamily="34" charset="0"/>
                <a:cs typeface="Arial" panose="020B0604020202020204" pitchFamily="34" charset="0"/>
              </a:rPr>
              <a:t>a </a:t>
            </a:r>
            <a:r>
              <a:rPr lang="en-US" altLang="en-US" sz="2400" dirty="0">
                <a:latin typeface="Arial" panose="020B0604020202020204" pitchFamily="34" charset="0"/>
                <a:cs typeface="Arial" panose="020B0604020202020204" pitchFamily="34" charset="0"/>
              </a:rPr>
              <a:t>human attempt to honor God. </a:t>
            </a:r>
            <a:r>
              <a:rPr lang="en-US" altLang="en-US" sz="2400" dirty="0" smtClean="0">
                <a:latin typeface="Arial" panose="020B0604020202020204" pitchFamily="34" charset="0"/>
                <a:cs typeface="Arial" panose="020B0604020202020204" pitchFamily="34" charset="0"/>
              </a:rPr>
              <a:t>Worship </a:t>
            </a:r>
            <a:r>
              <a:rPr lang="en-US" altLang="en-US" sz="2400" dirty="0">
                <a:latin typeface="Arial" panose="020B0604020202020204" pitchFamily="34" charset="0"/>
                <a:cs typeface="Arial" panose="020B0604020202020204" pitchFamily="34" charset="0"/>
              </a:rPr>
              <a:t>that is rooted in </a:t>
            </a:r>
            <a:r>
              <a:rPr lang="en-US" altLang="en-US" sz="2400" dirty="0" smtClean="0">
                <a:latin typeface="Arial" panose="020B0604020202020204" pitchFamily="34" charset="0"/>
                <a:cs typeface="Arial" panose="020B0604020202020204" pitchFamily="34" charset="0"/>
              </a:rPr>
              <a:t>Scripture does </a:t>
            </a:r>
            <a:r>
              <a:rPr lang="en-US" altLang="en-US" sz="2400" dirty="0">
                <a:latin typeface="Arial" panose="020B0604020202020204" pitchFamily="34" charset="0"/>
                <a:cs typeface="Arial" panose="020B0604020202020204" pitchFamily="34" charset="0"/>
              </a:rPr>
              <a:t>not start with human </a:t>
            </a:r>
            <a:r>
              <a:rPr lang="en-US" altLang="en-US" sz="2400" dirty="0" smtClean="0">
                <a:latin typeface="Arial" panose="020B0604020202020204" pitchFamily="34" charset="0"/>
                <a:cs typeface="Arial" panose="020B0604020202020204" pitchFamily="34" charset="0"/>
              </a:rPr>
              <a:t>need, </a:t>
            </a:r>
            <a:r>
              <a:rPr lang="en-US" altLang="en-US" sz="2400" dirty="0">
                <a:latin typeface="Arial" panose="020B0604020202020204" pitchFamily="34" charset="0"/>
                <a:cs typeface="Arial" panose="020B0604020202020204" pitchFamily="34" charset="0"/>
              </a:rPr>
              <a:t>but with God and what God has </a:t>
            </a:r>
            <a:r>
              <a:rPr lang="en-US" altLang="en-US" sz="2400" dirty="0" smtClean="0">
                <a:latin typeface="Arial" panose="020B0604020202020204" pitchFamily="34" charset="0"/>
                <a:cs typeface="Arial" panose="020B0604020202020204" pitchFamily="34" charset="0"/>
              </a:rPr>
              <a:t>already done – it starts with God's </a:t>
            </a:r>
            <a:r>
              <a:rPr lang="en-US" altLang="en-US" sz="2400" dirty="0">
                <a:latin typeface="Arial" panose="020B0604020202020204" pitchFamily="34" charset="0"/>
                <a:cs typeface="Arial" panose="020B0604020202020204" pitchFamily="34" charset="0"/>
              </a:rPr>
              <a:t>invitation, given first in Israel and then in Christ, to </a:t>
            </a:r>
            <a:r>
              <a:rPr lang="en-US" altLang="en-US" sz="2400" dirty="0" smtClean="0">
                <a:latin typeface="Arial" panose="020B0604020202020204" pitchFamily="34" charset="0"/>
                <a:cs typeface="Arial" panose="020B0604020202020204" pitchFamily="34" charset="0"/>
              </a:rPr>
              <a:t>          	return </a:t>
            </a:r>
            <a:r>
              <a:rPr lang="en-US" altLang="en-US" sz="2400" dirty="0">
                <a:latin typeface="Arial" panose="020B0604020202020204" pitchFamily="34" charset="0"/>
                <a:cs typeface="Arial" panose="020B0604020202020204" pitchFamily="34" charset="0"/>
              </a:rPr>
              <a:t>to God, to be reconciled and healed. </a:t>
            </a:r>
            <a:r>
              <a:rPr lang="en-US" altLang="en-US" sz="2400" dirty="0" smtClean="0">
                <a:latin typeface="Arial" panose="020B0604020202020204" pitchFamily="34" charset="0"/>
                <a:cs typeface="Arial" panose="020B0604020202020204" pitchFamily="34" charset="0"/>
              </a:rPr>
              <a:t> Thus true 				      worship is a response </a:t>
            </a:r>
            <a:r>
              <a:rPr lang="en-US" altLang="en-US" sz="2400" dirty="0">
                <a:latin typeface="Arial" panose="020B0604020202020204" pitchFamily="34" charset="0"/>
                <a:cs typeface="Arial" panose="020B0604020202020204" pitchFamily="34" charset="0"/>
              </a:rPr>
              <a:t>to God's initiative. </a:t>
            </a:r>
          </a:p>
          <a:p>
            <a:pPr marL="342900" indent="-342900" eaLnBrk="1" hangingPunct="1">
              <a:spcBef>
                <a:spcPct val="0"/>
              </a:spcBef>
              <a:buClrTx/>
              <a:buSzTx/>
              <a:defRPr/>
            </a:pPr>
            <a:endParaRPr lang="en-US" altLang="en-US" sz="2400" dirty="0">
              <a:latin typeface="Arial" panose="020B0604020202020204" pitchFamily="34" charset="0"/>
              <a:cs typeface="Arial" panose="020B0604020202020204" pitchFamily="34" charset="0"/>
            </a:endParaRPr>
          </a:p>
          <a:p>
            <a:pPr marL="342900" indent="-342900" eaLnBrk="1" hangingPunct="1">
              <a:spcBef>
                <a:spcPct val="0"/>
              </a:spcBef>
              <a:buClrTx/>
              <a:buSzTx/>
              <a:defRPr/>
            </a:pPr>
            <a:endParaRPr lang="en-US" altLang="en-US" sz="2300" dirty="0" smtClean="0">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7410">
                                            <p:txEl>
                                              <p:pRg st="2" end="2"/>
                                            </p:txEl>
                                          </p:spTgt>
                                        </p:tgtEl>
                                        <p:attrNameLst>
                                          <p:attrName>style.visibility</p:attrName>
                                        </p:attrNameLst>
                                      </p:cBhvr>
                                      <p:to>
                                        <p:strVal val="visible"/>
                                      </p:to>
                                    </p:set>
                                    <p:animEffect transition="in" filter="fade">
                                      <p:cBhvr>
                                        <p:cTn id="7" dur="1000"/>
                                        <p:tgtEl>
                                          <p:spTgt spid="17410">
                                            <p:txEl>
                                              <p:pRg st="2" end="2"/>
                                            </p:txEl>
                                          </p:spTgt>
                                        </p:tgtEl>
                                      </p:cBhvr>
                                    </p:animEffect>
                                    <p:anim calcmode="lin" valueType="num">
                                      <p:cBhvr>
                                        <p:cTn id="8" dur="10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7410">
                                            <p:txEl>
                                              <p:pRg st="3" end="3"/>
                                            </p:txEl>
                                          </p:spTgt>
                                        </p:tgtEl>
                                        <p:attrNameLst>
                                          <p:attrName>style.visibility</p:attrName>
                                        </p:attrNameLst>
                                      </p:cBhvr>
                                      <p:to>
                                        <p:strVal val="visible"/>
                                      </p:to>
                                    </p:set>
                                    <p:animEffect transition="in" filter="fade">
                                      <p:cBhvr>
                                        <p:cTn id="14" dur="1000"/>
                                        <p:tgtEl>
                                          <p:spTgt spid="17410">
                                            <p:txEl>
                                              <p:pRg st="3" end="3"/>
                                            </p:txEl>
                                          </p:spTgt>
                                        </p:tgtEl>
                                      </p:cBhvr>
                                    </p:animEffect>
                                    <p:anim calcmode="lin" valueType="num">
                                      <p:cBhvr>
                                        <p:cTn id="15" dur="1000" fill="hold"/>
                                        <p:tgtEl>
                                          <p:spTgt spid="17410">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74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7410">
                                            <p:txEl>
                                              <p:pRg st="4" end="4"/>
                                            </p:txEl>
                                          </p:spTgt>
                                        </p:tgtEl>
                                        <p:attrNameLst>
                                          <p:attrName>style.visibility</p:attrName>
                                        </p:attrNameLst>
                                      </p:cBhvr>
                                      <p:to>
                                        <p:strVal val="visible"/>
                                      </p:to>
                                    </p:set>
                                    <p:animEffect transition="in" filter="fade">
                                      <p:cBhvr>
                                        <p:cTn id="21" dur="1000"/>
                                        <p:tgtEl>
                                          <p:spTgt spid="17410">
                                            <p:txEl>
                                              <p:pRg st="4" end="4"/>
                                            </p:txEl>
                                          </p:spTgt>
                                        </p:tgtEl>
                                      </p:cBhvr>
                                    </p:animEffect>
                                    <p:anim calcmode="lin" valueType="num">
                                      <p:cBhvr>
                                        <p:cTn id="22" dur="1000" fill="hold"/>
                                        <p:tgtEl>
                                          <p:spTgt spid="1741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74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7410">
                                            <p:txEl>
                                              <p:pRg st="5" end="5"/>
                                            </p:txEl>
                                          </p:spTgt>
                                        </p:tgtEl>
                                        <p:attrNameLst>
                                          <p:attrName>style.visibility</p:attrName>
                                        </p:attrNameLst>
                                      </p:cBhvr>
                                      <p:to>
                                        <p:strVal val="visible"/>
                                      </p:to>
                                    </p:set>
                                    <p:animEffect transition="in" filter="fade">
                                      <p:cBhvr>
                                        <p:cTn id="28" dur="1000"/>
                                        <p:tgtEl>
                                          <p:spTgt spid="17410">
                                            <p:txEl>
                                              <p:pRg st="5" end="5"/>
                                            </p:txEl>
                                          </p:spTgt>
                                        </p:tgtEl>
                                      </p:cBhvr>
                                    </p:animEffect>
                                    <p:anim calcmode="lin" valueType="num">
                                      <p:cBhvr>
                                        <p:cTn id="29" dur="1000" fill="hold"/>
                                        <p:tgtEl>
                                          <p:spTgt spid="17410">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741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ChangeArrowheads="1"/>
          </p:cNvSpPr>
          <p:nvPr/>
        </p:nvSpPr>
        <p:spPr bwMode="auto">
          <a:xfrm>
            <a:off x="228600" y="9525"/>
            <a:ext cx="8763000" cy="686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0"/>
              </a:spcBef>
              <a:buClrTx/>
              <a:buSzTx/>
              <a:buFontTx/>
              <a:buNone/>
              <a:defRPr/>
            </a:pPr>
            <a:r>
              <a:rPr lang="en-US" altLang="en-US" sz="3400" b="1" dirty="0">
                <a:latin typeface="Arial" panose="020B0604020202020204" pitchFamily="34" charset="0"/>
                <a:cs typeface="Arial" panose="020B0604020202020204" pitchFamily="34" charset="0"/>
              </a:rPr>
              <a:t>The Nature of Worship</a:t>
            </a:r>
          </a:p>
          <a:p>
            <a:pPr eaLnBrk="1" hangingPunct="1">
              <a:spcBef>
                <a:spcPct val="0"/>
              </a:spcBef>
              <a:buClrTx/>
              <a:buSzTx/>
              <a:buFontTx/>
              <a:buNone/>
              <a:defRPr/>
            </a:pPr>
            <a:endParaRPr lang="en-US" altLang="en-US" sz="400" b="1" dirty="0" smtClean="0">
              <a:latin typeface="Arial" panose="020B0604020202020204" pitchFamily="34" charset="0"/>
              <a:cs typeface="Arial" panose="020B0604020202020204" pitchFamily="34" charset="0"/>
            </a:endParaRPr>
          </a:p>
          <a:p>
            <a:pPr marL="231775" indent="-231775">
              <a:buClrTx/>
              <a:buSzPct val="100000"/>
              <a:defRPr/>
            </a:pPr>
            <a:r>
              <a:rPr lang="en-US" altLang="en-US" sz="2400" dirty="0">
                <a:latin typeface="Arial" panose="020B0604020202020204" pitchFamily="34" charset="0"/>
                <a:cs typeface="Arial" panose="020B0604020202020204" pitchFamily="34" charset="0"/>
              </a:rPr>
              <a:t>Prayer, praise, thanksgiving, and confession are human </a:t>
            </a:r>
            <a:r>
              <a:rPr lang="en-US" altLang="en-US" sz="2400" dirty="0" smtClean="0">
                <a:latin typeface="Arial" panose="020B0604020202020204" pitchFamily="34" charset="0"/>
                <a:cs typeface="Arial" panose="020B0604020202020204" pitchFamily="34" charset="0"/>
              </a:rPr>
              <a:t>acts </a:t>
            </a:r>
            <a:r>
              <a:rPr lang="en-US" altLang="en-US" sz="2400" dirty="0">
                <a:latin typeface="Arial" panose="020B0604020202020204" pitchFamily="34" charset="0"/>
                <a:cs typeface="Arial" panose="020B0604020202020204" pitchFamily="34" charset="0"/>
              </a:rPr>
              <a:t>of worship, but </a:t>
            </a:r>
            <a:r>
              <a:rPr lang="en-US" altLang="en-US" sz="2400" dirty="0" smtClean="0">
                <a:latin typeface="Arial" panose="020B0604020202020204" pitchFamily="34" charset="0"/>
                <a:cs typeface="Arial" panose="020B0604020202020204" pitchFamily="34" charset="0"/>
              </a:rPr>
              <a:t>also </a:t>
            </a:r>
            <a:r>
              <a:rPr lang="en-US" altLang="en-US" sz="2400" dirty="0">
                <a:latin typeface="Arial" panose="020B0604020202020204" pitchFamily="34" charset="0"/>
                <a:cs typeface="Arial" panose="020B0604020202020204" pitchFamily="34" charset="0"/>
              </a:rPr>
              <a:t>theological </a:t>
            </a:r>
            <a:r>
              <a:rPr lang="en-US" altLang="en-US" sz="2400" dirty="0" smtClean="0">
                <a:latin typeface="Arial" panose="020B0604020202020204" pitchFamily="34" charset="0"/>
                <a:cs typeface="Arial" panose="020B0604020202020204" pitchFamily="34" charset="0"/>
              </a:rPr>
              <a:t>events </a:t>
            </a:r>
            <a:r>
              <a:rPr lang="en-US" altLang="en-US" sz="2400" dirty="0">
                <a:latin typeface="Arial" panose="020B0604020202020204" pitchFamily="34" charset="0"/>
                <a:cs typeface="Arial" panose="020B0604020202020204" pitchFamily="34" charset="0"/>
              </a:rPr>
              <a:t>- that is, places where God is also at work. </a:t>
            </a:r>
            <a:r>
              <a:rPr lang="en-US" altLang="en-US" sz="2400" dirty="0" smtClean="0">
                <a:latin typeface="Arial" panose="020B0604020202020204" pitchFamily="34" charset="0"/>
                <a:cs typeface="Arial" panose="020B0604020202020204" pitchFamily="34" charset="0"/>
              </a:rPr>
              <a:t> All </a:t>
            </a:r>
            <a:r>
              <a:rPr lang="en-US" altLang="en-US" sz="2400" dirty="0">
                <a:latin typeface="Arial" panose="020B0604020202020204" pitchFamily="34" charset="0"/>
                <a:cs typeface="Arial" panose="020B0604020202020204" pitchFamily="34" charset="0"/>
              </a:rPr>
              <a:t>true worship has this dual-directional </a:t>
            </a:r>
            <a:r>
              <a:rPr lang="en-US" altLang="en-US" sz="2400" dirty="0" smtClean="0">
                <a:latin typeface="Arial" panose="020B0604020202020204" pitchFamily="34" charset="0"/>
                <a:cs typeface="Arial" panose="020B0604020202020204" pitchFamily="34" charset="0"/>
              </a:rPr>
              <a:t>character:  </a:t>
            </a:r>
            <a:r>
              <a:rPr lang="en-US" altLang="en-US" sz="2400" dirty="0">
                <a:latin typeface="Arial" panose="020B0604020202020204" pitchFamily="34" charset="0"/>
                <a:cs typeface="Arial" panose="020B0604020202020204" pitchFamily="34" charset="0"/>
              </a:rPr>
              <a:t>God approaches in invitation and blessing; we respond in faith</a:t>
            </a:r>
            <a:r>
              <a:rPr lang="en-US" altLang="en-US" sz="2400" dirty="0" smtClean="0">
                <a:latin typeface="Arial" panose="020B0604020202020204" pitchFamily="34" charset="0"/>
                <a:cs typeface="Arial" panose="020B0604020202020204" pitchFamily="34" charset="0"/>
              </a:rPr>
              <a:t>.</a:t>
            </a:r>
          </a:p>
          <a:p>
            <a:pPr marL="231775" indent="-231775">
              <a:buClrTx/>
              <a:buSzPct val="100000"/>
              <a:defRPr/>
            </a:pPr>
            <a:r>
              <a:rPr lang="en-US" altLang="en-US" sz="2400" dirty="0" smtClean="0">
                <a:latin typeface="Arial" panose="020B0604020202020204" pitchFamily="34" charset="0"/>
                <a:cs typeface="Arial" panose="020B0604020202020204" pitchFamily="34" charset="0"/>
              </a:rPr>
              <a:t>We must recognize </a:t>
            </a:r>
            <a:r>
              <a:rPr lang="en-US" altLang="en-US" sz="2400" dirty="0">
                <a:latin typeface="Arial" panose="020B0604020202020204" pitchFamily="34" charset="0"/>
                <a:cs typeface="Arial" panose="020B0604020202020204" pitchFamily="34" charset="0"/>
              </a:rPr>
              <a:t>this two-sided character of worship: </a:t>
            </a:r>
            <a:r>
              <a:rPr lang="en-US" altLang="en-US" sz="2400" dirty="0" smtClean="0">
                <a:latin typeface="Arial" panose="020B0604020202020204" pitchFamily="34" charset="0"/>
                <a:cs typeface="Arial" panose="020B0604020202020204" pitchFamily="34" charset="0"/>
              </a:rPr>
              <a:t>Wit is both a </a:t>
            </a:r>
            <a:r>
              <a:rPr lang="en-US" altLang="en-US" sz="2400" i="1" dirty="0">
                <a:latin typeface="Arial" panose="020B0604020202020204" pitchFamily="34" charset="0"/>
                <a:cs typeface="Arial" panose="020B0604020202020204" pitchFamily="34" charset="0"/>
              </a:rPr>
              <a:t>call</a:t>
            </a:r>
            <a:r>
              <a:rPr lang="en-US" altLang="en-US" sz="2400" dirty="0">
                <a:latin typeface="Arial" panose="020B0604020202020204" pitchFamily="34" charset="0"/>
                <a:cs typeface="Arial" panose="020B0604020202020204" pitchFamily="34" charset="0"/>
              </a:rPr>
              <a:t> and a </a:t>
            </a:r>
            <a:r>
              <a:rPr lang="en-US" altLang="en-US" sz="2400" i="1" dirty="0">
                <a:latin typeface="Arial" panose="020B0604020202020204" pitchFamily="34" charset="0"/>
                <a:cs typeface="Arial" panose="020B0604020202020204" pitchFamily="34" charset="0"/>
              </a:rPr>
              <a:t>response</a:t>
            </a:r>
            <a:r>
              <a:rPr lang="en-US" altLang="en-US" sz="2400" dirty="0">
                <a:latin typeface="Arial" panose="020B0604020202020204" pitchFamily="34" charset="0"/>
                <a:cs typeface="Arial" panose="020B0604020202020204" pitchFamily="34" charset="0"/>
              </a:rPr>
              <a:t>. </a:t>
            </a:r>
            <a:r>
              <a:rPr lang="en-US" altLang="en-US" sz="2400" dirty="0" smtClean="0">
                <a:latin typeface="Arial" panose="020B0604020202020204" pitchFamily="34" charset="0"/>
                <a:cs typeface="Arial" panose="020B0604020202020204" pitchFamily="34" charset="0"/>
              </a:rPr>
              <a:t> The origin and the </a:t>
            </a:r>
            <a:r>
              <a:rPr lang="en-US" altLang="en-US" sz="2400" dirty="0">
                <a:latin typeface="Arial" panose="020B0604020202020204" pitchFamily="34" charset="0"/>
                <a:cs typeface="Arial" panose="020B0604020202020204" pitchFamily="34" charset="0"/>
              </a:rPr>
              <a:t>goal </a:t>
            </a:r>
            <a:r>
              <a:rPr lang="en-US" altLang="en-US" sz="2400" dirty="0" smtClean="0">
                <a:latin typeface="Arial" panose="020B0604020202020204" pitchFamily="34" charset="0"/>
                <a:cs typeface="Arial" panose="020B0604020202020204" pitchFamily="34" charset="0"/>
              </a:rPr>
              <a:t>of </a:t>
            </a:r>
            <a:r>
              <a:rPr lang="en-US" altLang="en-US" sz="2400" dirty="0">
                <a:latin typeface="Arial" panose="020B0604020202020204" pitchFamily="34" charset="0"/>
                <a:cs typeface="Arial" panose="020B0604020202020204" pitchFamily="34" charset="0"/>
              </a:rPr>
              <a:t>worship lies with God. </a:t>
            </a:r>
            <a:endParaRPr lang="en-US" altLang="en-US" sz="2400" dirty="0" smtClean="0">
              <a:latin typeface="Arial" panose="020B0604020202020204" pitchFamily="34" charset="0"/>
              <a:cs typeface="Arial" panose="020B0604020202020204" pitchFamily="34" charset="0"/>
            </a:endParaRPr>
          </a:p>
          <a:p>
            <a:pPr marL="461963">
              <a:buClrTx/>
              <a:buSzPct val="100000"/>
              <a:buFont typeface="Wingdings 3" panose="05040102010807070707" pitchFamily="18" charset="2"/>
              <a:buNone/>
              <a:defRPr/>
            </a:pPr>
            <a:r>
              <a:rPr lang="en-US" altLang="en-US" sz="2400" b="1" i="1" dirty="0">
                <a:latin typeface="Arial" panose="020B0604020202020204" pitchFamily="34" charset="0"/>
                <a:cs typeface="Arial" panose="020B0604020202020204" pitchFamily="34" charset="0"/>
              </a:rPr>
              <a:t>"For from him and through him and to him are all things. To him be the glory </a:t>
            </a:r>
            <a:r>
              <a:rPr lang="en-US" altLang="en-US" sz="2400" b="1" i="1" dirty="0" smtClean="0">
                <a:latin typeface="Arial" panose="020B0604020202020204" pitchFamily="34" charset="0"/>
                <a:cs typeface="Arial" panose="020B0604020202020204" pitchFamily="34" charset="0"/>
              </a:rPr>
              <a:t>forever." </a:t>
            </a:r>
            <a:r>
              <a:rPr lang="en-US" altLang="en-US" sz="2400" dirty="0" smtClean="0">
                <a:latin typeface="Arial" panose="020B0604020202020204" pitchFamily="34" charset="0"/>
                <a:cs typeface="Arial" panose="020B0604020202020204" pitchFamily="34" charset="0"/>
              </a:rPr>
              <a:t> Romans 11:36</a:t>
            </a:r>
          </a:p>
          <a:p>
            <a:pPr marL="231775" indent="-231775">
              <a:buClrTx/>
              <a:buSzPct val="100000"/>
              <a:defRPr/>
            </a:pPr>
            <a:r>
              <a:rPr lang="en-US" altLang="en-US" sz="2400" dirty="0" smtClean="0">
                <a:latin typeface="Arial" panose="020B0604020202020204" pitchFamily="34" charset="0"/>
                <a:cs typeface="Arial" panose="020B0604020202020204" pitchFamily="34" charset="0"/>
              </a:rPr>
              <a:t>Even so, worship </a:t>
            </a:r>
            <a:r>
              <a:rPr lang="en-US" altLang="en-US" sz="2400" dirty="0">
                <a:latin typeface="Arial" panose="020B0604020202020204" pitchFamily="34" charset="0"/>
                <a:cs typeface="Arial" panose="020B0604020202020204" pitchFamily="34" charset="0"/>
              </a:rPr>
              <a:t>has to do with things human beings do. </a:t>
            </a:r>
            <a:r>
              <a:rPr lang="en-US" altLang="en-US" sz="2400" dirty="0" smtClean="0">
                <a:latin typeface="Arial" panose="020B0604020202020204" pitchFamily="34" charset="0"/>
                <a:cs typeface="Arial" panose="020B0604020202020204" pitchFamily="34" charset="0"/>
              </a:rPr>
              <a:t>While it is more </a:t>
            </a:r>
            <a:r>
              <a:rPr lang="en-US" altLang="en-US" sz="2400" dirty="0">
                <a:latin typeface="Arial" panose="020B0604020202020204" pitchFamily="34" charset="0"/>
                <a:cs typeface="Arial" panose="020B0604020202020204" pitchFamily="34" charset="0"/>
              </a:rPr>
              <a:t>than this, </a:t>
            </a:r>
            <a:r>
              <a:rPr lang="en-US" altLang="en-US" sz="2400" dirty="0" smtClean="0">
                <a:latin typeface="Arial" panose="020B0604020202020204" pitchFamily="34" charset="0"/>
                <a:cs typeface="Arial" panose="020B0604020202020204" pitchFamily="34" charset="0"/>
              </a:rPr>
              <a:t>worship </a:t>
            </a:r>
            <a:r>
              <a:rPr lang="en-US" altLang="en-US" sz="2400" dirty="0">
                <a:latin typeface="Arial" panose="020B0604020202020204" pitchFamily="34" charset="0"/>
                <a:cs typeface="Arial" panose="020B0604020202020204" pitchFamily="34" charset="0"/>
              </a:rPr>
              <a:t>as we ordinarily use the word focuses </a:t>
            </a:r>
            <a:r>
              <a:rPr lang="en-US" altLang="en-US" sz="2400" dirty="0" smtClean="0">
                <a:latin typeface="Arial" panose="020B0604020202020204" pitchFamily="34" charset="0"/>
                <a:cs typeface="Arial" panose="020B0604020202020204" pitchFamily="34" charset="0"/>
              </a:rPr>
              <a:t>on </a:t>
            </a:r>
            <a:r>
              <a:rPr lang="en-US" altLang="en-US" sz="2400" dirty="0">
                <a:latin typeface="Arial" panose="020B0604020202020204" pitchFamily="34" charset="0"/>
                <a:cs typeface="Arial" panose="020B0604020202020204" pitchFamily="34" charset="0"/>
              </a:rPr>
              <a:t>what groups of people do together in </a:t>
            </a:r>
            <a:r>
              <a:rPr lang="en-US" altLang="en-US" sz="2400" dirty="0" smtClean="0">
                <a:latin typeface="Arial" panose="020B0604020202020204" pitchFamily="34" charset="0"/>
                <a:cs typeface="Arial" panose="020B0604020202020204" pitchFamily="34" charset="0"/>
              </a:rPr>
              <a:t>   		specific </a:t>
            </a:r>
            <a:r>
              <a:rPr lang="en-US" altLang="en-US" sz="2400" dirty="0">
                <a:latin typeface="Arial" panose="020B0604020202020204" pitchFamily="34" charset="0"/>
                <a:cs typeface="Arial" panose="020B0604020202020204" pitchFamily="34" charset="0"/>
              </a:rPr>
              <a:t>locations at particular </a:t>
            </a:r>
            <a:r>
              <a:rPr lang="en-US" altLang="en-US" sz="2400" dirty="0" smtClean="0">
                <a:latin typeface="Arial" panose="020B0604020202020204" pitchFamily="34" charset="0"/>
                <a:cs typeface="Arial" panose="020B0604020202020204" pitchFamily="34" charset="0"/>
              </a:rPr>
              <a:t>times – gather, sit</a:t>
            </a:r>
            <a:r>
              <a:rPr lang="en-US" altLang="en-US" sz="2400" dirty="0">
                <a:latin typeface="Arial" panose="020B0604020202020204" pitchFamily="34" charset="0"/>
                <a:cs typeface="Arial" panose="020B0604020202020204" pitchFamily="34" charset="0"/>
              </a:rPr>
              <a:t>, </a:t>
            </a:r>
            <a:r>
              <a:rPr lang="en-US" altLang="en-US" sz="2400" dirty="0" smtClean="0">
                <a:latin typeface="Arial" panose="020B0604020202020204" pitchFamily="34" charset="0"/>
                <a:cs typeface="Arial" panose="020B0604020202020204" pitchFamily="34" charset="0"/>
              </a:rPr>
              <a:t>stand, 		   kneel</a:t>
            </a:r>
            <a:r>
              <a:rPr lang="en-US" altLang="en-US" sz="2400" dirty="0">
                <a:latin typeface="Arial" panose="020B0604020202020204" pitchFamily="34" charset="0"/>
                <a:cs typeface="Arial" panose="020B0604020202020204" pitchFamily="34" charset="0"/>
              </a:rPr>
              <a:t>; </a:t>
            </a:r>
            <a:r>
              <a:rPr lang="en-US" altLang="en-US" sz="2400" dirty="0" smtClean="0">
                <a:latin typeface="Arial" panose="020B0604020202020204" pitchFamily="34" charset="0"/>
                <a:cs typeface="Arial" panose="020B0604020202020204" pitchFamily="34" charset="0"/>
              </a:rPr>
              <a:t>sing</a:t>
            </a:r>
            <a:r>
              <a:rPr lang="en-US" altLang="en-US" sz="2400" dirty="0">
                <a:latin typeface="Arial" panose="020B0604020202020204" pitchFamily="34" charset="0"/>
                <a:cs typeface="Arial" panose="020B0604020202020204" pitchFamily="34" charset="0"/>
              </a:rPr>
              <a:t>, pray, </a:t>
            </a:r>
            <a:r>
              <a:rPr lang="en-US" altLang="en-US" sz="2400" dirty="0" smtClean="0">
                <a:latin typeface="Arial" panose="020B0604020202020204" pitchFamily="34" charset="0"/>
                <a:cs typeface="Arial" panose="020B0604020202020204" pitchFamily="34" charset="0"/>
              </a:rPr>
              <a:t>recite </a:t>
            </a:r>
            <a:r>
              <a:rPr lang="en-US" altLang="en-US" sz="2400" dirty="0">
                <a:latin typeface="Arial" panose="020B0604020202020204" pitchFamily="34" charset="0"/>
                <a:cs typeface="Arial" panose="020B0604020202020204" pitchFamily="34" charset="0"/>
              </a:rPr>
              <a:t>Scripture or the creed. </a:t>
            </a:r>
            <a:r>
              <a:rPr lang="en-US" altLang="en-US" sz="2400" dirty="0" smtClean="0">
                <a:latin typeface="Arial" panose="020B0604020202020204" pitchFamily="34" charset="0"/>
                <a:cs typeface="Arial" panose="020B0604020202020204" pitchFamily="34" charset="0"/>
              </a:rPr>
              <a:t> </a:t>
            </a:r>
            <a:endParaRPr lang="en-US" altLang="en-US" sz="2400" dirty="0">
              <a:latin typeface="Arial" panose="020B0604020202020204" pitchFamily="34" charset="0"/>
              <a:cs typeface="Arial" panose="020B0604020202020204" pitchFamily="34" charset="0"/>
            </a:endParaRPr>
          </a:p>
          <a:p>
            <a:pPr marL="342900" indent="-342900" eaLnBrk="1" hangingPunct="1">
              <a:spcBef>
                <a:spcPct val="0"/>
              </a:spcBef>
              <a:buClrTx/>
              <a:buSzTx/>
              <a:defRPr/>
            </a:pPr>
            <a:endParaRPr lang="en-US" altLang="en-US" sz="2300" dirty="0" smtClean="0">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7410">
                                            <p:txEl>
                                              <p:pRg st="2" end="2"/>
                                            </p:txEl>
                                          </p:spTgt>
                                        </p:tgtEl>
                                        <p:attrNameLst>
                                          <p:attrName>style.visibility</p:attrName>
                                        </p:attrNameLst>
                                      </p:cBhvr>
                                      <p:to>
                                        <p:strVal val="visible"/>
                                      </p:to>
                                    </p:set>
                                    <p:animEffect transition="in" filter="fade">
                                      <p:cBhvr>
                                        <p:cTn id="7" dur="1000"/>
                                        <p:tgtEl>
                                          <p:spTgt spid="17410">
                                            <p:txEl>
                                              <p:pRg st="2" end="2"/>
                                            </p:txEl>
                                          </p:spTgt>
                                        </p:tgtEl>
                                      </p:cBhvr>
                                    </p:animEffect>
                                    <p:anim calcmode="lin" valueType="num">
                                      <p:cBhvr>
                                        <p:cTn id="8" dur="10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7410">
                                            <p:txEl>
                                              <p:pRg st="3" end="3"/>
                                            </p:txEl>
                                          </p:spTgt>
                                        </p:tgtEl>
                                        <p:attrNameLst>
                                          <p:attrName>style.visibility</p:attrName>
                                        </p:attrNameLst>
                                      </p:cBhvr>
                                      <p:to>
                                        <p:strVal val="visible"/>
                                      </p:to>
                                    </p:set>
                                    <p:animEffect transition="in" filter="fade">
                                      <p:cBhvr>
                                        <p:cTn id="14" dur="1000"/>
                                        <p:tgtEl>
                                          <p:spTgt spid="17410">
                                            <p:txEl>
                                              <p:pRg st="3" end="3"/>
                                            </p:txEl>
                                          </p:spTgt>
                                        </p:tgtEl>
                                      </p:cBhvr>
                                    </p:animEffect>
                                    <p:anim calcmode="lin" valueType="num">
                                      <p:cBhvr>
                                        <p:cTn id="15" dur="1000" fill="hold"/>
                                        <p:tgtEl>
                                          <p:spTgt spid="17410">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74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7410">
                                            <p:txEl>
                                              <p:pRg st="4" end="4"/>
                                            </p:txEl>
                                          </p:spTgt>
                                        </p:tgtEl>
                                        <p:attrNameLst>
                                          <p:attrName>style.visibility</p:attrName>
                                        </p:attrNameLst>
                                      </p:cBhvr>
                                      <p:to>
                                        <p:strVal val="visible"/>
                                      </p:to>
                                    </p:set>
                                    <p:animEffect transition="in" filter="fade">
                                      <p:cBhvr>
                                        <p:cTn id="21" dur="1000"/>
                                        <p:tgtEl>
                                          <p:spTgt spid="17410">
                                            <p:txEl>
                                              <p:pRg st="4" end="4"/>
                                            </p:txEl>
                                          </p:spTgt>
                                        </p:tgtEl>
                                      </p:cBhvr>
                                    </p:animEffect>
                                    <p:anim calcmode="lin" valueType="num">
                                      <p:cBhvr>
                                        <p:cTn id="22" dur="1000" fill="hold"/>
                                        <p:tgtEl>
                                          <p:spTgt spid="1741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74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7410">
                                            <p:txEl>
                                              <p:pRg st="5" end="5"/>
                                            </p:txEl>
                                          </p:spTgt>
                                        </p:tgtEl>
                                        <p:attrNameLst>
                                          <p:attrName>style.visibility</p:attrName>
                                        </p:attrNameLst>
                                      </p:cBhvr>
                                      <p:to>
                                        <p:strVal val="visible"/>
                                      </p:to>
                                    </p:set>
                                    <p:animEffect transition="in" filter="fade">
                                      <p:cBhvr>
                                        <p:cTn id="28" dur="1000"/>
                                        <p:tgtEl>
                                          <p:spTgt spid="17410">
                                            <p:txEl>
                                              <p:pRg st="5" end="5"/>
                                            </p:txEl>
                                          </p:spTgt>
                                        </p:tgtEl>
                                      </p:cBhvr>
                                    </p:animEffect>
                                    <p:anim calcmode="lin" valueType="num">
                                      <p:cBhvr>
                                        <p:cTn id="29" dur="1000" fill="hold"/>
                                        <p:tgtEl>
                                          <p:spTgt spid="17410">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741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ChangeArrowheads="1"/>
          </p:cNvSpPr>
          <p:nvPr/>
        </p:nvSpPr>
        <p:spPr bwMode="auto">
          <a:xfrm>
            <a:off x="228600" y="9525"/>
            <a:ext cx="8763000" cy="629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0"/>
              </a:spcBef>
              <a:buClrTx/>
              <a:buSzTx/>
              <a:buFontTx/>
              <a:buNone/>
              <a:defRPr/>
            </a:pPr>
            <a:r>
              <a:rPr lang="en-US" altLang="en-US" sz="3400" b="1" dirty="0">
                <a:latin typeface="Arial" panose="020B0604020202020204" pitchFamily="34" charset="0"/>
                <a:cs typeface="Arial" panose="020B0604020202020204" pitchFamily="34" charset="0"/>
              </a:rPr>
              <a:t>The Nature of Worship</a:t>
            </a:r>
          </a:p>
          <a:p>
            <a:pPr eaLnBrk="1" hangingPunct="1">
              <a:spcBef>
                <a:spcPct val="0"/>
              </a:spcBef>
              <a:buClrTx/>
              <a:buSzTx/>
              <a:buFontTx/>
              <a:buNone/>
              <a:defRPr/>
            </a:pPr>
            <a:endParaRPr lang="en-US" altLang="en-US" sz="1000" b="1" dirty="0" smtClean="0">
              <a:latin typeface="Arial" panose="020B0604020202020204" pitchFamily="34" charset="0"/>
              <a:cs typeface="Arial" panose="020B0604020202020204" pitchFamily="34" charset="0"/>
            </a:endParaRPr>
          </a:p>
          <a:p>
            <a:pPr marL="342900" indent="-342900" eaLnBrk="1" hangingPunct="1">
              <a:spcBef>
                <a:spcPct val="0"/>
              </a:spcBef>
              <a:buClrTx/>
              <a:buSzTx/>
              <a:defRPr/>
            </a:pPr>
            <a:r>
              <a:rPr lang="en-US" altLang="en-US" sz="2300" dirty="0" smtClean="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We tend to take for granted the way we are used to thinking about worship and practicing it. </a:t>
            </a:r>
            <a:r>
              <a:rPr lang="en-US" altLang="en-US" sz="2400" dirty="0" smtClean="0">
                <a:latin typeface="Arial" panose="020B0604020202020204" pitchFamily="34" charset="0"/>
                <a:cs typeface="Arial" panose="020B0604020202020204" pitchFamily="34" charset="0"/>
              </a:rPr>
              <a:t> We </a:t>
            </a:r>
            <a:r>
              <a:rPr lang="en-US" altLang="en-US" sz="2400" dirty="0">
                <a:latin typeface="Arial" panose="020B0604020202020204" pitchFamily="34" charset="0"/>
                <a:cs typeface="Arial" panose="020B0604020202020204" pitchFamily="34" charset="0"/>
              </a:rPr>
              <a:t>imagine that practices familiar to us are somehow normative. </a:t>
            </a:r>
            <a:endParaRPr lang="en-US" altLang="en-US" sz="2400" dirty="0" smtClean="0">
              <a:latin typeface="Arial" panose="020B0604020202020204" pitchFamily="34" charset="0"/>
              <a:cs typeface="Arial" panose="020B0604020202020204" pitchFamily="34" charset="0"/>
            </a:endParaRPr>
          </a:p>
          <a:p>
            <a:pPr marL="342900" indent="-342900" eaLnBrk="1" hangingPunct="1">
              <a:spcBef>
                <a:spcPct val="0"/>
              </a:spcBef>
              <a:buClrTx/>
              <a:buSzTx/>
              <a:defRPr/>
            </a:pPr>
            <a:r>
              <a:rPr lang="en-US" altLang="en-US" sz="2400" dirty="0" smtClean="0">
                <a:latin typeface="Arial" panose="020B0604020202020204" pitchFamily="34" charset="0"/>
                <a:cs typeface="Arial" panose="020B0604020202020204" pitchFamily="34" charset="0"/>
              </a:rPr>
              <a:t>We </a:t>
            </a:r>
            <a:r>
              <a:rPr lang="en-US" altLang="en-US" sz="2400" dirty="0">
                <a:latin typeface="Arial" panose="020B0604020202020204" pitchFamily="34" charset="0"/>
                <a:cs typeface="Arial" panose="020B0604020202020204" pitchFamily="34" charset="0"/>
              </a:rPr>
              <a:t>have come to believe that worship </a:t>
            </a:r>
            <a:r>
              <a:rPr lang="en-US" altLang="en-US" sz="2400" dirty="0" smtClean="0">
                <a:latin typeface="Arial" panose="020B0604020202020204" pitchFamily="34" charset="0"/>
                <a:cs typeface="Arial" panose="020B0604020202020204" pitchFamily="34" charset="0"/>
              </a:rPr>
              <a:t>should </a:t>
            </a:r>
            <a:r>
              <a:rPr lang="en-US" altLang="en-US" sz="2400" dirty="0">
                <a:latin typeface="Arial" panose="020B0604020202020204" pitchFamily="34" charset="0"/>
                <a:cs typeface="Arial" panose="020B0604020202020204" pitchFamily="34" charset="0"/>
              </a:rPr>
              <a:t>satisfy our own personal (or family) needs</a:t>
            </a:r>
            <a:r>
              <a:rPr lang="en-US" altLang="en-US" sz="2400" dirty="0" smtClean="0">
                <a:latin typeface="Arial" panose="020B0604020202020204" pitchFamily="34" charset="0"/>
                <a:cs typeface="Arial" panose="020B0604020202020204" pitchFamily="34" charset="0"/>
              </a:rPr>
              <a:t>.  In </a:t>
            </a:r>
            <a:r>
              <a:rPr lang="en-US" altLang="en-US" sz="2400" dirty="0">
                <a:latin typeface="Arial" panose="020B0604020202020204" pitchFamily="34" charset="0"/>
                <a:cs typeface="Arial" panose="020B0604020202020204" pitchFamily="34" charset="0"/>
              </a:rPr>
              <a:t>other words, worship is invariably personal. </a:t>
            </a:r>
            <a:endParaRPr lang="en-US" altLang="en-US" sz="2400" dirty="0" smtClean="0">
              <a:latin typeface="Arial" panose="020B0604020202020204" pitchFamily="34" charset="0"/>
              <a:cs typeface="Arial" panose="020B0604020202020204" pitchFamily="34" charset="0"/>
            </a:endParaRPr>
          </a:p>
          <a:p>
            <a:pPr marL="342900" indent="-342900" eaLnBrk="1" hangingPunct="1">
              <a:spcBef>
                <a:spcPct val="0"/>
              </a:spcBef>
              <a:buClrTx/>
              <a:buSzTx/>
              <a:defRPr/>
            </a:pPr>
            <a:r>
              <a:rPr lang="en-US" altLang="en-US" sz="2400" dirty="0" smtClean="0">
                <a:latin typeface="Arial" panose="020B0604020202020204" pitchFamily="34" charset="0"/>
                <a:cs typeface="Arial" panose="020B0604020202020204" pitchFamily="34" charset="0"/>
              </a:rPr>
              <a:t>Religion </a:t>
            </a:r>
            <a:r>
              <a:rPr lang="en-US" altLang="en-US" sz="2400" dirty="0">
                <a:latin typeface="Arial" panose="020B0604020202020204" pitchFamily="34" charset="0"/>
                <a:cs typeface="Arial" panose="020B0604020202020204" pitchFamily="34" charset="0"/>
              </a:rPr>
              <a:t>in general, and </a:t>
            </a:r>
            <a:r>
              <a:rPr lang="en-US" altLang="en-US" sz="2400" dirty="0" smtClean="0">
                <a:latin typeface="Arial" panose="020B0604020202020204" pitchFamily="34" charset="0"/>
                <a:cs typeface="Arial" panose="020B0604020202020204" pitchFamily="34" charset="0"/>
              </a:rPr>
              <a:t>worship </a:t>
            </a:r>
            <a:r>
              <a:rPr lang="en-US" altLang="en-US" sz="2400" dirty="0">
                <a:latin typeface="Arial" panose="020B0604020202020204" pitchFamily="34" charset="0"/>
                <a:cs typeface="Arial" panose="020B0604020202020204" pitchFamily="34" charset="0"/>
              </a:rPr>
              <a:t>in particular, necessarily conforms to basic cultural </a:t>
            </a:r>
            <a:r>
              <a:rPr lang="en-US" altLang="en-US" sz="2400" dirty="0" smtClean="0">
                <a:latin typeface="Arial" panose="020B0604020202020204" pitchFamily="34" charset="0"/>
                <a:cs typeface="Arial" panose="020B0604020202020204" pitchFamily="34" charset="0"/>
              </a:rPr>
              <a:t>realities and occupies </a:t>
            </a:r>
            <a:r>
              <a:rPr lang="en-US" altLang="en-US" sz="2400" dirty="0">
                <a:latin typeface="Arial" panose="020B0604020202020204" pitchFamily="34" charset="0"/>
                <a:cs typeface="Arial" panose="020B0604020202020204" pitchFamily="34" charset="0"/>
              </a:rPr>
              <a:t>particular cultural spaces</a:t>
            </a:r>
            <a:r>
              <a:rPr lang="en-US" altLang="en-US" sz="2400" dirty="0" smtClean="0">
                <a:latin typeface="Arial" panose="020B0604020202020204" pitchFamily="34" charset="0"/>
                <a:cs typeface="Arial" panose="020B0604020202020204" pitchFamily="34" charset="0"/>
              </a:rPr>
              <a:t>. </a:t>
            </a:r>
          </a:p>
          <a:p>
            <a:pPr marL="342900" indent="-342900" eaLnBrk="1" hangingPunct="1">
              <a:spcBef>
                <a:spcPct val="0"/>
              </a:spcBef>
              <a:buClrTx/>
              <a:buSzTx/>
              <a:defRPr/>
            </a:pPr>
            <a:r>
              <a:rPr lang="en-US" altLang="en-US" sz="2400" dirty="0">
                <a:latin typeface="Arial" panose="020B0604020202020204" pitchFamily="34" charset="0"/>
                <a:cs typeface="Arial" panose="020B0604020202020204" pitchFamily="34" charset="0"/>
              </a:rPr>
              <a:t>Christians </a:t>
            </a:r>
            <a:r>
              <a:rPr lang="en-US" altLang="en-US" sz="2400" dirty="0" smtClean="0">
                <a:latin typeface="Arial" panose="020B0604020202020204" pitchFamily="34" charset="0"/>
                <a:cs typeface="Arial" panose="020B0604020202020204" pitchFamily="34" charset="0"/>
              </a:rPr>
              <a:t>almost universally believe their </a:t>
            </a:r>
            <a:r>
              <a:rPr lang="en-US" altLang="en-US" sz="2400" dirty="0">
                <a:latin typeface="Arial" panose="020B0604020202020204" pitchFamily="34" charset="0"/>
                <a:cs typeface="Arial" panose="020B0604020202020204" pitchFamily="34" charset="0"/>
              </a:rPr>
              <a:t>created and cultural situation is </a:t>
            </a:r>
            <a:r>
              <a:rPr lang="en-US" altLang="en-US" sz="2400" dirty="0" smtClean="0">
                <a:latin typeface="Arial" panose="020B0604020202020204" pitchFamily="34" charset="0"/>
                <a:cs typeface="Arial" panose="020B0604020202020204" pitchFamily="34" charset="0"/>
              </a:rPr>
              <a:t>also importan</a:t>
            </a:r>
            <a:r>
              <a:rPr lang="en-US" altLang="en-US" sz="2400" dirty="0">
                <a:latin typeface="Arial" panose="020B0604020202020204" pitchFamily="34" charset="0"/>
                <a:cs typeface="Arial" panose="020B0604020202020204" pitchFamily="34" charset="0"/>
              </a:rPr>
              <a:t>t</a:t>
            </a:r>
            <a:r>
              <a:rPr lang="en-US" altLang="en-US" sz="2400" dirty="0" smtClean="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to God. </a:t>
            </a:r>
            <a:endParaRPr lang="en-US" altLang="en-US" sz="2400" dirty="0" smtClean="0">
              <a:latin typeface="Arial" panose="020B0604020202020204" pitchFamily="34" charset="0"/>
              <a:cs typeface="Arial" panose="020B0604020202020204" pitchFamily="34" charset="0"/>
            </a:endParaRPr>
          </a:p>
          <a:p>
            <a:pPr marL="342900" indent="-342900" eaLnBrk="1" hangingPunct="1">
              <a:spcBef>
                <a:spcPct val="0"/>
              </a:spcBef>
              <a:buClrTx/>
              <a:buSzTx/>
              <a:defRPr/>
            </a:pPr>
            <a:r>
              <a:rPr lang="en-US" altLang="en-US" sz="2400" dirty="0" smtClean="0">
                <a:latin typeface="Arial" panose="020B0604020202020204" pitchFamily="34" charset="0"/>
                <a:cs typeface="Arial" panose="020B0604020202020204" pitchFamily="34" charset="0"/>
              </a:rPr>
              <a:t>What </a:t>
            </a:r>
            <a:r>
              <a:rPr lang="en-US" altLang="en-US" sz="2400" dirty="0">
                <a:latin typeface="Arial" panose="020B0604020202020204" pitchFamily="34" charset="0"/>
                <a:cs typeface="Arial" panose="020B0604020202020204" pitchFamily="34" charset="0"/>
              </a:rPr>
              <a:t>we call worship is </a:t>
            </a:r>
            <a:r>
              <a:rPr lang="en-US" altLang="en-US" sz="2400" dirty="0" smtClean="0">
                <a:latin typeface="Arial" panose="020B0604020202020204" pitchFamily="34" charset="0"/>
                <a:cs typeface="Arial" panose="020B0604020202020204" pitchFamily="34" charset="0"/>
              </a:rPr>
              <a:t>charged </a:t>
            </a:r>
            <a:r>
              <a:rPr lang="en-US" altLang="en-US" sz="2400" dirty="0">
                <a:latin typeface="Arial" panose="020B0604020202020204" pitchFamily="34" charset="0"/>
                <a:cs typeface="Arial" panose="020B0604020202020204" pitchFamily="34" charset="0"/>
              </a:rPr>
              <a:t>with the presence of God. Therefore, people who come into this experience cannot remain passive or indifferent. </a:t>
            </a:r>
          </a:p>
          <a:p>
            <a:pPr marL="342900" indent="-342900" eaLnBrk="1" hangingPunct="1">
              <a:spcBef>
                <a:spcPct val="0"/>
              </a:spcBef>
              <a:buClrTx/>
              <a:buSzTx/>
              <a:defRPr/>
            </a:pPr>
            <a:endParaRPr lang="en-US" altLang="en-US" sz="2300" dirty="0" smtClean="0">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7410">
                                            <p:txEl>
                                              <p:pRg st="2" end="2"/>
                                            </p:txEl>
                                          </p:spTgt>
                                        </p:tgtEl>
                                        <p:attrNameLst>
                                          <p:attrName>style.visibility</p:attrName>
                                        </p:attrNameLst>
                                      </p:cBhvr>
                                      <p:to>
                                        <p:strVal val="visible"/>
                                      </p:to>
                                    </p:set>
                                    <p:animEffect transition="in" filter="fade">
                                      <p:cBhvr>
                                        <p:cTn id="7" dur="1000"/>
                                        <p:tgtEl>
                                          <p:spTgt spid="17410">
                                            <p:txEl>
                                              <p:pRg st="2" end="2"/>
                                            </p:txEl>
                                          </p:spTgt>
                                        </p:tgtEl>
                                      </p:cBhvr>
                                    </p:animEffect>
                                    <p:anim calcmode="lin" valueType="num">
                                      <p:cBhvr>
                                        <p:cTn id="8" dur="10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7410">
                                            <p:txEl>
                                              <p:pRg st="3" end="3"/>
                                            </p:txEl>
                                          </p:spTgt>
                                        </p:tgtEl>
                                        <p:attrNameLst>
                                          <p:attrName>style.visibility</p:attrName>
                                        </p:attrNameLst>
                                      </p:cBhvr>
                                      <p:to>
                                        <p:strVal val="visible"/>
                                      </p:to>
                                    </p:set>
                                    <p:animEffect transition="in" filter="fade">
                                      <p:cBhvr>
                                        <p:cTn id="14" dur="1000"/>
                                        <p:tgtEl>
                                          <p:spTgt spid="17410">
                                            <p:txEl>
                                              <p:pRg st="3" end="3"/>
                                            </p:txEl>
                                          </p:spTgt>
                                        </p:tgtEl>
                                      </p:cBhvr>
                                    </p:animEffect>
                                    <p:anim calcmode="lin" valueType="num">
                                      <p:cBhvr>
                                        <p:cTn id="15" dur="1000" fill="hold"/>
                                        <p:tgtEl>
                                          <p:spTgt spid="17410">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74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7410">
                                            <p:txEl>
                                              <p:pRg st="4" end="4"/>
                                            </p:txEl>
                                          </p:spTgt>
                                        </p:tgtEl>
                                        <p:attrNameLst>
                                          <p:attrName>style.visibility</p:attrName>
                                        </p:attrNameLst>
                                      </p:cBhvr>
                                      <p:to>
                                        <p:strVal val="visible"/>
                                      </p:to>
                                    </p:set>
                                    <p:animEffect transition="in" filter="fade">
                                      <p:cBhvr>
                                        <p:cTn id="21" dur="1000"/>
                                        <p:tgtEl>
                                          <p:spTgt spid="17410">
                                            <p:txEl>
                                              <p:pRg st="4" end="4"/>
                                            </p:txEl>
                                          </p:spTgt>
                                        </p:tgtEl>
                                      </p:cBhvr>
                                    </p:animEffect>
                                    <p:anim calcmode="lin" valueType="num">
                                      <p:cBhvr>
                                        <p:cTn id="22" dur="1000" fill="hold"/>
                                        <p:tgtEl>
                                          <p:spTgt spid="1741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74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7410">
                                            <p:txEl>
                                              <p:pRg st="5" end="5"/>
                                            </p:txEl>
                                          </p:spTgt>
                                        </p:tgtEl>
                                        <p:attrNameLst>
                                          <p:attrName>style.visibility</p:attrName>
                                        </p:attrNameLst>
                                      </p:cBhvr>
                                      <p:to>
                                        <p:strVal val="visible"/>
                                      </p:to>
                                    </p:set>
                                    <p:animEffect transition="in" filter="fade">
                                      <p:cBhvr>
                                        <p:cTn id="28" dur="1000"/>
                                        <p:tgtEl>
                                          <p:spTgt spid="17410">
                                            <p:txEl>
                                              <p:pRg st="5" end="5"/>
                                            </p:txEl>
                                          </p:spTgt>
                                        </p:tgtEl>
                                      </p:cBhvr>
                                    </p:animEffect>
                                    <p:anim calcmode="lin" valueType="num">
                                      <p:cBhvr>
                                        <p:cTn id="29" dur="1000" fill="hold"/>
                                        <p:tgtEl>
                                          <p:spTgt spid="17410">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741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7410">
                                            <p:txEl>
                                              <p:pRg st="6" end="6"/>
                                            </p:txEl>
                                          </p:spTgt>
                                        </p:tgtEl>
                                        <p:attrNameLst>
                                          <p:attrName>style.visibility</p:attrName>
                                        </p:attrNameLst>
                                      </p:cBhvr>
                                      <p:to>
                                        <p:strVal val="visible"/>
                                      </p:to>
                                    </p:set>
                                    <p:animEffect transition="in" filter="fade">
                                      <p:cBhvr>
                                        <p:cTn id="35" dur="1000"/>
                                        <p:tgtEl>
                                          <p:spTgt spid="17410">
                                            <p:txEl>
                                              <p:pRg st="6" end="6"/>
                                            </p:txEl>
                                          </p:spTgt>
                                        </p:tgtEl>
                                      </p:cBhvr>
                                    </p:animEffect>
                                    <p:anim calcmode="lin" valueType="num">
                                      <p:cBhvr>
                                        <p:cTn id="36" dur="1000" fill="hold"/>
                                        <p:tgtEl>
                                          <p:spTgt spid="17410">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1741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ChangeArrowheads="1"/>
          </p:cNvSpPr>
          <p:nvPr/>
        </p:nvSpPr>
        <p:spPr bwMode="auto">
          <a:xfrm>
            <a:off x="228600" y="9525"/>
            <a:ext cx="8763000" cy="63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0"/>
              </a:spcBef>
              <a:buClrTx/>
              <a:buSzTx/>
              <a:buFontTx/>
              <a:buNone/>
              <a:defRPr/>
            </a:pPr>
            <a:r>
              <a:rPr lang="en-US" altLang="en-US" sz="3400" b="1" dirty="0" smtClean="0">
                <a:latin typeface="Arial" panose="020B0604020202020204" pitchFamily="34" charset="0"/>
                <a:cs typeface="Arial" panose="020B0604020202020204" pitchFamily="34" charset="0"/>
              </a:rPr>
              <a:t>The Importance of Worship Practices</a:t>
            </a:r>
          </a:p>
          <a:p>
            <a:pPr eaLnBrk="1" hangingPunct="1">
              <a:spcBef>
                <a:spcPct val="0"/>
              </a:spcBef>
              <a:buClrTx/>
              <a:buSzTx/>
              <a:buFontTx/>
              <a:buNone/>
              <a:defRPr/>
            </a:pPr>
            <a:endParaRPr lang="en-US" altLang="en-US" sz="1000" b="1" dirty="0" smtClean="0">
              <a:latin typeface="Arial" panose="020B0604020202020204" pitchFamily="34" charset="0"/>
              <a:cs typeface="Arial" panose="020B0604020202020204" pitchFamily="34" charset="0"/>
            </a:endParaRPr>
          </a:p>
          <a:p>
            <a:pPr marL="342900" indent="-342900" eaLnBrk="1" hangingPunct="1">
              <a:spcBef>
                <a:spcPct val="0"/>
              </a:spcBef>
              <a:buClrTx/>
              <a:buSzTx/>
              <a:defRPr/>
            </a:pPr>
            <a:r>
              <a:rPr lang="en-US" altLang="en-US" sz="2400" dirty="0" smtClean="0">
                <a:latin typeface="Arial" panose="020B0604020202020204" pitchFamily="34" charset="0"/>
                <a:cs typeface="Arial" panose="020B0604020202020204" pitchFamily="34" charset="0"/>
              </a:rPr>
              <a:t>Worship necessarily involves both theological content and practical form.</a:t>
            </a:r>
          </a:p>
          <a:p>
            <a:pPr marL="342900" indent="-342900" eaLnBrk="1" hangingPunct="1">
              <a:spcBef>
                <a:spcPct val="0"/>
              </a:spcBef>
              <a:buClrTx/>
              <a:buSzTx/>
              <a:defRPr/>
            </a:pPr>
            <a:r>
              <a:rPr lang="en-US" altLang="en-US" sz="2400" dirty="0" smtClean="0">
                <a:latin typeface="Arial" panose="020B0604020202020204" pitchFamily="34" charset="0"/>
                <a:cs typeface="Arial" panose="020B0604020202020204" pitchFamily="34" charset="0"/>
              </a:rPr>
              <a:t>The elements of </a:t>
            </a:r>
            <a:r>
              <a:rPr lang="en-US" altLang="en-US" sz="2400" dirty="0">
                <a:latin typeface="Arial" panose="020B0604020202020204" pitchFamily="34" charset="0"/>
                <a:cs typeface="Arial" panose="020B0604020202020204" pitchFamily="34" charset="0"/>
              </a:rPr>
              <a:t>worship </a:t>
            </a:r>
            <a:r>
              <a:rPr lang="en-US" altLang="en-US" sz="2400" dirty="0" smtClean="0">
                <a:latin typeface="Arial" panose="020B0604020202020204" pitchFamily="34" charset="0"/>
                <a:cs typeface="Arial" panose="020B0604020202020204" pitchFamily="34" charset="0"/>
              </a:rPr>
              <a:t>reflects </a:t>
            </a:r>
            <a:r>
              <a:rPr lang="en-US" altLang="en-US" sz="2400" dirty="0">
                <a:latin typeface="Arial" panose="020B0604020202020204" pitchFamily="34" charset="0"/>
                <a:cs typeface="Arial" panose="020B0604020202020204" pitchFamily="34" charset="0"/>
              </a:rPr>
              <a:t>the </a:t>
            </a:r>
            <a:r>
              <a:rPr lang="en-US" altLang="en-US" sz="2400" dirty="0" smtClean="0">
                <a:latin typeface="Arial" panose="020B0604020202020204" pitchFamily="34" charset="0"/>
                <a:cs typeface="Arial" panose="020B0604020202020204" pitchFamily="34" charset="0"/>
              </a:rPr>
              <a:t>relation </a:t>
            </a:r>
            <a:r>
              <a:rPr lang="en-US" altLang="en-US" sz="2400" dirty="0">
                <a:latin typeface="Arial" panose="020B0604020202020204" pitchFamily="34" charset="0"/>
                <a:cs typeface="Arial" panose="020B0604020202020204" pitchFamily="34" charset="0"/>
              </a:rPr>
              <a:t>between </a:t>
            </a:r>
            <a:r>
              <a:rPr lang="en-US" altLang="en-US" sz="2400" dirty="0" smtClean="0">
                <a:latin typeface="Arial" panose="020B0604020202020204" pitchFamily="34" charset="0"/>
                <a:cs typeface="Arial" panose="020B0604020202020204" pitchFamily="34" charset="0"/>
              </a:rPr>
              <a:t>theological content </a:t>
            </a:r>
            <a:r>
              <a:rPr lang="en-US" altLang="en-US" sz="2400" dirty="0">
                <a:latin typeface="Arial" panose="020B0604020202020204" pitchFamily="34" charset="0"/>
                <a:cs typeface="Arial" panose="020B0604020202020204" pitchFamily="34" charset="0"/>
              </a:rPr>
              <a:t>and </a:t>
            </a:r>
            <a:r>
              <a:rPr lang="en-US" altLang="en-US" sz="2400" dirty="0" smtClean="0">
                <a:latin typeface="Arial" panose="020B0604020202020204" pitchFamily="34" charset="0"/>
                <a:cs typeface="Arial" panose="020B0604020202020204" pitchFamily="34" charset="0"/>
              </a:rPr>
              <a:t>practical form – between theology and practices.</a:t>
            </a:r>
          </a:p>
          <a:p>
            <a:pPr marL="342900" indent="-342900" eaLnBrk="1" hangingPunct="1">
              <a:spcBef>
                <a:spcPct val="0"/>
              </a:spcBef>
              <a:buClrTx/>
              <a:buSzTx/>
              <a:defRPr/>
            </a:pPr>
            <a:r>
              <a:rPr lang="en-US" altLang="en-US" sz="2400" dirty="0" smtClean="0">
                <a:latin typeface="Arial" panose="020B0604020202020204" pitchFamily="34" charset="0"/>
                <a:cs typeface="Arial" panose="020B0604020202020204" pitchFamily="34" charset="0"/>
              </a:rPr>
              <a:t>There is an </a:t>
            </a:r>
            <a:r>
              <a:rPr lang="en-US" altLang="en-US" sz="2400" dirty="0">
                <a:latin typeface="Arial" panose="020B0604020202020204" pitchFamily="34" charset="0"/>
                <a:cs typeface="Arial" panose="020B0604020202020204" pitchFamily="34" charset="0"/>
              </a:rPr>
              <a:t>ancient conviction of the church that worship is "primary </a:t>
            </a:r>
            <a:r>
              <a:rPr lang="en-US" altLang="en-US" sz="2400" dirty="0" smtClean="0">
                <a:latin typeface="Arial" panose="020B0604020202020204" pitchFamily="34" charset="0"/>
                <a:cs typeface="Arial" panose="020B0604020202020204" pitchFamily="34" charset="0"/>
              </a:rPr>
              <a:t>theology“ – it is where our theology begins. </a:t>
            </a:r>
            <a:r>
              <a:rPr lang="en-US" altLang="en-US" sz="2400" dirty="0">
                <a:latin typeface="Arial" panose="020B0604020202020204" pitchFamily="34" charset="0"/>
                <a:cs typeface="Arial" panose="020B0604020202020204" pitchFamily="34" charset="0"/>
              </a:rPr>
              <a:t>Formal theological language </a:t>
            </a:r>
            <a:r>
              <a:rPr lang="en-US" altLang="en-US" sz="2400" dirty="0" smtClean="0">
                <a:latin typeface="Arial" panose="020B0604020202020204" pitchFamily="34" charset="0"/>
                <a:cs typeface="Arial" panose="020B0604020202020204" pitchFamily="34" charset="0"/>
              </a:rPr>
              <a:t>is properly a secondary reflection, and always </a:t>
            </a:r>
            <a:r>
              <a:rPr lang="en-US" altLang="en-US" sz="2400" dirty="0">
                <a:latin typeface="Arial" panose="020B0604020202020204" pitchFamily="34" charset="0"/>
                <a:cs typeface="Arial" panose="020B0604020202020204" pitchFamily="34" charset="0"/>
              </a:rPr>
              <a:t>builds </a:t>
            </a:r>
            <a:r>
              <a:rPr lang="en-US" altLang="en-US" sz="2400" dirty="0" smtClean="0">
                <a:latin typeface="Arial" panose="020B0604020202020204" pitchFamily="34" charset="0"/>
                <a:cs typeface="Arial" panose="020B0604020202020204" pitchFamily="34" charset="0"/>
              </a:rPr>
              <a:t>on the </a:t>
            </a:r>
            <a:r>
              <a:rPr lang="en-US" altLang="en-US" sz="2400" dirty="0">
                <a:latin typeface="Arial" panose="020B0604020202020204" pitchFamily="34" charset="0"/>
                <a:cs typeface="Arial" panose="020B0604020202020204" pitchFamily="34" charset="0"/>
              </a:rPr>
              <a:t>language of </a:t>
            </a:r>
            <a:r>
              <a:rPr lang="en-US" altLang="en-US" sz="2400" dirty="0" smtClean="0">
                <a:latin typeface="Arial" panose="020B0604020202020204" pitchFamily="34" charset="0"/>
                <a:cs typeface="Arial" panose="020B0604020202020204" pitchFamily="34" charset="0"/>
              </a:rPr>
              <a:t>worship and prayer. </a:t>
            </a:r>
          </a:p>
          <a:p>
            <a:pPr marL="342900" indent="-342900" eaLnBrk="1" hangingPunct="1">
              <a:spcBef>
                <a:spcPct val="0"/>
              </a:spcBef>
              <a:buClrTx/>
              <a:buSzTx/>
              <a:defRPr/>
            </a:pPr>
            <a:r>
              <a:rPr lang="en-US" altLang="en-US" sz="2400" dirty="0" smtClean="0">
                <a:latin typeface="Arial" panose="020B0604020202020204" pitchFamily="34" charset="0"/>
                <a:cs typeface="Arial" panose="020B0604020202020204" pitchFamily="34" charset="0"/>
              </a:rPr>
              <a:t>Therefore </a:t>
            </a:r>
            <a:r>
              <a:rPr lang="en-US" altLang="en-US" sz="2400" dirty="0">
                <a:latin typeface="Arial" panose="020B0604020202020204" pitchFamily="34" charset="0"/>
                <a:cs typeface="Arial" panose="020B0604020202020204" pitchFamily="34" charset="0"/>
              </a:rPr>
              <a:t>a person's prayer may be a better indicator of her beliefs than her explicit statements of faith. </a:t>
            </a:r>
            <a:r>
              <a:rPr lang="en-US" altLang="en-US" sz="2400" dirty="0" smtClean="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A</a:t>
            </a:r>
            <a:r>
              <a:rPr lang="en-US" altLang="en-US" sz="2400" dirty="0" smtClean="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person's practice of </a:t>
            </a:r>
            <a:r>
              <a:rPr lang="en-US" altLang="en-US" sz="2400" dirty="0" smtClean="0">
                <a:latin typeface="Arial" panose="020B0604020202020204" pitchFamily="34" charset="0"/>
                <a:cs typeface="Arial" panose="020B0604020202020204" pitchFamily="34" charset="0"/>
              </a:rPr>
              <a:t>prayer reflects his or her </a:t>
            </a:r>
            <a:r>
              <a:rPr lang="en-US" altLang="en-US" sz="2400" dirty="0">
                <a:latin typeface="Arial" panose="020B0604020202020204" pitchFamily="34" charset="0"/>
                <a:cs typeface="Arial" panose="020B0604020202020204" pitchFamily="34" charset="0"/>
              </a:rPr>
              <a:t>theological </a:t>
            </a:r>
            <a:r>
              <a:rPr lang="en-US" altLang="en-US" sz="2400" dirty="0" smtClean="0">
                <a:latin typeface="Arial" panose="020B0604020202020204" pitchFamily="34" charset="0"/>
                <a:cs typeface="Arial" panose="020B0604020202020204" pitchFamily="34" charset="0"/>
              </a:rPr>
              <a:t>convictions, as prayer </a:t>
            </a:r>
            <a:r>
              <a:rPr lang="en-US" altLang="en-US" sz="2400" dirty="0">
                <a:latin typeface="Arial" panose="020B0604020202020204" pitchFamily="34" charset="0"/>
                <a:cs typeface="Arial" panose="020B0604020202020204" pitchFamily="34" charset="0"/>
              </a:rPr>
              <a:t>indicates not what people say they believe but what they actually do believe - and believe in such a way </a:t>
            </a:r>
            <a:r>
              <a:rPr lang="en-US" altLang="en-US" sz="2400" dirty="0" smtClean="0">
                <a:latin typeface="Arial" panose="020B0604020202020204" pitchFamily="34" charset="0"/>
                <a:cs typeface="Arial" panose="020B0604020202020204" pitchFamily="34" charset="0"/>
              </a:rPr>
              <a:t>as	 </a:t>
            </a:r>
            <a:r>
              <a:rPr lang="en-US" altLang="en-US" sz="2400" dirty="0">
                <a:latin typeface="Arial" panose="020B0604020202020204" pitchFamily="34" charset="0"/>
                <a:cs typeface="Arial" panose="020B0604020202020204" pitchFamily="34" charset="0"/>
              </a:rPr>
              <a:t>to act on it toward God. </a:t>
            </a:r>
            <a:r>
              <a:rPr lang="en-US" altLang="en-US" sz="2400" dirty="0" smtClean="0">
                <a:latin typeface="Arial" panose="020B0604020202020204" pitchFamily="34" charset="0"/>
                <a:cs typeface="Arial" panose="020B0604020202020204" pitchFamily="34" charset="0"/>
              </a:rPr>
              <a:t> (</a:t>
            </a:r>
            <a:r>
              <a:rPr lang="en-US" altLang="en-US" sz="2400" i="1" dirty="0">
                <a:latin typeface="Arial" panose="020B0604020202020204" pitchFamily="34" charset="0"/>
                <a:cs typeface="Arial" panose="020B0604020202020204" pitchFamily="34" charset="0"/>
              </a:rPr>
              <a:t>Lex </a:t>
            </a:r>
            <a:r>
              <a:rPr lang="en-US" altLang="en-US" sz="2400" i="1" dirty="0" err="1">
                <a:latin typeface="Arial" panose="020B0604020202020204" pitchFamily="34" charset="0"/>
                <a:cs typeface="Arial" panose="020B0604020202020204" pitchFamily="34" charset="0"/>
              </a:rPr>
              <a:t>orandi</a:t>
            </a:r>
            <a:r>
              <a:rPr lang="en-US" altLang="en-US" sz="2400" i="1" dirty="0">
                <a:latin typeface="Arial" panose="020B0604020202020204" pitchFamily="34" charset="0"/>
                <a:cs typeface="Arial" panose="020B0604020202020204" pitchFamily="34" charset="0"/>
              </a:rPr>
              <a:t>, </a:t>
            </a:r>
            <a:r>
              <a:rPr lang="en-US" altLang="en-US" sz="2400" i="1" dirty="0" err="1">
                <a:latin typeface="Arial" panose="020B0604020202020204" pitchFamily="34" charset="0"/>
                <a:cs typeface="Arial" panose="020B0604020202020204" pitchFamily="34" charset="0"/>
              </a:rPr>
              <a:t>lex</a:t>
            </a:r>
            <a:r>
              <a:rPr lang="en-US" altLang="en-US" sz="2400" i="1" dirty="0">
                <a:latin typeface="Arial" panose="020B0604020202020204" pitchFamily="34" charset="0"/>
                <a:cs typeface="Arial" panose="020B0604020202020204" pitchFamily="34" charset="0"/>
              </a:rPr>
              <a:t> </a:t>
            </a:r>
            <a:r>
              <a:rPr lang="en-US" altLang="en-US" sz="2400" i="1" dirty="0" err="1" smtClean="0">
                <a:latin typeface="Arial" panose="020B0604020202020204" pitchFamily="34" charset="0"/>
                <a:cs typeface="Arial" panose="020B0604020202020204" pitchFamily="34" charset="0"/>
              </a:rPr>
              <a:t>credendi</a:t>
            </a:r>
            <a:r>
              <a:rPr lang="en-US" altLang="en-US" sz="2400" dirty="0" smtClean="0">
                <a:latin typeface="Arial" panose="020B0604020202020204" pitchFamily="34" charset="0"/>
                <a:cs typeface="Arial" panose="020B0604020202020204" pitchFamily="34" charset="0"/>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7410">
                                            <p:txEl>
                                              <p:pRg st="2" end="2"/>
                                            </p:txEl>
                                          </p:spTgt>
                                        </p:tgtEl>
                                        <p:attrNameLst>
                                          <p:attrName>style.visibility</p:attrName>
                                        </p:attrNameLst>
                                      </p:cBhvr>
                                      <p:to>
                                        <p:strVal val="visible"/>
                                      </p:to>
                                    </p:set>
                                    <p:animEffect transition="in" filter="fade">
                                      <p:cBhvr>
                                        <p:cTn id="7" dur="1000"/>
                                        <p:tgtEl>
                                          <p:spTgt spid="17410">
                                            <p:txEl>
                                              <p:pRg st="2" end="2"/>
                                            </p:txEl>
                                          </p:spTgt>
                                        </p:tgtEl>
                                      </p:cBhvr>
                                    </p:animEffect>
                                    <p:anim calcmode="lin" valueType="num">
                                      <p:cBhvr>
                                        <p:cTn id="8" dur="10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7410">
                                            <p:txEl>
                                              <p:pRg st="3" end="3"/>
                                            </p:txEl>
                                          </p:spTgt>
                                        </p:tgtEl>
                                        <p:attrNameLst>
                                          <p:attrName>style.visibility</p:attrName>
                                        </p:attrNameLst>
                                      </p:cBhvr>
                                      <p:to>
                                        <p:strVal val="visible"/>
                                      </p:to>
                                    </p:set>
                                    <p:animEffect transition="in" filter="fade">
                                      <p:cBhvr>
                                        <p:cTn id="14" dur="1000"/>
                                        <p:tgtEl>
                                          <p:spTgt spid="17410">
                                            <p:txEl>
                                              <p:pRg st="3" end="3"/>
                                            </p:txEl>
                                          </p:spTgt>
                                        </p:tgtEl>
                                      </p:cBhvr>
                                    </p:animEffect>
                                    <p:anim calcmode="lin" valueType="num">
                                      <p:cBhvr>
                                        <p:cTn id="15" dur="1000" fill="hold"/>
                                        <p:tgtEl>
                                          <p:spTgt spid="17410">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74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7410">
                                            <p:txEl>
                                              <p:pRg st="4" end="4"/>
                                            </p:txEl>
                                          </p:spTgt>
                                        </p:tgtEl>
                                        <p:attrNameLst>
                                          <p:attrName>style.visibility</p:attrName>
                                        </p:attrNameLst>
                                      </p:cBhvr>
                                      <p:to>
                                        <p:strVal val="visible"/>
                                      </p:to>
                                    </p:set>
                                    <p:animEffect transition="in" filter="fade">
                                      <p:cBhvr>
                                        <p:cTn id="21" dur="1000"/>
                                        <p:tgtEl>
                                          <p:spTgt spid="17410">
                                            <p:txEl>
                                              <p:pRg st="4" end="4"/>
                                            </p:txEl>
                                          </p:spTgt>
                                        </p:tgtEl>
                                      </p:cBhvr>
                                    </p:animEffect>
                                    <p:anim calcmode="lin" valueType="num">
                                      <p:cBhvr>
                                        <p:cTn id="22" dur="1000" fill="hold"/>
                                        <p:tgtEl>
                                          <p:spTgt spid="1741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74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7410">
                                            <p:txEl>
                                              <p:pRg st="5" end="5"/>
                                            </p:txEl>
                                          </p:spTgt>
                                        </p:tgtEl>
                                        <p:attrNameLst>
                                          <p:attrName>style.visibility</p:attrName>
                                        </p:attrNameLst>
                                      </p:cBhvr>
                                      <p:to>
                                        <p:strVal val="visible"/>
                                      </p:to>
                                    </p:set>
                                    <p:animEffect transition="in" filter="fade">
                                      <p:cBhvr>
                                        <p:cTn id="28" dur="1000"/>
                                        <p:tgtEl>
                                          <p:spTgt spid="17410">
                                            <p:txEl>
                                              <p:pRg st="5" end="5"/>
                                            </p:txEl>
                                          </p:spTgt>
                                        </p:tgtEl>
                                      </p:cBhvr>
                                    </p:animEffect>
                                    <p:anim calcmode="lin" valueType="num">
                                      <p:cBhvr>
                                        <p:cTn id="29" dur="1000" fill="hold"/>
                                        <p:tgtEl>
                                          <p:spTgt spid="17410">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741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ChangeArrowheads="1"/>
          </p:cNvSpPr>
          <p:nvPr/>
        </p:nvSpPr>
        <p:spPr bwMode="auto">
          <a:xfrm>
            <a:off x="228600" y="9525"/>
            <a:ext cx="876300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buFont typeface="Wingdings 3" panose="05040102010807070707" pitchFamily="18" charset="2"/>
              <a:buNone/>
              <a:defRPr/>
            </a:pPr>
            <a:r>
              <a:rPr lang="en-US" altLang="en-US" sz="3600" b="1" dirty="0" smtClean="0">
                <a:latin typeface="Arial" panose="020B0604020202020204" pitchFamily="34" charset="0"/>
                <a:cs typeface="Arial" panose="020B0604020202020204" pitchFamily="34" charset="0"/>
              </a:rPr>
              <a:t>Relationship of </a:t>
            </a:r>
            <a:r>
              <a:rPr lang="en-US" altLang="en-US" sz="3600" b="1" dirty="0">
                <a:latin typeface="Arial" panose="020B0604020202020204" pitchFamily="34" charset="0"/>
                <a:cs typeface="Arial" panose="020B0604020202020204" pitchFamily="34" charset="0"/>
              </a:rPr>
              <a:t>Scripture </a:t>
            </a:r>
            <a:r>
              <a:rPr lang="en-US" altLang="en-US" sz="3600" b="1" dirty="0" smtClean="0">
                <a:latin typeface="Arial" panose="020B0604020202020204" pitchFamily="34" charset="0"/>
                <a:cs typeface="Arial" panose="020B0604020202020204" pitchFamily="34" charset="0"/>
              </a:rPr>
              <a:t>to </a:t>
            </a:r>
            <a:r>
              <a:rPr lang="en-US" altLang="en-US" sz="3600" b="1" dirty="0">
                <a:latin typeface="Arial" panose="020B0604020202020204" pitchFamily="34" charset="0"/>
                <a:cs typeface="Arial" panose="020B0604020202020204" pitchFamily="34" charset="0"/>
              </a:rPr>
              <a:t>Worship </a:t>
            </a:r>
          </a:p>
          <a:p>
            <a:pPr eaLnBrk="1" hangingPunct="1">
              <a:spcBef>
                <a:spcPct val="0"/>
              </a:spcBef>
              <a:buClrTx/>
              <a:buSzTx/>
              <a:buFontTx/>
              <a:buNone/>
              <a:defRPr/>
            </a:pPr>
            <a:endParaRPr lang="en-US" altLang="en-US" sz="1000" b="1" dirty="0" smtClean="0">
              <a:latin typeface="Arial" panose="020B0604020202020204" pitchFamily="34" charset="0"/>
              <a:cs typeface="Arial" panose="020B0604020202020204" pitchFamily="34" charset="0"/>
            </a:endParaRPr>
          </a:p>
          <a:p>
            <a:pPr marL="342900" indent="-342900" eaLnBrk="1" hangingPunct="1">
              <a:spcBef>
                <a:spcPct val="0"/>
              </a:spcBef>
              <a:buClrTx/>
              <a:buSzTx/>
              <a:defRPr/>
            </a:pPr>
            <a:r>
              <a:rPr lang="en-US" altLang="en-US" sz="2600" dirty="0" smtClean="0">
                <a:latin typeface="Arial" panose="020B0604020202020204" pitchFamily="34" charset="0"/>
                <a:cs typeface="Arial" panose="020B0604020202020204" pitchFamily="34" charset="0"/>
              </a:rPr>
              <a:t>The </a:t>
            </a:r>
            <a:r>
              <a:rPr lang="en-US" altLang="en-US" sz="2600" dirty="0">
                <a:latin typeface="Arial" panose="020B0604020202020204" pitchFamily="34" charset="0"/>
                <a:cs typeface="Arial" panose="020B0604020202020204" pitchFamily="34" charset="0"/>
              </a:rPr>
              <a:t>priority of worship practices is evident not only in the history of the church, but also in </a:t>
            </a:r>
            <a:r>
              <a:rPr lang="en-US" altLang="en-US" sz="2600" dirty="0" smtClean="0">
                <a:latin typeface="Arial" panose="020B0604020202020204" pitchFamily="34" charset="0"/>
                <a:cs typeface="Arial" panose="020B0604020202020204" pitchFamily="34" charset="0"/>
              </a:rPr>
              <a:t>Scripture.</a:t>
            </a:r>
          </a:p>
          <a:p>
            <a:pPr marL="342900" indent="-342900" eaLnBrk="1" hangingPunct="1">
              <a:spcBef>
                <a:spcPct val="0"/>
              </a:spcBef>
              <a:buClrTx/>
              <a:buSzTx/>
              <a:defRPr/>
            </a:pPr>
            <a:r>
              <a:rPr lang="en-US" altLang="en-US" sz="2600" dirty="0" smtClean="0">
                <a:latin typeface="Arial" panose="020B0604020202020204" pitchFamily="34" charset="0"/>
                <a:cs typeface="Arial" panose="020B0604020202020204" pitchFamily="34" charset="0"/>
              </a:rPr>
              <a:t>Remembrance and Anticipation</a:t>
            </a:r>
          </a:p>
          <a:p>
            <a:pPr marL="342900" indent="-342900" eaLnBrk="1" hangingPunct="1">
              <a:spcBef>
                <a:spcPct val="0"/>
              </a:spcBef>
              <a:buClrTx/>
              <a:buSzTx/>
              <a:defRPr/>
            </a:pPr>
            <a:r>
              <a:rPr lang="en-US" altLang="en-US" sz="2600" dirty="0" smtClean="0">
                <a:latin typeface="Arial" panose="020B0604020202020204" pitchFamily="34" charset="0"/>
                <a:cs typeface="Arial" panose="020B0604020202020204" pitchFamily="34" charset="0"/>
              </a:rPr>
              <a:t>Call and Response</a:t>
            </a:r>
          </a:p>
          <a:p>
            <a:pPr marL="342900" indent="-342900" eaLnBrk="1" hangingPunct="1">
              <a:spcBef>
                <a:spcPct val="0"/>
              </a:spcBef>
              <a:buClrTx/>
              <a:buSzTx/>
              <a:defRPr/>
            </a:pPr>
            <a:r>
              <a:rPr lang="en-US" altLang="en-US" sz="2600" dirty="0" smtClean="0">
                <a:latin typeface="Arial" panose="020B0604020202020204" pitchFamily="34" charset="0"/>
                <a:cs typeface="Arial" panose="020B0604020202020204" pitchFamily="34" charset="0"/>
              </a:rPr>
              <a:t>In the Old Testament, God invited acts </a:t>
            </a:r>
            <a:r>
              <a:rPr lang="en-US" altLang="en-US" sz="2600" dirty="0">
                <a:latin typeface="Arial" panose="020B0604020202020204" pitchFamily="34" charset="0"/>
                <a:cs typeface="Arial" panose="020B0604020202020204" pitchFamily="34" charset="0"/>
              </a:rPr>
              <a:t>of worship, </a:t>
            </a:r>
            <a:r>
              <a:rPr lang="en-US" altLang="en-US" sz="2600" dirty="0" smtClean="0">
                <a:latin typeface="Arial" panose="020B0604020202020204" pitchFamily="34" charset="0"/>
                <a:cs typeface="Arial" panose="020B0604020202020204" pitchFamily="34" charset="0"/>
              </a:rPr>
              <a:t>singing </a:t>
            </a:r>
            <a:r>
              <a:rPr lang="en-US" altLang="en-US" sz="2600" dirty="0">
                <a:latin typeface="Arial" panose="020B0604020202020204" pitchFamily="34" charset="0"/>
                <a:cs typeface="Arial" panose="020B0604020202020204" pitchFamily="34" charset="0"/>
              </a:rPr>
              <a:t>and </a:t>
            </a:r>
            <a:r>
              <a:rPr lang="en-US" altLang="en-US" sz="2600" dirty="0" smtClean="0">
                <a:latin typeface="Arial" panose="020B0604020202020204" pitchFamily="34" charset="0"/>
                <a:cs typeface="Arial" panose="020B0604020202020204" pitchFamily="34" charset="0"/>
              </a:rPr>
              <a:t>praising, which reflected </a:t>
            </a:r>
            <a:r>
              <a:rPr lang="en-US" altLang="en-US" sz="2600" dirty="0">
                <a:latin typeface="Arial" panose="020B0604020202020204" pitchFamily="34" charset="0"/>
                <a:cs typeface="Arial" panose="020B0604020202020204" pitchFamily="34" charset="0"/>
              </a:rPr>
              <a:t>and represented God's </a:t>
            </a:r>
            <a:r>
              <a:rPr lang="en-US" altLang="en-US" sz="2600" dirty="0" smtClean="0">
                <a:latin typeface="Arial" panose="020B0604020202020204" pitchFamily="34" charset="0"/>
                <a:cs typeface="Arial" panose="020B0604020202020204" pitchFamily="34" charset="0"/>
              </a:rPr>
              <a:t>presence </a:t>
            </a:r>
            <a:r>
              <a:rPr lang="en-US" altLang="en-US" sz="2600" dirty="0">
                <a:latin typeface="Arial" panose="020B0604020202020204" pitchFamily="34" charset="0"/>
                <a:cs typeface="Arial" panose="020B0604020202020204" pitchFamily="34" charset="0"/>
              </a:rPr>
              <a:t>among the people. </a:t>
            </a:r>
            <a:endParaRPr lang="en-US" altLang="en-US" sz="2600" dirty="0" smtClean="0">
              <a:latin typeface="Arial" panose="020B0604020202020204" pitchFamily="34" charset="0"/>
              <a:cs typeface="Arial" panose="020B0604020202020204" pitchFamily="34" charset="0"/>
            </a:endParaRPr>
          </a:p>
          <a:p>
            <a:pPr marL="342900" indent="-342900" eaLnBrk="1" hangingPunct="1">
              <a:spcBef>
                <a:spcPct val="0"/>
              </a:spcBef>
              <a:buClrTx/>
              <a:buSzTx/>
              <a:defRPr/>
            </a:pPr>
            <a:r>
              <a:rPr lang="en-US" altLang="en-US" sz="2600" dirty="0">
                <a:latin typeface="Arial" panose="020B0604020202020204" pitchFamily="34" charset="0"/>
                <a:cs typeface="Arial" panose="020B0604020202020204" pitchFamily="34" charset="0"/>
              </a:rPr>
              <a:t>The New Testament continues this emphasis on God's initiative as it is seen in the life and work of Christ</a:t>
            </a:r>
            <a:r>
              <a:rPr lang="en-US" altLang="en-US" sz="2600" dirty="0" smtClean="0">
                <a:latin typeface="Arial" panose="020B0604020202020204" pitchFamily="34" charset="0"/>
                <a:cs typeface="Arial" panose="020B0604020202020204" pitchFamily="34" charset="0"/>
              </a:rPr>
              <a:t>.</a:t>
            </a:r>
          </a:p>
          <a:p>
            <a:pPr marL="342900" indent="-342900" eaLnBrk="1" hangingPunct="1">
              <a:spcBef>
                <a:spcPct val="0"/>
              </a:spcBef>
              <a:buClrTx/>
              <a:buSzTx/>
              <a:defRPr/>
            </a:pPr>
            <a:r>
              <a:rPr lang="en-US" altLang="en-US" sz="2600" dirty="0" smtClean="0">
                <a:latin typeface="Arial" panose="020B0604020202020204" pitchFamily="34" charset="0"/>
                <a:cs typeface="Arial" panose="020B0604020202020204" pitchFamily="34" charset="0"/>
              </a:rPr>
              <a:t>The </a:t>
            </a:r>
            <a:r>
              <a:rPr lang="en-US" altLang="en-US" sz="2600" dirty="0">
                <a:latin typeface="Arial" panose="020B0604020202020204" pitchFamily="34" charset="0"/>
                <a:cs typeface="Arial" panose="020B0604020202020204" pitchFamily="34" charset="0"/>
              </a:rPr>
              <a:t>early church began its life by singing its faith, as a spontaneous response to </a:t>
            </a:r>
            <a:r>
              <a:rPr lang="en-US" altLang="en-US" sz="2600" dirty="0" smtClean="0">
                <a:latin typeface="Arial" panose="020B0604020202020204" pitchFamily="34" charset="0"/>
                <a:cs typeface="Arial" panose="020B0604020202020204" pitchFamily="34" charset="0"/>
              </a:rPr>
              <a:t>God’s redemptive act in Christ, and it </a:t>
            </a:r>
            <a:r>
              <a:rPr lang="en-US" altLang="en-US" sz="2600" dirty="0">
                <a:latin typeface="Arial" panose="020B0604020202020204" pitchFamily="34" charset="0"/>
                <a:cs typeface="Arial" panose="020B0604020202020204" pitchFamily="34" charset="0"/>
              </a:rPr>
              <a:t>was within </a:t>
            </a:r>
            <a:r>
              <a:rPr lang="en-US" altLang="en-US" sz="2600" dirty="0" smtClean="0">
                <a:latin typeface="Arial" panose="020B0604020202020204" pitchFamily="34" charset="0"/>
                <a:cs typeface="Arial" panose="020B0604020202020204" pitchFamily="34" charset="0"/>
              </a:rPr>
              <a:t>this </a:t>
            </a:r>
            <a:r>
              <a:rPr lang="en-US" altLang="en-US" sz="2600" dirty="0">
                <a:latin typeface="Arial" panose="020B0604020202020204" pitchFamily="34" charset="0"/>
                <a:cs typeface="Arial" panose="020B0604020202020204" pitchFamily="34" charset="0"/>
              </a:rPr>
              <a:t>practice of worship </a:t>
            </a:r>
            <a:r>
              <a:rPr lang="en-US" altLang="en-US" sz="2600" dirty="0" smtClean="0">
                <a:latin typeface="Arial" panose="020B0604020202020204" pitchFamily="34" charset="0"/>
                <a:cs typeface="Arial" panose="020B0604020202020204" pitchFamily="34" charset="0"/>
              </a:rPr>
              <a:t>that </a:t>
            </a:r>
            <a:r>
              <a:rPr lang="en-US" altLang="en-US" sz="2600" dirty="0">
                <a:latin typeface="Arial" panose="020B0604020202020204" pitchFamily="34" charset="0"/>
                <a:cs typeface="Arial" panose="020B0604020202020204" pitchFamily="34" charset="0"/>
              </a:rPr>
              <a:t>theological reflection was </a:t>
            </a:r>
            <a:r>
              <a:rPr lang="en-US" altLang="en-US" sz="2600" dirty="0" smtClean="0">
                <a:latin typeface="Arial" panose="020B0604020202020204" pitchFamily="34" charset="0"/>
                <a:cs typeface="Arial" panose="020B0604020202020204" pitchFamily="34" charset="0"/>
              </a:rPr>
              <a:t>born.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7410">
                                            <p:txEl>
                                              <p:pRg st="2" end="2"/>
                                            </p:txEl>
                                          </p:spTgt>
                                        </p:tgtEl>
                                        <p:attrNameLst>
                                          <p:attrName>style.visibility</p:attrName>
                                        </p:attrNameLst>
                                      </p:cBhvr>
                                      <p:to>
                                        <p:strVal val="visible"/>
                                      </p:to>
                                    </p:set>
                                    <p:animEffect transition="in" filter="fade">
                                      <p:cBhvr>
                                        <p:cTn id="7" dur="1000"/>
                                        <p:tgtEl>
                                          <p:spTgt spid="17410">
                                            <p:txEl>
                                              <p:pRg st="2" end="2"/>
                                            </p:txEl>
                                          </p:spTgt>
                                        </p:tgtEl>
                                      </p:cBhvr>
                                    </p:animEffect>
                                    <p:anim calcmode="lin" valueType="num">
                                      <p:cBhvr>
                                        <p:cTn id="8" dur="10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7410">
                                            <p:txEl>
                                              <p:pRg st="3" end="3"/>
                                            </p:txEl>
                                          </p:spTgt>
                                        </p:tgtEl>
                                        <p:attrNameLst>
                                          <p:attrName>style.visibility</p:attrName>
                                        </p:attrNameLst>
                                      </p:cBhvr>
                                      <p:to>
                                        <p:strVal val="visible"/>
                                      </p:to>
                                    </p:set>
                                    <p:animEffect transition="in" filter="fade">
                                      <p:cBhvr>
                                        <p:cTn id="14" dur="1000"/>
                                        <p:tgtEl>
                                          <p:spTgt spid="17410">
                                            <p:txEl>
                                              <p:pRg st="3" end="3"/>
                                            </p:txEl>
                                          </p:spTgt>
                                        </p:tgtEl>
                                      </p:cBhvr>
                                    </p:animEffect>
                                    <p:anim calcmode="lin" valueType="num">
                                      <p:cBhvr>
                                        <p:cTn id="15" dur="1000" fill="hold"/>
                                        <p:tgtEl>
                                          <p:spTgt spid="17410">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74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7410">
                                            <p:txEl>
                                              <p:pRg st="4" end="4"/>
                                            </p:txEl>
                                          </p:spTgt>
                                        </p:tgtEl>
                                        <p:attrNameLst>
                                          <p:attrName>style.visibility</p:attrName>
                                        </p:attrNameLst>
                                      </p:cBhvr>
                                      <p:to>
                                        <p:strVal val="visible"/>
                                      </p:to>
                                    </p:set>
                                    <p:animEffect transition="in" filter="fade">
                                      <p:cBhvr>
                                        <p:cTn id="21" dur="1000"/>
                                        <p:tgtEl>
                                          <p:spTgt spid="17410">
                                            <p:txEl>
                                              <p:pRg st="4" end="4"/>
                                            </p:txEl>
                                          </p:spTgt>
                                        </p:tgtEl>
                                      </p:cBhvr>
                                    </p:animEffect>
                                    <p:anim calcmode="lin" valueType="num">
                                      <p:cBhvr>
                                        <p:cTn id="22" dur="1000" fill="hold"/>
                                        <p:tgtEl>
                                          <p:spTgt spid="1741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74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7410">
                                            <p:txEl>
                                              <p:pRg st="5" end="5"/>
                                            </p:txEl>
                                          </p:spTgt>
                                        </p:tgtEl>
                                        <p:attrNameLst>
                                          <p:attrName>style.visibility</p:attrName>
                                        </p:attrNameLst>
                                      </p:cBhvr>
                                      <p:to>
                                        <p:strVal val="visible"/>
                                      </p:to>
                                    </p:set>
                                    <p:animEffect transition="in" filter="fade">
                                      <p:cBhvr>
                                        <p:cTn id="28" dur="1000"/>
                                        <p:tgtEl>
                                          <p:spTgt spid="17410">
                                            <p:txEl>
                                              <p:pRg st="5" end="5"/>
                                            </p:txEl>
                                          </p:spTgt>
                                        </p:tgtEl>
                                      </p:cBhvr>
                                    </p:animEffect>
                                    <p:anim calcmode="lin" valueType="num">
                                      <p:cBhvr>
                                        <p:cTn id="29" dur="1000" fill="hold"/>
                                        <p:tgtEl>
                                          <p:spTgt spid="17410">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741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7410">
                                            <p:txEl>
                                              <p:pRg st="6" end="6"/>
                                            </p:txEl>
                                          </p:spTgt>
                                        </p:tgtEl>
                                        <p:attrNameLst>
                                          <p:attrName>style.visibility</p:attrName>
                                        </p:attrNameLst>
                                      </p:cBhvr>
                                      <p:to>
                                        <p:strVal val="visible"/>
                                      </p:to>
                                    </p:set>
                                    <p:animEffect transition="in" filter="fade">
                                      <p:cBhvr>
                                        <p:cTn id="35" dur="1000"/>
                                        <p:tgtEl>
                                          <p:spTgt spid="17410">
                                            <p:txEl>
                                              <p:pRg st="6" end="6"/>
                                            </p:txEl>
                                          </p:spTgt>
                                        </p:tgtEl>
                                      </p:cBhvr>
                                    </p:animEffect>
                                    <p:anim calcmode="lin" valueType="num">
                                      <p:cBhvr>
                                        <p:cTn id="36" dur="1000" fill="hold"/>
                                        <p:tgtEl>
                                          <p:spTgt spid="17410">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1741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7410">
                                            <p:txEl>
                                              <p:pRg st="7" end="7"/>
                                            </p:txEl>
                                          </p:spTgt>
                                        </p:tgtEl>
                                        <p:attrNameLst>
                                          <p:attrName>style.visibility</p:attrName>
                                        </p:attrNameLst>
                                      </p:cBhvr>
                                      <p:to>
                                        <p:strVal val="visible"/>
                                      </p:to>
                                    </p:set>
                                    <p:animEffect transition="in" filter="fade">
                                      <p:cBhvr>
                                        <p:cTn id="42" dur="1000"/>
                                        <p:tgtEl>
                                          <p:spTgt spid="17410">
                                            <p:txEl>
                                              <p:pRg st="7" end="7"/>
                                            </p:txEl>
                                          </p:spTgt>
                                        </p:tgtEl>
                                      </p:cBhvr>
                                    </p:animEffect>
                                    <p:anim calcmode="lin" valueType="num">
                                      <p:cBhvr>
                                        <p:cTn id="43" dur="1000" fill="hold"/>
                                        <p:tgtEl>
                                          <p:spTgt spid="17410">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17410">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ChangeArrowheads="1"/>
          </p:cNvSpPr>
          <p:nvPr/>
        </p:nvSpPr>
        <p:spPr bwMode="auto">
          <a:xfrm>
            <a:off x="228600" y="9525"/>
            <a:ext cx="87630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buFont typeface="Wingdings 3" pitchFamily="18" charset="2"/>
              <a:buNone/>
            </a:pPr>
            <a:r>
              <a:rPr lang="en-US" altLang="en-US" sz="3600" b="1">
                <a:latin typeface="Arial" charset="0"/>
              </a:rPr>
              <a:t>Worship Today </a:t>
            </a:r>
          </a:p>
          <a:p>
            <a:pPr eaLnBrk="1" hangingPunct="1">
              <a:spcBef>
                <a:spcPct val="0"/>
              </a:spcBef>
              <a:buClrTx/>
              <a:buSzTx/>
              <a:buFontTx/>
              <a:buNone/>
            </a:pPr>
            <a:endParaRPr lang="en-US" altLang="en-US" sz="1000" b="1">
              <a:latin typeface="Arial" charset="0"/>
            </a:endParaRPr>
          </a:p>
        </p:txBody>
      </p:sp>
      <p:sp>
        <p:nvSpPr>
          <p:cNvPr id="2" name="TextBox 1"/>
          <p:cNvSpPr txBox="1">
            <a:spLocks noChangeArrowheads="1"/>
          </p:cNvSpPr>
          <p:nvPr/>
        </p:nvSpPr>
        <p:spPr bwMode="auto">
          <a:xfrm>
            <a:off x="228600" y="612775"/>
            <a:ext cx="83058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pitchFamily="18" charset="0"/>
                <a:cs typeface="Arial" charset="0"/>
              </a:defRPr>
            </a:lvl1pPr>
            <a:lvl2pPr marL="800100" indent="-34290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buFont typeface="Wingdings" pitchFamily="2" charset="2"/>
              <a:buChar char="Ø"/>
            </a:pPr>
            <a:r>
              <a:rPr lang="en-US" altLang="en-US">
                <a:latin typeface="Arial" charset="0"/>
              </a:rPr>
              <a:t>While worship is said to be experiencing a renewal in many parts of the church, there are cultural currents that seem to be working against any sustained renewal of worship, even among serious Christians.</a:t>
            </a:r>
          </a:p>
          <a:p>
            <a:pPr lvl="1">
              <a:buFont typeface="Wingdings" pitchFamily="2" charset="2"/>
              <a:buChar char="Ø"/>
            </a:pPr>
            <a:r>
              <a:rPr lang="en-US" altLang="en-US">
                <a:latin typeface="Arial" charset="0"/>
              </a:rPr>
              <a:t>The ever-increasing power of the media and entertainment industries.</a:t>
            </a:r>
          </a:p>
          <a:p>
            <a:pPr lvl="1">
              <a:buFont typeface="Wingdings" pitchFamily="2" charset="2"/>
              <a:buChar char="Ø"/>
            </a:pPr>
            <a:r>
              <a:rPr lang="en-US" altLang="en-US">
                <a:latin typeface="Arial" charset="0"/>
              </a:rPr>
              <a:t>A modern love for spirituality, but mistrust of religion – and worship, while it expresses spirituality, is necessarily embodied in religious forms. </a:t>
            </a:r>
          </a:p>
          <a:p>
            <a:pPr>
              <a:buFont typeface="Wingdings" pitchFamily="2" charset="2"/>
              <a:buChar char="Ø"/>
            </a:pPr>
            <a:r>
              <a:rPr lang="en-US" altLang="en-US">
                <a:latin typeface="Arial" charset="0"/>
              </a:rPr>
              <a:t>While worship calls forth deep feelings, it is finally not an individual quest for an encounter with God or the spiritual. </a:t>
            </a:r>
          </a:p>
          <a:p>
            <a:pPr>
              <a:buFont typeface="Wingdings" pitchFamily="2" charset="2"/>
              <a:buChar char="Ø"/>
            </a:pPr>
            <a:r>
              <a:rPr lang="en-US" altLang="en-US">
                <a:latin typeface="Arial" charset="0"/>
              </a:rPr>
              <a:t>Worship orients itself around particular things that God has done in history, and it is primarily about things that 		Christians do together in the presence of God.</a:t>
            </a:r>
            <a:endParaRPr lang="en-US" alt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ChangeArrowheads="1"/>
          </p:cNvSpPr>
          <p:nvPr/>
        </p:nvSpPr>
        <p:spPr bwMode="auto">
          <a:xfrm>
            <a:off x="228600" y="9525"/>
            <a:ext cx="87630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buFont typeface="Wingdings 3" pitchFamily="18" charset="2"/>
              <a:buNone/>
            </a:pPr>
            <a:r>
              <a:rPr lang="en-US" altLang="en-US" sz="3600" b="1">
                <a:latin typeface="Arial" charset="0"/>
              </a:rPr>
              <a:t>Discussion Questions</a:t>
            </a:r>
          </a:p>
          <a:p>
            <a:pPr eaLnBrk="1" hangingPunct="1">
              <a:spcBef>
                <a:spcPct val="0"/>
              </a:spcBef>
              <a:buClrTx/>
              <a:buSzTx/>
              <a:buFontTx/>
              <a:buNone/>
            </a:pPr>
            <a:endParaRPr lang="en-US" altLang="en-US" sz="1000" b="1">
              <a:latin typeface="Arial" charset="0"/>
            </a:endParaRPr>
          </a:p>
        </p:txBody>
      </p:sp>
      <p:sp>
        <p:nvSpPr>
          <p:cNvPr id="2" name="TextBox 1"/>
          <p:cNvSpPr txBox="1">
            <a:spLocks noChangeArrowheads="1"/>
          </p:cNvSpPr>
          <p:nvPr/>
        </p:nvSpPr>
        <p:spPr bwMode="auto">
          <a:xfrm>
            <a:off x="228600" y="609600"/>
            <a:ext cx="861060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buFontTx/>
              <a:buAutoNum type="arabicPeriod"/>
            </a:pPr>
            <a:r>
              <a:rPr lang="en-US" altLang="en-US">
                <a:latin typeface="Arial" charset="0"/>
              </a:rPr>
              <a:t>What do we mean when we say that worship practices are "theological? " </a:t>
            </a:r>
          </a:p>
          <a:p>
            <a:pPr>
              <a:buFontTx/>
              <a:buAutoNum type="arabicPeriod"/>
            </a:pPr>
            <a:r>
              <a:rPr lang="en-US" altLang="en-US">
                <a:latin typeface="Arial" charset="0"/>
              </a:rPr>
              <a:t>Since worship is dual-sided – something that happens between God and believers – do you think a good way of thinking about the worship experience might be as a "conversation between us and God?"  What might be the strengths and/or weaknesses of such a model? </a:t>
            </a:r>
          </a:p>
          <a:p>
            <a:pPr>
              <a:buFontTx/>
              <a:buAutoNum type="arabicPeriod"/>
            </a:pPr>
            <a:r>
              <a:rPr lang="en-US" altLang="en-US">
                <a:latin typeface="Arial" charset="0"/>
              </a:rPr>
              <a:t>What are some specific ways in which your culture affects (or infects?) the way you worship?  Discuss this as a problem and as an opportunity. </a:t>
            </a:r>
          </a:p>
          <a:p>
            <a:pPr>
              <a:buFontTx/>
              <a:buAutoNum type="arabicPeriod"/>
            </a:pPr>
            <a:r>
              <a:rPr lang="en-US" altLang="en-US">
                <a:latin typeface="Arial" charset="0"/>
              </a:rPr>
              <a:t>Discuss other "worship practices" in the New Testament that might be considered places of theological innovation (see, e.g., Matt. 3:13-17; Acts 4:32-33). </a:t>
            </a:r>
          </a:p>
          <a:p>
            <a:pPr>
              <a:buFontTx/>
              <a:buAutoNum type="arabicPeriod"/>
            </a:pPr>
            <a:r>
              <a:rPr lang="en-US" altLang="en-US">
                <a:latin typeface="Arial" charset="0"/>
              </a:rPr>
              <a:t>Discuss the problems and opportunities provided for  	worship leaders by the media, especially the movies,				 and popular culture.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10622</TotalTime>
  <Words>9019</Words>
  <Application>Microsoft Office PowerPoint</Application>
  <PresentationFormat>On-screen Show (4:3)</PresentationFormat>
  <Paragraphs>235</Paragraphs>
  <Slides>11</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Times New Roman</vt:lpstr>
      <vt:lpstr>Arial</vt:lpstr>
      <vt:lpstr>Lucida Sans Unicode</vt:lpstr>
      <vt:lpstr>Wingdings 3</vt:lpstr>
      <vt:lpstr>Verdana</vt:lpstr>
      <vt:lpstr>Wingdings 2</vt:lpstr>
      <vt:lpstr>Wingdings</vt:lpstr>
      <vt:lpstr>Concourse</vt:lpstr>
      <vt:lpstr>Worship (CL4)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Believe and Teach</dc:title>
  <dc:creator>Ross D. Arnold</dc:creator>
  <cp:lastModifiedBy>Carolyn</cp:lastModifiedBy>
  <cp:revision>435</cp:revision>
  <cp:lastPrinted>2015-10-15T03:48:27Z</cp:lastPrinted>
  <dcterms:created xsi:type="dcterms:W3CDTF">2001-09-16T00:08:39Z</dcterms:created>
  <dcterms:modified xsi:type="dcterms:W3CDTF">2015-10-15T13:22:56Z</dcterms:modified>
</cp:coreProperties>
</file>