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3" r:id="rId1"/>
  </p:sldMasterIdLst>
  <p:notesMasterIdLst>
    <p:notesMasterId r:id="rId13"/>
  </p:notesMasterIdLst>
  <p:handoutMasterIdLst>
    <p:handoutMasterId r:id="rId14"/>
  </p:handoutMasterIdLst>
  <p:sldIdLst>
    <p:sldId id="256" r:id="rId2"/>
    <p:sldId id="282" r:id="rId3"/>
    <p:sldId id="295" r:id="rId4"/>
    <p:sldId id="298" r:id="rId5"/>
    <p:sldId id="276" r:id="rId6"/>
    <p:sldId id="301" r:id="rId7"/>
    <p:sldId id="297" r:id="rId8"/>
    <p:sldId id="299" r:id="rId9"/>
    <p:sldId id="300" r:id="rId10"/>
    <p:sldId id="305" r:id="rId11"/>
    <p:sldId id="306" r:id="rId12"/>
  </p:sldIdLst>
  <p:sldSz cx="9144000" cy="6858000" type="screen4x3"/>
  <p:notesSz cx="7077075" cy="9363075"/>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Arial" charset="0"/>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Arial" charset="0"/>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Arial" charset="0"/>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Arial" charset="0"/>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2787"/>
    <p:restoredTop sz="80524" autoAdjust="0"/>
  </p:normalViewPr>
  <p:slideViewPr>
    <p:cSldViewPr>
      <p:cViewPr>
        <p:scale>
          <a:sx n="50" d="100"/>
          <a:sy n="50" d="100"/>
        </p:scale>
        <p:origin x="-67" y="-235"/>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t" anchorCtr="0" compatLnSpc="1">
            <a:prstTxWarp prst="textNoShape">
              <a:avLst/>
            </a:prstTxWarp>
          </a:bodyPr>
          <a:lstStyle>
            <a:lvl1pPr eaLnBrk="1" hangingPunct="1">
              <a:defRPr sz="1200">
                <a:cs typeface="+mn-cs"/>
              </a:defRPr>
            </a:lvl1pPr>
          </a:lstStyle>
          <a:p>
            <a:pPr>
              <a:defRPr/>
            </a:pPr>
            <a:endParaRPr lang="en-US"/>
          </a:p>
        </p:txBody>
      </p:sp>
      <p:sp>
        <p:nvSpPr>
          <p:cNvPr id="47107" name="Rectangle 3"/>
          <p:cNvSpPr>
            <a:spLocks noGrp="1" noChangeArrowheads="1"/>
          </p:cNvSpPr>
          <p:nvPr>
            <p:ph type="dt" sz="quarter" idx="1"/>
          </p:nvPr>
        </p:nvSpPr>
        <p:spPr bwMode="auto">
          <a:xfrm>
            <a:off x="4010025" y="0"/>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t" anchorCtr="0" compatLnSpc="1">
            <a:prstTxWarp prst="textNoShape">
              <a:avLst/>
            </a:prstTxWarp>
          </a:bodyPr>
          <a:lstStyle>
            <a:lvl1pPr algn="r" eaLnBrk="1" hangingPunct="1">
              <a:defRPr sz="1200">
                <a:cs typeface="+mn-cs"/>
              </a:defRPr>
            </a:lvl1pPr>
          </a:lstStyle>
          <a:p>
            <a:pPr>
              <a:defRPr/>
            </a:pPr>
            <a:endParaRPr lang="en-US"/>
          </a:p>
        </p:txBody>
      </p:sp>
      <p:sp>
        <p:nvSpPr>
          <p:cNvPr id="47108" name="Rectangle 4"/>
          <p:cNvSpPr>
            <a:spLocks noGrp="1" noChangeArrowheads="1"/>
          </p:cNvSpPr>
          <p:nvPr>
            <p:ph type="ftr" sz="quarter" idx="2"/>
          </p:nvPr>
        </p:nvSpPr>
        <p:spPr bwMode="auto">
          <a:xfrm>
            <a:off x="0" y="8894763"/>
            <a:ext cx="3067050" cy="4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b" anchorCtr="0" compatLnSpc="1">
            <a:prstTxWarp prst="textNoShape">
              <a:avLst/>
            </a:prstTxWarp>
          </a:bodyPr>
          <a:lstStyle>
            <a:lvl1pPr eaLnBrk="1" hangingPunct="1">
              <a:defRPr sz="1200">
                <a:cs typeface="+mn-cs"/>
              </a:defRPr>
            </a:lvl1pPr>
          </a:lstStyle>
          <a:p>
            <a:pPr>
              <a:defRPr/>
            </a:pPr>
            <a:endParaRPr lang="en-US"/>
          </a:p>
        </p:txBody>
      </p:sp>
      <p:sp>
        <p:nvSpPr>
          <p:cNvPr id="47109" name="Rectangle 5"/>
          <p:cNvSpPr>
            <a:spLocks noGrp="1" noChangeArrowheads="1"/>
          </p:cNvSpPr>
          <p:nvPr>
            <p:ph type="sldNum" sz="quarter" idx="3"/>
          </p:nvPr>
        </p:nvSpPr>
        <p:spPr bwMode="auto">
          <a:xfrm>
            <a:off x="4010025" y="8894763"/>
            <a:ext cx="3067050" cy="4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b" anchorCtr="0" compatLnSpc="1">
            <a:prstTxWarp prst="textNoShape">
              <a:avLst/>
            </a:prstTxWarp>
          </a:bodyPr>
          <a:lstStyle>
            <a:lvl1pPr algn="r" eaLnBrk="1" hangingPunct="1">
              <a:defRPr sz="1200"/>
            </a:lvl1pPr>
          </a:lstStyle>
          <a:p>
            <a:fld id="{C1275642-A2E3-4FA2-AB61-BFCDC86CD103}" type="slidenum">
              <a:rPr lang="en-US" altLang="en-US"/>
              <a:pPr/>
              <a:t>‹#›</a:t>
            </a:fld>
            <a:endParaRPr lang="en-US" altLang="en-US"/>
          </a:p>
        </p:txBody>
      </p:sp>
    </p:spTree>
    <p:extLst>
      <p:ext uri="{BB962C8B-B14F-4D97-AF65-F5344CB8AC3E}">
        <p14:creationId xmlns:p14="http://schemas.microsoft.com/office/powerpoint/2010/main" val="24799432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t" anchorCtr="0" compatLnSpc="1">
            <a:prstTxWarp prst="textNoShape">
              <a:avLst/>
            </a:prstTxWarp>
          </a:bodyPr>
          <a:lstStyle>
            <a:lvl1pPr eaLnBrk="1" hangingPunct="1">
              <a:defRPr sz="1200">
                <a:cs typeface="+mn-cs"/>
              </a:defRPr>
            </a:lvl1pPr>
          </a:lstStyle>
          <a:p>
            <a:pPr>
              <a:defRPr/>
            </a:pPr>
            <a:endParaRPr lang="en-US"/>
          </a:p>
        </p:txBody>
      </p:sp>
      <p:sp>
        <p:nvSpPr>
          <p:cNvPr id="44035" name="Rectangle 3"/>
          <p:cNvSpPr>
            <a:spLocks noGrp="1" noChangeArrowheads="1"/>
          </p:cNvSpPr>
          <p:nvPr>
            <p:ph type="dt" idx="1"/>
          </p:nvPr>
        </p:nvSpPr>
        <p:spPr bwMode="auto">
          <a:xfrm>
            <a:off x="4010025" y="0"/>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t" anchorCtr="0" compatLnSpc="1">
            <a:prstTxWarp prst="textNoShape">
              <a:avLst/>
            </a:prstTxWarp>
          </a:bodyPr>
          <a:lstStyle>
            <a:lvl1pPr algn="r" eaLnBrk="1" hangingPunct="1">
              <a:defRPr sz="1200">
                <a:cs typeface="+mn-cs"/>
              </a:defRPr>
            </a:lvl1pPr>
          </a:lstStyle>
          <a:p>
            <a:pPr>
              <a:defRPr/>
            </a:pPr>
            <a:endParaRPr lang="en-US"/>
          </a:p>
        </p:txBody>
      </p:sp>
      <p:sp>
        <p:nvSpPr>
          <p:cNvPr id="9220" name="Rectangle 4"/>
          <p:cNvSpPr>
            <a:spLocks noGrp="1" noRot="1" noChangeAspect="1" noChangeArrowheads="1" noTextEdit="1"/>
          </p:cNvSpPr>
          <p:nvPr>
            <p:ph type="sldImg" idx="2"/>
          </p:nvPr>
        </p:nvSpPr>
        <p:spPr bwMode="auto">
          <a:xfrm>
            <a:off x="1198563" y="703263"/>
            <a:ext cx="4679950" cy="3509962"/>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4037" name="Rectangle 5"/>
          <p:cNvSpPr>
            <a:spLocks noGrp="1" noChangeArrowheads="1"/>
          </p:cNvSpPr>
          <p:nvPr>
            <p:ph type="body" sz="quarter" idx="3"/>
          </p:nvPr>
        </p:nvSpPr>
        <p:spPr bwMode="auto">
          <a:xfrm>
            <a:off x="944563" y="4446588"/>
            <a:ext cx="5187950" cy="421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4038" name="Rectangle 6"/>
          <p:cNvSpPr>
            <a:spLocks noGrp="1" noChangeArrowheads="1"/>
          </p:cNvSpPr>
          <p:nvPr>
            <p:ph type="ftr" sz="quarter" idx="4"/>
          </p:nvPr>
        </p:nvSpPr>
        <p:spPr bwMode="auto">
          <a:xfrm>
            <a:off x="0" y="8894763"/>
            <a:ext cx="3067050" cy="4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b" anchorCtr="0" compatLnSpc="1">
            <a:prstTxWarp prst="textNoShape">
              <a:avLst/>
            </a:prstTxWarp>
          </a:bodyPr>
          <a:lstStyle>
            <a:lvl1pPr eaLnBrk="1" hangingPunct="1">
              <a:defRPr sz="1200">
                <a:cs typeface="+mn-cs"/>
              </a:defRPr>
            </a:lvl1pPr>
          </a:lstStyle>
          <a:p>
            <a:pPr>
              <a:defRPr/>
            </a:pPr>
            <a:endParaRPr lang="en-US"/>
          </a:p>
        </p:txBody>
      </p:sp>
      <p:sp>
        <p:nvSpPr>
          <p:cNvPr id="44039" name="Rectangle 7"/>
          <p:cNvSpPr>
            <a:spLocks noGrp="1" noChangeArrowheads="1"/>
          </p:cNvSpPr>
          <p:nvPr>
            <p:ph type="sldNum" sz="quarter" idx="5"/>
          </p:nvPr>
        </p:nvSpPr>
        <p:spPr bwMode="auto">
          <a:xfrm>
            <a:off x="4010025" y="8894763"/>
            <a:ext cx="3067050" cy="4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b" anchorCtr="0" compatLnSpc="1">
            <a:prstTxWarp prst="textNoShape">
              <a:avLst/>
            </a:prstTxWarp>
          </a:bodyPr>
          <a:lstStyle>
            <a:lvl1pPr algn="r" eaLnBrk="1" hangingPunct="1">
              <a:defRPr sz="1200"/>
            </a:lvl1pPr>
          </a:lstStyle>
          <a:p>
            <a:fld id="{63B5F57C-EC18-421B-8290-0B499C3D425C}" type="slidenum">
              <a:rPr lang="en-US" altLang="en-US"/>
              <a:pPr/>
              <a:t>‹#›</a:t>
            </a:fld>
            <a:endParaRPr lang="en-US" altLang="en-US"/>
          </a:p>
        </p:txBody>
      </p:sp>
    </p:spTree>
    <p:extLst>
      <p:ext uri="{BB962C8B-B14F-4D97-AF65-F5344CB8AC3E}">
        <p14:creationId xmlns:p14="http://schemas.microsoft.com/office/powerpoint/2010/main" val="17609666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p:spPr>
        <p:txBody>
          <a:bodyPr/>
          <a:lstStyle/>
          <a:p>
            <a:endParaRPr lang="en-US" altLang="en-US" smtClean="0"/>
          </a:p>
        </p:txBody>
      </p:sp>
      <p:sp>
        <p:nvSpPr>
          <p:cNvPr id="12292" name="Slide Number Placeholder 3"/>
          <p:cNvSpPr>
            <a:spLocks noGrp="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19E5AAB6-86E6-45A8-B13F-25578558CAA9}" type="slidenum">
              <a:rPr lang="en-US" altLang="en-US"/>
              <a:pPr>
                <a:spcBef>
                  <a:spcPct val="0"/>
                </a:spcBef>
              </a:pPr>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p:spPr>
        <p:txBody>
          <a:bodyPr/>
          <a:lstStyle/>
          <a:p>
            <a:endParaRPr lang="en-US" altLang="en-US" smtClean="0"/>
          </a:p>
        </p:txBody>
      </p:sp>
      <p:sp>
        <p:nvSpPr>
          <p:cNvPr id="30724" name="Slide Number Placeholder 3"/>
          <p:cNvSpPr>
            <a:spLocks noGrp="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50074C1C-23B4-48ED-9E0B-1FE9B3338049}" type="slidenum">
              <a:rPr lang="en-US" altLang="en-US"/>
              <a:pPr>
                <a:spcBef>
                  <a:spcPct val="0"/>
                </a:spcBef>
              </a:pPr>
              <a:t>10</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p:spPr>
        <p:txBody>
          <a:bodyPr/>
          <a:lstStyle/>
          <a:p>
            <a:endParaRPr lang="en-US" altLang="en-US" smtClean="0"/>
          </a:p>
        </p:txBody>
      </p:sp>
      <p:sp>
        <p:nvSpPr>
          <p:cNvPr id="32772" name="Slide Number Placeholder 3"/>
          <p:cNvSpPr>
            <a:spLocks noGrp="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B053DDE7-3992-4BD8-8425-AF603B4757C1}" type="slidenum">
              <a:rPr lang="en-US" altLang="en-US"/>
              <a:pPr>
                <a:spcBef>
                  <a:spcPct val="0"/>
                </a:spcBef>
              </a:pPr>
              <a:t>11</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p:spPr>
        <p:txBody>
          <a:bodyPr/>
          <a:lstStyle/>
          <a:p>
            <a:endParaRPr lang="en-US" altLang="en-US" smtClean="0"/>
          </a:p>
        </p:txBody>
      </p:sp>
      <p:sp>
        <p:nvSpPr>
          <p:cNvPr id="14340" name="Slide Number Placeholder 3"/>
          <p:cNvSpPr>
            <a:spLocks noGrp="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E83E3458-66D8-46CA-8494-D2540FC9B5F4}" type="slidenum">
              <a:rPr lang="en-US" altLang="en-US"/>
              <a:pPr>
                <a:spcBef>
                  <a:spcPct val="0"/>
                </a:spcBef>
              </a:pPr>
              <a:t>2</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p:spPr>
        <p:txBody>
          <a:bodyPr/>
          <a:lstStyle/>
          <a:p>
            <a:endParaRPr lang="en-US" altLang="en-US" smtClean="0"/>
          </a:p>
        </p:txBody>
      </p:sp>
      <p:sp>
        <p:nvSpPr>
          <p:cNvPr id="16388" name="Slide Number Placeholder 3"/>
          <p:cNvSpPr>
            <a:spLocks noGrp="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7C16454F-361C-41FA-BF77-86942E6AECE6}" type="slidenum">
              <a:rPr lang="en-US" altLang="en-US"/>
              <a:pPr>
                <a:spcBef>
                  <a:spcPct val="0"/>
                </a:spcBef>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p:spPr>
        <p:txBody>
          <a:bodyPr/>
          <a:lstStyle/>
          <a:p>
            <a:r>
              <a:rPr lang="en-US" altLang="en-US" sz="1400" smtClean="0">
                <a:latin typeface="Arial" charset="0"/>
                <a:cs typeface="Arial" charset="0"/>
              </a:rPr>
              <a:t>Much has changed in worship in the past three decades.</a:t>
            </a:r>
          </a:p>
          <a:p>
            <a:endParaRPr lang="en-US" altLang="en-US" sz="1400" smtClean="0">
              <a:latin typeface="Arial" charset="0"/>
              <a:cs typeface="Arial" charset="0"/>
            </a:endParaRPr>
          </a:p>
          <a:p>
            <a:r>
              <a:rPr lang="en-US" altLang="en-US" sz="1400" smtClean="0">
                <a:latin typeface="Arial" charset="0"/>
                <a:cs typeface="Arial" charset="0"/>
              </a:rPr>
              <a:t>The church has mostly moved past the “worship wars,” with less emphasis on “traditional” versus “contemporary.”</a:t>
            </a:r>
          </a:p>
          <a:p>
            <a:endParaRPr lang="en-US" altLang="en-US" sz="1400" smtClean="0">
              <a:latin typeface="Arial" charset="0"/>
              <a:cs typeface="Arial" charset="0"/>
            </a:endParaRPr>
          </a:p>
          <a:p>
            <a:r>
              <a:rPr lang="en-US" altLang="en-US" sz="1400" smtClean="0">
                <a:latin typeface="Arial" charset="0"/>
                <a:cs typeface="Arial" charset="0"/>
              </a:rPr>
              <a:t>When “histories” of the modern worship movement are told, it is often from the sociological angle: tracing the rise of the movement, profiling the type of person who is drawn to it, and suggesting reasons for its appeal. The changes in congregational worship are often applauded for the way they move people in deep and meaningful ways. Robb Redman, professor at Multnomah University, for example, called this movement, in 2002, the “Great Worship Awakening.” If the sociological angle is often used to describe these worship movements, then a missiological angle is used to prescribe it to pastors and worship leaders.</a:t>
            </a:r>
          </a:p>
          <a:p>
            <a:endParaRPr lang="en-US" altLang="en-US" sz="1400" smtClean="0">
              <a:latin typeface="Arial" charset="0"/>
              <a:cs typeface="Arial" charset="0"/>
            </a:endParaRPr>
          </a:p>
          <a:p>
            <a:r>
              <a:rPr lang="en-US" altLang="en-US" sz="1400" smtClean="0">
                <a:latin typeface="Arial" charset="0"/>
                <a:cs typeface="Arial" charset="0"/>
              </a:rPr>
              <a:t>Church leaders are encouraged to speak the “language” of our culture, translating and renewing worship for new contexts. None of this is inherently problematic. Musical styles arguably function much like a language. Just as Bible translators like Wycliffe and Tyndale gave their lives for churches to be able to read Scripture in the vernacular, the move to “translate” worship into the language of a culture is right and good. It allows the liturgy to truly be “the work of the people.” Moreover, practitioners at the forefront of these changes point to the rise of conversions, high baptism numbers and swelling church attendance to demonstrate that these stylistic translations have been effective.</a:t>
            </a:r>
          </a:p>
          <a:p>
            <a:endParaRPr lang="en-US" altLang="en-US" sz="1400" smtClean="0">
              <a:latin typeface="Arial" charset="0"/>
              <a:cs typeface="Arial" charset="0"/>
            </a:endParaRPr>
          </a:p>
          <a:p>
            <a:r>
              <a:rPr lang="en-US" altLang="en-US" sz="1400" b="1" smtClean="0">
                <a:latin typeface="Arial" charset="0"/>
                <a:cs typeface="Arial" charset="0"/>
              </a:rPr>
              <a:t>But is translation all that has occurred? Did the modern worship movement simply trade pipe organs for electric guitars? Or has the very shape of corporate worship been changed and new forms been adopted? There is an implicit claim within the modern worship movement and the church growth movement with whom it is closely associated: forms and practices are neutral and therefore interchangeable. Both movements distinguish the “message” from the “methods”, the “forms” from the “substance.” Practices may change so long as the Gospel remains the same.</a:t>
            </a:r>
          </a:p>
          <a:p>
            <a:endParaRPr lang="en-US" altLang="en-US" sz="1400" smtClean="0">
              <a:latin typeface="Arial" charset="0"/>
              <a:cs typeface="Arial" charset="0"/>
            </a:endParaRPr>
          </a:p>
          <a:p>
            <a:r>
              <a:rPr lang="en-US" altLang="en-US" sz="1400" smtClean="0">
                <a:latin typeface="Arial" charset="0"/>
                <a:cs typeface="Arial" charset="0"/>
              </a:rPr>
              <a:t>This assumption that forms are interchangeable and neutral must be evaluated. Does such a claim have limits? Practitioners need scholarly voices to provide a basis for evaluating this claim. From historical theology we find the maxim</a:t>
            </a:r>
            <a:r>
              <a:rPr lang="en-US" altLang="en-US" sz="1400" b="1" smtClean="0">
                <a:latin typeface="Arial" charset="0"/>
                <a:cs typeface="Arial" charset="0"/>
              </a:rPr>
              <a:t>: lex orandi, lex credendi, lex vivendi, which means, “The rule of prayer is the rule of faith which is the rule of life. (Or to put it simply: “As you worship, so you will believe; and as you believe, so you will live.”)</a:t>
            </a:r>
            <a:r>
              <a:rPr lang="en-US" altLang="en-US" sz="1400" smtClean="0">
                <a:latin typeface="Arial" charset="0"/>
                <a:cs typeface="Arial" charset="0"/>
              </a:rPr>
              <a:t> </a:t>
            </a:r>
          </a:p>
          <a:p>
            <a:endParaRPr lang="en-US" altLang="en-US" sz="1400" smtClean="0">
              <a:latin typeface="Arial" charset="0"/>
              <a:cs typeface="Arial" charset="0"/>
            </a:endParaRPr>
          </a:p>
          <a:p>
            <a:r>
              <a:rPr lang="en-US" altLang="en-US" sz="1400" smtClean="0">
                <a:latin typeface="Arial" charset="0"/>
                <a:cs typeface="Arial" charset="0"/>
              </a:rPr>
              <a:t>Still, there is much more the academic world can offer on why this is true. For many practitioners, particularly those without any denominational affiliation, it is not enough to say that it is true because Chrysostom said so, or that Cranmer taught the praying shapes believing. The non-denominational church has little use for ecclesial authority, and is likely to be suspicious of it. What is needed is research from fields of study other than historical theology that examines just how our forms of worship form us as people of faith.</a:t>
            </a:r>
          </a:p>
          <a:p>
            <a:endParaRPr lang="en-US" altLang="en-US" sz="1400" smtClean="0">
              <a:latin typeface="Arial" charset="0"/>
              <a:cs typeface="Arial" charset="0"/>
            </a:endParaRPr>
          </a:p>
          <a:p>
            <a:r>
              <a:rPr lang="en-US" altLang="en-US" sz="1400" smtClean="0">
                <a:latin typeface="Arial" charset="0"/>
                <a:cs typeface="Arial" charset="0"/>
              </a:rPr>
              <a:t>James K. A. Smith, a philosopher at Calvin College, argues that </a:t>
            </a:r>
            <a:r>
              <a:rPr lang="en-US" altLang="en-US" sz="1400" b="1" smtClean="0">
                <a:latin typeface="Arial" charset="0"/>
                <a:cs typeface="Arial" charset="0"/>
              </a:rPr>
              <a:t>human beings are to be understood not primarily as “thinkers” or “believers” but as “lovers.” </a:t>
            </a:r>
            <a:r>
              <a:rPr lang="en-US" altLang="en-US" sz="1400" smtClean="0">
                <a:latin typeface="Arial" charset="0"/>
                <a:cs typeface="Arial" charset="0"/>
              </a:rPr>
              <a:t>Smith contends that we are shaped by what we love, or more specifically, that at which our loves are aimed. What Smith means is not our so-called “love” of ice cream or football, but rather our deep, unconscious and non-cognitive desire for a particular vision of human flourishing— what we see when we imagine the “good life.”</a:t>
            </a:r>
          </a:p>
          <a:p>
            <a:endParaRPr lang="en-US" altLang="en-US" sz="1400" smtClean="0">
              <a:latin typeface="Arial" charset="0"/>
              <a:cs typeface="Arial" charset="0"/>
            </a:endParaRPr>
          </a:p>
          <a:p>
            <a:r>
              <a:rPr lang="en-US" altLang="en-US" sz="1400" smtClean="0">
                <a:latin typeface="Arial" charset="0"/>
                <a:cs typeface="Arial" charset="0"/>
              </a:rPr>
              <a:t>Smith argues that our loves are shaped and aimed at a particular vision of the good life by specific embodied practices. He writes, </a:t>
            </a:r>
            <a:r>
              <a:rPr lang="en-US" altLang="en-US" sz="1400" b="1" smtClean="0">
                <a:latin typeface="Arial" charset="0"/>
                <a:cs typeface="Arial" charset="0"/>
              </a:rPr>
              <a:t>“What primes us to be so oriented— and act accordingly— is a set of habits or dispositions that are formed in us through affective, bodily means, especially bodily practices, routines, or rituals that grab hold of our hearts through our imagination, which is closely linked to our bodily senses.”</a:t>
            </a:r>
            <a:r>
              <a:rPr lang="en-US" altLang="en-US" sz="1400" smtClean="0">
                <a:latin typeface="Arial" charset="0"/>
                <a:cs typeface="Arial" charset="0"/>
              </a:rPr>
              <a:t>[</a:t>
            </a:r>
          </a:p>
          <a:p>
            <a:endParaRPr lang="en-US" altLang="en-US" sz="1400" smtClean="0">
              <a:latin typeface="Arial" charset="0"/>
              <a:cs typeface="Arial" charset="0"/>
            </a:endParaRPr>
          </a:p>
          <a:p>
            <a:r>
              <a:rPr lang="en-US" altLang="en-US" sz="1400" smtClean="0">
                <a:latin typeface="Arial" charset="0"/>
                <a:cs typeface="Arial" charset="0"/>
              </a:rPr>
              <a:t>When applied to Christian “liturgies” in particular, </a:t>
            </a:r>
            <a:r>
              <a:rPr lang="en-US" altLang="en-US" sz="1400" b="1" smtClean="0">
                <a:latin typeface="Arial" charset="0"/>
                <a:cs typeface="Arial" charset="0"/>
              </a:rPr>
              <a:t>the “rhythms and rituals of Christian worship are not the ‘expression of’ a Christian worldview, but are themselves an ‘understanding’ implicit in practice— an understanding that cannot be had apart from the practices.”</a:t>
            </a:r>
            <a:r>
              <a:rPr lang="en-US" altLang="en-US" sz="1400" smtClean="0">
                <a:latin typeface="Arial" charset="0"/>
                <a:cs typeface="Arial" charset="0"/>
              </a:rPr>
              <a:t>[ 4] </a:t>
            </a:r>
          </a:p>
          <a:p>
            <a:endParaRPr lang="en-US" altLang="en-US" sz="1400" smtClean="0">
              <a:latin typeface="Arial" charset="0"/>
              <a:cs typeface="Arial" charset="0"/>
            </a:endParaRPr>
          </a:p>
          <a:p>
            <a:r>
              <a:rPr lang="en-US" altLang="en-US" sz="1400" smtClean="0">
                <a:latin typeface="Arial" charset="0"/>
                <a:cs typeface="Arial" charset="0"/>
              </a:rPr>
              <a:t>Smith writes: </a:t>
            </a:r>
            <a:r>
              <a:rPr lang="en-US" altLang="en-US" sz="1400" b="1" smtClean="0">
                <a:latin typeface="Arial" charset="0"/>
                <a:cs typeface="Arial" charset="0"/>
              </a:rPr>
              <a:t>“It’s not that we start with beliefs and doctrine and then come up with worship practices that properly “express” these (cognitive) beliefs; rather, we begin with worship and articulated beliefs bubble up from there. “Doctrines” are the cognitive, theoretical articulation of what we “understand” when we pray."[</a:t>
            </a:r>
          </a:p>
          <a:p>
            <a:endParaRPr lang="en-US" altLang="en-US" sz="1400" smtClean="0">
              <a:latin typeface="Arial" charset="0"/>
              <a:cs typeface="Arial" charset="0"/>
            </a:endParaRPr>
          </a:p>
          <a:p>
            <a:r>
              <a:rPr lang="en-US" altLang="en-US" sz="1400" smtClean="0">
                <a:latin typeface="Arial" charset="0"/>
                <a:cs typeface="Arial" charset="0"/>
              </a:rPr>
              <a:t>In making this point, Smith points to the fact that </a:t>
            </a:r>
            <a:r>
              <a:rPr lang="en-US" altLang="en-US" sz="1400" b="1" smtClean="0">
                <a:latin typeface="Arial" charset="0"/>
                <a:cs typeface="Arial" charset="0"/>
              </a:rPr>
              <a:t>early Christians began worshipping in a particular way even before they had all their theology worked out. You can see that Smith has not simply linked worship and faith in a causal relationship; he has also shown that the way prayer and worship shape our faith is in both cognitive and non-cognitive ways.</a:t>
            </a:r>
          </a:p>
          <a:p>
            <a:endParaRPr lang="en-US" altLang="en-US" sz="1400" smtClean="0">
              <a:latin typeface="Arial" charset="0"/>
              <a:cs typeface="Arial" charset="0"/>
            </a:endParaRPr>
          </a:p>
          <a:p>
            <a:r>
              <a:rPr lang="en-US" altLang="en-US" sz="1400" smtClean="0">
                <a:latin typeface="Arial" charset="0"/>
                <a:cs typeface="Arial" charset="0"/>
              </a:rPr>
              <a:t>If we are to take this view seriously, we must conclude that </a:t>
            </a:r>
            <a:r>
              <a:rPr lang="en-US" altLang="en-US" sz="1400" b="1" smtClean="0">
                <a:latin typeface="Arial" charset="0"/>
                <a:cs typeface="Arial" charset="0"/>
              </a:rPr>
              <a:t>no habit or practice is neutral</a:t>
            </a:r>
            <a:r>
              <a:rPr lang="en-US" altLang="en-US" sz="1400" smtClean="0">
                <a:latin typeface="Arial" charset="0"/>
                <a:cs typeface="Arial" charset="0"/>
              </a:rPr>
              <a:t>. </a:t>
            </a:r>
            <a:r>
              <a:rPr lang="en-US" altLang="en-US" sz="1400" b="1" smtClean="0">
                <a:latin typeface="Arial" charset="0"/>
                <a:cs typeface="Arial" charset="0"/>
              </a:rPr>
              <a:t>“All habits and practices are ultimately trying to make us into a certain kind of person.”</a:t>
            </a:r>
            <a:r>
              <a:rPr lang="en-US" altLang="en-US" sz="1400" smtClean="0">
                <a:latin typeface="Arial" charset="0"/>
                <a:cs typeface="Arial" charset="0"/>
              </a:rPr>
              <a:t>[ 6</a:t>
            </a:r>
            <a:r>
              <a:rPr lang="en-US" altLang="en-US" sz="1400" b="1" smtClean="0">
                <a:latin typeface="Arial" charset="0"/>
                <a:cs typeface="Arial" charset="0"/>
              </a:rPr>
              <a:t>] If this is true, then the changes in Christian worship over the past several decades cannot be praised simply for the number of people they are “reaching.”</a:t>
            </a:r>
          </a:p>
          <a:p>
            <a:endParaRPr lang="en-US" altLang="en-US" sz="1400" smtClean="0">
              <a:latin typeface="Arial" charset="0"/>
              <a:cs typeface="Arial" charset="0"/>
            </a:endParaRPr>
          </a:p>
          <a:p>
            <a:r>
              <a:rPr lang="en-US" altLang="en-US" sz="1400" smtClean="0">
                <a:latin typeface="Arial" charset="0"/>
                <a:cs typeface="Arial" charset="0"/>
              </a:rPr>
              <a:t>We must ask instead, what kind of faith the “embodied practices” of worship in the non-denominational church are forming. Moreover, new forms of worship cannot be justified by the “message”, as one influential American mega-church pastor, speaker and author has tried to do by advocating that churches “go wide” in their reach with various forms so long as they “go deep” in the substance of the sermon.[</a:t>
            </a:r>
          </a:p>
          <a:p>
            <a:endParaRPr lang="en-US" altLang="en-US" sz="1400" smtClean="0">
              <a:latin typeface="Arial" charset="0"/>
              <a:cs typeface="Arial" charset="0"/>
            </a:endParaRPr>
          </a:p>
          <a:p>
            <a:r>
              <a:rPr lang="en-US" altLang="en-US" sz="1400" b="1" smtClean="0">
                <a:latin typeface="Arial" charset="0"/>
                <a:cs typeface="Arial" charset="0"/>
              </a:rPr>
              <a:t>It is my contention that the modern worship movement in the non-denominational church has done more than translate congregational worship into the language of our culture; it has adopted the liturgies of our culture, and, moreover, has done so uncritically.</a:t>
            </a:r>
          </a:p>
          <a:p>
            <a:endParaRPr lang="en-US" altLang="en-US" sz="1400" smtClean="0">
              <a:latin typeface="Arial" charset="0"/>
              <a:cs typeface="Arial" charset="0"/>
            </a:endParaRPr>
          </a:p>
          <a:p>
            <a:r>
              <a:rPr lang="en-US" altLang="en-US" sz="1400" smtClean="0">
                <a:latin typeface="Arial" charset="0"/>
                <a:cs typeface="Arial" charset="0"/>
              </a:rPr>
              <a:t>If we pause for a moment and reflect on how these “new liturgies” are shaping and aiming our “loves”, we may ask, “What vision of the good life is being presented in non-denominational churches?”</a:t>
            </a:r>
          </a:p>
          <a:p>
            <a:endParaRPr lang="en-US" altLang="en-US" sz="1400" smtClean="0">
              <a:latin typeface="Arial" charset="0"/>
              <a:cs typeface="Arial" charset="0"/>
            </a:endParaRPr>
          </a:p>
          <a:p>
            <a:r>
              <a:rPr lang="en-US" altLang="en-US" sz="1400" smtClean="0">
                <a:latin typeface="Arial" charset="0"/>
                <a:cs typeface="Arial" charset="0"/>
              </a:rPr>
              <a:t>Smith himself </a:t>
            </a:r>
            <a:r>
              <a:rPr lang="en-US" altLang="en-US" sz="1400" b="1" smtClean="0">
                <a:latin typeface="Arial" charset="0"/>
                <a:cs typeface="Arial" charset="0"/>
              </a:rPr>
              <a:t>compared the “cultural liturgy” of the shopping mall, designed to shape our love in a mode of consumerism and aim it at a superficial “good life,” and the mall-like sensibilities of the mega-church. </a:t>
            </a:r>
            <a:r>
              <a:rPr lang="en-US" altLang="en-US" sz="1400" smtClean="0">
                <a:latin typeface="Arial" charset="0"/>
                <a:cs typeface="Arial" charset="0"/>
              </a:rPr>
              <a:t>Comparisons can also be made </a:t>
            </a:r>
            <a:r>
              <a:rPr lang="en-US" altLang="en-US" sz="1400" b="1" smtClean="0">
                <a:latin typeface="Arial" charset="0"/>
                <a:cs typeface="Arial" charset="0"/>
              </a:rPr>
              <a:t>between the “celebrity culture” that results from the entertainment industry and the “celebrity” preachers and worship leaders that have resulted from incorporating these same cultural liturgies or practices. </a:t>
            </a:r>
            <a:r>
              <a:rPr lang="en-US" altLang="en-US" sz="1400" smtClean="0">
                <a:latin typeface="Arial" charset="0"/>
                <a:cs typeface="Arial" charset="0"/>
              </a:rPr>
              <a:t>It is worth exploring what vision of the good life these cultural liturgies, imported from the world of entertainment and consumerism, present.</a:t>
            </a:r>
          </a:p>
          <a:p>
            <a:endParaRPr lang="en-US" altLang="en-US" sz="1400" smtClean="0">
              <a:latin typeface="Arial" charset="0"/>
              <a:cs typeface="Arial" charset="0"/>
            </a:endParaRPr>
          </a:p>
          <a:p>
            <a:r>
              <a:rPr lang="en-US" altLang="en-US" sz="1400" smtClean="0">
                <a:latin typeface="Arial" charset="0"/>
                <a:cs typeface="Arial" charset="0"/>
              </a:rPr>
              <a:t>Packiam, Glenn (2013-07-24). Re-Forming Worship: A Futurology of Congregational Music for the Non-Denominational Church (Kindle Locations 96-97).  . Kindle Edition. </a:t>
            </a:r>
          </a:p>
        </p:txBody>
      </p:sp>
      <p:sp>
        <p:nvSpPr>
          <p:cNvPr id="18436" name="Slide Number Placeholder 3"/>
          <p:cNvSpPr>
            <a:spLocks noGrp="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9D22B6C1-1D40-4C6E-A90E-18F295F72B94}" type="slidenum">
              <a:rPr lang="en-US" altLang="en-US"/>
              <a:pPr>
                <a:spcBef>
                  <a:spcPct val="0"/>
                </a:spcBef>
              </a:pPr>
              <a:t>4</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p:spPr>
        <p:txBody>
          <a:bodyPr/>
          <a:lstStyle/>
          <a:p>
            <a:r>
              <a:rPr lang="en-US" altLang="en-US" sz="1400" smtClean="0">
                <a:latin typeface="Arial" charset="0"/>
                <a:cs typeface="Arial" charset="0"/>
              </a:rPr>
              <a:t>Worship is very difficult to define. But that definition is important.</a:t>
            </a:r>
          </a:p>
          <a:p>
            <a:endParaRPr lang="en-US" altLang="en-US" sz="1400" smtClean="0">
              <a:latin typeface="Arial" charset="0"/>
              <a:cs typeface="Arial" charset="0"/>
            </a:endParaRPr>
          </a:p>
          <a:p>
            <a:r>
              <a:rPr lang="en-US" altLang="en-US" sz="1400" smtClean="0">
                <a:latin typeface="Arial" charset="0"/>
                <a:cs typeface="Arial" charset="0"/>
              </a:rPr>
              <a:t>It is RITUAL, and ritual is critical for the cohesive existence of any human community.</a:t>
            </a:r>
          </a:p>
          <a:p>
            <a:endParaRPr lang="en-US" altLang="en-US" sz="1400" smtClean="0">
              <a:latin typeface="Arial" charset="0"/>
              <a:cs typeface="Arial" charset="0"/>
            </a:endParaRPr>
          </a:p>
          <a:p>
            <a:r>
              <a:rPr lang="en-US" altLang="en-US" sz="1400" smtClean="0">
                <a:latin typeface="Arial" charset="0"/>
                <a:cs typeface="Arial" charset="0"/>
              </a:rPr>
              <a:t>Christian worship is probably the most common form of ritual in many Western societies.  It can be analyzed in terms of its </a:t>
            </a:r>
            <a:r>
              <a:rPr lang="en-US" altLang="en-US" sz="1400" b="1" smtClean="0">
                <a:latin typeface="Arial" charset="0"/>
                <a:cs typeface="Arial" charset="0"/>
              </a:rPr>
              <a:t>structures </a:t>
            </a:r>
            <a:r>
              <a:rPr lang="en-US" altLang="en-US" sz="1400" smtClean="0">
                <a:latin typeface="Arial" charset="0"/>
                <a:cs typeface="Arial" charset="0"/>
              </a:rPr>
              <a:t>(like the liturgical calendar), and its</a:t>
            </a:r>
            <a:r>
              <a:rPr lang="en-US" altLang="en-US" sz="1400" b="1" smtClean="0">
                <a:latin typeface="Arial" charset="0"/>
                <a:cs typeface="Arial" charset="0"/>
              </a:rPr>
              <a:t> services </a:t>
            </a:r>
            <a:r>
              <a:rPr lang="en-US" altLang="en-US" sz="1400" smtClean="0">
                <a:latin typeface="Arial" charset="0"/>
                <a:cs typeface="Arial" charset="0"/>
              </a:rPr>
              <a:t>(such as Communion).  Collectively these two are known as the </a:t>
            </a:r>
            <a:r>
              <a:rPr lang="en-US" altLang="en-US" sz="1400" b="1" i="1" smtClean="0">
                <a:latin typeface="Arial" charset="0"/>
                <a:cs typeface="Arial" charset="0"/>
              </a:rPr>
              <a:t>ordo</a:t>
            </a:r>
            <a:r>
              <a:rPr lang="en-US" altLang="en-US" sz="1400" smtClean="0">
                <a:latin typeface="Arial" charset="0"/>
                <a:cs typeface="Arial" charset="0"/>
              </a:rPr>
              <a:t>, or “core Christian pattern” of worship and consisting of Sunday and the week, the service of word and table, praise and beseeching, teaching, and the year and Easter. </a:t>
            </a:r>
          </a:p>
        </p:txBody>
      </p:sp>
      <p:sp>
        <p:nvSpPr>
          <p:cNvPr id="20484" name="Slide Number Placeholder 3"/>
          <p:cNvSpPr>
            <a:spLocks noGrp="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20565F71-2D2D-4274-A741-1C5B2C100450}" type="slidenum">
              <a:rPr lang="en-US" altLang="en-US"/>
              <a:pPr>
                <a:spcBef>
                  <a:spcPct val="0"/>
                </a:spcBef>
              </a:pPr>
              <a:t>5</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p:spPr>
        <p:txBody>
          <a:bodyPr/>
          <a:lstStyle/>
          <a:p>
            <a:r>
              <a:rPr lang="en-US" altLang="en-US" sz="1400" smtClean="0">
                <a:latin typeface="Arial" charset="0"/>
                <a:cs typeface="Arial" charset="0"/>
              </a:rPr>
              <a:t>“Worship” is derived from the Anglo-Saxon </a:t>
            </a:r>
            <a:r>
              <a:rPr lang="en-US" altLang="en-US" sz="1400" b="1" i="1" smtClean="0">
                <a:latin typeface="Arial" charset="0"/>
                <a:cs typeface="Arial" charset="0"/>
              </a:rPr>
              <a:t>weorthscipe</a:t>
            </a:r>
            <a:r>
              <a:rPr lang="en-US" altLang="en-US" sz="1400" smtClean="0">
                <a:latin typeface="Arial" charset="0"/>
                <a:cs typeface="Arial" charset="0"/>
              </a:rPr>
              <a:t> – “worth” and “ship” – meaning one “worthy of reverence and honor.  “When we worship, we are declaring God’s worth.”</a:t>
            </a:r>
          </a:p>
          <a:p>
            <a:endParaRPr lang="en-US" altLang="en-US" sz="1400" smtClean="0">
              <a:latin typeface="Arial" charset="0"/>
              <a:cs typeface="Arial" charset="0"/>
            </a:endParaRPr>
          </a:p>
          <a:p>
            <a:r>
              <a:rPr lang="en-US" altLang="en-US" sz="1400" smtClean="0">
                <a:latin typeface="Arial" charset="0"/>
                <a:cs typeface="Arial" charset="0"/>
              </a:rPr>
              <a:t>Luther:  “To have a God is to worship him.”</a:t>
            </a:r>
          </a:p>
          <a:p>
            <a:endParaRPr lang="en-US" altLang="en-US" sz="1400" smtClean="0">
              <a:latin typeface="Arial" charset="0"/>
              <a:cs typeface="Arial" charset="0"/>
            </a:endParaRPr>
          </a:p>
          <a:p>
            <a:r>
              <a:rPr lang="en-US" altLang="en-US" sz="1400" smtClean="0">
                <a:latin typeface="Arial" charset="0"/>
                <a:cs typeface="Arial" charset="0"/>
              </a:rPr>
              <a:t>The Church has no possibility of being Christian without worship – it is the most important function of the church – more than preaching, teaching, discipleship of evangelism!!  Worship – not church growth – must be the church’s priority.</a:t>
            </a:r>
            <a:endParaRPr lang="en-US" altLang="en-US" sz="1400" b="1" i="1" smtClean="0">
              <a:latin typeface="Arial" charset="0"/>
              <a:cs typeface="Arial" charset="0"/>
            </a:endParaRPr>
          </a:p>
        </p:txBody>
      </p:sp>
      <p:sp>
        <p:nvSpPr>
          <p:cNvPr id="22532" name="Slide Number Placeholder 3"/>
          <p:cNvSpPr>
            <a:spLocks noGrp="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87E3B937-B980-4315-9857-C9C0DFCEA618}" type="slidenum">
              <a:rPr lang="en-US" altLang="en-US"/>
              <a:pPr>
                <a:spcBef>
                  <a:spcPct val="0"/>
                </a:spcBef>
              </a:pPr>
              <a:t>6</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p:txBody>
          <a:bodyPr/>
          <a:lstStyle/>
          <a:p>
            <a:pPr>
              <a:defRPr/>
            </a:pPr>
            <a:r>
              <a:rPr lang="en-US" altLang="en-US" sz="1400" dirty="0" smtClean="0">
                <a:latin typeface="Arial" panose="020B0604020202020204" pitchFamily="34" charset="0"/>
                <a:cs typeface="Arial" panose="020B0604020202020204" pitchFamily="34" charset="0"/>
              </a:rPr>
              <a:t>Robert Webber, the former Professor of theology at Wheaton College, used the terms “content, structure, and style” to delineate the components of congregational worship. Using Webber’s nomenclature, the previous worship renewal— Redman’s “Great Worship Awakening”— was a renewal brought about by a contextualization of style. Webber’s book, “Ancient-Future Worship”, written a few years after Redman’s, focuses instead on content and structure.</a:t>
            </a:r>
          </a:p>
          <a:p>
            <a:pPr>
              <a:defRPr/>
            </a:pPr>
            <a:endParaRPr lang="en-US" altLang="en-US" sz="1400" dirty="0" smtClean="0">
              <a:latin typeface="Arial" panose="020B0604020202020204" pitchFamily="34" charset="0"/>
              <a:cs typeface="Arial" panose="020B0604020202020204" pitchFamily="34" charset="0"/>
            </a:endParaRPr>
          </a:p>
          <a:p>
            <a:pPr>
              <a:defRPr/>
            </a:pPr>
            <a:r>
              <a:rPr lang="en-US" altLang="en-US" sz="1400" dirty="0" smtClean="0">
                <a:latin typeface="Arial" panose="020B0604020202020204" pitchFamily="34" charset="0"/>
                <a:cs typeface="Arial" panose="020B0604020202020204" pitchFamily="34" charset="0"/>
              </a:rPr>
              <a:t>What did Webber say about “content”? For Webber, corporate worship, both Biblically and through the Church’s history, is about remembrance and anticipation. Though he acknowledges that traditional hymnology and contemporary songs contain elements of remembrance, it is a truncated content. Webber’s assessment of the crisis of content in the modern worship movement may be summarized in the following three statements: it is disembodied; it is de-historicized; and it is individualized.</a:t>
            </a:r>
          </a:p>
          <a:p>
            <a:pPr>
              <a:defRPr/>
            </a:pPr>
            <a:endParaRPr lang="en-US" altLang="en-US" sz="1400" dirty="0" smtClean="0">
              <a:latin typeface="Arial" panose="020B0604020202020204" pitchFamily="34" charset="0"/>
              <a:cs typeface="Arial" panose="020B0604020202020204" pitchFamily="34" charset="0"/>
            </a:endParaRPr>
          </a:p>
          <a:p>
            <a:pPr>
              <a:defRPr/>
            </a:pPr>
            <a:r>
              <a:rPr lang="en-US" altLang="en-US" sz="1400" dirty="0" smtClean="0">
                <a:latin typeface="Arial" panose="020B0604020202020204" pitchFamily="34" charset="0"/>
                <a:cs typeface="Arial" panose="020B0604020202020204" pitchFamily="34" charset="0"/>
              </a:rPr>
              <a:t>What did Webber say about “structure”? Webber was clear: “The story of God is communicated in the narrative of Word and Table.” (Anglicans will be familiar— and delighted to hear this language— as they have always seen the service as the “Liturgy of the Word” and the “Liturgy of the Table.”) For Webber, this is not “an order of mere convenience, but an order which… is deeply rooted in God’s narrative.”[ 8] This structure around Word and Table actually addresses some of the deficiencies of content mentioned above by narrating the “worshiper’s experience through remembrance and anticipation.” Webber explains: The Word, with its readings and preaching primarily remembers God’s story through the Christ event. The Eucharistic prayers, songs, and symbols then usher the congregation into the anticipation of the future kingdom of God.[</a:t>
            </a:r>
          </a:p>
          <a:p>
            <a:pPr>
              <a:defRPr/>
            </a:pPr>
            <a:endParaRPr lang="en-US" altLang="en-US" sz="1400" dirty="0" smtClean="0">
              <a:latin typeface="Arial" panose="020B0604020202020204" pitchFamily="34" charset="0"/>
              <a:cs typeface="Arial" panose="020B0604020202020204" pitchFamily="34" charset="0"/>
            </a:endParaRPr>
          </a:p>
          <a:p>
            <a:pPr>
              <a:defRPr/>
            </a:pPr>
            <a:r>
              <a:rPr lang="en-US" altLang="en-US" sz="1400" dirty="0" smtClean="0">
                <a:latin typeface="Arial" panose="020B0604020202020204" pitchFamily="34" charset="0"/>
                <a:cs typeface="Arial" panose="020B0604020202020204" pitchFamily="34" charset="0"/>
              </a:rPr>
              <a:t>What did Webber say about “style”? The short answer is, not much. In his view, music is where corporate worship is contextualized.[ 10] Musical style may be viewed as a cultural language with nuances and movements that are particular to those cultures. Congregational worship, then, can be translated into those languages.</a:t>
            </a:r>
          </a:p>
          <a:p>
            <a:pPr>
              <a:defRPr/>
            </a:pPr>
            <a:endParaRPr lang="en-US" altLang="en-US" sz="1400" dirty="0" smtClean="0">
              <a:latin typeface="Arial" panose="020B0604020202020204" pitchFamily="34" charset="0"/>
              <a:cs typeface="Arial" panose="020B0604020202020204" pitchFamily="34" charset="0"/>
            </a:endParaRPr>
          </a:p>
          <a:p>
            <a:pPr>
              <a:defRPr/>
            </a:pPr>
            <a:r>
              <a:rPr lang="en-US" altLang="en-US" sz="1400" dirty="0" smtClean="0">
                <a:latin typeface="Arial" panose="020B0604020202020204" pitchFamily="34" charset="0"/>
                <a:cs typeface="Arial" panose="020B0604020202020204" pitchFamily="34" charset="0"/>
              </a:rPr>
              <a:t>Summary. Toward the end of his book on “Ancient-Future Worship”, Webber warned against seeing his proposal as the next trend or gimmick. In fact, he insisted he was not up to anything new. In Webber’s view, “there is only… one set of roots that go back to God’s involvement in history authoritatively recorded in Scripture.” Webber saw his call as one who was to help the Church recover its “common roots of faith and worship.”[ 12] In the final pages of the conclusion of “Ancient-Future Worship”, Webber reluctantly offered a definition. Ancient-Future Worship is:</a:t>
            </a:r>
          </a:p>
          <a:p>
            <a:pPr>
              <a:defRPr/>
            </a:pPr>
            <a:endParaRPr lang="en-US" altLang="en-US" sz="140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defRPr/>
            </a:pPr>
            <a:r>
              <a:rPr lang="en-US" altLang="en-US" sz="1400" b="1" dirty="0" smtClean="0">
                <a:latin typeface="Arial" panose="020B0604020202020204" pitchFamily="34" charset="0"/>
                <a:cs typeface="Arial" panose="020B0604020202020204" pitchFamily="34" charset="0"/>
              </a:rPr>
              <a:t>“the common tradition of the church’s worship in Word, Table, and song, practiced faithfully and communicated clearly in every context of the world.”</a:t>
            </a:r>
          </a:p>
          <a:p>
            <a:pPr>
              <a:defRPr/>
            </a:pPr>
            <a:endParaRPr lang="en-US" altLang="en-US" sz="1400" b="1" dirty="0" smtClean="0">
              <a:latin typeface="Arial" panose="020B0604020202020204" pitchFamily="34" charset="0"/>
              <a:cs typeface="Arial" panose="020B0604020202020204" pitchFamily="34" charset="0"/>
            </a:endParaRPr>
          </a:p>
          <a:p>
            <a:pPr>
              <a:defRPr/>
            </a:pPr>
            <a:r>
              <a:rPr lang="en-US" altLang="en-US" sz="1400" dirty="0" smtClean="0">
                <a:latin typeface="Arial" panose="020B0604020202020204" pitchFamily="34" charset="0"/>
                <a:cs typeface="Arial" panose="020B0604020202020204" pitchFamily="34" charset="0"/>
              </a:rPr>
              <a:t>Because Webber’s own summary is vague but brief, let me attempt one that is more specific, if also more verbose: </a:t>
            </a:r>
            <a:r>
              <a:rPr lang="en-US" altLang="en-US" sz="1400" b="1" dirty="0" smtClean="0">
                <a:latin typeface="Arial" panose="020B0604020202020204" pitchFamily="34" charset="0"/>
                <a:cs typeface="Arial" panose="020B0604020202020204" pitchFamily="34" charset="0"/>
              </a:rPr>
              <a:t>Ancient-Future Worship is worship that remembers and anticipates God’s creating and saving work in His world, through embodied practices that reflect the story of God’s people, as we gather around the Scripture and the Sacrament with songs that are in the stylistic language of our cultural contexts.</a:t>
            </a:r>
          </a:p>
          <a:p>
            <a:pPr>
              <a:defRPr/>
            </a:pPr>
            <a:endParaRPr lang="en-US" altLang="en-US" sz="1400" dirty="0" smtClean="0">
              <a:latin typeface="Arial" panose="020B0604020202020204" pitchFamily="34" charset="0"/>
              <a:cs typeface="Arial" panose="020B0604020202020204" pitchFamily="34" charset="0"/>
            </a:endParaRPr>
          </a:p>
          <a:p>
            <a:pPr>
              <a:defRPr/>
            </a:pPr>
            <a:r>
              <a:rPr lang="en-US" altLang="en-US" sz="1400" dirty="0" err="1" smtClean="0">
                <a:latin typeface="Arial" panose="020B0604020202020204" pitchFamily="34" charset="0"/>
                <a:cs typeface="Arial" panose="020B0604020202020204" pitchFamily="34" charset="0"/>
              </a:rPr>
              <a:t>Packiam</a:t>
            </a:r>
            <a:r>
              <a:rPr lang="en-US" altLang="en-US" sz="1400" dirty="0" smtClean="0">
                <a:latin typeface="Arial" panose="020B0604020202020204" pitchFamily="34" charset="0"/>
                <a:cs typeface="Arial" panose="020B0604020202020204" pitchFamily="34" charset="0"/>
              </a:rPr>
              <a:t>, Glenn (2013-07-24). Re-Forming Worship: A Futurology of Congregational Music for the Non-Denominational Church (Kindle Location 140).  . Kindle Edition. </a:t>
            </a:r>
          </a:p>
        </p:txBody>
      </p:sp>
      <p:sp>
        <p:nvSpPr>
          <p:cNvPr id="24580" name="Slide Number Placeholder 3"/>
          <p:cNvSpPr>
            <a:spLocks noGrp="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865C68BE-D316-4B03-B881-B7DA05BDD936}" type="slidenum">
              <a:rPr lang="en-US" altLang="en-US"/>
              <a:pPr>
                <a:spcBef>
                  <a:spcPct val="0"/>
                </a:spcBef>
              </a:pPr>
              <a:t>7</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p:spPr>
        <p:txBody>
          <a:bodyPr/>
          <a:lstStyle/>
          <a:p>
            <a:r>
              <a:rPr lang="en-US" altLang="en-US" sz="1400" smtClean="0">
                <a:latin typeface="Arial" charset="0"/>
                <a:cs typeface="Arial" charset="0"/>
              </a:rPr>
              <a:t>There are at least three challenges facing such a proposal. The first, and one that Webber himself identified in Evangelicals, is a </a:t>
            </a:r>
            <a:r>
              <a:rPr lang="en-US" altLang="en-US" sz="1400" b="1" smtClean="0">
                <a:latin typeface="Arial" charset="0"/>
                <a:cs typeface="Arial" charset="0"/>
              </a:rPr>
              <a:t>limited supernaturalism</a:t>
            </a:r>
            <a:r>
              <a:rPr lang="en-US" altLang="en-US" sz="1400" smtClean="0">
                <a:latin typeface="Arial" charset="0"/>
                <a:cs typeface="Arial" charset="0"/>
              </a:rPr>
              <a:t>.</a:t>
            </a:r>
          </a:p>
          <a:p>
            <a:endParaRPr lang="en-US" altLang="en-US" sz="1400" smtClean="0">
              <a:latin typeface="Arial" charset="0"/>
              <a:cs typeface="Arial" charset="0"/>
            </a:endParaRPr>
          </a:p>
          <a:p>
            <a:r>
              <a:rPr lang="en-US" altLang="en-US" sz="1400" smtClean="0">
                <a:latin typeface="Arial" charset="0"/>
                <a:cs typeface="Arial" charset="0"/>
              </a:rPr>
              <a:t>Evangelicals, influenced by Enlightenment rationalism, </a:t>
            </a:r>
            <a:r>
              <a:rPr lang="en-US" altLang="en-US" sz="1400" b="1" smtClean="0">
                <a:latin typeface="Arial" charset="0"/>
                <a:cs typeface="Arial" charset="0"/>
              </a:rPr>
              <a:t>restrict God’s activity to “interventions” in creation and history rather than a “complete supernaturalism in which God is always and everywhere present in creation.” </a:t>
            </a:r>
            <a:r>
              <a:rPr lang="en-US" altLang="en-US" sz="1400" smtClean="0">
                <a:latin typeface="Arial" charset="0"/>
                <a:cs typeface="Arial" charset="0"/>
              </a:rPr>
              <a:t>As a result, </a:t>
            </a:r>
            <a:r>
              <a:rPr lang="en-US" altLang="en-US" sz="1400" b="1" smtClean="0">
                <a:latin typeface="Arial" charset="0"/>
                <a:cs typeface="Arial" charset="0"/>
              </a:rPr>
              <a:t>Evangelicals have had trouble embracing any sense of a “special presence of Christ” at the Eucharist, and therefore have not seen it as a central part of worship. The focus, instead, is on “the message”, a privileging of the cognitive dimension of human personhood.</a:t>
            </a:r>
          </a:p>
          <a:p>
            <a:endParaRPr lang="en-US" altLang="en-US" sz="1400" smtClean="0">
              <a:latin typeface="Arial" charset="0"/>
              <a:cs typeface="Arial" charset="0"/>
            </a:endParaRPr>
          </a:p>
          <a:p>
            <a:r>
              <a:rPr lang="en-US" altLang="en-US" sz="1400" smtClean="0">
                <a:latin typeface="Arial" charset="0"/>
                <a:cs typeface="Arial" charset="0"/>
              </a:rPr>
              <a:t>The second challenge of the proposal of an “ancient-future worship” is an </a:t>
            </a:r>
            <a:r>
              <a:rPr lang="en-US" altLang="en-US" sz="1400" b="1" smtClean="0">
                <a:latin typeface="Arial" charset="0"/>
                <a:cs typeface="Arial" charset="0"/>
              </a:rPr>
              <a:t>anti-historical bias.</a:t>
            </a:r>
          </a:p>
          <a:p>
            <a:endParaRPr lang="en-US" altLang="en-US" sz="1400" smtClean="0">
              <a:latin typeface="Arial" charset="0"/>
              <a:cs typeface="Arial" charset="0"/>
            </a:endParaRPr>
          </a:p>
          <a:p>
            <a:r>
              <a:rPr lang="en-US" altLang="en-US" sz="1400" smtClean="0">
                <a:latin typeface="Arial" charset="0"/>
                <a:cs typeface="Arial" charset="0"/>
              </a:rPr>
              <a:t>The </a:t>
            </a:r>
            <a:r>
              <a:rPr lang="en-US" altLang="en-US" sz="1400" b="1" smtClean="0">
                <a:latin typeface="Arial" charset="0"/>
                <a:cs typeface="Arial" charset="0"/>
              </a:rPr>
              <a:t>obsession of the Western world with progress and innovation has left us with little use for “the past”. </a:t>
            </a:r>
            <a:r>
              <a:rPr lang="en-US" altLang="en-US" sz="1400" smtClean="0">
                <a:latin typeface="Arial" charset="0"/>
                <a:cs typeface="Arial" charset="0"/>
              </a:rPr>
              <a:t>This subconscious view is cloaked in spiritual language in the non-denominational church so that </a:t>
            </a:r>
            <a:r>
              <a:rPr lang="en-US" altLang="en-US" sz="1400" b="1" smtClean="0">
                <a:latin typeface="Arial" charset="0"/>
                <a:cs typeface="Arial" charset="0"/>
              </a:rPr>
              <a:t>we are convinced that what God is doing now is surely more important than what He did then. Consequently, the historic liturgies of the Church are not seen as fields to be mined, but relics to be shelved.</a:t>
            </a:r>
          </a:p>
          <a:p>
            <a:endParaRPr lang="en-US" altLang="en-US" sz="1400" smtClean="0">
              <a:latin typeface="Arial" charset="0"/>
              <a:cs typeface="Arial" charset="0"/>
            </a:endParaRPr>
          </a:p>
          <a:p>
            <a:r>
              <a:rPr lang="en-US" altLang="en-US" sz="1400" smtClean="0">
                <a:latin typeface="Arial" charset="0"/>
                <a:cs typeface="Arial" charset="0"/>
              </a:rPr>
              <a:t>The </a:t>
            </a:r>
            <a:r>
              <a:rPr lang="en-US" altLang="en-US" sz="1400" b="1" smtClean="0">
                <a:latin typeface="Arial" charset="0"/>
                <a:cs typeface="Arial" charset="0"/>
              </a:rPr>
              <a:t>third challenge is not a negation but perhaps an over-affirmation</a:t>
            </a:r>
            <a:r>
              <a:rPr lang="en-US" altLang="en-US" sz="1400" smtClean="0">
                <a:latin typeface="Arial" charset="0"/>
                <a:cs typeface="Arial" charset="0"/>
              </a:rPr>
              <a:t>: it is the </a:t>
            </a:r>
            <a:r>
              <a:rPr lang="en-US" altLang="en-US" sz="1400" b="1" smtClean="0">
                <a:latin typeface="Arial" charset="0"/>
                <a:cs typeface="Arial" charset="0"/>
              </a:rPr>
              <a:t>sacramentalization of singing</a:t>
            </a:r>
            <a:r>
              <a:rPr lang="en-US" altLang="en-US" sz="1400" smtClean="0">
                <a:latin typeface="Arial" charset="0"/>
                <a:cs typeface="Arial" charset="0"/>
              </a:rPr>
              <a:t>. John Witvliet, director of the Calvin Institute of Christian Worship, compares </a:t>
            </a:r>
            <a:r>
              <a:rPr lang="en-US" altLang="en-US" sz="1400" b="1" smtClean="0">
                <a:latin typeface="Arial" charset="0"/>
                <a:cs typeface="Arial" charset="0"/>
              </a:rPr>
              <a:t>the language used to describe “praise and worship” times with the language of medieval Eucharistic theology</a:t>
            </a:r>
            <a:r>
              <a:rPr lang="en-US" altLang="en-US" sz="1400" smtClean="0">
                <a:latin typeface="Arial" charset="0"/>
                <a:cs typeface="Arial" charset="0"/>
              </a:rPr>
              <a:t>. “Sung praise”, he writes, “ushers worshipers into God’s presence (we might almost add ex opera operato, the phrase used to convey the perceived efficacy of the priest’s words to effect transubstantiation of the elements in the medieval Eucharistic theology. </a:t>
            </a:r>
          </a:p>
          <a:p>
            <a:endParaRPr lang="en-US" altLang="en-US" sz="1400" smtClean="0">
              <a:latin typeface="Arial" charset="0"/>
              <a:cs typeface="Arial" charset="0"/>
            </a:endParaRPr>
          </a:p>
          <a:p>
            <a:r>
              <a:rPr lang="en-US" altLang="en-US" sz="1400" smtClean="0">
                <a:latin typeface="Arial" charset="0"/>
                <a:cs typeface="Arial" charset="0"/>
              </a:rPr>
              <a:t>Packiam, Glenn (2013-07-24). Re-Forming Worship: A Futurology of Congregational Music for the Non-Denominational Church (Kindle Locations 160-162).  . Kindle Edition. </a:t>
            </a:r>
          </a:p>
        </p:txBody>
      </p:sp>
      <p:sp>
        <p:nvSpPr>
          <p:cNvPr id="26628" name="Slide Number Placeholder 3"/>
          <p:cNvSpPr>
            <a:spLocks noGrp="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10C33514-334B-4DE2-8299-E6A1CE576866}" type="slidenum">
              <a:rPr lang="en-US" altLang="en-US"/>
              <a:pPr>
                <a:spcBef>
                  <a:spcPct val="0"/>
                </a:spcBef>
              </a:pPr>
              <a:t>8</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p:spPr>
        <p:txBody>
          <a:bodyPr/>
          <a:lstStyle/>
          <a:p>
            <a:r>
              <a:rPr lang="en-US" altLang="en-US" sz="1400" smtClean="0">
                <a:latin typeface="Arial" charset="0"/>
                <a:cs typeface="Arial" charset="0"/>
              </a:rPr>
              <a:t>Having explored the implicit claim of the modern worship movement, and using Smith’s work as a framework for critique and Webber’s proposal as a corrective, having examined the challenges and my own experience as a case study, my prescriptive futurology for congregational music can be summed up in three points:</a:t>
            </a:r>
          </a:p>
          <a:p>
            <a:endParaRPr lang="en-US" altLang="en-US" sz="1400" smtClean="0">
              <a:latin typeface="Arial" charset="0"/>
              <a:cs typeface="Arial" charset="0"/>
            </a:endParaRPr>
          </a:p>
          <a:p>
            <a:r>
              <a:rPr lang="en-US" altLang="en-US" sz="1400" smtClean="0">
                <a:latin typeface="Arial" charset="0"/>
                <a:cs typeface="Arial" charset="0"/>
              </a:rPr>
              <a:t>1. Christ-centered. Contrast this with being audience-driven. Congregational music— indeed, the whole worship service— is not shaped around the congregation but around Christ. This means the content of the songs point to Christ; it means the sermon ends not with a call to try harder or do better, but to behold Christ as our Great Redeemer.</a:t>
            </a:r>
          </a:p>
          <a:p>
            <a:endParaRPr lang="en-US" altLang="en-US" sz="1400" smtClean="0">
              <a:latin typeface="Arial" charset="0"/>
              <a:cs typeface="Arial" charset="0"/>
            </a:endParaRPr>
          </a:p>
          <a:p>
            <a:r>
              <a:rPr lang="en-US" altLang="en-US" sz="1400" smtClean="0">
                <a:latin typeface="Arial" charset="0"/>
                <a:cs typeface="Arial" charset="0"/>
              </a:rPr>
              <a:t>2. Gospel-shaped. This is what Webber refers to as “structure”, and perhaps what Smith means by “form” or “shape.” For a service to be “Gospel-shaped”, it needs to orient people around the Scripture and around the Sacrament, Word and Table. The non-denominational church service is often structured like a variety-show, with different “segments” programmed together to keep the “audience” engaged. These churches can learn from the ancient liturgies how to make the whole service tell the story of the Gospel.</a:t>
            </a:r>
          </a:p>
          <a:p>
            <a:endParaRPr lang="en-US" altLang="en-US" sz="1400" smtClean="0">
              <a:latin typeface="Arial" charset="0"/>
              <a:cs typeface="Arial" charset="0"/>
            </a:endParaRPr>
          </a:p>
          <a:p>
            <a:r>
              <a:rPr lang="en-US" altLang="en-US" sz="1400" smtClean="0">
                <a:latin typeface="Arial" charset="0"/>
                <a:cs typeface="Arial" charset="0"/>
              </a:rPr>
              <a:t>3. Spirit-filled.   What I mean here is not the Pentecostal tradition so much as the miracle of Pentecost itself: when the Spirit empowered the apostles to proclaim the Gospel in the language of various peoples so that they understood it and were convicted by it. Context matters. Knowing the particularities of your city, your people, and your culture is important.</a:t>
            </a:r>
          </a:p>
          <a:p>
            <a:endParaRPr lang="en-US" altLang="en-US" smtClean="0"/>
          </a:p>
          <a:p>
            <a:r>
              <a:rPr lang="en-US" altLang="en-US" smtClean="0"/>
              <a:t>Packiam, Glenn (2013-07-24). Re-Forming Worship: A Futurology of Congregational Music for the Non-Denominational Church (Kindle Locations 232-233).  . Kindle Edition. </a:t>
            </a:r>
          </a:p>
        </p:txBody>
      </p:sp>
      <p:sp>
        <p:nvSpPr>
          <p:cNvPr id="28676" name="Slide Number Placeholder 3"/>
          <p:cNvSpPr>
            <a:spLocks noGrp="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4787A7EE-163D-4CC9-B966-7EC1A05F98C4}" type="slidenum">
              <a:rPr lang="en-US" altLang="en-US"/>
              <a:pPr>
                <a:spcBef>
                  <a:spcPct val="0"/>
                </a:spcBef>
              </a:pPr>
              <a:t>9</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4.xml"/><Relationship Id="rId4" Type="http://schemas.openxmlformats.org/officeDocument/2006/relationships/image" Target="../media/image2.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eaLnBrk="1" hangingPunct="1">
                <a:defRPr/>
              </a:pPr>
              <a:endParaRPr lang="en-US">
                <a:cs typeface="+mn-cs"/>
              </a:endParaRPr>
            </a:p>
          </p:txBody>
        </p:sp>
        <p:sp>
          <p:nvSpPr>
            <p:cNvPr id="7" name="Freeform 18"/>
            <p:cNvSpPr>
              <a:spLocks/>
            </p:cNvSpPr>
            <p:nvPr/>
          </p:nvSpPr>
          <p:spPr bwMode="auto">
            <a:xfrm>
              <a:off x="35443" y="5135526"/>
              <a:ext cx="9108557" cy="838200"/>
            </a:xfrm>
            <a:custGeom>
              <a:avLst/>
              <a:gdLst>
                <a:gd name="T0" fmla="*/ 0 w 5760"/>
                <a:gd name="T1" fmla="*/ 0 h 528"/>
                <a:gd name="T2" fmla="*/ 2147483646 w 5760"/>
                <a:gd name="T3" fmla="*/ 0 h 528"/>
                <a:gd name="T4" fmla="*/ 2147483646 w 5760"/>
                <a:gd name="T5" fmla="*/ 2147483646 h 528"/>
                <a:gd name="T6" fmla="*/ 2147483646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email">
                <a:alphaModFix amt="50000"/>
                <a:extLst>
                  <a:ext uri="{28A0092B-C50C-407E-A947-70E740481C1C}">
                    <a14:useLocalDpi xmlns:a14="http://schemas.microsoft.com/office/drawing/2010/main"/>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lstStyle>
          <a:p>
            <a:fld id="{8928132F-1099-4B1C-AC7A-10B793514AAA}" type="slidenum">
              <a:rPr lang="en-US" altLang="en-US"/>
              <a:pPr/>
              <a:t>‹#›</a:t>
            </a:fld>
            <a:endParaRPr lang="en-US" altLang="en-US"/>
          </a:p>
        </p:txBody>
      </p:sp>
    </p:spTree>
    <p:extLst>
      <p:ext uri="{BB962C8B-B14F-4D97-AF65-F5344CB8AC3E}">
        <p14:creationId xmlns:p14="http://schemas.microsoft.com/office/powerpoint/2010/main" val="1243192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fld id="{375973F5-718A-4759-B59E-D775323F9BD1}" type="slidenum">
              <a:rPr lang="en-US" altLang="en-US"/>
              <a:pPr/>
              <a:t>‹#›</a:t>
            </a:fld>
            <a:endParaRPr lang="en-US" altLang="en-US"/>
          </a:p>
        </p:txBody>
      </p:sp>
    </p:spTree>
    <p:extLst>
      <p:ext uri="{BB962C8B-B14F-4D97-AF65-F5344CB8AC3E}">
        <p14:creationId xmlns:p14="http://schemas.microsoft.com/office/powerpoint/2010/main" val="84723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fld id="{F1E0AAE4-8CE9-4461-A167-B5D66D7CC8ED}" type="slidenum">
              <a:rPr lang="en-US" altLang="en-US"/>
              <a:pPr/>
              <a:t>‹#›</a:t>
            </a:fld>
            <a:endParaRPr lang="en-US" altLang="en-US"/>
          </a:p>
        </p:txBody>
      </p:sp>
    </p:spTree>
    <p:extLst>
      <p:ext uri="{BB962C8B-B14F-4D97-AF65-F5344CB8AC3E}">
        <p14:creationId xmlns:p14="http://schemas.microsoft.com/office/powerpoint/2010/main" val="3816762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fld id="{8288868A-E878-4E75-9239-9D7A2EFE2A37}" type="slidenum">
              <a:rPr lang="en-US" altLang="en-US"/>
              <a:pPr/>
              <a:t>‹#›</a:t>
            </a:fld>
            <a:endParaRPr lang="en-US" altLang="en-US"/>
          </a:p>
        </p:txBody>
      </p:sp>
    </p:spTree>
    <p:extLst>
      <p:ext uri="{BB962C8B-B14F-4D97-AF65-F5344CB8AC3E}">
        <p14:creationId xmlns:p14="http://schemas.microsoft.com/office/powerpoint/2010/main" val="3021696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eaLnBrk="1" hangingPunct="1">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eaLnBrk="1" hangingPunct="1">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lstStyle>
          <a:p>
            <a:fld id="{C42839FA-0B1D-4558-836F-BA4FF99AC0B7}" type="slidenum">
              <a:rPr lang="en-US" altLang="en-US"/>
              <a:pPr/>
              <a:t>‹#›</a:t>
            </a:fld>
            <a:endParaRPr lang="en-US" altLang="en-US"/>
          </a:p>
        </p:txBody>
      </p:sp>
    </p:spTree>
    <p:extLst>
      <p:ext uri="{BB962C8B-B14F-4D97-AF65-F5344CB8AC3E}">
        <p14:creationId xmlns:p14="http://schemas.microsoft.com/office/powerpoint/2010/main" val="273626991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0">
          <a:blip r:embed="rId3"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81B223DE-E691-4DD9-82F8-35EE078EA4C4}" type="slidenum">
              <a:rPr lang="en-US" altLang="en-US"/>
              <a:pPr/>
              <a:t>‹#›</a:t>
            </a:fld>
            <a:endParaRPr lang="en-US" altLang="en-US"/>
          </a:p>
        </p:txBody>
      </p:sp>
    </p:spTree>
    <p:extLst>
      <p:ext uri="{BB962C8B-B14F-4D97-AF65-F5344CB8AC3E}">
        <p14:creationId xmlns:p14="http://schemas.microsoft.com/office/powerpoint/2010/main" val="1046727519"/>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blipFill dpi="0" rotWithShape="0">
          <a:blip r:embed="rId2"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lstStyle>
          <a:p>
            <a:fld id="{9DB36183-F955-4EDC-9FCE-CF8B164F0577}" type="slidenum">
              <a:rPr lang="en-US" altLang="en-US"/>
              <a:pPr/>
              <a:t>‹#›</a:t>
            </a:fld>
            <a:endParaRPr lang="en-US" altLang="en-US"/>
          </a:p>
        </p:txBody>
      </p:sp>
    </p:spTree>
    <p:extLst>
      <p:ext uri="{BB962C8B-B14F-4D97-AF65-F5344CB8AC3E}">
        <p14:creationId xmlns:p14="http://schemas.microsoft.com/office/powerpoint/2010/main" val="2829865829"/>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0">
          <a:blip r:embed="rId3"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lstStyle>
          <a:p>
            <a:fld id="{013C752A-0B8F-4349-AB2D-1F15E3565FEB}" type="slidenum">
              <a:rPr lang="en-US" altLang="en-US"/>
              <a:pPr/>
              <a:t>‹#›</a:t>
            </a:fld>
            <a:endParaRPr lang="en-US" altLang="en-US"/>
          </a:p>
        </p:txBody>
      </p:sp>
    </p:spTree>
    <p:extLst>
      <p:ext uri="{BB962C8B-B14F-4D97-AF65-F5344CB8AC3E}">
        <p14:creationId xmlns:p14="http://schemas.microsoft.com/office/powerpoint/2010/main" val="2521321609"/>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fld id="{9A97F754-DD42-4124-A25E-2E3CF01F42C6}" type="slidenum">
              <a:rPr lang="en-US" altLang="en-US"/>
              <a:pPr/>
              <a:t>‹#›</a:t>
            </a:fld>
            <a:endParaRPr lang="en-US" altLang="en-US"/>
          </a:p>
        </p:txBody>
      </p:sp>
    </p:spTree>
    <p:extLst>
      <p:ext uri="{BB962C8B-B14F-4D97-AF65-F5344CB8AC3E}">
        <p14:creationId xmlns:p14="http://schemas.microsoft.com/office/powerpoint/2010/main" val="2131855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0">
          <a:blip r:embed="rId2"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7EA08EC1-91C3-4DAC-A932-CAB386CF9AE0}" type="slidenum">
              <a:rPr lang="en-US" altLang="en-US"/>
              <a:pPr/>
              <a:t>‹#›</a:t>
            </a:fld>
            <a:endParaRPr lang="en-US" altLang="en-US"/>
          </a:p>
        </p:txBody>
      </p:sp>
    </p:spTree>
    <p:extLst>
      <p:ext uri="{BB962C8B-B14F-4D97-AF65-F5344CB8AC3E}">
        <p14:creationId xmlns:p14="http://schemas.microsoft.com/office/powerpoint/2010/main" val="4003093031"/>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0">
          <a:blip r:embed="rId3"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eaLnBrk="1" hangingPunct="1">
              <a:defRPr/>
            </a:pPr>
            <a:endParaRPr lang="en-US">
              <a:cs typeface="+mn-cs"/>
            </a:endParaRPr>
          </a:p>
        </p:txBody>
      </p:sp>
      <p:sp>
        <p:nvSpPr>
          <p:cNvPr id="6" name="Freeform 15"/>
          <p:cNvSpPr>
            <a:spLocks/>
          </p:cNvSpPr>
          <p:nvPr/>
        </p:nvSpPr>
        <p:spPr bwMode="auto">
          <a:xfrm>
            <a:off x="485775" y="5938838"/>
            <a:ext cx="3690938" cy="933450"/>
          </a:xfrm>
          <a:custGeom>
            <a:avLst/>
            <a:gdLst>
              <a:gd name="T0" fmla="*/ 0 w 5591"/>
              <a:gd name="T1" fmla="*/ 0 h 588"/>
              <a:gd name="T2" fmla="*/ 2147483646 w 5591"/>
              <a:gd name="T3" fmla="*/ 0 h 588"/>
              <a:gd name="T4" fmla="*/ 2147483646 w 5591"/>
              <a:gd name="T5" fmla="*/ 2147483646 h 588"/>
              <a:gd name="T6" fmla="*/ 2147483646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7" name="Right Triangle 6"/>
          <p:cNvSpPr>
            <a:spLocks/>
          </p:cNvSpPr>
          <p:nvPr/>
        </p:nvSpPr>
        <p:spPr bwMode="auto">
          <a:xfrm>
            <a:off x="-6042" y="5791253"/>
            <a:ext cx="3402314" cy="1080868"/>
          </a:xfrm>
          <a:prstGeom prst="rtTriangle">
            <a:avLst/>
          </a:prstGeom>
          <a:blipFill>
            <a:blip r:embed="rId4" cstate="email">
              <a:alphaModFix amt="50000"/>
              <a:extLst>
                <a:ext uri="{28A0092B-C50C-407E-A947-70E740481C1C}">
                  <a14:useLocalDpi xmlns:a14="http://schemas.microsoft.com/office/drawing/2010/main"/>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eaLnBrk="1" hangingPunct="1">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eaLnBrk="1" hangingPunct="1">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a:lvl1pPr>
          </a:lstStyle>
          <a:p>
            <a:fld id="{F4549547-D111-427C-A6B9-0F1D376A0B71}" type="slidenum">
              <a:rPr lang="en-US" altLang="en-US"/>
              <a:pPr/>
              <a:t>‹#›</a:t>
            </a:fld>
            <a:endParaRPr lang="en-US" altLang="en-US"/>
          </a:p>
        </p:txBody>
      </p:sp>
    </p:spTree>
    <p:extLst>
      <p:ext uri="{BB962C8B-B14F-4D97-AF65-F5344CB8AC3E}">
        <p14:creationId xmlns:p14="http://schemas.microsoft.com/office/powerpoint/2010/main" val="3198529242"/>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eaLnBrk="1" hangingPunct="1">
              <a:defRPr/>
            </a:pPr>
            <a:endParaRPr lang="en-US">
              <a:cs typeface="+mn-cs"/>
            </a:endParaRPr>
          </a:p>
        </p:txBody>
      </p:sp>
      <p:sp>
        <p:nvSpPr>
          <p:cNvPr id="1027" name="Freeform 11"/>
          <p:cNvSpPr>
            <a:spLocks/>
          </p:cNvSpPr>
          <p:nvPr/>
        </p:nvSpPr>
        <p:spPr bwMode="auto">
          <a:xfrm>
            <a:off x="485775" y="5938838"/>
            <a:ext cx="3690938" cy="933450"/>
          </a:xfrm>
          <a:custGeom>
            <a:avLst/>
            <a:gdLst>
              <a:gd name="T0" fmla="*/ 0 w 5591"/>
              <a:gd name="T1" fmla="*/ 0 h 588"/>
              <a:gd name="T2" fmla="*/ 2147483646 w 5591"/>
              <a:gd name="T3" fmla="*/ 0 h 588"/>
              <a:gd name="T4" fmla="*/ 2147483646 w 5591"/>
              <a:gd name="T5" fmla="*/ 2147483646 h 588"/>
              <a:gd name="T6" fmla="*/ 2147483646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14" name="Right Triangle 13"/>
          <p:cNvSpPr>
            <a:spLocks/>
          </p:cNvSpPr>
          <p:nvPr/>
        </p:nvSpPr>
        <p:spPr bwMode="auto">
          <a:xfrm>
            <a:off x="-6042" y="5791253"/>
            <a:ext cx="3402314" cy="1080868"/>
          </a:xfrm>
          <a:prstGeom prst="rtTriangle">
            <a:avLst/>
          </a:prstGeom>
          <a:blipFill>
            <a:blip r:embed="rId13" cstate="email">
              <a:alphaModFix amt="50000"/>
              <a:extLst>
                <a:ext uri="{28A0092B-C50C-407E-A947-70E740481C1C}">
                  <a14:useLocalDpi xmlns:a14="http://schemas.microsoft.com/office/drawing/2010/main"/>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cs typeface="+mn-cs"/>
              </a:defRPr>
            </a:lvl1pPr>
            <a:extLst/>
          </a:lstStyle>
          <a:p>
            <a:pPr>
              <a:defRPr/>
            </a:pPr>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cs typeface="+mn-cs"/>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wrap="square" lIns="91440" tIns="45720" rIns="91440" bIns="45720" numCol="1" anchor="b" anchorCtr="0" compatLnSpc="1">
            <a:prstTxWarp prst="textNoShape">
              <a:avLst/>
            </a:prstTxWarp>
          </a:bodyPr>
          <a:lstStyle>
            <a:lvl1pPr algn="r" eaLnBrk="1" hangingPunct="1">
              <a:defRPr sz="1000"/>
            </a:lvl1pPr>
          </a:lstStyle>
          <a:p>
            <a:fld id="{D23BE592-D55D-402D-82E8-E78B0B399614}"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978" r:id="rId1"/>
    <p:sldLayoutId id="2147483974" r:id="rId2"/>
    <p:sldLayoutId id="2147483979" r:id="rId3"/>
    <p:sldLayoutId id="2147483980" r:id="rId4"/>
    <p:sldLayoutId id="2147483981" r:id="rId5"/>
    <p:sldLayoutId id="2147483982" r:id="rId6"/>
    <p:sldLayoutId id="2147483975" r:id="rId7"/>
    <p:sldLayoutId id="2147483983" r:id="rId8"/>
    <p:sldLayoutId id="2147483984" r:id="rId9"/>
    <p:sldLayoutId id="2147483976" r:id="rId10"/>
    <p:sldLayoutId id="2147483977"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mailto:rda@rossarnold.net"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idx="1"/>
          </p:nvPr>
        </p:nvSpPr>
        <p:spPr>
          <a:xfrm>
            <a:off x="1219200" y="4800600"/>
            <a:ext cx="6400800" cy="1295400"/>
          </a:xfrm>
        </p:spPr>
        <p:txBody>
          <a:bodyPr/>
          <a:lstStyle/>
          <a:p>
            <a:pPr algn="ctr" eaLnBrk="1" hangingPunct="1">
              <a:buFontTx/>
              <a:buNone/>
            </a:pPr>
            <a:r>
              <a:rPr lang="en-US" altLang="en-US" b="1" smtClean="0">
                <a:latin typeface="Arial" charset="0"/>
                <a:cs typeface="Arial" charset="0"/>
              </a:rPr>
              <a:t>	</a:t>
            </a:r>
            <a:r>
              <a:rPr lang="en-US" altLang="en-US" sz="2800" b="1" smtClean="0">
                <a:latin typeface="Arial" charset="0"/>
                <a:cs typeface="Arial" charset="0"/>
              </a:rPr>
              <a:t>Ross Arnold, Fall 2015</a:t>
            </a:r>
            <a:br>
              <a:rPr lang="en-US" altLang="en-US" sz="2800" b="1" smtClean="0">
                <a:latin typeface="Arial" charset="0"/>
                <a:cs typeface="Arial" charset="0"/>
              </a:rPr>
            </a:br>
            <a:r>
              <a:rPr lang="en-US" altLang="en-US" sz="2800" b="1" smtClean="0">
                <a:latin typeface="Arial" charset="0"/>
                <a:cs typeface="Arial" charset="0"/>
              </a:rPr>
              <a:t>Lakeside institute of Theology</a:t>
            </a:r>
          </a:p>
        </p:txBody>
      </p:sp>
      <p:sp>
        <p:nvSpPr>
          <p:cNvPr id="3074" name="Rectangle 2"/>
          <p:cNvSpPr>
            <a:spLocks noGrp="1" noChangeArrowheads="1"/>
          </p:cNvSpPr>
          <p:nvPr>
            <p:ph type="title"/>
          </p:nvPr>
        </p:nvSpPr>
        <p:spPr>
          <a:xfrm>
            <a:off x="685800" y="609600"/>
            <a:ext cx="7772400" cy="1393825"/>
          </a:xfrm>
        </p:spPr>
        <p:txBody>
          <a:bodyPr/>
          <a:lstStyle/>
          <a:p>
            <a:pPr algn="ctr" eaLnBrk="1" fontAlgn="auto" hangingPunct="1">
              <a:spcAft>
                <a:spcPts val="0"/>
              </a:spcAft>
              <a:defRPr/>
            </a:pPr>
            <a:r>
              <a:rPr lang="en-US" altLang="en-US" sz="4800" dirty="0" smtClean="0">
                <a:solidFill>
                  <a:schemeClr val="tx1">
                    <a:lumMod val="95000"/>
                    <a:lumOff val="5000"/>
                  </a:schemeClr>
                </a:solidFill>
                <a:effectLst/>
                <a:latin typeface="Arial" panose="020B0604020202020204" pitchFamily="34" charset="0"/>
                <a:cs typeface="Arial" panose="020B0604020202020204" pitchFamily="34" charset="0"/>
              </a:rPr>
              <a:t>Worship </a:t>
            </a:r>
            <a:r>
              <a:rPr lang="en-US" altLang="en-US" sz="2800" dirty="0" smtClean="0">
                <a:solidFill>
                  <a:schemeClr val="tx1">
                    <a:lumMod val="95000"/>
                    <a:lumOff val="5000"/>
                  </a:schemeClr>
                </a:solidFill>
                <a:effectLst/>
                <a:latin typeface="Arial" panose="020B0604020202020204" pitchFamily="34" charset="0"/>
                <a:cs typeface="Arial" panose="020B0604020202020204" pitchFamily="34" charset="0"/>
              </a:rPr>
              <a:t>(CL4)</a:t>
            </a:r>
            <a:endParaRPr lang="en-US" altLang="en-US" sz="4800" dirty="0" smtClean="0">
              <a:solidFill>
                <a:schemeClr val="tx1">
                  <a:lumMod val="95000"/>
                  <a:lumOff val="5000"/>
                </a:schemeClr>
              </a:solidFill>
              <a:effectLst/>
              <a:latin typeface="Arial" panose="020B0604020202020204" pitchFamily="34" charset="0"/>
              <a:cs typeface="Arial" panose="020B0604020202020204" pitchFamily="34" charset="0"/>
            </a:endParaRPr>
          </a:p>
        </p:txBody>
      </p:sp>
      <p:sp>
        <p:nvSpPr>
          <p:cNvPr id="2" name="TextBox 1"/>
          <p:cNvSpPr txBox="1"/>
          <p:nvPr/>
        </p:nvSpPr>
        <p:spPr>
          <a:xfrm>
            <a:off x="304800" y="2438400"/>
            <a:ext cx="8839200" cy="2154238"/>
          </a:xfrm>
          <a:prstGeom prst="rect">
            <a:avLst/>
          </a:prstGeom>
          <a:noFill/>
        </p:spPr>
        <p:txBody>
          <a:bodyPr>
            <a:spAutoFit/>
          </a:bodyPr>
          <a:lstStyle/>
          <a:p>
            <a:pPr eaLnBrk="1" hangingPunct="1">
              <a:defRPr/>
            </a:pPr>
            <a:r>
              <a:rPr lang="en-US" sz="2800" dirty="0">
                <a:latin typeface="+mn-lt"/>
                <a:cs typeface="+mn-cs"/>
              </a:rPr>
              <a:t>*</a:t>
            </a:r>
            <a:r>
              <a:rPr lang="en-US" sz="2800" u="sng" dirty="0">
                <a:latin typeface="Arial" panose="020B0604020202020204" pitchFamily="34" charset="0"/>
                <a:cs typeface="Arial" panose="020B0604020202020204" pitchFamily="34" charset="0"/>
              </a:rPr>
              <a:t>Thursdays, 1-3 PM</a:t>
            </a:r>
            <a:r>
              <a:rPr lang="en-US" sz="2800" dirty="0">
                <a:latin typeface="Arial" panose="020B0604020202020204" pitchFamily="34" charset="0"/>
                <a:cs typeface="Arial" panose="020B0604020202020204" pitchFamily="34" charset="0"/>
              </a:rPr>
              <a:t>,  </a:t>
            </a:r>
            <a:r>
              <a:rPr lang="en-US" sz="2800" i="1" dirty="0">
                <a:latin typeface="Arial" panose="020B0604020202020204" pitchFamily="34" charset="0"/>
                <a:cs typeface="Arial" panose="020B0604020202020204" pitchFamily="34" charset="0"/>
              </a:rPr>
              <a:t>Oct. 1 - Nov. 19, 2015</a:t>
            </a:r>
          </a:p>
          <a:p>
            <a:pPr eaLnBrk="1" hangingPunct="1">
              <a:defRPr/>
            </a:pPr>
            <a:r>
              <a:rPr lang="en-US" sz="2800" dirty="0">
                <a:latin typeface="Arial" panose="020B0604020202020204" pitchFamily="34" charset="0"/>
                <a:cs typeface="Arial" panose="020B0604020202020204" pitchFamily="34" charset="0"/>
              </a:rPr>
              <a:t>*Required Texts:  </a:t>
            </a:r>
          </a:p>
          <a:p>
            <a:pPr eaLnBrk="1" hangingPunct="1">
              <a:tabLst>
                <a:tab pos="461963" algn="l"/>
              </a:tabLst>
              <a:defRPr/>
            </a:pPr>
            <a:r>
              <a:rPr lang="en-US" sz="2800" dirty="0">
                <a:latin typeface="Arial" panose="020B0604020202020204" pitchFamily="34" charset="0"/>
                <a:cs typeface="Arial" panose="020B0604020202020204" pitchFamily="34" charset="0"/>
              </a:rPr>
              <a:t>	</a:t>
            </a:r>
            <a:r>
              <a:rPr lang="en-US" u="sng" dirty="0">
                <a:latin typeface="Arial" panose="020B0604020202020204" pitchFamily="34" charset="0"/>
                <a:cs typeface="Arial" panose="020B0604020202020204" pitchFamily="34" charset="0"/>
              </a:rPr>
              <a:t>Worship on Earth …</a:t>
            </a:r>
            <a:r>
              <a:rPr lang="en-US" dirty="0">
                <a:latin typeface="Arial" panose="020B0604020202020204" pitchFamily="34" charset="0"/>
                <a:cs typeface="Arial" panose="020B0604020202020204" pitchFamily="34" charset="0"/>
              </a:rPr>
              <a:t>, Rory Noland </a:t>
            </a:r>
            <a:r>
              <a:rPr lang="en-US" sz="2600" dirty="0">
                <a:latin typeface="Arial" panose="020B0604020202020204" pitchFamily="34" charset="0"/>
                <a:cs typeface="Arial" panose="020B0604020202020204" pitchFamily="34" charset="0"/>
              </a:rPr>
              <a:t>- $272 pesos</a:t>
            </a:r>
          </a:p>
          <a:p>
            <a:pPr eaLnBrk="1" hangingPunct="1">
              <a:tabLst>
                <a:tab pos="461963" algn="l"/>
              </a:tabLst>
              <a:defRPr/>
            </a:pPr>
            <a:r>
              <a:rPr lang="en-US" sz="2600" dirty="0">
                <a:latin typeface="Arial" panose="020B0604020202020204" pitchFamily="34" charset="0"/>
                <a:cs typeface="Arial" panose="020B0604020202020204" pitchFamily="34" charset="0"/>
              </a:rPr>
              <a:t>	</a:t>
            </a:r>
            <a:r>
              <a:rPr lang="en-US" sz="2600" u="sng" dirty="0">
                <a:latin typeface="Arial" panose="020B0604020202020204" pitchFamily="34" charset="0"/>
                <a:cs typeface="Arial" panose="020B0604020202020204" pitchFamily="34" charset="0"/>
              </a:rPr>
              <a:t>Christian Worship…</a:t>
            </a:r>
            <a:r>
              <a:rPr lang="en-US" sz="2600" dirty="0">
                <a:latin typeface="Arial" panose="020B0604020202020204" pitchFamily="34" charset="0"/>
                <a:cs typeface="Arial" panose="020B0604020202020204" pitchFamily="34" charset="0"/>
              </a:rPr>
              <a:t>, Franklin M. </a:t>
            </a:r>
            <a:r>
              <a:rPr lang="en-US" sz="2600" dirty="0" err="1">
                <a:latin typeface="Arial" panose="020B0604020202020204" pitchFamily="34" charset="0"/>
                <a:cs typeface="Arial" panose="020B0604020202020204" pitchFamily="34" charset="0"/>
              </a:rPr>
              <a:t>Segler</a:t>
            </a:r>
            <a:r>
              <a:rPr lang="en-US" sz="2600" dirty="0">
                <a:latin typeface="Arial" panose="020B0604020202020204" pitchFamily="34" charset="0"/>
                <a:cs typeface="Arial" panose="020B0604020202020204" pitchFamily="34" charset="0"/>
              </a:rPr>
              <a:t> – $391 pesos</a:t>
            </a:r>
          </a:p>
          <a:p>
            <a:pPr eaLnBrk="1" hangingPunct="1">
              <a:defRPr/>
            </a:pPr>
            <a:endParaRPr lang="en-US" dirty="0">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ChangeArrowheads="1"/>
          </p:cNvSpPr>
          <p:nvPr/>
        </p:nvSpPr>
        <p:spPr bwMode="auto">
          <a:xfrm>
            <a:off x="152400" y="152400"/>
            <a:ext cx="8839200" cy="671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buFont typeface="Wingdings 3" panose="05040102010807070707" pitchFamily="18" charset="2"/>
              <a:buNone/>
              <a:defRPr/>
            </a:pPr>
            <a:r>
              <a:rPr lang="en-US" sz="2400" b="1" i="1" u="sng" dirty="0" smtClean="0">
                <a:latin typeface="Arial" panose="020B0604020202020204" pitchFamily="34" charset="0"/>
                <a:cs typeface="Arial" panose="020B0604020202020204" pitchFamily="34" charset="0"/>
              </a:rPr>
              <a:t>This issue (of worship) has been framed poorly</a:t>
            </a:r>
            <a:r>
              <a:rPr lang="en-US" sz="2400" b="1" i="1" dirty="0" smtClean="0">
                <a:latin typeface="Arial" panose="020B0604020202020204" pitchFamily="34" charset="0"/>
                <a:cs typeface="Arial" panose="020B0604020202020204" pitchFamily="34" charset="0"/>
              </a:rPr>
              <a:t>.</a:t>
            </a:r>
            <a:endParaRPr lang="en-US" sz="2400" b="1" dirty="0" smtClean="0">
              <a:latin typeface="Arial" panose="020B0604020202020204" pitchFamily="34" charset="0"/>
              <a:cs typeface="Arial" panose="020B0604020202020204" pitchFamily="34" charset="0"/>
            </a:endParaRPr>
          </a:p>
          <a:p>
            <a:pPr>
              <a:defRPr/>
            </a:pPr>
            <a:r>
              <a:rPr lang="en-US" sz="2400" dirty="0" smtClean="0">
                <a:latin typeface="Arial" panose="020B0604020202020204" pitchFamily="34" charset="0"/>
                <a:cs typeface="Arial" panose="020B0604020202020204" pitchFamily="34" charset="0"/>
              </a:rPr>
              <a:t> It’s not about old vs. new.</a:t>
            </a:r>
          </a:p>
          <a:p>
            <a:pPr>
              <a:defRPr/>
            </a:pPr>
            <a:r>
              <a:rPr lang="en-US" sz="2400" dirty="0" smtClean="0">
                <a:latin typeface="Arial" panose="020B0604020202020204" pitchFamily="34" charset="0"/>
                <a:cs typeface="Arial" panose="020B0604020202020204" pitchFamily="34" charset="0"/>
              </a:rPr>
              <a:t> It’s not about old vs. young (especially these days).</a:t>
            </a:r>
          </a:p>
          <a:p>
            <a:pPr>
              <a:defRPr/>
            </a:pPr>
            <a:r>
              <a:rPr lang="en-US" sz="2400" dirty="0" smtClean="0">
                <a:latin typeface="Arial" panose="020B0604020202020204" pitchFamily="34" charset="0"/>
                <a:cs typeface="Arial" panose="020B0604020202020204" pitchFamily="34" charset="0"/>
              </a:rPr>
              <a:t> It’s not about taste.</a:t>
            </a:r>
          </a:p>
          <a:p>
            <a:pPr>
              <a:defRPr/>
            </a:pPr>
            <a:r>
              <a:rPr lang="en-US" sz="2400" dirty="0" smtClean="0">
                <a:latin typeface="Arial" panose="020B0604020202020204" pitchFamily="34" charset="0"/>
                <a:cs typeface="Arial" panose="020B0604020202020204" pitchFamily="34" charset="0"/>
              </a:rPr>
              <a:t> It’s not about what kind of music God likes more.</a:t>
            </a:r>
          </a:p>
          <a:p>
            <a:pPr>
              <a:defRPr/>
            </a:pPr>
            <a:r>
              <a:rPr lang="en-US" sz="2400" i="1" dirty="0" smtClean="0">
                <a:latin typeface="Arial" panose="020B0604020202020204" pitchFamily="34" charset="0"/>
                <a:cs typeface="Arial" panose="020B0604020202020204" pitchFamily="34" charset="0"/>
              </a:rPr>
              <a:t> It’s not really about music.</a:t>
            </a:r>
            <a:endParaRPr lang="en-US" sz="2400" dirty="0" smtClean="0">
              <a:latin typeface="Arial" panose="020B0604020202020204" pitchFamily="34" charset="0"/>
              <a:cs typeface="Arial" panose="020B0604020202020204" pitchFamily="34" charset="0"/>
            </a:endParaRPr>
          </a:p>
          <a:p>
            <a:pPr>
              <a:defRPr/>
            </a:pPr>
            <a:r>
              <a:rPr lang="en-US" sz="2400" b="1" dirty="0" smtClean="0">
                <a:latin typeface="Arial" panose="020B0604020202020204" pitchFamily="34" charset="0"/>
                <a:cs typeface="Arial" panose="020B0604020202020204" pitchFamily="34" charset="0"/>
              </a:rPr>
              <a:t> It’s about the very purpose of gathered worship.</a:t>
            </a:r>
            <a:endParaRPr lang="en-US" sz="2400" dirty="0" smtClean="0">
              <a:latin typeface="Arial" panose="020B0604020202020204" pitchFamily="34" charset="0"/>
              <a:cs typeface="Arial" panose="020B0604020202020204" pitchFamily="34" charset="0"/>
            </a:endParaRPr>
          </a:p>
          <a:p>
            <a:pPr>
              <a:defRPr/>
            </a:pPr>
            <a:r>
              <a:rPr lang="en-US" sz="2400" dirty="0" smtClean="0">
                <a:latin typeface="Arial" panose="020B0604020202020204" pitchFamily="34" charset="0"/>
                <a:cs typeface="Arial" panose="020B0604020202020204" pitchFamily="34" charset="0"/>
              </a:rPr>
              <a:t> It’s about unity, not choice.</a:t>
            </a:r>
          </a:p>
          <a:p>
            <a:pPr>
              <a:defRPr/>
            </a:pPr>
            <a:r>
              <a:rPr lang="en-US" sz="2400" dirty="0" smtClean="0">
                <a:latin typeface="Arial" panose="020B0604020202020204" pitchFamily="34" charset="0"/>
                <a:cs typeface="Arial" panose="020B0604020202020204" pitchFamily="34" charset="0"/>
              </a:rPr>
              <a:t> It’s about Holy Scripture, not self-help.</a:t>
            </a:r>
          </a:p>
          <a:p>
            <a:pPr>
              <a:defRPr/>
            </a:pPr>
            <a:r>
              <a:rPr lang="en-US" sz="2400" dirty="0" smtClean="0">
                <a:latin typeface="Arial" panose="020B0604020202020204" pitchFamily="34" charset="0"/>
                <a:cs typeface="Arial" panose="020B0604020202020204" pitchFamily="34" charset="0"/>
              </a:rPr>
              <a:t> It’s about theology, not experience.</a:t>
            </a:r>
          </a:p>
          <a:p>
            <a:pPr>
              <a:defRPr/>
            </a:pPr>
            <a:r>
              <a:rPr lang="en-US" sz="2400" dirty="0" smtClean="0">
                <a:latin typeface="Arial" panose="020B0604020202020204" pitchFamily="34" charset="0"/>
                <a:cs typeface="Arial" panose="020B0604020202020204" pitchFamily="34" charset="0"/>
              </a:rPr>
              <a:t> It’s about participation, not consumption.</a:t>
            </a:r>
          </a:p>
          <a:p>
            <a:pPr>
              <a:defRPr/>
            </a:pPr>
            <a:r>
              <a:rPr lang="en-US" sz="2400" dirty="0" smtClean="0">
                <a:latin typeface="Arial" panose="020B0604020202020204" pitchFamily="34" charset="0"/>
                <a:cs typeface="Arial" panose="020B0604020202020204" pitchFamily="34" charset="0"/>
              </a:rPr>
              <a:t> It’s about liturgy, not </a:t>
            </a:r>
            <a:r>
              <a:rPr lang="en-US" sz="2400" dirty="0" err="1" smtClean="0">
                <a:latin typeface="Arial" panose="020B0604020202020204" pitchFamily="34" charset="0"/>
                <a:cs typeface="Arial" panose="020B0604020202020204" pitchFamily="34" charset="0"/>
              </a:rPr>
              <a:t>jesusy</a:t>
            </a:r>
            <a:r>
              <a:rPr lang="en-US" sz="2400" dirty="0" smtClean="0">
                <a:latin typeface="Arial" panose="020B0604020202020204" pitchFamily="34" charset="0"/>
                <a:cs typeface="Arial" panose="020B0604020202020204" pitchFamily="34" charset="0"/>
              </a:rPr>
              <a:t> entertainment.</a:t>
            </a:r>
          </a:p>
          <a:p>
            <a:pPr>
              <a:defRPr/>
            </a:pPr>
            <a:r>
              <a:rPr lang="en-US" sz="2400" dirty="0" smtClean="0">
                <a:latin typeface="Arial" panose="020B0604020202020204" pitchFamily="34" charset="0"/>
                <a:cs typeface="Arial" panose="020B0604020202020204" pitchFamily="34" charset="0"/>
              </a:rPr>
              <a:t> It’s about being a church for the world, not getting butts in the 	seats.</a:t>
            </a:r>
          </a:p>
          <a:p>
            <a:pPr marL="1828800">
              <a:defRPr/>
            </a:pPr>
            <a:r>
              <a:rPr lang="en-US" sz="2400" dirty="0" smtClean="0">
                <a:latin typeface="Arial" panose="020B0604020202020204" pitchFamily="34" charset="0"/>
                <a:cs typeface="Arial" panose="020B0604020202020204" pitchFamily="34" charset="0"/>
              </a:rPr>
              <a:t> It’s about ancient and future, not just now.</a:t>
            </a:r>
          </a:p>
          <a:p>
            <a:pPr marL="5257800" lvl="7">
              <a:defRPr/>
            </a:pPr>
            <a:r>
              <a:rPr lang="en-US" sz="2100" dirty="0" smtClean="0">
                <a:latin typeface="Arial" panose="020B0604020202020204" pitchFamily="34" charset="0"/>
                <a:cs typeface="Arial" panose="020B0604020202020204" pitchFamily="34" charset="0"/>
              </a:rPr>
              <a:t>Jonathan </a:t>
            </a:r>
            <a:r>
              <a:rPr lang="en-US" sz="2100" dirty="0" err="1" smtClean="0">
                <a:latin typeface="Arial" panose="020B0604020202020204" pitchFamily="34" charset="0"/>
                <a:cs typeface="Arial" panose="020B0604020202020204" pitchFamily="34" charset="0"/>
              </a:rPr>
              <a:t>Aigner</a:t>
            </a:r>
            <a:endParaRPr lang="en-US" sz="2100" dirty="0" smtClean="0">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7410">
                                            <p:txEl>
                                              <p:pRg st="1" end="1"/>
                                            </p:txEl>
                                          </p:spTgt>
                                        </p:tgtEl>
                                        <p:attrNameLst>
                                          <p:attrName>style.visibility</p:attrName>
                                        </p:attrNameLst>
                                      </p:cBhvr>
                                      <p:to>
                                        <p:strVal val="visible"/>
                                      </p:to>
                                    </p:set>
                                    <p:animEffect transition="in" filter="fade">
                                      <p:cBhvr>
                                        <p:cTn id="7" dur="1000"/>
                                        <p:tgtEl>
                                          <p:spTgt spid="17410">
                                            <p:txEl>
                                              <p:pRg st="1" end="1"/>
                                            </p:txEl>
                                          </p:spTgt>
                                        </p:tgtEl>
                                      </p:cBhvr>
                                    </p:animEffect>
                                    <p:anim calcmode="lin" valueType="num">
                                      <p:cBhvr>
                                        <p:cTn id="8" dur="1000" fill="hold"/>
                                        <p:tgtEl>
                                          <p:spTgt spid="17410">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741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7410">
                                            <p:txEl>
                                              <p:pRg st="2" end="2"/>
                                            </p:txEl>
                                          </p:spTgt>
                                        </p:tgtEl>
                                        <p:attrNameLst>
                                          <p:attrName>style.visibility</p:attrName>
                                        </p:attrNameLst>
                                      </p:cBhvr>
                                      <p:to>
                                        <p:strVal val="visible"/>
                                      </p:to>
                                    </p:set>
                                    <p:animEffect transition="in" filter="fade">
                                      <p:cBhvr>
                                        <p:cTn id="14" dur="1000"/>
                                        <p:tgtEl>
                                          <p:spTgt spid="17410">
                                            <p:txEl>
                                              <p:pRg st="2" end="2"/>
                                            </p:txEl>
                                          </p:spTgt>
                                        </p:tgtEl>
                                      </p:cBhvr>
                                    </p:animEffect>
                                    <p:anim calcmode="lin" valueType="num">
                                      <p:cBhvr>
                                        <p:cTn id="15" dur="1000" fill="hold"/>
                                        <p:tgtEl>
                                          <p:spTgt spid="17410">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741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7410">
                                            <p:txEl>
                                              <p:pRg st="3" end="3"/>
                                            </p:txEl>
                                          </p:spTgt>
                                        </p:tgtEl>
                                        <p:attrNameLst>
                                          <p:attrName>style.visibility</p:attrName>
                                        </p:attrNameLst>
                                      </p:cBhvr>
                                      <p:to>
                                        <p:strVal val="visible"/>
                                      </p:to>
                                    </p:set>
                                    <p:animEffect transition="in" filter="fade">
                                      <p:cBhvr>
                                        <p:cTn id="21" dur="1000"/>
                                        <p:tgtEl>
                                          <p:spTgt spid="17410">
                                            <p:txEl>
                                              <p:pRg st="3" end="3"/>
                                            </p:txEl>
                                          </p:spTgt>
                                        </p:tgtEl>
                                      </p:cBhvr>
                                    </p:animEffect>
                                    <p:anim calcmode="lin" valueType="num">
                                      <p:cBhvr>
                                        <p:cTn id="22" dur="1000" fill="hold"/>
                                        <p:tgtEl>
                                          <p:spTgt spid="17410">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1741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7410">
                                            <p:txEl>
                                              <p:pRg st="4" end="4"/>
                                            </p:txEl>
                                          </p:spTgt>
                                        </p:tgtEl>
                                        <p:attrNameLst>
                                          <p:attrName>style.visibility</p:attrName>
                                        </p:attrNameLst>
                                      </p:cBhvr>
                                      <p:to>
                                        <p:strVal val="visible"/>
                                      </p:to>
                                    </p:set>
                                    <p:animEffect transition="in" filter="fade">
                                      <p:cBhvr>
                                        <p:cTn id="28" dur="1000"/>
                                        <p:tgtEl>
                                          <p:spTgt spid="17410">
                                            <p:txEl>
                                              <p:pRg st="4" end="4"/>
                                            </p:txEl>
                                          </p:spTgt>
                                        </p:tgtEl>
                                      </p:cBhvr>
                                    </p:animEffect>
                                    <p:anim calcmode="lin" valueType="num">
                                      <p:cBhvr>
                                        <p:cTn id="29" dur="1000" fill="hold"/>
                                        <p:tgtEl>
                                          <p:spTgt spid="17410">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17410">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7410">
                                            <p:txEl>
                                              <p:pRg st="5" end="5"/>
                                            </p:txEl>
                                          </p:spTgt>
                                        </p:tgtEl>
                                        <p:attrNameLst>
                                          <p:attrName>style.visibility</p:attrName>
                                        </p:attrNameLst>
                                      </p:cBhvr>
                                      <p:to>
                                        <p:strVal val="visible"/>
                                      </p:to>
                                    </p:set>
                                    <p:animEffect transition="in" filter="fade">
                                      <p:cBhvr>
                                        <p:cTn id="35" dur="1000"/>
                                        <p:tgtEl>
                                          <p:spTgt spid="17410">
                                            <p:txEl>
                                              <p:pRg st="5" end="5"/>
                                            </p:txEl>
                                          </p:spTgt>
                                        </p:tgtEl>
                                      </p:cBhvr>
                                    </p:animEffect>
                                    <p:anim calcmode="lin" valueType="num">
                                      <p:cBhvr>
                                        <p:cTn id="36" dur="1000" fill="hold"/>
                                        <p:tgtEl>
                                          <p:spTgt spid="17410">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17410">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17410">
                                            <p:txEl>
                                              <p:pRg st="6" end="6"/>
                                            </p:txEl>
                                          </p:spTgt>
                                        </p:tgtEl>
                                        <p:attrNameLst>
                                          <p:attrName>style.visibility</p:attrName>
                                        </p:attrNameLst>
                                      </p:cBhvr>
                                      <p:to>
                                        <p:strVal val="visible"/>
                                      </p:to>
                                    </p:set>
                                    <p:animEffect transition="in" filter="fade">
                                      <p:cBhvr>
                                        <p:cTn id="42" dur="1000"/>
                                        <p:tgtEl>
                                          <p:spTgt spid="17410">
                                            <p:txEl>
                                              <p:pRg st="6" end="6"/>
                                            </p:txEl>
                                          </p:spTgt>
                                        </p:tgtEl>
                                      </p:cBhvr>
                                    </p:animEffect>
                                    <p:anim calcmode="lin" valueType="num">
                                      <p:cBhvr>
                                        <p:cTn id="43" dur="1000" fill="hold"/>
                                        <p:tgtEl>
                                          <p:spTgt spid="17410">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17410">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17410">
                                            <p:txEl>
                                              <p:pRg st="7" end="7"/>
                                            </p:txEl>
                                          </p:spTgt>
                                        </p:tgtEl>
                                        <p:attrNameLst>
                                          <p:attrName>style.visibility</p:attrName>
                                        </p:attrNameLst>
                                      </p:cBhvr>
                                      <p:to>
                                        <p:strVal val="visible"/>
                                      </p:to>
                                    </p:set>
                                    <p:animEffect transition="in" filter="fade">
                                      <p:cBhvr>
                                        <p:cTn id="49" dur="1000"/>
                                        <p:tgtEl>
                                          <p:spTgt spid="17410">
                                            <p:txEl>
                                              <p:pRg st="7" end="7"/>
                                            </p:txEl>
                                          </p:spTgt>
                                        </p:tgtEl>
                                      </p:cBhvr>
                                    </p:animEffect>
                                    <p:anim calcmode="lin" valueType="num">
                                      <p:cBhvr>
                                        <p:cTn id="50" dur="1000" fill="hold"/>
                                        <p:tgtEl>
                                          <p:spTgt spid="17410">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17410">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17410">
                                            <p:txEl>
                                              <p:pRg st="8" end="8"/>
                                            </p:txEl>
                                          </p:spTgt>
                                        </p:tgtEl>
                                        <p:attrNameLst>
                                          <p:attrName>style.visibility</p:attrName>
                                        </p:attrNameLst>
                                      </p:cBhvr>
                                      <p:to>
                                        <p:strVal val="visible"/>
                                      </p:to>
                                    </p:set>
                                    <p:animEffect transition="in" filter="fade">
                                      <p:cBhvr>
                                        <p:cTn id="56" dur="1000"/>
                                        <p:tgtEl>
                                          <p:spTgt spid="17410">
                                            <p:txEl>
                                              <p:pRg st="8" end="8"/>
                                            </p:txEl>
                                          </p:spTgt>
                                        </p:tgtEl>
                                      </p:cBhvr>
                                    </p:animEffect>
                                    <p:anim calcmode="lin" valueType="num">
                                      <p:cBhvr>
                                        <p:cTn id="57" dur="1000" fill="hold"/>
                                        <p:tgtEl>
                                          <p:spTgt spid="17410">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17410">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17410">
                                            <p:txEl>
                                              <p:pRg st="9" end="9"/>
                                            </p:txEl>
                                          </p:spTgt>
                                        </p:tgtEl>
                                        <p:attrNameLst>
                                          <p:attrName>style.visibility</p:attrName>
                                        </p:attrNameLst>
                                      </p:cBhvr>
                                      <p:to>
                                        <p:strVal val="visible"/>
                                      </p:to>
                                    </p:set>
                                    <p:animEffect transition="in" filter="fade">
                                      <p:cBhvr>
                                        <p:cTn id="63" dur="1000"/>
                                        <p:tgtEl>
                                          <p:spTgt spid="17410">
                                            <p:txEl>
                                              <p:pRg st="9" end="9"/>
                                            </p:txEl>
                                          </p:spTgt>
                                        </p:tgtEl>
                                      </p:cBhvr>
                                    </p:animEffect>
                                    <p:anim calcmode="lin" valueType="num">
                                      <p:cBhvr>
                                        <p:cTn id="64" dur="1000" fill="hold"/>
                                        <p:tgtEl>
                                          <p:spTgt spid="17410">
                                            <p:txEl>
                                              <p:pRg st="9" end="9"/>
                                            </p:txEl>
                                          </p:spTgt>
                                        </p:tgtEl>
                                        <p:attrNameLst>
                                          <p:attrName>ppt_x</p:attrName>
                                        </p:attrNameLst>
                                      </p:cBhvr>
                                      <p:tavLst>
                                        <p:tav tm="0">
                                          <p:val>
                                            <p:strVal val="#ppt_x"/>
                                          </p:val>
                                        </p:tav>
                                        <p:tav tm="100000">
                                          <p:val>
                                            <p:strVal val="#ppt_x"/>
                                          </p:val>
                                        </p:tav>
                                      </p:tavLst>
                                    </p:anim>
                                    <p:anim calcmode="lin" valueType="num">
                                      <p:cBhvr>
                                        <p:cTn id="65" dur="1000" fill="hold"/>
                                        <p:tgtEl>
                                          <p:spTgt spid="17410">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17410">
                                            <p:txEl>
                                              <p:pRg st="10" end="10"/>
                                            </p:txEl>
                                          </p:spTgt>
                                        </p:tgtEl>
                                        <p:attrNameLst>
                                          <p:attrName>style.visibility</p:attrName>
                                        </p:attrNameLst>
                                      </p:cBhvr>
                                      <p:to>
                                        <p:strVal val="visible"/>
                                      </p:to>
                                    </p:set>
                                    <p:animEffect transition="in" filter="fade">
                                      <p:cBhvr>
                                        <p:cTn id="70" dur="1000"/>
                                        <p:tgtEl>
                                          <p:spTgt spid="17410">
                                            <p:txEl>
                                              <p:pRg st="10" end="10"/>
                                            </p:txEl>
                                          </p:spTgt>
                                        </p:tgtEl>
                                      </p:cBhvr>
                                    </p:animEffect>
                                    <p:anim calcmode="lin" valueType="num">
                                      <p:cBhvr>
                                        <p:cTn id="71" dur="1000" fill="hold"/>
                                        <p:tgtEl>
                                          <p:spTgt spid="17410">
                                            <p:txEl>
                                              <p:pRg st="10" end="10"/>
                                            </p:txEl>
                                          </p:spTgt>
                                        </p:tgtEl>
                                        <p:attrNameLst>
                                          <p:attrName>ppt_x</p:attrName>
                                        </p:attrNameLst>
                                      </p:cBhvr>
                                      <p:tavLst>
                                        <p:tav tm="0">
                                          <p:val>
                                            <p:strVal val="#ppt_x"/>
                                          </p:val>
                                        </p:tav>
                                        <p:tav tm="100000">
                                          <p:val>
                                            <p:strVal val="#ppt_x"/>
                                          </p:val>
                                        </p:tav>
                                      </p:tavLst>
                                    </p:anim>
                                    <p:anim calcmode="lin" valueType="num">
                                      <p:cBhvr>
                                        <p:cTn id="72" dur="1000" fill="hold"/>
                                        <p:tgtEl>
                                          <p:spTgt spid="17410">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17410">
                                            <p:txEl>
                                              <p:pRg st="11" end="11"/>
                                            </p:txEl>
                                          </p:spTgt>
                                        </p:tgtEl>
                                        <p:attrNameLst>
                                          <p:attrName>style.visibility</p:attrName>
                                        </p:attrNameLst>
                                      </p:cBhvr>
                                      <p:to>
                                        <p:strVal val="visible"/>
                                      </p:to>
                                    </p:set>
                                    <p:animEffect transition="in" filter="fade">
                                      <p:cBhvr>
                                        <p:cTn id="77" dur="1000"/>
                                        <p:tgtEl>
                                          <p:spTgt spid="17410">
                                            <p:txEl>
                                              <p:pRg st="11" end="11"/>
                                            </p:txEl>
                                          </p:spTgt>
                                        </p:tgtEl>
                                      </p:cBhvr>
                                    </p:animEffect>
                                    <p:anim calcmode="lin" valueType="num">
                                      <p:cBhvr>
                                        <p:cTn id="78" dur="1000" fill="hold"/>
                                        <p:tgtEl>
                                          <p:spTgt spid="17410">
                                            <p:txEl>
                                              <p:pRg st="11" end="11"/>
                                            </p:txEl>
                                          </p:spTgt>
                                        </p:tgtEl>
                                        <p:attrNameLst>
                                          <p:attrName>ppt_x</p:attrName>
                                        </p:attrNameLst>
                                      </p:cBhvr>
                                      <p:tavLst>
                                        <p:tav tm="0">
                                          <p:val>
                                            <p:strVal val="#ppt_x"/>
                                          </p:val>
                                        </p:tav>
                                        <p:tav tm="100000">
                                          <p:val>
                                            <p:strVal val="#ppt_x"/>
                                          </p:val>
                                        </p:tav>
                                      </p:tavLst>
                                    </p:anim>
                                    <p:anim calcmode="lin" valueType="num">
                                      <p:cBhvr>
                                        <p:cTn id="79" dur="1000" fill="hold"/>
                                        <p:tgtEl>
                                          <p:spTgt spid="17410">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nodeType="clickEffect">
                                  <p:stCondLst>
                                    <p:cond delay="0"/>
                                  </p:stCondLst>
                                  <p:childTnLst>
                                    <p:set>
                                      <p:cBhvr>
                                        <p:cTn id="83" dur="1" fill="hold">
                                          <p:stCondLst>
                                            <p:cond delay="0"/>
                                          </p:stCondLst>
                                        </p:cTn>
                                        <p:tgtEl>
                                          <p:spTgt spid="17410">
                                            <p:txEl>
                                              <p:pRg st="12" end="12"/>
                                            </p:txEl>
                                          </p:spTgt>
                                        </p:tgtEl>
                                        <p:attrNameLst>
                                          <p:attrName>style.visibility</p:attrName>
                                        </p:attrNameLst>
                                      </p:cBhvr>
                                      <p:to>
                                        <p:strVal val="visible"/>
                                      </p:to>
                                    </p:set>
                                    <p:animEffect transition="in" filter="fade">
                                      <p:cBhvr>
                                        <p:cTn id="84" dur="1000"/>
                                        <p:tgtEl>
                                          <p:spTgt spid="17410">
                                            <p:txEl>
                                              <p:pRg st="12" end="12"/>
                                            </p:txEl>
                                          </p:spTgt>
                                        </p:tgtEl>
                                      </p:cBhvr>
                                    </p:animEffect>
                                    <p:anim calcmode="lin" valueType="num">
                                      <p:cBhvr>
                                        <p:cTn id="85" dur="1000" fill="hold"/>
                                        <p:tgtEl>
                                          <p:spTgt spid="17410">
                                            <p:txEl>
                                              <p:pRg st="12" end="12"/>
                                            </p:txEl>
                                          </p:spTgt>
                                        </p:tgtEl>
                                        <p:attrNameLst>
                                          <p:attrName>ppt_x</p:attrName>
                                        </p:attrNameLst>
                                      </p:cBhvr>
                                      <p:tavLst>
                                        <p:tav tm="0">
                                          <p:val>
                                            <p:strVal val="#ppt_x"/>
                                          </p:val>
                                        </p:tav>
                                        <p:tav tm="100000">
                                          <p:val>
                                            <p:strVal val="#ppt_x"/>
                                          </p:val>
                                        </p:tav>
                                      </p:tavLst>
                                    </p:anim>
                                    <p:anim calcmode="lin" valueType="num">
                                      <p:cBhvr>
                                        <p:cTn id="86" dur="1000" fill="hold"/>
                                        <p:tgtEl>
                                          <p:spTgt spid="17410">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nodeType="clickEffect">
                                  <p:stCondLst>
                                    <p:cond delay="0"/>
                                  </p:stCondLst>
                                  <p:childTnLst>
                                    <p:set>
                                      <p:cBhvr>
                                        <p:cTn id="90" dur="1" fill="hold">
                                          <p:stCondLst>
                                            <p:cond delay="0"/>
                                          </p:stCondLst>
                                        </p:cTn>
                                        <p:tgtEl>
                                          <p:spTgt spid="17410">
                                            <p:txEl>
                                              <p:pRg st="13" end="13"/>
                                            </p:txEl>
                                          </p:spTgt>
                                        </p:tgtEl>
                                        <p:attrNameLst>
                                          <p:attrName>style.visibility</p:attrName>
                                        </p:attrNameLst>
                                      </p:cBhvr>
                                      <p:to>
                                        <p:strVal val="visible"/>
                                      </p:to>
                                    </p:set>
                                    <p:animEffect transition="in" filter="fade">
                                      <p:cBhvr>
                                        <p:cTn id="91" dur="1000"/>
                                        <p:tgtEl>
                                          <p:spTgt spid="17410">
                                            <p:txEl>
                                              <p:pRg st="13" end="13"/>
                                            </p:txEl>
                                          </p:spTgt>
                                        </p:tgtEl>
                                      </p:cBhvr>
                                    </p:animEffect>
                                    <p:anim calcmode="lin" valueType="num">
                                      <p:cBhvr>
                                        <p:cTn id="92" dur="1000" fill="hold"/>
                                        <p:tgtEl>
                                          <p:spTgt spid="17410">
                                            <p:txEl>
                                              <p:pRg st="13" end="13"/>
                                            </p:txEl>
                                          </p:spTgt>
                                        </p:tgtEl>
                                        <p:attrNameLst>
                                          <p:attrName>ppt_x</p:attrName>
                                        </p:attrNameLst>
                                      </p:cBhvr>
                                      <p:tavLst>
                                        <p:tav tm="0">
                                          <p:val>
                                            <p:strVal val="#ppt_x"/>
                                          </p:val>
                                        </p:tav>
                                        <p:tav tm="100000">
                                          <p:val>
                                            <p:strVal val="#ppt_x"/>
                                          </p:val>
                                        </p:tav>
                                      </p:tavLst>
                                    </p:anim>
                                    <p:anim calcmode="lin" valueType="num">
                                      <p:cBhvr>
                                        <p:cTn id="93" dur="1000" fill="hold"/>
                                        <p:tgtEl>
                                          <p:spTgt spid="17410">
                                            <p:txEl>
                                              <p:pRg st="13" end="13"/>
                                            </p:txEl>
                                          </p:spTgt>
                                        </p:tgtEl>
                                        <p:attrNameLst>
                                          <p:attrName>ppt_y</p:attrName>
                                        </p:attrNameLst>
                                      </p:cBhvr>
                                      <p:tavLst>
                                        <p:tav tm="0">
                                          <p:val>
                                            <p:strVal val="#ppt_y+.1"/>
                                          </p:val>
                                        </p:tav>
                                        <p:tav tm="100000">
                                          <p:val>
                                            <p:strVal val="#ppt_y"/>
                                          </p:val>
                                        </p:tav>
                                      </p:tavLst>
                                    </p:anim>
                                  </p:childTnLst>
                                </p:cTn>
                              </p:par>
                              <p:par>
                                <p:cTn id="94" presetID="42" presetClass="entr" presetSubtype="0" fill="hold" nodeType="withEffect">
                                  <p:stCondLst>
                                    <p:cond delay="0"/>
                                  </p:stCondLst>
                                  <p:childTnLst>
                                    <p:set>
                                      <p:cBhvr>
                                        <p:cTn id="95" dur="1" fill="hold">
                                          <p:stCondLst>
                                            <p:cond delay="0"/>
                                          </p:stCondLst>
                                        </p:cTn>
                                        <p:tgtEl>
                                          <p:spTgt spid="17410">
                                            <p:txEl>
                                              <p:pRg st="14" end="14"/>
                                            </p:txEl>
                                          </p:spTgt>
                                        </p:tgtEl>
                                        <p:attrNameLst>
                                          <p:attrName>style.visibility</p:attrName>
                                        </p:attrNameLst>
                                      </p:cBhvr>
                                      <p:to>
                                        <p:strVal val="visible"/>
                                      </p:to>
                                    </p:set>
                                    <p:animEffect transition="in" filter="fade">
                                      <p:cBhvr>
                                        <p:cTn id="96" dur="1000"/>
                                        <p:tgtEl>
                                          <p:spTgt spid="17410">
                                            <p:txEl>
                                              <p:pRg st="14" end="14"/>
                                            </p:txEl>
                                          </p:spTgt>
                                        </p:tgtEl>
                                      </p:cBhvr>
                                    </p:animEffect>
                                    <p:anim calcmode="lin" valueType="num">
                                      <p:cBhvr>
                                        <p:cTn id="97" dur="1000" fill="hold"/>
                                        <p:tgtEl>
                                          <p:spTgt spid="17410">
                                            <p:txEl>
                                              <p:pRg st="14" end="14"/>
                                            </p:txEl>
                                          </p:spTgt>
                                        </p:tgtEl>
                                        <p:attrNameLst>
                                          <p:attrName>ppt_x</p:attrName>
                                        </p:attrNameLst>
                                      </p:cBhvr>
                                      <p:tavLst>
                                        <p:tav tm="0">
                                          <p:val>
                                            <p:strVal val="#ppt_x"/>
                                          </p:val>
                                        </p:tav>
                                        <p:tav tm="100000">
                                          <p:val>
                                            <p:strVal val="#ppt_x"/>
                                          </p:val>
                                        </p:tav>
                                      </p:tavLst>
                                    </p:anim>
                                    <p:anim calcmode="lin" valueType="num">
                                      <p:cBhvr>
                                        <p:cTn id="98" dur="1000" fill="hold"/>
                                        <p:tgtEl>
                                          <p:spTgt spid="17410">
                                            <p:txEl>
                                              <p:pRg st="14" end="1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ChangeArrowheads="1"/>
          </p:cNvSpPr>
          <p:nvPr/>
        </p:nvSpPr>
        <p:spPr bwMode="auto">
          <a:xfrm>
            <a:off x="152400" y="152400"/>
            <a:ext cx="8839200" cy="660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buFont typeface="Wingdings 3" pitchFamily="18" charset="2"/>
              <a:buNone/>
            </a:pPr>
            <a:r>
              <a:rPr lang="en-US" altLang="en-US" sz="2800" i="1">
                <a:latin typeface="Arial" charset="0"/>
              </a:rPr>
              <a:t>	“Contemporary worship” to me is an oxymoron.  Biblically, worship is what angels and morning stars did before creation; what Abraham, Moses and the Levites, and the many-tongued Jewish diaspora at Pentecost did.  It is what the martyrs, now ascended, do, and what all believers since the apostles have done.  More importantly, it is what we will do eternally; worship is essentially (not accidentally) eschatological.  And nothing could celebrate the eschatological forever less than something that celebrates the contemporary now.  So ultimately, I think the Apostles’ Creed will stick its camel’s nose into the liturgical tent, and assert again our celebration of the “holy catholic church, the 	communion of the saints.” The sooner the better.</a:t>
            </a:r>
          </a:p>
          <a:p>
            <a:pPr>
              <a:buFont typeface="Wingdings 3" pitchFamily="18" charset="2"/>
              <a:buNone/>
            </a:pPr>
            <a:r>
              <a:rPr lang="en-US" altLang="en-US" sz="2800" i="1">
                <a:latin typeface="Arial" charset="0"/>
              </a:rPr>
              <a:t>						T. David Gordon</a:t>
            </a:r>
            <a:endParaRPr lang="en-US" altLang="en-US" sz="2800">
              <a:latin typeface="Arial" charset="0"/>
            </a:endParaRPr>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39700" y="76200"/>
            <a:ext cx="9004300" cy="6432550"/>
          </a:xfrm>
          <a:prstGeom prst="rect">
            <a:avLst/>
          </a:prstGeom>
        </p:spPr>
        <p:txBody>
          <a:bodyPr>
            <a:spAutoFit/>
          </a:bodyPr>
          <a:lstStyle/>
          <a:p>
            <a:pPr eaLnBrk="1" hangingPunct="1">
              <a:defRPr/>
            </a:pPr>
            <a:r>
              <a:rPr lang="en-US" sz="2800" b="1" dirty="0">
                <a:latin typeface="Arial" panose="020B0604020202020204" pitchFamily="34" charset="0"/>
                <a:cs typeface="Arial" panose="020B0604020202020204" pitchFamily="34" charset="0"/>
              </a:rPr>
              <a:t>Policies and Requirements</a:t>
            </a:r>
          </a:p>
          <a:p>
            <a:pPr marL="457200" indent="-457200" eaLnBrk="1" hangingPunct="1">
              <a:buFont typeface="+mj-lt"/>
              <a:buAutoNum type="arabicPeriod"/>
              <a:defRPr/>
            </a:pPr>
            <a:r>
              <a:rPr lang="en-US" dirty="0">
                <a:latin typeface="Arial" panose="020B0604020202020204" pitchFamily="34" charset="0"/>
                <a:cs typeface="Arial" panose="020B0604020202020204" pitchFamily="34" charset="0"/>
              </a:rPr>
              <a:t>Classes are free, but all students seeking a certificate or degree must purchase books (paper, not electronic), which will be made available by the Institute.</a:t>
            </a:r>
          </a:p>
          <a:p>
            <a:pPr marL="457200" indent="-457200" eaLnBrk="1" hangingPunct="1">
              <a:buFont typeface="+mj-lt"/>
              <a:buAutoNum type="arabicPeriod"/>
              <a:defRPr/>
            </a:pPr>
            <a:r>
              <a:rPr lang="en-US" dirty="0">
                <a:latin typeface="Arial" panose="020B0604020202020204" pitchFamily="34" charset="0"/>
                <a:cs typeface="Arial" panose="020B0604020202020204" pitchFamily="34" charset="0"/>
              </a:rPr>
              <a:t>Students in certificate or degree tracks may miss no more than one class per course, without arrangements made in advance with the teacher to make up missed work (at the discretion of the teacher).</a:t>
            </a:r>
          </a:p>
          <a:p>
            <a:pPr marL="457200" indent="-457200" eaLnBrk="1" hangingPunct="1">
              <a:buFont typeface="+mj-lt"/>
              <a:buAutoNum type="arabicPeriod"/>
              <a:defRPr/>
            </a:pPr>
            <a:r>
              <a:rPr lang="en-US" dirty="0">
                <a:latin typeface="Arial" panose="020B0604020202020204" pitchFamily="34" charset="0"/>
                <a:cs typeface="Arial" panose="020B0604020202020204" pitchFamily="34" charset="0"/>
              </a:rPr>
              <a:t>Students in certificate or degree tracks will be required to take a pass/fail final exam in each course, based on study guidelines provided by the teacher.</a:t>
            </a:r>
          </a:p>
          <a:p>
            <a:pPr marL="457200" indent="-457200" eaLnBrk="1" hangingPunct="1">
              <a:buFont typeface="+mj-lt"/>
              <a:buAutoNum type="arabicPeriod"/>
              <a:defRPr/>
            </a:pPr>
            <a:r>
              <a:rPr lang="en-US" dirty="0">
                <a:latin typeface="Arial" panose="020B0604020202020204" pitchFamily="34" charset="0"/>
                <a:cs typeface="Arial" panose="020B0604020202020204" pitchFamily="34" charset="0"/>
              </a:rPr>
              <a:t>Students in certificate or degree tracks must make a passing grade (based on "pass/fail") in each course in order to receive credit towards a certificate or degree.</a:t>
            </a:r>
          </a:p>
          <a:p>
            <a:pPr marL="457200" indent="-457200" eaLnBrk="1" hangingPunct="1">
              <a:buFont typeface="+mj-lt"/>
              <a:buAutoNum type="arabicPeriod"/>
              <a:defRPr/>
            </a:pPr>
            <a:r>
              <a:rPr lang="en-US" dirty="0">
                <a:latin typeface="Arial" panose="020B0604020202020204" pitchFamily="34" charset="0"/>
                <a:cs typeface="Arial" panose="020B0604020202020204" pitchFamily="34" charset="0"/>
              </a:rPr>
              <a:t>Candidates for degrees (Master of Theology and Master of Theology &amp; Ministry) must be approved by the Institute 	  	       Director before final admission into a degree program.</a:t>
            </a:r>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p:cNvSpPr/>
          <p:nvPr/>
        </p:nvSpPr>
        <p:spPr>
          <a:xfrm>
            <a:off x="0" y="-4763"/>
            <a:ext cx="9144000" cy="6862763"/>
          </a:xfrm>
          <a:prstGeom prst="rect">
            <a:avLst/>
          </a:prstGeom>
        </p:spPr>
        <p:txBody>
          <a:bodyPr>
            <a:spAutoFit/>
          </a:bodyPr>
          <a:lstStyle/>
          <a:p>
            <a:pPr eaLnBrk="1" hangingPunct="1">
              <a:defRPr/>
            </a:pPr>
            <a:r>
              <a:rPr lang="en-US" b="1" dirty="0">
                <a:latin typeface="Arial" pitchFamily="34" charset="0"/>
                <a:cs typeface="Arial" panose="020B0604020202020204" pitchFamily="34" charset="0"/>
              </a:rPr>
              <a:t>Policies and Requirements for making up classes, or taking classes online</a:t>
            </a:r>
            <a:r>
              <a:rPr lang="en-US" dirty="0">
                <a:latin typeface="Arial" pitchFamily="34" charset="0"/>
                <a:cs typeface="Arial" panose="020B0604020202020204" pitchFamily="34" charset="0"/>
              </a:rPr>
              <a:t> </a:t>
            </a:r>
            <a:r>
              <a:rPr lang="en-US" sz="2000" dirty="0">
                <a:latin typeface="Arial" pitchFamily="34" charset="0"/>
                <a:cs typeface="Arial" panose="020B0604020202020204" pitchFamily="34" charset="0"/>
              </a:rPr>
              <a:t>(as of April 3, 2014)</a:t>
            </a:r>
            <a:r>
              <a:rPr lang="en-US" sz="2000" b="1" dirty="0">
                <a:latin typeface="Arial" pitchFamily="34" charset="0"/>
                <a:cs typeface="Arial" panose="020B0604020202020204" pitchFamily="34" charset="0"/>
              </a:rPr>
              <a:t>:</a:t>
            </a:r>
          </a:p>
          <a:p>
            <a:pPr lvl="1" eaLnBrk="1" hangingPunct="1">
              <a:defRPr/>
            </a:pPr>
            <a:r>
              <a:rPr lang="en-US" sz="800" dirty="0">
                <a:latin typeface="Arial" pitchFamily="34" charset="0"/>
                <a:cs typeface="Arial" panose="020B0604020202020204" pitchFamily="34" charset="0"/>
              </a:rPr>
              <a:t>	</a:t>
            </a:r>
            <a:endParaRPr lang="en-US" sz="300" dirty="0">
              <a:latin typeface="Arial" pitchFamily="34" charset="0"/>
              <a:cs typeface="Arial" panose="020B0604020202020204" pitchFamily="34" charset="0"/>
            </a:endParaRPr>
          </a:p>
          <a:p>
            <a:pPr marL="971550" lvl="1" indent="-514350" eaLnBrk="1" hangingPunct="1">
              <a:buFont typeface="+mj-lt"/>
              <a:buAutoNum type="romanUcPeriod"/>
              <a:defRPr/>
            </a:pPr>
            <a:r>
              <a:rPr lang="en-US" dirty="0">
                <a:latin typeface="Arial" pitchFamily="34" charset="0"/>
                <a:cs typeface="Arial" panose="020B0604020202020204" pitchFamily="34" charset="0"/>
              </a:rPr>
              <a:t>All make-up classes must be completed </a:t>
            </a:r>
            <a:r>
              <a:rPr lang="en-US" u="sng" dirty="0">
                <a:latin typeface="Arial" pitchFamily="34" charset="0"/>
                <a:cs typeface="Arial" panose="020B0604020202020204" pitchFamily="34" charset="0"/>
              </a:rPr>
              <a:t>before</a:t>
            </a:r>
            <a:r>
              <a:rPr lang="en-US" dirty="0">
                <a:latin typeface="Arial" pitchFamily="34" charset="0"/>
                <a:cs typeface="Arial" panose="020B0604020202020204" pitchFamily="34" charset="0"/>
              </a:rPr>
              <a:t> the beginning of the following term, unless you make special arrangements with the professor.</a:t>
            </a:r>
          </a:p>
          <a:p>
            <a:pPr marL="971550" lvl="1" indent="-514350" eaLnBrk="1" hangingPunct="1">
              <a:buFont typeface="+mj-lt"/>
              <a:buAutoNum type="romanUcPeriod"/>
              <a:defRPr/>
            </a:pPr>
            <a:r>
              <a:rPr lang="en-US" dirty="0">
                <a:latin typeface="Arial" pitchFamily="34" charset="0"/>
                <a:cs typeface="Arial" panose="020B0604020202020204" pitchFamily="34" charset="0"/>
              </a:rPr>
              <a:t>All classes made up online must be reported via email to </a:t>
            </a:r>
            <a:r>
              <a:rPr lang="en-US" dirty="0">
                <a:latin typeface="Arial" pitchFamily="34" charset="0"/>
                <a:cs typeface="Arial" panose="020B0604020202020204" pitchFamily="34" charset="0"/>
                <a:hlinkClick r:id="rId3"/>
              </a:rPr>
              <a:t>rda@rossarnold.net</a:t>
            </a:r>
            <a:r>
              <a:rPr lang="en-US" dirty="0">
                <a:latin typeface="Arial" pitchFamily="34" charset="0"/>
                <a:cs typeface="Arial" panose="020B0604020202020204" pitchFamily="34" charset="0"/>
              </a:rPr>
              <a:t>, as follows:</a:t>
            </a:r>
          </a:p>
          <a:p>
            <a:pPr marL="1371600" lvl="2" indent="-457200" eaLnBrk="1" hangingPunct="1">
              <a:buFont typeface="+mj-lt"/>
              <a:buAutoNum type="alphaUcPeriod"/>
              <a:defRPr/>
            </a:pPr>
            <a:r>
              <a:rPr lang="en-US" dirty="0">
                <a:latin typeface="Arial" pitchFamily="34" charset="0"/>
                <a:cs typeface="Arial" panose="020B0604020202020204" pitchFamily="34" charset="0"/>
              </a:rPr>
              <a:t>Each class much be reported in a </a:t>
            </a:r>
            <a:r>
              <a:rPr lang="en-US" u="sng" dirty="0">
                <a:latin typeface="Arial" pitchFamily="34" charset="0"/>
                <a:cs typeface="Arial" panose="020B0604020202020204" pitchFamily="34" charset="0"/>
              </a:rPr>
              <a:t>separate</a:t>
            </a:r>
            <a:r>
              <a:rPr lang="en-US" dirty="0">
                <a:latin typeface="Arial" pitchFamily="34" charset="0"/>
                <a:cs typeface="Arial" panose="020B0604020202020204" pitchFamily="34" charset="0"/>
              </a:rPr>
              <a:t> email as soon after watching as possible.</a:t>
            </a:r>
          </a:p>
          <a:p>
            <a:pPr marL="1371600" lvl="2" indent="-457200" eaLnBrk="1" hangingPunct="1">
              <a:buFont typeface="+mj-lt"/>
              <a:buAutoNum type="alphaUcPeriod"/>
              <a:defRPr/>
            </a:pPr>
            <a:r>
              <a:rPr lang="en-US" dirty="0">
                <a:latin typeface="Arial" pitchFamily="34" charset="0"/>
                <a:cs typeface="Arial" panose="020B0604020202020204" pitchFamily="34" charset="0"/>
              </a:rPr>
              <a:t>Each email </a:t>
            </a:r>
            <a:r>
              <a:rPr lang="en-US" u="sng" dirty="0">
                <a:latin typeface="Arial" pitchFamily="34" charset="0"/>
                <a:cs typeface="Arial" panose="020B0604020202020204" pitchFamily="34" charset="0"/>
              </a:rPr>
              <a:t>must</a:t>
            </a:r>
            <a:r>
              <a:rPr lang="en-US" dirty="0">
                <a:latin typeface="Arial" pitchFamily="34" charset="0"/>
                <a:cs typeface="Arial" panose="020B0604020202020204" pitchFamily="34" charset="0"/>
              </a:rPr>
              <a:t> contain the following information:</a:t>
            </a:r>
          </a:p>
          <a:p>
            <a:pPr marL="1828800" lvl="3" indent="-457200" eaLnBrk="1" hangingPunct="1">
              <a:buFont typeface="+mj-lt"/>
              <a:buAutoNum type="arabicPeriod"/>
              <a:defRPr/>
            </a:pPr>
            <a:r>
              <a:rPr lang="en-US" dirty="0">
                <a:latin typeface="Arial" pitchFamily="34" charset="0"/>
                <a:cs typeface="Arial" panose="020B0604020202020204" pitchFamily="34" charset="0"/>
              </a:rPr>
              <a:t>Course title and/or code (NT4, OT3, TH2, etc.).</a:t>
            </a:r>
          </a:p>
          <a:p>
            <a:pPr marL="1828800" lvl="3" indent="-457200" eaLnBrk="1" hangingPunct="1">
              <a:buFont typeface="+mj-lt"/>
              <a:buAutoNum type="arabicPeriod"/>
              <a:defRPr/>
            </a:pPr>
            <a:r>
              <a:rPr lang="en-US" dirty="0">
                <a:latin typeface="Arial" pitchFamily="34" charset="0"/>
                <a:cs typeface="Arial" panose="020B0604020202020204" pitchFamily="34" charset="0"/>
              </a:rPr>
              <a:t>The date of the original lecture you missed.</a:t>
            </a:r>
          </a:p>
          <a:p>
            <a:pPr marL="1828800" lvl="3" indent="-457200" eaLnBrk="1" hangingPunct="1">
              <a:buFont typeface="+mj-lt"/>
              <a:buAutoNum type="arabicPeriod"/>
              <a:defRPr/>
            </a:pPr>
            <a:r>
              <a:rPr lang="en-US" dirty="0">
                <a:latin typeface="Arial" pitchFamily="34" charset="0"/>
                <a:cs typeface="Arial" panose="020B0604020202020204" pitchFamily="34" charset="0"/>
              </a:rPr>
              <a:t>The title of the lecture.</a:t>
            </a:r>
          </a:p>
          <a:p>
            <a:pPr marL="1828800" lvl="3" indent="-457200" eaLnBrk="1" hangingPunct="1">
              <a:buFont typeface="+mj-lt"/>
              <a:buAutoNum type="arabicPeriod"/>
              <a:defRPr/>
            </a:pPr>
            <a:r>
              <a:rPr lang="en-US" dirty="0">
                <a:latin typeface="Arial" pitchFamily="34" charset="0"/>
                <a:cs typeface="Arial" panose="020B0604020202020204" pitchFamily="34" charset="0"/>
              </a:rPr>
              <a:t>A clear statement that you watched all of the lecture video, reviewed the materials and completed the required readings. </a:t>
            </a:r>
          </a:p>
          <a:p>
            <a:pPr marL="914400" lvl="1" indent="-457200" eaLnBrk="1" hangingPunct="1">
              <a:buFont typeface="+mj-lt"/>
              <a:buAutoNum type="romanUcPeriod"/>
              <a:defRPr/>
            </a:pPr>
            <a:r>
              <a:rPr lang="en-US" dirty="0">
                <a:latin typeface="Arial" pitchFamily="34" charset="0"/>
                <a:cs typeface="Arial" panose="020B0604020202020204" pitchFamily="34" charset="0"/>
              </a:rPr>
              <a:t>Courses taken entirely online require prior approval, and apply only to audit or Certificate (not degree) requirements.</a:t>
            </a: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ChangeArrowheads="1"/>
          </p:cNvSpPr>
          <p:nvPr/>
        </p:nvSpPr>
        <p:spPr bwMode="auto">
          <a:xfrm>
            <a:off x="304800" y="152400"/>
            <a:ext cx="8839200" cy="7262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eaLnBrk="1" hangingPunct="1">
              <a:spcBef>
                <a:spcPct val="0"/>
              </a:spcBef>
              <a:buClrTx/>
              <a:buSzTx/>
              <a:buFontTx/>
              <a:buNone/>
              <a:defRPr/>
            </a:pPr>
            <a:r>
              <a:rPr lang="en-US" altLang="en-US" sz="3400" b="1" dirty="0" smtClean="0">
                <a:latin typeface="Arial" panose="020B0604020202020204" pitchFamily="34" charset="0"/>
                <a:cs typeface="Arial" panose="020B0604020202020204" pitchFamily="34" charset="0"/>
              </a:rPr>
              <a:t>A Brief History of Christian Worship</a:t>
            </a:r>
          </a:p>
          <a:p>
            <a:pPr eaLnBrk="1" hangingPunct="1">
              <a:spcBef>
                <a:spcPct val="0"/>
              </a:spcBef>
              <a:buClrTx/>
              <a:buSzTx/>
              <a:buFontTx/>
              <a:buNone/>
              <a:defRPr/>
            </a:pPr>
            <a:endParaRPr lang="en-US" altLang="en-US" sz="600" b="1" dirty="0" smtClean="0">
              <a:latin typeface="Arial" panose="020B0604020202020204" pitchFamily="34" charset="0"/>
              <a:cs typeface="Arial" panose="020B0604020202020204" pitchFamily="34" charset="0"/>
            </a:endParaRPr>
          </a:p>
          <a:p>
            <a:pPr marL="342900" indent="-342900" eaLnBrk="1" hangingPunct="1">
              <a:spcBef>
                <a:spcPct val="0"/>
              </a:spcBef>
              <a:buClrTx/>
              <a:buSzTx/>
              <a:defRPr/>
            </a:pPr>
            <a:r>
              <a:rPr lang="en-US" altLang="en-US" sz="2000" dirty="0" smtClean="0">
                <a:latin typeface="Arial" panose="020B0604020202020204" pitchFamily="34" charset="0"/>
                <a:cs typeface="Arial" panose="020B0604020202020204" pitchFamily="34" charset="0"/>
              </a:rPr>
              <a:t>For three Centuries, Christian worship was countercultural.</a:t>
            </a:r>
          </a:p>
          <a:p>
            <a:pPr marL="342900" indent="-342900" eaLnBrk="1" hangingPunct="1">
              <a:spcBef>
                <a:spcPct val="0"/>
              </a:spcBef>
              <a:buClrTx/>
              <a:buSzTx/>
              <a:defRPr/>
            </a:pPr>
            <a:r>
              <a:rPr lang="en-US" altLang="en-US" sz="2000" dirty="0" smtClean="0">
                <a:latin typeface="Arial" panose="020B0604020202020204" pitchFamily="34" charset="0"/>
                <a:cs typeface="Arial" panose="020B0604020202020204" pitchFamily="34" charset="0"/>
              </a:rPr>
              <a:t>In the 4</a:t>
            </a:r>
            <a:r>
              <a:rPr lang="en-US" altLang="en-US" sz="2000" baseline="30000" dirty="0" smtClean="0">
                <a:latin typeface="Arial" panose="020B0604020202020204" pitchFamily="34" charset="0"/>
                <a:cs typeface="Arial" panose="020B0604020202020204" pitchFamily="34" charset="0"/>
              </a:rPr>
              <a:t>th</a:t>
            </a:r>
            <a:r>
              <a:rPr lang="en-US" altLang="en-US" sz="2000" dirty="0" smtClean="0">
                <a:latin typeface="Arial" panose="020B0604020202020204" pitchFamily="34" charset="0"/>
                <a:cs typeface="Arial" panose="020B0604020202020204" pitchFamily="34" charset="0"/>
              </a:rPr>
              <a:t> century, Christianity became legal and began adapting Roman ceremonies into it’s liturgy, with an emphasis on drama &amp; ritual.</a:t>
            </a:r>
          </a:p>
          <a:p>
            <a:pPr marL="342900" indent="-342900" eaLnBrk="1" hangingPunct="1">
              <a:spcBef>
                <a:spcPct val="0"/>
              </a:spcBef>
              <a:buClrTx/>
              <a:buSzTx/>
              <a:defRPr/>
            </a:pPr>
            <a:r>
              <a:rPr lang="en-US" altLang="en-US" sz="2000" dirty="0" smtClean="0">
                <a:latin typeface="Arial" panose="020B0604020202020204" pitchFamily="34" charset="0"/>
                <a:cs typeface="Arial" panose="020B0604020202020204" pitchFamily="34" charset="0"/>
              </a:rPr>
              <a:t>The 15</a:t>
            </a:r>
            <a:r>
              <a:rPr lang="en-US" altLang="en-US" sz="2000" baseline="30000" dirty="0" smtClean="0">
                <a:latin typeface="Arial" panose="020B0604020202020204" pitchFamily="34" charset="0"/>
                <a:cs typeface="Arial" panose="020B0604020202020204" pitchFamily="34" charset="0"/>
              </a:rPr>
              <a:t>th</a:t>
            </a:r>
            <a:r>
              <a:rPr lang="en-US" altLang="en-US" sz="2000" dirty="0" smtClean="0">
                <a:latin typeface="Arial" panose="020B0604020202020204" pitchFamily="34" charset="0"/>
                <a:cs typeface="Arial" panose="020B0604020202020204" pitchFamily="34" charset="0"/>
              </a:rPr>
              <a:t> century invention of the Gutenberg press shifted worship away from enacted drama and towards the written and spoken word.</a:t>
            </a:r>
          </a:p>
          <a:p>
            <a:pPr marL="342900" indent="-342900" eaLnBrk="1" hangingPunct="1">
              <a:spcBef>
                <a:spcPct val="0"/>
              </a:spcBef>
              <a:buClrTx/>
              <a:buSzTx/>
              <a:defRPr/>
            </a:pPr>
            <a:r>
              <a:rPr lang="en-US" altLang="en-US" sz="2000" dirty="0" smtClean="0">
                <a:latin typeface="Arial" panose="020B0604020202020204" pitchFamily="34" charset="0"/>
                <a:cs typeface="Arial" panose="020B0604020202020204" pitchFamily="34" charset="0"/>
              </a:rPr>
              <a:t>The 16</a:t>
            </a:r>
            <a:r>
              <a:rPr lang="en-US" altLang="en-US" sz="2000" baseline="30000" dirty="0" smtClean="0">
                <a:latin typeface="Arial" panose="020B0604020202020204" pitchFamily="34" charset="0"/>
                <a:cs typeface="Arial" panose="020B0604020202020204" pitchFamily="34" charset="0"/>
              </a:rPr>
              <a:t>th</a:t>
            </a:r>
            <a:r>
              <a:rPr lang="en-US" altLang="en-US" sz="2000" dirty="0" smtClean="0">
                <a:latin typeface="Arial" panose="020B0604020202020204" pitchFamily="34" charset="0"/>
                <a:cs typeface="Arial" panose="020B0604020202020204" pitchFamily="34" charset="0"/>
              </a:rPr>
              <a:t> century Protestant Reformation further shifted worship away from symbol and ceremony, in favor of verbal communication.</a:t>
            </a:r>
          </a:p>
          <a:p>
            <a:pPr marL="342900" indent="-342900" eaLnBrk="1" hangingPunct="1">
              <a:spcBef>
                <a:spcPct val="0"/>
              </a:spcBef>
              <a:buClrTx/>
              <a:buSzTx/>
              <a:defRPr/>
            </a:pPr>
            <a:r>
              <a:rPr lang="en-US" altLang="en-US" sz="2000" dirty="0" smtClean="0">
                <a:latin typeface="Arial" panose="020B0604020202020204" pitchFamily="34" charset="0"/>
                <a:cs typeface="Arial" panose="020B0604020202020204" pitchFamily="34" charset="0"/>
              </a:rPr>
              <a:t>The Enlightenment (17</a:t>
            </a:r>
            <a:r>
              <a:rPr lang="en-US" altLang="en-US" sz="2000" baseline="30000" dirty="0" smtClean="0">
                <a:latin typeface="Arial" panose="020B0604020202020204" pitchFamily="34" charset="0"/>
                <a:cs typeface="Arial" panose="020B0604020202020204" pitchFamily="34" charset="0"/>
              </a:rPr>
              <a:t>th</a:t>
            </a:r>
            <a:r>
              <a:rPr lang="en-US" altLang="en-US" sz="2000" dirty="0" smtClean="0">
                <a:latin typeface="Arial" panose="020B0604020202020204" pitchFamily="34" charset="0"/>
                <a:cs typeface="Arial" panose="020B0604020202020204" pitchFamily="34" charset="0"/>
              </a:rPr>
              <a:t>-18</a:t>
            </a:r>
            <a:r>
              <a:rPr lang="en-US" altLang="en-US" sz="2000" baseline="30000" dirty="0" smtClean="0">
                <a:latin typeface="Arial" panose="020B0604020202020204" pitchFamily="34" charset="0"/>
                <a:cs typeface="Arial" panose="020B0604020202020204" pitchFamily="34" charset="0"/>
              </a:rPr>
              <a:t>th</a:t>
            </a:r>
            <a:r>
              <a:rPr lang="en-US" altLang="en-US" sz="2000" dirty="0" smtClean="0">
                <a:latin typeface="Arial" panose="020B0604020202020204" pitchFamily="34" charset="0"/>
                <a:cs typeface="Arial" panose="020B0604020202020204" pitchFamily="34" charset="0"/>
              </a:rPr>
              <a:t> centuries) emphasized rationalism and explanation, leading to sermons &amp; teaching as the primary purposes of worship.</a:t>
            </a:r>
          </a:p>
          <a:p>
            <a:pPr marL="342900" indent="-342900" eaLnBrk="1" hangingPunct="1">
              <a:spcBef>
                <a:spcPct val="0"/>
              </a:spcBef>
              <a:buClrTx/>
              <a:buSzTx/>
              <a:defRPr/>
            </a:pPr>
            <a:r>
              <a:rPr lang="en-US" altLang="en-US" sz="2000" dirty="0" smtClean="0">
                <a:latin typeface="Arial" panose="020B0604020202020204" pitchFamily="34" charset="0"/>
                <a:cs typeface="Arial" panose="020B0604020202020204" pitchFamily="34" charset="0"/>
              </a:rPr>
              <a:t>The 19</a:t>
            </a:r>
            <a:r>
              <a:rPr lang="en-US" altLang="en-US" sz="2000" baseline="30000" dirty="0" smtClean="0">
                <a:latin typeface="Arial" panose="020B0604020202020204" pitchFamily="34" charset="0"/>
                <a:cs typeface="Arial" panose="020B0604020202020204" pitchFamily="34" charset="0"/>
              </a:rPr>
              <a:t>th</a:t>
            </a:r>
            <a:r>
              <a:rPr lang="en-US" altLang="en-US" sz="2000" dirty="0" smtClean="0">
                <a:latin typeface="Arial" panose="020B0604020202020204" pitchFamily="34" charset="0"/>
                <a:cs typeface="Arial" panose="020B0604020202020204" pitchFamily="34" charset="0"/>
              </a:rPr>
              <a:t> century Romantic movement reintroduced emotion, and revivalism was born, with emphases on singing, fervent preaching and conversions.</a:t>
            </a:r>
          </a:p>
          <a:p>
            <a:pPr marL="342900" indent="-342900" eaLnBrk="1" hangingPunct="1">
              <a:spcBef>
                <a:spcPct val="0"/>
              </a:spcBef>
              <a:buClrTx/>
              <a:buSzTx/>
              <a:defRPr/>
            </a:pPr>
            <a:r>
              <a:rPr lang="en-US" altLang="en-US" sz="2000" dirty="0" smtClean="0">
                <a:latin typeface="Arial" panose="020B0604020202020204" pitchFamily="34" charset="0"/>
                <a:cs typeface="Arial" panose="020B0604020202020204" pitchFamily="34" charset="0"/>
              </a:rPr>
              <a:t>In the 1960s music took center stage as the primary form of church communication and worship, with emphasis on contemporary music (folk and then rock), and on personal and enthusiastic experience in worship.</a:t>
            </a:r>
          </a:p>
          <a:p>
            <a:pPr marL="914400" indent="-342900" eaLnBrk="1" hangingPunct="1">
              <a:spcBef>
                <a:spcPct val="0"/>
              </a:spcBef>
              <a:buClrTx/>
              <a:buSzTx/>
              <a:defRPr/>
            </a:pPr>
            <a:r>
              <a:rPr lang="en-US" altLang="en-US" sz="2000" dirty="0" smtClean="0">
                <a:latin typeface="Arial" panose="020B0604020202020204" pitchFamily="34" charset="0"/>
                <a:cs typeface="Arial" panose="020B0604020202020204" pitchFamily="34" charset="0"/>
              </a:rPr>
              <a:t>And today… pipe organs and choirs, AND electrified instruments and 	drums, AND multimedia presentations, video projectors, 				interpretive dance, drama, and …</a:t>
            </a:r>
          </a:p>
          <a:p>
            <a:pPr eaLnBrk="1" hangingPunct="1">
              <a:spcBef>
                <a:spcPct val="0"/>
              </a:spcBef>
              <a:buClrTx/>
              <a:buSzTx/>
              <a:buFont typeface="Wingdings 3" panose="05040102010807070707" pitchFamily="18" charset="2"/>
              <a:buNone/>
              <a:defRPr/>
            </a:pPr>
            <a:endParaRPr lang="en-US" altLang="en-US" sz="2000" dirty="0" smtClean="0">
              <a:latin typeface="Arial" panose="020B0604020202020204" pitchFamily="34" charset="0"/>
              <a:cs typeface="Arial" panose="020B0604020202020204" pitchFamily="34" charset="0"/>
            </a:endParaRPr>
          </a:p>
          <a:p>
            <a:pPr eaLnBrk="1" hangingPunct="1">
              <a:spcBef>
                <a:spcPct val="0"/>
              </a:spcBef>
              <a:buClrTx/>
              <a:buSzTx/>
              <a:buFontTx/>
              <a:buNone/>
              <a:defRPr/>
            </a:pPr>
            <a:endParaRPr lang="en-US" altLang="en-US" sz="2000" dirty="0" smtClean="0">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7410">
                                            <p:txEl>
                                              <p:pRg st="2" end="2"/>
                                            </p:txEl>
                                          </p:spTgt>
                                        </p:tgtEl>
                                        <p:attrNameLst>
                                          <p:attrName>style.visibility</p:attrName>
                                        </p:attrNameLst>
                                      </p:cBhvr>
                                      <p:to>
                                        <p:strVal val="visible"/>
                                      </p:to>
                                    </p:set>
                                    <p:animEffect transition="in" filter="fade">
                                      <p:cBhvr>
                                        <p:cTn id="7" dur="1000"/>
                                        <p:tgtEl>
                                          <p:spTgt spid="17410">
                                            <p:txEl>
                                              <p:pRg st="2" end="2"/>
                                            </p:txEl>
                                          </p:spTgt>
                                        </p:tgtEl>
                                      </p:cBhvr>
                                    </p:animEffect>
                                    <p:anim calcmode="lin" valueType="num">
                                      <p:cBhvr>
                                        <p:cTn id="8" dur="1000" fill="hold"/>
                                        <p:tgtEl>
                                          <p:spTgt spid="17410">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1741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7410">
                                            <p:txEl>
                                              <p:pRg st="3" end="3"/>
                                            </p:txEl>
                                          </p:spTgt>
                                        </p:tgtEl>
                                        <p:attrNameLst>
                                          <p:attrName>style.visibility</p:attrName>
                                        </p:attrNameLst>
                                      </p:cBhvr>
                                      <p:to>
                                        <p:strVal val="visible"/>
                                      </p:to>
                                    </p:set>
                                    <p:animEffect transition="in" filter="fade">
                                      <p:cBhvr>
                                        <p:cTn id="14" dur="1000"/>
                                        <p:tgtEl>
                                          <p:spTgt spid="17410">
                                            <p:txEl>
                                              <p:pRg st="3" end="3"/>
                                            </p:txEl>
                                          </p:spTgt>
                                        </p:tgtEl>
                                      </p:cBhvr>
                                    </p:animEffect>
                                    <p:anim calcmode="lin" valueType="num">
                                      <p:cBhvr>
                                        <p:cTn id="15" dur="1000" fill="hold"/>
                                        <p:tgtEl>
                                          <p:spTgt spid="17410">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1741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7410">
                                            <p:txEl>
                                              <p:pRg st="4" end="4"/>
                                            </p:txEl>
                                          </p:spTgt>
                                        </p:tgtEl>
                                        <p:attrNameLst>
                                          <p:attrName>style.visibility</p:attrName>
                                        </p:attrNameLst>
                                      </p:cBhvr>
                                      <p:to>
                                        <p:strVal val="visible"/>
                                      </p:to>
                                    </p:set>
                                    <p:animEffect transition="in" filter="fade">
                                      <p:cBhvr>
                                        <p:cTn id="21" dur="1000"/>
                                        <p:tgtEl>
                                          <p:spTgt spid="17410">
                                            <p:txEl>
                                              <p:pRg st="4" end="4"/>
                                            </p:txEl>
                                          </p:spTgt>
                                        </p:tgtEl>
                                      </p:cBhvr>
                                    </p:animEffect>
                                    <p:anim calcmode="lin" valueType="num">
                                      <p:cBhvr>
                                        <p:cTn id="22" dur="1000" fill="hold"/>
                                        <p:tgtEl>
                                          <p:spTgt spid="17410">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17410">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17410">
                                            <p:txEl>
                                              <p:pRg st="5" end="5"/>
                                            </p:txEl>
                                          </p:spTgt>
                                        </p:tgtEl>
                                        <p:attrNameLst>
                                          <p:attrName>style.visibility</p:attrName>
                                        </p:attrNameLst>
                                      </p:cBhvr>
                                      <p:to>
                                        <p:strVal val="visible"/>
                                      </p:to>
                                    </p:set>
                                    <p:animEffect transition="in" filter="fade">
                                      <p:cBhvr>
                                        <p:cTn id="28" dur="1000"/>
                                        <p:tgtEl>
                                          <p:spTgt spid="17410">
                                            <p:txEl>
                                              <p:pRg st="5" end="5"/>
                                            </p:txEl>
                                          </p:spTgt>
                                        </p:tgtEl>
                                      </p:cBhvr>
                                    </p:animEffect>
                                    <p:anim calcmode="lin" valueType="num">
                                      <p:cBhvr>
                                        <p:cTn id="29" dur="1000" fill="hold"/>
                                        <p:tgtEl>
                                          <p:spTgt spid="17410">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17410">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17410">
                                            <p:txEl>
                                              <p:pRg st="6" end="6"/>
                                            </p:txEl>
                                          </p:spTgt>
                                        </p:tgtEl>
                                        <p:attrNameLst>
                                          <p:attrName>style.visibility</p:attrName>
                                        </p:attrNameLst>
                                      </p:cBhvr>
                                      <p:to>
                                        <p:strVal val="visible"/>
                                      </p:to>
                                    </p:set>
                                    <p:animEffect transition="in" filter="fade">
                                      <p:cBhvr>
                                        <p:cTn id="35" dur="1000"/>
                                        <p:tgtEl>
                                          <p:spTgt spid="17410">
                                            <p:txEl>
                                              <p:pRg st="6" end="6"/>
                                            </p:txEl>
                                          </p:spTgt>
                                        </p:tgtEl>
                                      </p:cBhvr>
                                    </p:animEffect>
                                    <p:anim calcmode="lin" valueType="num">
                                      <p:cBhvr>
                                        <p:cTn id="36" dur="1000" fill="hold"/>
                                        <p:tgtEl>
                                          <p:spTgt spid="17410">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17410">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17410">
                                            <p:txEl>
                                              <p:pRg st="7" end="7"/>
                                            </p:txEl>
                                          </p:spTgt>
                                        </p:tgtEl>
                                        <p:attrNameLst>
                                          <p:attrName>style.visibility</p:attrName>
                                        </p:attrNameLst>
                                      </p:cBhvr>
                                      <p:to>
                                        <p:strVal val="visible"/>
                                      </p:to>
                                    </p:set>
                                    <p:animEffect transition="in" filter="fade">
                                      <p:cBhvr>
                                        <p:cTn id="42" dur="1000"/>
                                        <p:tgtEl>
                                          <p:spTgt spid="17410">
                                            <p:txEl>
                                              <p:pRg st="7" end="7"/>
                                            </p:txEl>
                                          </p:spTgt>
                                        </p:tgtEl>
                                      </p:cBhvr>
                                    </p:animEffect>
                                    <p:anim calcmode="lin" valueType="num">
                                      <p:cBhvr>
                                        <p:cTn id="43" dur="1000" fill="hold"/>
                                        <p:tgtEl>
                                          <p:spTgt spid="17410">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17410">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nodeType="clickEffect">
                                  <p:stCondLst>
                                    <p:cond delay="0"/>
                                  </p:stCondLst>
                                  <p:childTnLst>
                                    <p:set>
                                      <p:cBhvr>
                                        <p:cTn id="48" dur="1" fill="hold">
                                          <p:stCondLst>
                                            <p:cond delay="0"/>
                                          </p:stCondLst>
                                        </p:cTn>
                                        <p:tgtEl>
                                          <p:spTgt spid="17410">
                                            <p:txEl>
                                              <p:pRg st="8" end="8"/>
                                            </p:txEl>
                                          </p:spTgt>
                                        </p:tgtEl>
                                        <p:attrNameLst>
                                          <p:attrName>style.visibility</p:attrName>
                                        </p:attrNameLst>
                                      </p:cBhvr>
                                      <p:to>
                                        <p:strVal val="visible"/>
                                      </p:to>
                                    </p:set>
                                    <p:animEffect transition="in" filter="fade">
                                      <p:cBhvr>
                                        <p:cTn id="49" dur="1000"/>
                                        <p:tgtEl>
                                          <p:spTgt spid="17410">
                                            <p:txEl>
                                              <p:pRg st="8" end="8"/>
                                            </p:txEl>
                                          </p:spTgt>
                                        </p:tgtEl>
                                      </p:cBhvr>
                                    </p:animEffect>
                                    <p:anim calcmode="lin" valueType="num">
                                      <p:cBhvr>
                                        <p:cTn id="50" dur="1000" fill="hold"/>
                                        <p:tgtEl>
                                          <p:spTgt spid="17410">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17410">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2" presetClass="entr" presetSubtype="0" fill="hold" nodeType="clickEffect">
                                  <p:stCondLst>
                                    <p:cond delay="0"/>
                                  </p:stCondLst>
                                  <p:childTnLst>
                                    <p:set>
                                      <p:cBhvr>
                                        <p:cTn id="55" dur="1" fill="hold">
                                          <p:stCondLst>
                                            <p:cond delay="0"/>
                                          </p:stCondLst>
                                        </p:cTn>
                                        <p:tgtEl>
                                          <p:spTgt spid="17410">
                                            <p:txEl>
                                              <p:pRg st="9" end="9"/>
                                            </p:txEl>
                                          </p:spTgt>
                                        </p:tgtEl>
                                        <p:attrNameLst>
                                          <p:attrName>style.visibility</p:attrName>
                                        </p:attrNameLst>
                                      </p:cBhvr>
                                      <p:to>
                                        <p:strVal val="visible"/>
                                      </p:to>
                                    </p:set>
                                    <p:animEffect transition="in" filter="fade">
                                      <p:cBhvr>
                                        <p:cTn id="56" dur="1000"/>
                                        <p:tgtEl>
                                          <p:spTgt spid="17410">
                                            <p:txEl>
                                              <p:pRg st="9" end="9"/>
                                            </p:txEl>
                                          </p:spTgt>
                                        </p:tgtEl>
                                      </p:cBhvr>
                                    </p:animEffect>
                                    <p:anim calcmode="lin" valueType="num">
                                      <p:cBhvr>
                                        <p:cTn id="57" dur="1000" fill="hold"/>
                                        <p:tgtEl>
                                          <p:spTgt spid="17410">
                                            <p:txEl>
                                              <p:pRg st="9" end="9"/>
                                            </p:txEl>
                                          </p:spTgt>
                                        </p:tgtEl>
                                        <p:attrNameLst>
                                          <p:attrName>ppt_x</p:attrName>
                                        </p:attrNameLst>
                                      </p:cBhvr>
                                      <p:tavLst>
                                        <p:tav tm="0">
                                          <p:val>
                                            <p:strVal val="#ppt_x"/>
                                          </p:val>
                                        </p:tav>
                                        <p:tav tm="100000">
                                          <p:val>
                                            <p:strVal val="#ppt_x"/>
                                          </p:val>
                                        </p:tav>
                                      </p:tavLst>
                                    </p:anim>
                                    <p:anim calcmode="lin" valueType="num">
                                      <p:cBhvr>
                                        <p:cTn id="58" dur="1000" fill="hold"/>
                                        <p:tgtEl>
                                          <p:spTgt spid="17410">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ChangeArrowheads="1"/>
          </p:cNvSpPr>
          <p:nvPr/>
        </p:nvSpPr>
        <p:spPr bwMode="auto">
          <a:xfrm>
            <a:off x="304800" y="9525"/>
            <a:ext cx="8305800" cy="6446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eaLnBrk="1" hangingPunct="1">
              <a:spcBef>
                <a:spcPct val="0"/>
              </a:spcBef>
              <a:buClrTx/>
              <a:buSzTx/>
              <a:buFontTx/>
              <a:buNone/>
              <a:defRPr/>
            </a:pPr>
            <a:r>
              <a:rPr lang="en-US" altLang="en-US" sz="3400" b="1" dirty="0" smtClean="0">
                <a:latin typeface="Arial" panose="020B0604020202020204" pitchFamily="34" charset="0"/>
                <a:cs typeface="Arial" panose="020B0604020202020204" pitchFamily="34" charset="0"/>
              </a:rPr>
              <a:t>What is Worship?  </a:t>
            </a:r>
            <a:r>
              <a:rPr lang="en-US" altLang="en-US" sz="2800" dirty="0" smtClean="0">
                <a:latin typeface="Arial" panose="020B0604020202020204" pitchFamily="34" charset="0"/>
                <a:cs typeface="Arial" panose="020B0604020202020204" pitchFamily="34" charset="0"/>
              </a:rPr>
              <a:t>(defining it is HARD!)</a:t>
            </a:r>
          </a:p>
          <a:p>
            <a:pPr eaLnBrk="1" hangingPunct="1">
              <a:spcBef>
                <a:spcPct val="0"/>
              </a:spcBef>
              <a:buClrTx/>
              <a:buSzTx/>
              <a:buFontTx/>
              <a:buNone/>
              <a:defRPr/>
            </a:pPr>
            <a:endParaRPr lang="en-US" altLang="en-US" sz="500" b="1" dirty="0" smtClean="0">
              <a:latin typeface="Arial" panose="020B0604020202020204" pitchFamily="34" charset="0"/>
              <a:cs typeface="Arial" panose="020B0604020202020204" pitchFamily="34" charset="0"/>
            </a:endParaRPr>
          </a:p>
          <a:p>
            <a:pPr eaLnBrk="1" hangingPunct="1">
              <a:spcBef>
                <a:spcPct val="0"/>
              </a:spcBef>
              <a:buClrTx/>
              <a:buSzTx/>
              <a:buFontTx/>
              <a:buNone/>
              <a:defRPr/>
            </a:pPr>
            <a:r>
              <a:rPr lang="en-US" altLang="en-US" sz="2400" dirty="0" smtClean="0">
                <a:latin typeface="Arial" panose="020B0604020202020204" pitchFamily="34" charset="0"/>
                <a:cs typeface="Arial" panose="020B0604020202020204" pitchFamily="34" charset="0"/>
              </a:rPr>
              <a:t>Speaking sociologically, </a:t>
            </a:r>
            <a:r>
              <a:rPr lang="en-US" altLang="en-US" sz="2400" b="1" dirty="0" smtClean="0">
                <a:latin typeface="Arial" panose="020B0604020202020204" pitchFamily="34" charset="0"/>
                <a:cs typeface="Arial" panose="020B0604020202020204" pitchFamily="34" charset="0"/>
              </a:rPr>
              <a:t>Christian worship </a:t>
            </a:r>
            <a:r>
              <a:rPr lang="en-US" altLang="en-US" sz="2400" dirty="0" smtClean="0">
                <a:latin typeface="Arial" panose="020B0604020202020204" pitchFamily="34" charset="0"/>
                <a:cs typeface="Arial" panose="020B0604020202020204" pitchFamily="34" charset="0"/>
              </a:rPr>
              <a:t>is a form of </a:t>
            </a:r>
            <a:r>
              <a:rPr lang="en-US" altLang="en-US" sz="2400" b="1" i="1" dirty="0" smtClean="0">
                <a:latin typeface="Arial" panose="020B0604020202020204" pitchFamily="34" charset="0"/>
                <a:cs typeface="Arial" panose="020B0604020202020204" pitchFamily="34" charset="0"/>
              </a:rPr>
              <a:t>ritual</a:t>
            </a:r>
            <a:r>
              <a:rPr lang="en-US" altLang="en-US" sz="2400" b="1" dirty="0" smtClean="0">
                <a:latin typeface="Arial" panose="020B0604020202020204" pitchFamily="34" charset="0"/>
                <a:cs typeface="Arial" panose="020B0604020202020204" pitchFamily="34" charset="0"/>
              </a:rPr>
              <a:t> </a:t>
            </a:r>
            <a:r>
              <a:rPr lang="en-US" altLang="en-US" sz="2400" dirty="0" smtClean="0">
                <a:latin typeface="Arial" panose="020B0604020202020204" pitchFamily="34" charset="0"/>
                <a:cs typeface="Arial" panose="020B0604020202020204" pitchFamily="34" charset="0"/>
              </a:rPr>
              <a:t>– human behavior that is purposeful, repetitive, social and interpersonal, and serves a communal function</a:t>
            </a:r>
            <a:r>
              <a:rPr lang="en-US" altLang="en-US" sz="2400" b="1" dirty="0" smtClean="0">
                <a:latin typeface="Arial" panose="020B0604020202020204" pitchFamily="34" charset="0"/>
                <a:cs typeface="Arial" panose="020B0604020202020204" pitchFamily="34" charset="0"/>
              </a:rPr>
              <a:t>.</a:t>
            </a:r>
          </a:p>
          <a:p>
            <a:pPr eaLnBrk="1" hangingPunct="1">
              <a:spcBef>
                <a:spcPct val="0"/>
              </a:spcBef>
              <a:buClrTx/>
              <a:buSzTx/>
              <a:buFontTx/>
              <a:buNone/>
              <a:defRPr/>
            </a:pPr>
            <a:endParaRPr lang="en-US" altLang="en-US" sz="1100" b="1" dirty="0" smtClean="0">
              <a:latin typeface="Arial" panose="020B0604020202020204" pitchFamily="34" charset="0"/>
              <a:cs typeface="Arial" panose="020B0604020202020204" pitchFamily="34" charset="0"/>
            </a:endParaRPr>
          </a:p>
          <a:p>
            <a:pPr marL="342900" indent="-342900" eaLnBrk="1" hangingPunct="1">
              <a:spcBef>
                <a:spcPct val="0"/>
              </a:spcBef>
              <a:buClrTx/>
              <a:buSzTx/>
              <a:defRPr/>
            </a:pPr>
            <a:r>
              <a:rPr lang="en-US" altLang="en-US" sz="2200" dirty="0" smtClean="0">
                <a:latin typeface="Arial" panose="020B0604020202020204" pitchFamily="34" charset="0"/>
                <a:cs typeface="Arial" panose="020B0604020202020204" pitchFamily="34" charset="0"/>
              </a:rPr>
              <a:t>In 1544 (</a:t>
            </a:r>
            <a:r>
              <a:rPr lang="en-US" altLang="en-US" sz="2200" i="1" dirty="0" smtClean="0">
                <a:latin typeface="Arial" panose="020B0604020202020204" pitchFamily="34" charset="0"/>
                <a:cs typeface="Arial" panose="020B0604020202020204" pitchFamily="34" charset="0"/>
              </a:rPr>
              <a:t>at the dedication of the first church built for Protestant worship</a:t>
            </a:r>
            <a:r>
              <a:rPr lang="en-US" altLang="en-US" sz="2200" dirty="0" smtClean="0">
                <a:latin typeface="Arial" panose="020B0604020202020204" pitchFamily="34" charset="0"/>
                <a:cs typeface="Arial" panose="020B0604020202020204" pitchFamily="34" charset="0"/>
              </a:rPr>
              <a:t>) Martin Luther said of Christian worship, </a:t>
            </a:r>
            <a:r>
              <a:rPr lang="en-US" altLang="en-US" sz="2200" b="1" dirty="0" smtClean="0">
                <a:latin typeface="Arial" panose="020B0604020202020204" pitchFamily="34" charset="0"/>
                <a:cs typeface="Arial" panose="020B0604020202020204" pitchFamily="34" charset="0"/>
              </a:rPr>
              <a:t>“that nothing else be done in it than that our dear Lord Himself talk to us through His holy word and that we, in turn, talk to Him in prayer and songs of praise.”</a:t>
            </a:r>
          </a:p>
          <a:p>
            <a:pPr marL="342900" indent="-342900" eaLnBrk="1" hangingPunct="1">
              <a:spcBef>
                <a:spcPct val="0"/>
              </a:spcBef>
              <a:buClrTx/>
              <a:buSzTx/>
              <a:defRPr/>
            </a:pPr>
            <a:r>
              <a:rPr lang="en-US" altLang="en-US" sz="2200" dirty="0" smtClean="0">
                <a:latin typeface="Arial" panose="020B0604020202020204" pitchFamily="34" charset="0"/>
                <a:cs typeface="Arial" panose="020B0604020202020204" pitchFamily="34" charset="0"/>
              </a:rPr>
              <a:t>In his Large Catechism, Luther emphasizes the duality of </a:t>
            </a:r>
            <a:r>
              <a:rPr lang="en-US" altLang="en-US" sz="2200" b="1" dirty="0" smtClean="0">
                <a:latin typeface="Arial" panose="020B0604020202020204" pitchFamily="34" charset="0"/>
                <a:cs typeface="Arial" panose="020B0604020202020204" pitchFamily="34" charset="0"/>
              </a:rPr>
              <a:t>revelation </a:t>
            </a:r>
            <a:r>
              <a:rPr lang="en-US" altLang="en-US" sz="2200" dirty="0" smtClean="0">
                <a:latin typeface="Arial" panose="020B0604020202020204" pitchFamily="34" charset="0"/>
                <a:cs typeface="Arial" panose="020B0604020202020204" pitchFamily="34" charset="0"/>
              </a:rPr>
              <a:t>and</a:t>
            </a:r>
            <a:r>
              <a:rPr lang="en-US" altLang="en-US" sz="2200" b="1" dirty="0" smtClean="0">
                <a:latin typeface="Arial" panose="020B0604020202020204" pitchFamily="34" charset="0"/>
                <a:cs typeface="Arial" panose="020B0604020202020204" pitchFamily="34" charset="0"/>
              </a:rPr>
              <a:t> response </a:t>
            </a:r>
            <a:r>
              <a:rPr lang="en-US" altLang="en-US" sz="2200" dirty="0" smtClean="0">
                <a:latin typeface="Arial" panose="020B0604020202020204" pitchFamily="34" charset="0"/>
                <a:cs typeface="Arial" panose="020B0604020202020204" pitchFamily="34" charset="0"/>
              </a:rPr>
              <a:t>when says that </a:t>
            </a:r>
            <a:r>
              <a:rPr lang="en-US" altLang="en-US" sz="2200" b="1" dirty="0" smtClean="0">
                <a:latin typeface="Arial" panose="020B0604020202020204" pitchFamily="34" charset="0"/>
                <a:cs typeface="Arial" panose="020B0604020202020204" pitchFamily="34" charset="0"/>
              </a:rPr>
              <a:t>“in worship the people assemble to hear and discuss God’s Word and then praise God with song and prayer.”</a:t>
            </a:r>
          </a:p>
          <a:p>
            <a:pPr marL="342900" indent="-342900" eaLnBrk="1" hangingPunct="1">
              <a:spcBef>
                <a:spcPct val="0"/>
              </a:spcBef>
              <a:buClrTx/>
              <a:buSzTx/>
              <a:defRPr/>
            </a:pPr>
            <a:r>
              <a:rPr lang="en-US" altLang="en-US" sz="2200" dirty="0" smtClean="0">
                <a:latin typeface="Arial" panose="020B0604020202020204" pitchFamily="34" charset="0"/>
                <a:cs typeface="Arial" panose="020B0604020202020204" pitchFamily="34" charset="0"/>
              </a:rPr>
              <a:t>Archbishop Thomas Cranmer said worship is directed to God’s glory and right human conduct:  </a:t>
            </a:r>
            <a:r>
              <a:rPr lang="en-US" altLang="en-US" sz="2200" b="1" dirty="0" smtClean="0">
                <a:latin typeface="Arial" panose="020B0604020202020204" pitchFamily="34" charset="0"/>
                <a:cs typeface="Arial" panose="020B0604020202020204" pitchFamily="34" charset="0"/>
              </a:rPr>
              <a:t>“setting forth of God’s honor and glory, and the reducing of the people to the 		most perfect and godly living.”</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7410">
                                            <p:txEl>
                                              <p:pRg st="4" end="4"/>
                                            </p:txEl>
                                          </p:spTgt>
                                        </p:tgtEl>
                                        <p:attrNameLst>
                                          <p:attrName>style.visibility</p:attrName>
                                        </p:attrNameLst>
                                      </p:cBhvr>
                                      <p:to>
                                        <p:strVal val="visible"/>
                                      </p:to>
                                    </p:set>
                                    <p:animEffect transition="in" filter="fade">
                                      <p:cBhvr>
                                        <p:cTn id="7" dur="1000"/>
                                        <p:tgtEl>
                                          <p:spTgt spid="17410">
                                            <p:txEl>
                                              <p:pRg st="4" end="4"/>
                                            </p:txEl>
                                          </p:spTgt>
                                        </p:tgtEl>
                                      </p:cBhvr>
                                    </p:animEffect>
                                    <p:anim calcmode="lin" valueType="num">
                                      <p:cBhvr>
                                        <p:cTn id="8" dur="1000" fill="hold"/>
                                        <p:tgtEl>
                                          <p:spTgt spid="17410">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17410">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7410">
                                            <p:txEl>
                                              <p:pRg st="5" end="5"/>
                                            </p:txEl>
                                          </p:spTgt>
                                        </p:tgtEl>
                                        <p:attrNameLst>
                                          <p:attrName>style.visibility</p:attrName>
                                        </p:attrNameLst>
                                      </p:cBhvr>
                                      <p:to>
                                        <p:strVal val="visible"/>
                                      </p:to>
                                    </p:set>
                                    <p:animEffect transition="in" filter="fade">
                                      <p:cBhvr>
                                        <p:cTn id="14" dur="1000"/>
                                        <p:tgtEl>
                                          <p:spTgt spid="17410">
                                            <p:txEl>
                                              <p:pRg st="5" end="5"/>
                                            </p:txEl>
                                          </p:spTgt>
                                        </p:tgtEl>
                                      </p:cBhvr>
                                    </p:animEffect>
                                    <p:anim calcmode="lin" valueType="num">
                                      <p:cBhvr>
                                        <p:cTn id="15" dur="1000" fill="hold"/>
                                        <p:tgtEl>
                                          <p:spTgt spid="17410">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17410">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7410">
                                            <p:txEl>
                                              <p:pRg st="6" end="6"/>
                                            </p:txEl>
                                          </p:spTgt>
                                        </p:tgtEl>
                                        <p:attrNameLst>
                                          <p:attrName>style.visibility</p:attrName>
                                        </p:attrNameLst>
                                      </p:cBhvr>
                                      <p:to>
                                        <p:strVal val="visible"/>
                                      </p:to>
                                    </p:set>
                                    <p:animEffect transition="in" filter="fade">
                                      <p:cBhvr>
                                        <p:cTn id="21" dur="1000"/>
                                        <p:tgtEl>
                                          <p:spTgt spid="17410">
                                            <p:txEl>
                                              <p:pRg st="6" end="6"/>
                                            </p:txEl>
                                          </p:spTgt>
                                        </p:tgtEl>
                                      </p:cBhvr>
                                    </p:animEffect>
                                    <p:anim calcmode="lin" valueType="num">
                                      <p:cBhvr>
                                        <p:cTn id="22" dur="1000" fill="hold"/>
                                        <p:tgtEl>
                                          <p:spTgt spid="17410">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17410">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ChangeArrowheads="1"/>
          </p:cNvSpPr>
          <p:nvPr/>
        </p:nvSpPr>
        <p:spPr bwMode="auto">
          <a:xfrm>
            <a:off x="304800" y="9525"/>
            <a:ext cx="8305800" cy="667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eaLnBrk="1" hangingPunct="1">
              <a:spcBef>
                <a:spcPct val="0"/>
              </a:spcBef>
              <a:buClrTx/>
              <a:buSzTx/>
              <a:buFontTx/>
              <a:buNone/>
              <a:defRPr/>
            </a:pPr>
            <a:r>
              <a:rPr lang="en-US" altLang="en-US" sz="3400" b="1" dirty="0" smtClean="0">
                <a:latin typeface="Arial" panose="020B0604020202020204" pitchFamily="34" charset="0"/>
                <a:cs typeface="Arial" panose="020B0604020202020204" pitchFamily="34" charset="0"/>
              </a:rPr>
              <a:t>What is Worship?</a:t>
            </a:r>
          </a:p>
          <a:p>
            <a:pPr eaLnBrk="1" hangingPunct="1">
              <a:spcBef>
                <a:spcPct val="0"/>
              </a:spcBef>
              <a:buClrTx/>
              <a:buSzTx/>
              <a:buFontTx/>
              <a:buNone/>
              <a:defRPr/>
            </a:pPr>
            <a:endParaRPr lang="en-US" altLang="en-US" sz="1000" b="1" dirty="0" smtClean="0">
              <a:latin typeface="Arial" panose="020B0604020202020204" pitchFamily="34" charset="0"/>
              <a:cs typeface="Arial" panose="020B0604020202020204" pitchFamily="34" charset="0"/>
            </a:endParaRPr>
          </a:p>
          <a:p>
            <a:pPr marL="342900" indent="-342900" eaLnBrk="1" hangingPunct="1">
              <a:spcBef>
                <a:spcPct val="0"/>
              </a:spcBef>
              <a:buClrTx/>
              <a:buSzTx/>
              <a:defRPr/>
            </a:pPr>
            <a:r>
              <a:rPr lang="en-US" altLang="en-US" sz="2400" dirty="0" smtClean="0">
                <a:latin typeface="Arial" panose="020B0604020202020204" pitchFamily="34" charset="0"/>
                <a:cs typeface="Arial" panose="020B0604020202020204" pitchFamily="34" charset="0"/>
              </a:rPr>
              <a:t>“Christian worship is response to the Divine call, to the ‘mighty deeds’ of God, culminating in the redemptive act of Christ.”</a:t>
            </a:r>
          </a:p>
          <a:p>
            <a:pPr marL="342900" indent="-342900" eaLnBrk="1" hangingPunct="1">
              <a:spcBef>
                <a:spcPct val="0"/>
              </a:spcBef>
              <a:buClrTx/>
              <a:buSzTx/>
              <a:defRPr/>
            </a:pPr>
            <a:r>
              <a:rPr lang="en-US" altLang="en-US" sz="2400" dirty="0" smtClean="0">
                <a:latin typeface="Arial" panose="020B0604020202020204" pitchFamily="34" charset="0"/>
                <a:cs typeface="Arial" panose="020B0604020202020204" pitchFamily="34" charset="0"/>
              </a:rPr>
              <a:t>“Christian worship is primarily and essentially an act of praise and adoration, which also implies a thankful acknowledgement of God’s embracing love and redemptive loving-kindness.”</a:t>
            </a:r>
          </a:p>
          <a:p>
            <a:pPr marL="342900" indent="-342900" eaLnBrk="1" hangingPunct="1">
              <a:spcBef>
                <a:spcPct val="0"/>
              </a:spcBef>
              <a:buClrTx/>
              <a:buSzTx/>
              <a:defRPr/>
            </a:pPr>
            <a:r>
              <a:rPr lang="en-US" altLang="en-US" sz="2400" dirty="0" smtClean="0">
                <a:latin typeface="Arial" panose="020B0604020202020204" pitchFamily="34" charset="0"/>
                <a:cs typeface="Arial" panose="020B0604020202020204" pitchFamily="34" charset="0"/>
              </a:rPr>
              <a:t>Worship is “for the glory of God and the sanctification and edification of the faithful.”  		Pope Pius X</a:t>
            </a:r>
          </a:p>
          <a:p>
            <a:pPr marL="342900" indent="-342900" eaLnBrk="1" hangingPunct="1">
              <a:spcBef>
                <a:spcPct val="0"/>
              </a:spcBef>
              <a:buClrTx/>
              <a:buSzTx/>
              <a:defRPr/>
            </a:pPr>
            <a:r>
              <a:rPr lang="en-US" altLang="en-US" sz="2400" dirty="0" smtClean="0">
                <a:latin typeface="Arial" panose="020B0604020202020204" pitchFamily="34" charset="0"/>
                <a:cs typeface="Arial" panose="020B0604020202020204" pitchFamily="34" charset="0"/>
              </a:rPr>
              <a:t>“Worship is not a human invention; rather it is a divine offering.  God offers himself in a personal relationship, and we respond  God’s offer of love elicits our response in worship.”  				Franklin M. </a:t>
            </a:r>
            <a:r>
              <a:rPr lang="en-US" altLang="en-US" sz="2400" dirty="0" err="1" smtClean="0">
                <a:latin typeface="Arial" panose="020B0604020202020204" pitchFamily="34" charset="0"/>
                <a:cs typeface="Arial" panose="020B0604020202020204" pitchFamily="34" charset="0"/>
              </a:rPr>
              <a:t>Segler</a:t>
            </a:r>
            <a:endParaRPr lang="en-US" altLang="en-US" sz="2400" dirty="0" smtClean="0">
              <a:latin typeface="Arial" panose="020B0604020202020204" pitchFamily="34" charset="0"/>
              <a:cs typeface="Arial" panose="020B0604020202020204" pitchFamily="34" charset="0"/>
            </a:endParaRPr>
          </a:p>
          <a:p>
            <a:pPr marL="342900" indent="-342900" eaLnBrk="1" hangingPunct="1">
              <a:spcBef>
                <a:spcPct val="0"/>
              </a:spcBef>
              <a:buClrTx/>
              <a:buSzTx/>
              <a:defRPr/>
            </a:pPr>
            <a:r>
              <a:rPr lang="en-US" altLang="en-US" sz="2400" dirty="0" smtClean="0">
                <a:latin typeface="Arial" panose="020B0604020202020204" pitchFamily="34" charset="0"/>
                <a:cs typeface="Arial" panose="020B0604020202020204" pitchFamily="34" charset="0"/>
              </a:rPr>
              <a:t>“Worship is the offering of our total selves to God – our 	intellects, our feelings, our attitudes and our 				possessions.”</a:t>
            </a:r>
            <a:endParaRPr lang="en-US" altLang="en-US" sz="2200" dirty="0" smtClean="0">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7410">
                                            <p:txEl>
                                              <p:pRg st="2" end="2"/>
                                            </p:txEl>
                                          </p:spTgt>
                                        </p:tgtEl>
                                        <p:attrNameLst>
                                          <p:attrName>style.visibility</p:attrName>
                                        </p:attrNameLst>
                                      </p:cBhvr>
                                      <p:to>
                                        <p:strVal val="visible"/>
                                      </p:to>
                                    </p:set>
                                    <p:animEffect transition="in" filter="fade">
                                      <p:cBhvr>
                                        <p:cTn id="7" dur="1000"/>
                                        <p:tgtEl>
                                          <p:spTgt spid="17410">
                                            <p:txEl>
                                              <p:pRg st="2" end="2"/>
                                            </p:txEl>
                                          </p:spTgt>
                                        </p:tgtEl>
                                      </p:cBhvr>
                                    </p:animEffect>
                                    <p:anim calcmode="lin" valueType="num">
                                      <p:cBhvr>
                                        <p:cTn id="8" dur="1000" fill="hold"/>
                                        <p:tgtEl>
                                          <p:spTgt spid="17410">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1741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7410">
                                            <p:txEl>
                                              <p:pRg st="3" end="3"/>
                                            </p:txEl>
                                          </p:spTgt>
                                        </p:tgtEl>
                                        <p:attrNameLst>
                                          <p:attrName>style.visibility</p:attrName>
                                        </p:attrNameLst>
                                      </p:cBhvr>
                                      <p:to>
                                        <p:strVal val="visible"/>
                                      </p:to>
                                    </p:set>
                                    <p:animEffect transition="in" filter="fade">
                                      <p:cBhvr>
                                        <p:cTn id="14" dur="1000"/>
                                        <p:tgtEl>
                                          <p:spTgt spid="17410">
                                            <p:txEl>
                                              <p:pRg st="3" end="3"/>
                                            </p:txEl>
                                          </p:spTgt>
                                        </p:tgtEl>
                                      </p:cBhvr>
                                    </p:animEffect>
                                    <p:anim calcmode="lin" valueType="num">
                                      <p:cBhvr>
                                        <p:cTn id="15" dur="1000" fill="hold"/>
                                        <p:tgtEl>
                                          <p:spTgt spid="17410">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1741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7410">
                                            <p:txEl>
                                              <p:pRg st="4" end="4"/>
                                            </p:txEl>
                                          </p:spTgt>
                                        </p:tgtEl>
                                        <p:attrNameLst>
                                          <p:attrName>style.visibility</p:attrName>
                                        </p:attrNameLst>
                                      </p:cBhvr>
                                      <p:to>
                                        <p:strVal val="visible"/>
                                      </p:to>
                                    </p:set>
                                    <p:animEffect transition="in" filter="fade">
                                      <p:cBhvr>
                                        <p:cTn id="21" dur="1000"/>
                                        <p:tgtEl>
                                          <p:spTgt spid="17410">
                                            <p:txEl>
                                              <p:pRg st="4" end="4"/>
                                            </p:txEl>
                                          </p:spTgt>
                                        </p:tgtEl>
                                      </p:cBhvr>
                                    </p:animEffect>
                                    <p:anim calcmode="lin" valueType="num">
                                      <p:cBhvr>
                                        <p:cTn id="22" dur="1000" fill="hold"/>
                                        <p:tgtEl>
                                          <p:spTgt spid="17410">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17410">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17410">
                                            <p:txEl>
                                              <p:pRg st="5" end="5"/>
                                            </p:txEl>
                                          </p:spTgt>
                                        </p:tgtEl>
                                        <p:attrNameLst>
                                          <p:attrName>style.visibility</p:attrName>
                                        </p:attrNameLst>
                                      </p:cBhvr>
                                      <p:to>
                                        <p:strVal val="visible"/>
                                      </p:to>
                                    </p:set>
                                    <p:animEffect transition="in" filter="fade">
                                      <p:cBhvr>
                                        <p:cTn id="28" dur="1000"/>
                                        <p:tgtEl>
                                          <p:spTgt spid="17410">
                                            <p:txEl>
                                              <p:pRg st="5" end="5"/>
                                            </p:txEl>
                                          </p:spTgt>
                                        </p:tgtEl>
                                      </p:cBhvr>
                                    </p:animEffect>
                                    <p:anim calcmode="lin" valueType="num">
                                      <p:cBhvr>
                                        <p:cTn id="29" dur="1000" fill="hold"/>
                                        <p:tgtEl>
                                          <p:spTgt spid="17410">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17410">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17410">
                                            <p:txEl>
                                              <p:pRg st="6" end="6"/>
                                            </p:txEl>
                                          </p:spTgt>
                                        </p:tgtEl>
                                        <p:attrNameLst>
                                          <p:attrName>style.visibility</p:attrName>
                                        </p:attrNameLst>
                                      </p:cBhvr>
                                      <p:to>
                                        <p:strVal val="visible"/>
                                      </p:to>
                                    </p:set>
                                    <p:animEffect transition="in" filter="fade">
                                      <p:cBhvr>
                                        <p:cTn id="35" dur="1000"/>
                                        <p:tgtEl>
                                          <p:spTgt spid="17410">
                                            <p:txEl>
                                              <p:pRg st="6" end="6"/>
                                            </p:txEl>
                                          </p:spTgt>
                                        </p:tgtEl>
                                      </p:cBhvr>
                                    </p:animEffect>
                                    <p:anim calcmode="lin" valueType="num">
                                      <p:cBhvr>
                                        <p:cTn id="36" dur="1000" fill="hold"/>
                                        <p:tgtEl>
                                          <p:spTgt spid="17410">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17410">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ChangeArrowheads="1"/>
          </p:cNvSpPr>
          <p:nvPr/>
        </p:nvSpPr>
        <p:spPr bwMode="auto">
          <a:xfrm>
            <a:off x="304800" y="76200"/>
            <a:ext cx="8839200" cy="612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3200" b="1" u="sng">
                <a:latin typeface="Arial" charset="0"/>
              </a:rPr>
              <a:t>Worship</a:t>
            </a:r>
            <a:r>
              <a:rPr lang="en-US" altLang="en-US" sz="3200">
                <a:latin typeface="Arial" charset="0"/>
              </a:rPr>
              <a:t> </a:t>
            </a:r>
            <a:r>
              <a:rPr lang="en-US" altLang="en-US" sz="2400">
                <a:latin typeface="Arial" charset="0"/>
              </a:rPr>
              <a:t>– corporate worship, both Biblically and through the Church’s history, is about </a:t>
            </a:r>
            <a:r>
              <a:rPr lang="en-US" altLang="en-US" sz="2400" b="1" i="1">
                <a:latin typeface="Arial" charset="0"/>
              </a:rPr>
              <a:t>remembrance</a:t>
            </a:r>
            <a:r>
              <a:rPr lang="en-US" altLang="en-US" sz="2400">
                <a:latin typeface="Arial" charset="0"/>
              </a:rPr>
              <a:t> and </a:t>
            </a:r>
            <a:r>
              <a:rPr lang="en-US" altLang="en-US" sz="2400" b="1" i="1">
                <a:latin typeface="Arial" charset="0"/>
              </a:rPr>
              <a:t>anticipation</a:t>
            </a:r>
            <a:r>
              <a:rPr lang="en-US" altLang="en-US" sz="2400">
                <a:latin typeface="Arial" charset="0"/>
              </a:rPr>
              <a:t>. </a:t>
            </a:r>
            <a:endParaRPr lang="en-US" altLang="en-US" sz="2400" b="1" u="sng">
              <a:latin typeface="Arial" charset="0"/>
            </a:endParaRPr>
          </a:p>
          <a:p>
            <a:pPr eaLnBrk="1" hangingPunct="1">
              <a:spcBef>
                <a:spcPct val="0"/>
              </a:spcBef>
              <a:buClrTx/>
              <a:buSzTx/>
              <a:buFontTx/>
              <a:buNone/>
            </a:pPr>
            <a:endParaRPr lang="en-US" altLang="en-US" sz="1200" b="1" u="sng">
              <a:latin typeface="Arial" charset="0"/>
            </a:endParaRPr>
          </a:p>
          <a:p>
            <a:pPr eaLnBrk="1" hangingPunct="1">
              <a:spcBef>
                <a:spcPct val="0"/>
              </a:spcBef>
              <a:buClrTx/>
              <a:buSzTx/>
              <a:buFont typeface="Wingdings 3" pitchFamily="18" charset="2"/>
              <a:buNone/>
            </a:pPr>
            <a:r>
              <a:rPr lang="en-US" altLang="en-US" sz="2800" b="1">
                <a:latin typeface="Arial" charset="0"/>
              </a:rPr>
              <a:t>Content </a:t>
            </a:r>
            <a:r>
              <a:rPr lang="en-US" altLang="en-US" sz="2400">
                <a:latin typeface="Arial" charset="0"/>
              </a:rPr>
              <a:t>– there has been a </a:t>
            </a:r>
            <a:r>
              <a:rPr lang="en-US" altLang="en-US" sz="2400" b="1" i="1">
                <a:latin typeface="Arial" charset="0"/>
              </a:rPr>
              <a:t>crisis of content </a:t>
            </a:r>
            <a:r>
              <a:rPr lang="en-US" altLang="en-US" sz="2400">
                <a:latin typeface="Arial" charset="0"/>
              </a:rPr>
              <a:t>in the modern worship movement, because it is </a:t>
            </a:r>
            <a:r>
              <a:rPr lang="en-US" altLang="en-US" sz="2400" i="1">
                <a:latin typeface="Arial" charset="0"/>
              </a:rPr>
              <a:t>disembodied</a:t>
            </a:r>
            <a:r>
              <a:rPr lang="en-US" altLang="en-US" sz="2400">
                <a:latin typeface="Arial" charset="0"/>
              </a:rPr>
              <a:t>; it is </a:t>
            </a:r>
            <a:r>
              <a:rPr lang="en-US" altLang="en-US" sz="2400" i="1">
                <a:latin typeface="Arial" charset="0"/>
              </a:rPr>
              <a:t>de-historicized</a:t>
            </a:r>
            <a:r>
              <a:rPr lang="en-US" altLang="en-US" sz="2400">
                <a:latin typeface="Arial" charset="0"/>
              </a:rPr>
              <a:t>; and it is </a:t>
            </a:r>
            <a:r>
              <a:rPr lang="en-US" altLang="en-US" sz="2400" i="1">
                <a:latin typeface="Arial" charset="0"/>
              </a:rPr>
              <a:t>individualized</a:t>
            </a:r>
            <a:r>
              <a:rPr lang="en-US" altLang="en-US" sz="2400">
                <a:latin typeface="Arial" charset="0"/>
              </a:rPr>
              <a:t>.</a:t>
            </a:r>
          </a:p>
          <a:p>
            <a:pPr eaLnBrk="1" hangingPunct="1">
              <a:spcBef>
                <a:spcPct val="0"/>
              </a:spcBef>
              <a:buClrTx/>
              <a:buSzTx/>
              <a:buFontTx/>
              <a:buNone/>
            </a:pPr>
            <a:endParaRPr lang="en-US" altLang="en-US" sz="1200">
              <a:latin typeface="Arial" charset="0"/>
            </a:endParaRPr>
          </a:p>
          <a:p>
            <a:pPr eaLnBrk="1" hangingPunct="1">
              <a:spcBef>
                <a:spcPct val="0"/>
              </a:spcBef>
              <a:buClrTx/>
              <a:buSzTx/>
              <a:buFontTx/>
              <a:buNone/>
            </a:pPr>
            <a:r>
              <a:rPr lang="en-US" altLang="en-US" sz="2800" b="1">
                <a:latin typeface="Arial" charset="0"/>
              </a:rPr>
              <a:t>Structure </a:t>
            </a:r>
            <a:r>
              <a:rPr lang="en-US" altLang="en-US" sz="2400">
                <a:latin typeface="Arial" charset="0"/>
              </a:rPr>
              <a:t>– “The story of God is communicated in the narrative of Word and Table,” which is deeply rooted in God’s narrative to us. The Word read and preached remembers God’s story through the Christ event; while Eucharistic prayers, songs, and symbols usher us into anticipation of the future kingdom of God. (Robert Webber)</a:t>
            </a:r>
          </a:p>
          <a:p>
            <a:pPr eaLnBrk="1" hangingPunct="1">
              <a:spcBef>
                <a:spcPct val="0"/>
              </a:spcBef>
              <a:buClrTx/>
              <a:buSzTx/>
              <a:buFontTx/>
              <a:buNone/>
            </a:pPr>
            <a:endParaRPr lang="en-US" altLang="en-US" sz="1200">
              <a:latin typeface="Arial" charset="0"/>
            </a:endParaRPr>
          </a:p>
          <a:p>
            <a:pPr eaLnBrk="1" hangingPunct="1">
              <a:spcBef>
                <a:spcPct val="0"/>
              </a:spcBef>
              <a:buClrTx/>
              <a:buSzTx/>
              <a:buFontTx/>
              <a:buNone/>
            </a:pPr>
            <a:r>
              <a:rPr lang="en-US" altLang="en-US" sz="2800" b="1">
                <a:latin typeface="Arial" charset="0"/>
              </a:rPr>
              <a:t>Style</a:t>
            </a:r>
            <a:r>
              <a:rPr lang="en-US" altLang="en-US" sz="2400">
                <a:latin typeface="Arial" charset="0"/>
              </a:rPr>
              <a:t> – music is where corporate worship is contextualized, and may be viewed as a cultural language. Congregational 	worship must be translated into those languages.</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7410">
                                            <p:txEl>
                                              <p:pRg st="2" end="2"/>
                                            </p:txEl>
                                          </p:spTgt>
                                        </p:tgtEl>
                                        <p:attrNameLst>
                                          <p:attrName>style.visibility</p:attrName>
                                        </p:attrNameLst>
                                      </p:cBhvr>
                                      <p:to>
                                        <p:strVal val="visible"/>
                                      </p:to>
                                    </p:set>
                                    <p:animEffect transition="in" filter="fade">
                                      <p:cBhvr>
                                        <p:cTn id="7" dur="1000"/>
                                        <p:tgtEl>
                                          <p:spTgt spid="17410">
                                            <p:txEl>
                                              <p:pRg st="2" end="2"/>
                                            </p:txEl>
                                          </p:spTgt>
                                        </p:tgtEl>
                                      </p:cBhvr>
                                    </p:animEffect>
                                    <p:anim calcmode="lin" valueType="num">
                                      <p:cBhvr>
                                        <p:cTn id="8" dur="1000" fill="hold"/>
                                        <p:tgtEl>
                                          <p:spTgt spid="17410">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1741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7410">
                                            <p:txEl>
                                              <p:pRg st="4" end="4"/>
                                            </p:txEl>
                                          </p:spTgt>
                                        </p:tgtEl>
                                        <p:attrNameLst>
                                          <p:attrName>style.visibility</p:attrName>
                                        </p:attrNameLst>
                                      </p:cBhvr>
                                      <p:to>
                                        <p:strVal val="visible"/>
                                      </p:to>
                                    </p:set>
                                    <p:animEffect transition="in" filter="fade">
                                      <p:cBhvr>
                                        <p:cTn id="14" dur="1000"/>
                                        <p:tgtEl>
                                          <p:spTgt spid="17410">
                                            <p:txEl>
                                              <p:pRg st="4" end="4"/>
                                            </p:txEl>
                                          </p:spTgt>
                                        </p:tgtEl>
                                      </p:cBhvr>
                                    </p:animEffect>
                                    <p:anim calcmode="lin" valueType="num">
                                      <p:cBhvr>
                                        <p:cTn id="15" dur="1000" fill="hold"/>
                                        <p:tgtEl>
                                          <p:spTgt spid="17410">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17410">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7410">
                                            <p:txEl>
                                              <p:pRg st="6" end="6"/>
                                            </p:txEl>
                                          </p:spTgt>
                                        </p:tgtEl>
                                        <p:attrNameLst>
                                          <p:attrName>style.visibility</p:attrName>
                                        </p:attrNameLst>
                                      </p:cBhvr>
                                      <p:to>
                                        <p:strVal val="visible"/>
                                      </p:to>
                                    </p:set>
                                    <p:animEffect transition="in" filter="fade">
                                      <p:cBhvr>
                                        <p:cTn id="21" dur="1000"/>
                                        <p:tgtEl>
                                          <p:spTgt spid="17410">
                                            <p:txEl>
                                              <p:pRg st="6" end="6"/>
                                            </p:txEl>
                                          </p:spTgt>
                                        </p:tgtEl>
                                      </p:cBhvr>
                                    </p:animEffect>
                                    <p:anim calcmode="lin" valueType="num">
                                      <p:cBhvr>
                                        <p:cTn id="22" dur="1000" fill="hold"/>
                                        <p:tgtEl>
                                          <p:spTgt spid="17410">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17410">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ChangeArrowheads="1"/>
          </p:cNvSpPr>
          <p:nvPr/>
        </p:nvSpPr>
        <p:spPr bwMode="auto">
          <a:xfrm>
            <a:off x="304800" y="152400"/>
            <a:ext cx="8839200" cy="455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eaLnBrk="1" hangingPunct="1">
              <a:spcBef>
                <a:spcPct val="0"/>
              </a:spcBef>
              <a:buClrTx/>
              <a:buSzTx/>
              <a:buFontTx/>
              <a:buNone/>
              <a:defRPr/>
            </a:pPr>
            <a:r>
              <a:rPr lang="en-US" altLang="en-US" sz="3200" b="1" u="sng" dirty="0" smtClean="0">
                <a:latin typeface="Arial" panose="020B0604020202020204" pitchFamily="34" charset="0"/>
                <a:cs typeface="Arial" panose="020B0604020202020204" pitchFamily="34" charset="0"/>
              </a:rPr>
              <a:t>Three challenges facing modern Worship</a:t>
            </a:r>
          </a:p>
          <a:p>
            <a:pPr eaLnBrk="1" hangingPunct="1">
              <a:spcBef>
                <a:spcPct val="0"/>
              </a:spcBef>
              <a:buClrTx/>
              <a:buSzTx/>
              <a:buFontTx/>
              <a:buNone/>
              <a:defRPr/>
            </a:pPr>
            <a:endParaRPr lang="en-US" altLang="en-US" sz="3200" b="1" u="sng" dirty="0" smtClean="0">
              <a:latin typeface="Arial" panose="020B0604020202020204" pitchFamily="34" charset="0"/>
              <a:cs typeface="Arial" panose="020B0604020202020204" pitchFamily="34" charset="0"/>
            </a:endParaRPr>
          </a:p>
          <a:p>
            <a:pPr marL="514350" indent="-514350" eaLnBrk="1" hangingPunct="1">
              <a:spcBef>
                <a:spcPts val="1800"/>
              </a:spcBef>
              <a:spcAft>
                <a:spcPts val="1800"/>
              </a:spcAft>
              <a:buClrTx/>
              <a:buSzTx/>
              <a:buFont typeface="+mj-lt"/>
              <a:buAutoNum type="arabicPeriod"/>
              <a:defRPr/>
            </a:pPr>
            <a:r>
              <a:rPr lang="en-US" altLang="en-US" sz="3600" b="1" dirty="0" smtClean="0">
                <a:latin typeface="Arial" panose="020B0604020202020204" pitchFamily="34" charset="0"/>
                <a:cs typeface="Arial" panose="020B0604020202020204" pitchFamily="34" charset="0"/>
              </a:rPr>
              <a:t>Limited supernaturalism</a:t>
            </a:r>
          </a:p>
          <a:p>
            <a:pPr marL="514350" indent="-514350" eaLnBrk="1" hangingPunct="1">
              <a:spcBef>
                <a:spcPts val="1800"/>
              </a:spcBef>
              <a:spcAft>
                <a:spcPts val="1800"/>
              </a:spcAft>
              <a:buClrTx/>
              <a:buSzTx/>
              <a:buFont typeface="+mj-lt"/>
              <a:buAutoNum type="arabicPeriod"/>
              <a:defRPr/>
            </a:pPr>
            <a:r>
              <a:rPr lang="en-US" altLang="en-US" sz="3600" b="1" dirty="0" smtClean="0">
                <a:latin typeface="Arial" panose="020B0604020202020204" pitchFamily="34" charset="0"/>
                <a:cs typeface="Arial" panose="020B0604020202020204" pitchFamily="34" charset="0"/>
              </a:rPr>
              <a:t>Anti-historical bias</a:t>
            </a:r>
          </a:p>
          <a:p>
            <a:pPr marL="514350" indent="-514350" eaLnBrk="1" hangingPunct="1">
              <a:spcBef>
                <a:spcPts val="1800"/>
              </a:spcBef>
              <a:spcAft>
                <a:spcPts val="1800"/>
              </a:spcAft>
              <a:buClrTx/>
              <a:buSzTx/>
              <a:buFont typeface="+mj-lt"/>
              <a:buAutoNum type="arabicPeriod"/>
              <a:defRPr/>
            </a:pPr>
            <a:r>
              <a:rPr lang="en-US" altLang="en-US" sz="3600" b="1" dirty="0" err="1" smtClean="0">
                <a:latin typeface="Arial" panose="020B0604020202020204" pitchFamily="34" charset="0"/>
                <a:cs typeface="Arial" panose="020B0604020202020204" pitchFamily="34" charset="0"/>
              </a:rPr>
              <a:t>Sacramentalization</a:t>
            </a:r>
            <a:r>
              <a:rPr lang="en-US" altLang="en-US" sz="3600" b="1" dirty="0" smtClean="0">
                <a:latin typeface="Arial" panose="020B0604020202020204" pitchFamily="34" charset="0"/>
                <a:cs typeface="Arial" panose="020B0604020202020204" pitchFamily="34" charset="0"/>
              </a:rPr>
              <a:t> of singing</a:t>
            </a:r>
          </a:p>
          <a:p>
            <a:pPr marL="514350" indent="-514350" eaLnBrk="1" hangingPunct="1">
              <a:spcBef>
                <a:spcPct val="0"/>
              </a:spcBef>
              <a:buClrTx/>
              <a:buSzTx/>
              <a:buFont typeface="+mj-lt"/>
              <a:buAutoNum type="arabicPeriod"/>
              <a:defRPr/>
            </a:pPr>
            <a:endParaRPr lang="en-US" altLang="en-US" sz="2800" dirty="0" smtClean="0">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7410">
                                            <p:txEl>
                                              <p:pRg st="2" end="2"/>
                                            </p:txEl>
                                          </p:spTgt>
                                        </p:tgtEl>
                                        <p:attrNameLst>
                                          <p:attrName>style.visibility</p:attrName>
                                        </p:attrNameLst>
                                      </p:cBhvr>
                                      <p:to>
                                        <p:strVal val="visible"/>
                                      </p:to>
                                    </p:set>
                                    <p:animEffect transition="in" filter="fade">
                                      <p:cBhvr>
                                        <p:cTn id="7" dur="1000"/>
                                        <p:tgtEl>
                                          <p:spTgt spid="17410">
                                            <p:txEl>
                                              <p:pRg st="2" end="2"/>
                                            </p:txEl>
                                          </p:spTgt>
                                        </p:tgtEl>
                                      </p:cBhvr>
                                    </p:animEffect>
                                    <p:anim calcmode="lin" valueType="num">
                                      <p:cBhvr>
                                        <p:cTn id="8" dur="1000" fill="hold"/>
                                        <p:tgtEl>
                                          <p:spTgt spid="17410">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1741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7410">
                                            <p:txEl>
                                              <p:pRg st="3" end="3"/>
                                            </p:txEl>
                                          </p:spTgt>
                                        </p:tgtEl>
                                        <p:attrNameLst>
                                          <p:attrName>style.visibility</p:attrName>
                                        </p:attrNameLst>
                                      </p:cBhvr>
                                      <p:to>
                                        <p:strVal val="visible"/>
                                      </p:to>
                                    </p:set>
                                    <p:animEffect transition="in" filter="fade">
                                      <p:cBhvr>
                                        <p:cTn id="14" dur="1000"/>
                                        <p:tgtEl>
                                          <p:spTgt spid="17410">
                                            <p:txEl>
                                              <p:pRg st="3" end="3"/>
                                            </p:txEl>
                                          </p:spTgt>
                                        </p:tgtEl>
                                      </p:cBhvr>
                                    </p:animEffect>
                                    <p:anim calcmode="lin" valueType="num">
                                      <p:cBhvr>
                                        <p:cTn id="15" dur="1000" fill="hold"/>
                                        <p:tgtEl>
                                          <p:spTgt spid="17410">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1741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7410">
                                            <p:txEl>
                                              <p:pRg st="4" end="4"/>
                                            </p:txEl>
                                          </p:spTgt>
                                        </p:tgtEl>
                                        <p:attrNameLst>
                                          <p:attrName>style.visibility</p:attrName>
                                        </p:attrNameLst>
                                      </p:cBhvr>
                                      <p:to>
                                        <p:strVal val="visible"/>
                                      </p:to>
                                    </p:set>
                                    <p:animEffect transition="in" filter="fade">
                                      <p:cBhvr>
                                        <p:cTn id="21" dur="1000"/>
                                        <p:tgtEl>
                                          <p:spTgt spid="17410">
                                            <p:txEl>
                                              <p:pRg st="4" end="4"/>
                                            </p:txEl>
                                          </p:spTgt>
                                        </p:tgtEl>
                                      </p:cBhvr>
                                    </p:animEffect>
                                    <p:anim calcmode="lin" valueType="num">
                                      <p:cBhvr>
                                        <p:cTn id="22" dur="1000" fill="hold"/>
                                        <p:tgtEl>
                                          <p:spTgt spid="17410">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1741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ChangeArrowheads="1"/>
          </p:cNvSpPr>
          <p:nvPr/>
        </p:nvSpPr>
        <p:spPr bwMode="auto">
          <a:xfrm>
            <a:off x="152400" y="152400"/>
            <a:ext cx="8839200" cy="684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3600" b="1" u="sng">
                <a:latin typeface="Arial" charset="0"/>
              </a:rPr>
              <a:t>What Proper Worship Must Be</a:t>
            </a:r>
          </a:p>
          <a:p>
            <a:pPr eaLnBrk="1" hangingPunct="1">
              <a:spcBef>
                <a:spcPct val="0"/>
              </a:spcBef>
              <a:buClrTx/>
              <a:buSzTx/>
              <a:buFontTx/>
              <a:buNone/>
            </a:pPr>
            <a:endParaRPr lang="en-US" altLang="en-US" sz="400" b="1" u="sng">
              <a:latin typeface="Arial" charset="0"/>
            </a:endParaRPr>
          </a:p>
          <a:p>
            <a:pPr>
              <a:buFont typeface="Wingdings 3" pitchFamily="18" charset="2"/>
              <a:buNone/>
            </a:pPr>
            <a:r>
              <a:rPr lang="en-US" altLang="en-US" sz="2800" b="1">
                <a:latin typeface="Arial" charset="0"/>
              </a:rPr>
              <a:t>1. Christ-centered. </a:t>
            </a:r>
            <a:r>
              <a:rPr lang="en-US" altLang="en-US" sz="2400">
                <a:latin typeface="Arial" charset="0"/>
              </a:rPr>
              <a:t>In contrast with being audience-driven.  Worship (including congregational music) must not be shaped around the congregation but around Christ. This means the content of the songs point to Christ; it means the sermon ends not with a call to try harder or do better, but to behold Christ as our Great Redeemer.</a:t>
            </a:r>
          </a:p>
          <a:p>
            <a:pPr>
              <a:buFont typeface="Wingdings 3" pitchFamily="18" charset="2"/>
              <a:buNone/>
            </a:pPr>
            <a:endParaRPr lang="en-US" altLang="en-US" sz="1000">
              <a:latin typeface="Arial" charset="0"/>
            </a:endParaRPr>
          </a:p>
          <a:p>
            <a:pPr>
              <a:buFont typeface="Wingdings 3" pitchFamily="18" charset="2"/>
              <a:buNone/>
            </a:pPr>
            <a:r>
              <a:rPr lang="en-US" altLang="en-US" sz="2800" b="1">
                <a:latin typeface="Arial" charset="0"/>
              </a:rPr>
              <a:t>2. Gospel-shaped. </a:t>
            </a:r>
            <a:r>
              <a:rPr lang="en-US" altLang="en-US" sz="2400">
                <a:latin typeface="Arial" charset="0"/>
              </a:rPr>
              <a:t>Worship must orient people around the Scripture and around the Sacrament – Word and Table. Instead, many church services are structured like a variety-show.</a:t>
            </a:r>
          </a:p>
          <a:p>
            <a:pPr>
              <a:buFont typeface="Wingdings 3" pitchFamily="18" charset="2"/>
              <a:buNone/>
            </a:pPr>
            <a:endParaRPr lang="en-US" altLang="en-US" sz="1000">
              <a:latin typeface="Arial" charset="0"/>
            </a:endParaRPr>
          </a:p>
          <a:p>
            <a:pPr>
              <a:buFont typeface="Wingdings 3" pitchFamily="18" charset="2"/>
              <a:buNone/>
            </a:pPr>
            <a:r>
              <a:rPr lang="en-US" altLang="en-US" sz="2800" b="1">
                <a:latin typeface="Arial" charset="0"/>
              </a:rPr>
              <a:t>3. Spirit-filled.  </a:t>
            </a:r>
            <a:r>
              <a:rPr lang="en-US" altLang="en-US" sz="2400">
                <a:latin typeface="Arial" charset="0"/>
              </a:rPr>
              <a:t>Not in the Pentecostal tradition so much as the miracle of Pentecost itself: when the Spirit empowered the 	apostles to proclaim the Gospel in the language of 			various peoples so that they understood it 					and were convicted by it.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7410">
                                            <p:txEl>
                                              <p:pRg st="2" end="2"/>
                                            </p:txEl>
                                          </p:spTgt>
                                        </p:tgtEl>
                                        <p:attrNameLst>
                                          <p:attrName>style.visibility</p:attrName>
                                        </p:attrNameLst>
                                      </p:cBhvr>
                                      <p:to>
                                        <p:strVal val="visible"/>
                                      </p:to>
                                    </p:set>
                                    <p:animEffect transition="in" filter="fade">
                                      <p:cBhvr>
                                        <p:cTn id="7" dur="1000"/>
                                        <p:tgtEl>
                                          <p:spTgt spid="17410">
                                            <p:txEl>
                                              <p:pRg st="2" end="2"/>
                                            </p:txEl>
                                          </p:spTgt>
                                        </p:tgtEl>
                                      </p:cBhvr>
                                    </p:animEffect>
                                    <p:anim calcmode="lin" valueType="num">
                                      <p:cBhvr>
                                        <p:cTn id="8" dur="1000" fill="hold"/>
                                        <p:tgtEl>
                                          <p:spTgt spid="17410">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1741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7410">
                                            <p:txEl>
                                              <p:pRg st="4" end="4"/>
                                            </p:txEl>
                                          </p:spTgt>
                                        </p:tgtEl>
                                        <p:attrNameLst>
                                          <p:attrName>style.visibility</p:attrName>
                                        </p:attrNameLst>
                                      </p:cBhvr>
                                      <p:to>
                                        <p:strVal val="visible"/>
                                      </p:to>
                                    </p:set>
                                    <p:animEffect transition="in" filter="fade">
                                      <p:cBhvr>
                                        <p:cTn id="14" dur="1000"/>
                                        <p:tgtEl>
                                          <p:spTgt spid="17410">
                                            <p:txEl>
                                              <p:pRg st="4" end="4"/>
                                            </p:txEl>
                                          </p:spTgt>
                                        </p:tgtEl>
                                      </p:cBhvr>
                                    </p:animEffect>
                                    <p:anim calcmode="lin" valueType="num">
                                      <p:cBhvr>
                                        <p:cTn id="15" dur="1000" fill="hold"/>
                                        <p:tgtEl>
                                          <p:spTgt spid="17410">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17410">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7410">
                                            <p:txEl>
                                              <p:pRg st="6" end="6"/>
                                            </p:txEl>
                                          </p:spTgt>
                                        </p:tgtEl>
                                        <p:attrNameLst>
                                          <p:attrName>style.visibility</p:attrName>
                                        </p:attrNameLst>
                                      </p:cBhvr>
                                      <p:to>
                                        <p:strVal val="visible"/>
                                      </p:to>
                                    </p:set>
                                    <p:animEffect transition="in" filter="fade">
                                      <p:cBhvr>
                                        <p:cTn id="21" dur="1000"/>
                                        <p:tgtEl>
                                          <p:spTgt spid="17410">
                                            <p:txEl>
                                              <p:pRg st="6" end="6"/>
                                            </p:txEl>
                                          </p:spTgt>
                                        </p:tgtEl>
                                      </p:cBhvr>
                                    </p:animEffect>
                                    <p:anim calcmode="lin" valueType="num">
                                      <p:cBhvr>
                                        <p:cTn id="22" dur="1000" fill="hold"/>
                                        <p:tgtEl>
                                          <p:spTgt spid="17410">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17410">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
  <TotalTime>9146</TotalTime>
  <Words>3800</Words>
  <Application>Microsoft Office PowerPoint</Application>
  <PresentationFormat>On-screen Show (4:3)</PresentationFormat>
  <Paragraphs>174</Paragraphs>
  <Slides>11</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Times New Roman</vt:lpstr>
      <vt:lpstr>Arial</vt:lpstr>
      <vt:lpstr>Lucida Sans Unicode</vt:lpstr>
      <vt:lpstr>Wingdings 3</vt:lpstr>
      <vt:lpstr>Verdana</vt:lpstr>
      <vt:lpstr>Wingdings 2</vt:lpstr>
      <vt:lpstr>Concourse</vt:lpstr>
      <vt:lpstr>Worship (CL4)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We Believe and Teach</dc:title>
  <dc:creator>Ross D. Arnold</dc:creator>
  <cp:lastModifiedBy>Carolyn</cp:lastModifiedBy>
  <cp:revision>347</cp:revision>
  <cp:lastPrinted>2015-01-28T23:05:49Z</cp:lastPrinted>
  <dcterms:created xsi:type="dcterms:W3CDTF">2001-09-16T00:08:39Z</dcterms:created>
  <dcterms:modified xsi:type="dcterms:W3CDTF">2015-10-07T22:54:24Z</dcterms:modified>
</cp:coreProperties>
</file>