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notesMasterIdLst>
    <p:notesMasterId r:id="rId10"/>
  </p:notesMasterIdLst>
  <p:handoutMasterIdLst>
    <p:handoutMasterId r:id="rId11"/>
  </p:handoutMasterIdLst>
  <p:sldIdLst>
    <p:sldId id="256" r:id="rId2"/>
    <p:sldId id="308" r:id="rId3"/>
    <p:sldId id="299" r:id="rId4"/>
    <p:sldId id="309" r:id="rId5"/>
    <p:sldId id="312" r:id="rId6"/>
    <p:sldId id="298" r:id="rId7"/>
    <p:sldId id="310" r:id="rId8"/>
    <p:sldId id="311" r:id="rId9"/>
  </p:sldIdLst>
  <p:sldSz cx="9144000" cy="6858000" type="screen4x3"/>
  <p:notesSz cx="7077075" cy="93630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80524" autoAdjust="0"/>
  </p:normalViewPr>
  <p:slideViewPr>
    <p:cSldViewPr>
      <p:cViewPr varScale="1">
        <p:scale>
          <a:sx n="102" d="100"/>
          <a:sy n="102" d="100"/>
        </p:scale>
        <p:origin x="-1618"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5" d="100"/>
          <a:sy n="75" d="100"/>
        </p:scale>
        <p:origin x="-2890" y="-82"/>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7107" name="Rectangle 3"/>
          <p:cNvSpPr>
            <a:spLocks noGrp="1" noChangeArrowheads="1"/>
          </p:cNvSpPr>
          <p:nvPr>
            <p:ph type="dt" sz="quarter"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47108" name="Rectangle 4"/>
          <p:cNvSpPr>
            <a:spLocks noGrp="1" noChangeArrowheads="1"/>
          </p:cNvSpPr>
          <p:nvPr>
            <p:ph type="ftr" sz="quarter" idx="2"/>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7109" name="Rectangle 5"/>
          <p:cNvSpPr>
            <a:spLocks noGrp="1" noChangeArrowheads="1"/>
          </p:cNvSpPr>
          <p:nvPr>
            <p:ph type="sldNum" sz="quarter" idx="3"/>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EB72BDDE-34FB-4256-A4FB-FE840E1D8695}" type="slidenum">
              <a:rPr lang="en-US"/>
              <a:pPr>
                <a:defRPr/>
              </a:pPr>
              <a:t>‹#›</a:t>
            </a:fld>
            <a:endParaRPr lang="en-US"/>
          </a:p>
        </p:txBody>
      </p:sp>
    </p:spTree>
    <p:extLst>
      <p:ext uri="{BB962C8B-B14F-4D97-AF65-F5344CB8AC3E}">
        <p14:creationId xmlns:p14="http://schemas.microsoft.com/office/powerpoint/2010/main" val="1584192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defRPr sz="1200">
                <a:cs typeface="+mn-cs"/>
              </a:defRPr>
            </a:lvl1pPr>
          </a:lstStyle>
          <a:p>
            <a:pPr>
              <a:defRPr/>
            </a:pPr>
            <a:endParaRPr lang="en-US"/>
          </a:p>
        </p:txBody>
      </p:sp>
      <p:sp>
        <p:nvSpPr>
          <p:cNvPr id="44035" name="Rectangle 3"/>
          <p:cNvSpPr>
            <a:spLocks noGrp="1" noChangeArrowheads="1"/>
          </p:cNvSpPr>
          <p:nvPr>
            <p:ph type="dt" idx="1"/>
          </p:nvPr>
        </p:nvSpPr>
        <p:spPr bwMode="auto">
          <a:xfrm>
            <a:off x="4010025" y="0"/>
            <a:ext cx="3067050" cy="46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lvl1pPr algn="r">
              <a:defRPr sz="1200">
                <a:cs typeface="+mn-cs"/>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98563" y="703263"/>
            <a:ext cx="4679950" cy="35099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44563" y="4446588"/>
            <a:ext cx="5187950" cy="421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defRPr sz="1200">
                <a:cs typeface="+mn-cs"/>
              </a:defRPr>
            </a:lvl1pPr>
          </a:lstStyle>
          <a:p>
            <a:pPr>
              <a:defRPr/>
            </a:pPr>
            <a:endParaRPr lang="en-US"/>
          </a:p>
        </p:txBody>
      </p:sp>
      <p:sp>
        <p:nvSpPr>
          <p:cNvPr id="44039" name="Rectangle 7"/>
          <p:cNvSpPr>
            <a:spLocks noGrp="1" noChangeArrowheads="1"/>
          </p:cNvSpPr>
          <p:nvPr>
            <p:ph type="sldNum" sz="quarter" idx="5"/>
          </p:nvPr>
        </p:nvSpPr>
        <p:spPr bwMode="auto">
          <a:xfrm>
            <a:off x="4010025" y="8894763"/>
            <a:ext cx="3067050"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937" tIns="46968" rIns="93937" bIns="46968" numCol="1" anchor="b" anchorCtr="0" compatLnSpc="1">
            <a:prstTxWarp prst="textNoShape">
              <a:avLst/>
            </a:prstTxWarp>
          </a:bodyPr>
          <a:lstStyle>
            <a:lvl1pPr algn="r">
              <a:defRPr sz="1200">
                <a:cs typeface="+mn-cs"/>
              </a:defRPr>
            </a:lvl1pPr>
          </a:lstStyle>
          <a:p>
            <a:pPr>
              <a:defRPr/>
            </a:pPr>
            <a:fld id="{9B96193A-A97E-4CB4-BFE8-2854CBD542DF}" type="slidenum">
              <a:rPr lang="en-US"/>
              <a:pPr>
                <a:defRPr/>
              </a:pPr>
              <a:t>‹#›</a:t>
            </a:fld>
            <a:endParaRPr lang="en-US"/>
          </a:p>
        </p:txBody>
      </p:sp>
    </p:spTree>
    <p:extLst>
      <p:ext uri="{BB962C8B-B14F-4D97-AF65-F5344CB8AC3E}">
        <p14:creationId xmlns:p14="http://schemas.microsoft.com/office/powerpoint/2010/main" val="449360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99CE8215-435A-4D62-9EAF-F81C49F73ED3}"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596D345F-BED2-4B2A-8A97-208AABCE8A2D}"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D819A20B-44EB-4199-B43C-76E964E22F83}"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133092B9-348C-4F8B-ABC9-7C2B6E299D79}"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961F1B61-DFEE-44FC-87ED-F64C614F7D81}"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4A621E34-48F6-47E1-8E48-59143243410C}"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85A68303-E6A1-4695-A7C9-9B38158201D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sz="1400" smtClean="0">
              <a:latin typeface="Arial" charset="0"/>
              <a:cs typeface="Arial" charset="0"/>
            </a:endParaRPr>
          </a:p>
        </p:txBody>
      </p:sp>
      <p:sp>
        <p:nvSpPr>
          <p:cNvPr id="4" name="Slide Number Placeholder 3"/>
          <p:cNvSpPr>
            <a:spLocks noGrp="1"/>
          </p:cNvSpPr>
          <p:nvPr>
            <p:ph type="sldNum" sz="quarter" idx="5"/>
          </p:nvPr>
        </p:nvSpPr>
        <p:spPr/>
        <p:txBody>
          <a:bodyPr/>
          <a:lstStyle/>
          <a:p>
            <a:pPr>
              <a:defRPr/>
            </a:pPr>
            <a:fld id="{1D3D1BDC-86B2-41E3-9226-78F34DE99DD4}" type="slidenum">
              <a:rPr lang="en-US" smtClean="0"/>
              <a:pPr>
                <a:defRPr/>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11E2F85-C77B-4028-AB94-BF3BDFD7504E}" type="slidenum">
              <a:rPr lang="en-US"/>
              <a:pPr>
                <a:defRPr/>
              </a:pPr>
              <a:t>‹#›</a:t>
            </a:fld>
            <a:endParaRPr lang="en-US"/>
          </a:p>
        </p:txBody>
      </p:sp>
    </p:spTree>
    <p:extLst>
      <p:ext uri="{BB962C8B-B14F-4D97-AF65-F5344CB8AC3E}">
        <p14:creationId xmlns:p14="http://schemas.microsoft.com/office/powerpoint/2010/main" val="53882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F6E45CE-3F2A-41F0-8EDB-B428797A3540}" type="slidenum">
              <a:rPr lang="en-US"/>
              <a:pPr>
                <a:defRPr/>
              </a:pPr>
              <a:t>‹#›</a:t>
            </a:fld>
            <a:endParaRPr lang="en-US"/>
          </a:p>
        </p:txBody>
      </p:sp>
    </p:spTree>
    <p:extLst>
      <p:ext uri="{BB962C8B-B14F-4D97-AF65-F5344CB8AC3E}">
        <p14:creationId xmlns:p14="http://schemas.microsoft.com/office/powerpoint/2010/main" val="203351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205D0D7-1D5F-47B4-AB7A-ACEC8BB81FEC}" type="slidenum">
              <a:rPr lang="en-US"/>
              <a:pPr>
                <a:defRPr/>
              </a:pPr>
              <a:t>‹#›</a:t>
            </a:fld>
            <a:endParaRPr lang="en-US"/>
          </a:p>
        </p:txBody>
      </p:sp>
    </p:spTree>
    <p:extLst>
      <p:ext uri="{BB962C8B-B14F-4D97-AF65-F5344CB8AC3E}">
        <p14:creationId xmlns:p14="http://schemas.microsoft.com/office/powerpoint/2010/main" val="2131846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E84D6E-5690-4AE5-B077-7C06897E6968}" type="slidenum">
              <a:rPr lang="en-US"/>
              <a:pPr>
                <a:defRPr/>
              </a:pPr>
              <a:t>‹#›</a:t>
            </a:fld>
            <a:endParaRPr lang="en-US"/>
          </a:p>
        </p:txBody>
      </p:sp>
    </p:spTree>
    <p:extLst>
      <p:ext uri="{BB962C8B-B14F-4D97-AF65-F5344CB8AC3E}">
        <p14:creationId xmlns:p14="http://schemas.microsoft.com/office/powerpoint/2010/main" val="259301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C84748EC-A2BE-4D65-B00D-70F9D139E55F}" type="slidenum">
              <a:rPr lang="en-US"/>
              <a:pPr>
                <a:defRPr/>
              </a:pPr>
              <a:t>‹#›</a:t>
            </a:fld>
            <a:endParaRPr lang="en-US"/>
          </a:p>
        </p:txBody>
      </p:sp>
    </p:spTree>
    <p:extLst>
      <p:ext uri="{BB962C8B-B14F-4D97-AF65-F5344CB8AC3E}">
        <p14:creationId xmlns:p14="http://schemas.microsoft.com/office/powerpoint/2010/main" val="208060535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A4E67233-C0C7-4900-ABC5-E20B81937602}" type="slidenum">
              <a:rPr lang="en-US"/>
              <a:pPr>
                <a:defRPr/>
              </a:pPr>
              <a:t>‹#›</a:t>
            </a:fld>
            <a:endParaRPr lang="en-US"/>
          </a:p>
        </p:txBody>
      </p:sp>
    </p:spTree>
    <p:extLst>
      <p:ext uri="{BB962C8B-B14F-4D97-AF65-F5344CB8AC3E}">
        <p14:creationId xmlns:p14="http://schemas.microsoft.com/office/powerpoint/2010/main" val="83223459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0E6292EA-2E5C-4F0B-9002-D00F885E5E4A}" type="slidenum">
              <a:rPr lang="en-US"/>
              <a:pPr>
                <a:defRPr/>
              </a:pPr>
              <a:t>‹#›</a:t>
            </a:fld>
            <a:endParaRPr lang="en-US"/>
          </a:p>
        </p:txBody>
      </p:sp>
    </p:spTree>
    <p:extLst>
      <p:ext uri="{BB962C8B-B14F-4D97-AF65-F5344CB8AC3E}">
        <p14:creationId xmlns:p14="http://schemas.microsoft.com/office/powerpoint/2010/main" val="143881834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C02DDA46-1CA1-4D20-A765-DBDBB1C5BD8E}" type="slidenum">
              <a:rPr lang="en-US"/>
              <a:pPr>
                <a:defRPr/>
              </a:pPr>
              <a:t>‹#›</a:t>
            </a:fld>
            <a:endParaRPr lang="en-US"/>
          </a:p>
        </p:txBody>
      </p:sp>
    </p:spTree>
    <p:extLst>
      <p:ext uri="{BB962C8B-B14F-4D97-AF65-F5344CB8AC3E}">
        <p14:creationId xmlns:p14="http://schemas.microsoft.com/office/powerpoint/2010/main" val="192677259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B8EC58A-9062-4AE4-8B8C-AE5F41756E78}" type="slidenum">
              <a:rPr lang="en-US"/>
              <a:pPr>
                <a:defRPr/>
              </a:pPr>
              <a:t>‹#›</a:t>
            </a:fld>
            <a:endParaRPr lang="en-US"/>
          </a:p>
        </p:txBody>
      </p:sp>
    </p:spTree>
    <p:extLst>
      <p:ext uri="{BB962C8B-B14F-4D97-AF65-F5344CB8AC3E}">
        <p14:creationId xmlns:p14="http://schemas.microsoft.com/office/powerpoint/2010/main" val="2971566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CCC6D42-F833-46F0-9CC6-0A7CD2E28530}" type="slidenum">
              <a:rPr lang="en-US"/>
              <a:pPr>
                <a:defRPr/>
              </a:pPr>
              <a:t>‹#›</a:t>
            </a:fld>
            <a:endParaRPr lang="en-US"/>
          </a:p>
        </p:txBody>
      </p:sp>
    </p:spTree>
    <p:extLst>
      <p:ext uri="{BB962C8B-B14F-4D97-AF65-F5344CB8AC3E}">
        <p14:creationId xmlns:p14="http://schemas.microsoft.com/office/powerpoint/2010/main" val="102274108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4"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85DCDB9-E88D-4C7F-98E0-4988BF4B6915}" type="slidenum">
              <a:rPr lang="en-US"/>
              <a:pPr>
                <a:defRPr/>
              </a:pPr>
              <a:t>‹#›</a:t>
            </a:fld>
            <a:endParaRPr lang="en-US"/>
          </a:p>
        </p:txBody>
      </p:sp>
    </p:spTree>
    <p:extLst>
      <p:ext uri="{BB962C8B-B14F-4D97-AF65-F5344CB8AC3E}">
        <p14:creationId xmlns:p14="http://schemas.microsoft.com/office/powerpoint/2010/main" val="196014341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5EC58011-5B12-4222-BDE8-C164AD02432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0" r:id="rId1"/>
    <p:sldLayoutId id="2147483956" r:id="rId2"/>
    <p:sldLayoutId id="2147483961" r:id="rId3"/>
    <p:sldLayoutId id="2147483962" r:id="rId4"/>
    <p:sldLayoutId id="2147483963" r:id="rId5"/>
    <p:sldLayoutId id="2147483964" r:id="rId6"/>
    <p:sldLayoutId id="2147483957" r:id="rId7"/>
    <p:sldLayoutId id="2147483965" r:id="rId8"/>
    <p:sldLayoutId id="2147483966" r:id="rId9"/>
    <p:sldLayoutId id="2147483958" r:id="rId10"/>
    <p:sldLayoutId id="2147483959"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219200" y="4800600"/>
            <a:ext cx="6400800" cy="1295400"/>
          </a:xfrm>
        </p:spPr>
        <p:txBody>
          <a:bodyPr/>
          <a:lstStyle/>
          <a:p>
            <a:pPr algn="ctr" eaLnBrk="1" hangingPunct="1">
              <a:buFontTx/>
              <a:buNone/>
            </a:pPr>
            <a:r>
              <a:rPr lang="en-US" altLang="en-US" b="1" smtClean="0">
                <a:latin typeface="Arial" charset="0"/>
                <a:cs typeface="Arial" charset="0"/>
              </a:rPr>
              <a:t>	</a:t>
            </a:r>
            <a:r>
              <a:rPr lang="en-US" altLang="en-US" sz="2800" b="1" smtClean="0">
                <a:latin typeface="Arial" charset="0"/>
                <a:cs typeface="Arial" charset="0"/>
              </a:rPr>
              <a:t>Ross Arnold, Winter 2015</a:t>
            </a:r>
            <a:br>
              <a:rPr lang="en-US" altLang="en-US" sz="2800" b="1" smtClean="0">
                <a:latin typeface="Arial" charset="0"/>
                <a:cs typeface="Arial" charset="0"/>
              </a:rPr>
            </a:br>
            <a:r>
              <a:rPr lang="en-US" altLang="en-US" sz="2800" b="1" smtClean="0">
                <a:latin typeface="Arial" charset="0"/>
                <a:cs typeface="Arial" charset="0"/>
              </a:rPr>
              <a:t>Lakeside institute of Theology</a:t>
            </a:r>
          </a:p>
        </p:txBody>
      </p:sp>
      <p:sp>
        <p:nvSpPr>
          <p:cNvPr id="3074" name="Rectangle 2"/>
          <p:cNvSpPr>
            <a:spLocks noGrp="1" noChangeArrowheads="1"/>
          </p:cNvSpPr>
          <p:nvPr>
            <p:ph type="title"/>
          </p:nvPr>
        </p:nvSpPr>
        <p:spPr>
          <a:xfrm>
            <a:off x="685800" y="609600"/>
            <a:ext cx="7772400" cy="1393825"/>
          </a:xfrm>
        </p:spPr>
        <p:txBody>
          <a:bodyPr/>
          <a:lstStyle/>
          <a:p>
            <a:pPr algn="ctr" eaLnBrk="1" fontAlgn="auto" hangingPunct="1">
              <a:spcAft>
                <a:spcPts val="0"/>
              </a:spcAft>
              <a:defRPr/>
            </a:pPr>
            <a:r>
              <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rPr>
              <a:t>Apologetics </a:t>
            </a:r>
            <a:r>
              <a:rPr lang="en-US" altLang="en-US" sz="2800" dirty="0" smtClean="0">
                <a:solidFill>
                  <a:schemeClr val="tx1">
                    <a:lumMod val="95000"/>
                    <a:lumOff val="5000"/>
                  </a:schemeClr>
                </a:solidFill>
                <a:effectLst/>
                <a:latin typeface="Arial" panose="020B0604020202020204" pitchFamily="34" charset="0"/>
                <a:cs typeface="Arial" panose="020B0604020202020204" pitchFamily="34" charset="0"/>
              </a:rPr>
              <a:t>(CM4)</a:t>
            </a:r>
            <a:endParaRPr lang="en-US" altLang="en-US" sz="4800" dirty="0" smtClean="0">
              <a:solidFill>
                <a:schemeClr val="tx1">
                  <a:lumMod val="95000"/>
                  <a:lumOff val="5000"/>
                </a:schemeClr>
              </a:solidFill>
              <a:effectLst/>
              <a:latin typeface="Arial" panose="020B0604020202020204" pitchFamily="34" charset="0"/>
              <a:cs typeface="Arial" panose="020B0604020202020204" pitchFamily="34" charset="0"/>
            </a:endParaRPr>
          </a:p>
        </p:txBody>
      </p:sp>
      <p:sp>
        <p:nvSpPr>
          <p:cNvPr id="9220" name="TextBox 1"/>
          <p:cNvSpPr txBox="1">
            <a:spLocks noChangeArrowheads="1"/>
          </p:cNvSpPr>
          <p:nvPr/>
        </p:nvSpPr>
        <p:spPr bwMode="auto">
          <a:xfrm>
            <a:off x="152400" y="1981200"/>
            <a:ext cx="8839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ctr" eaLnBrk="1" hangingPunct="1">
              <a:spcBef>
                <a:spcPct val="0"/>
              </a:spcBef>
              <a:buClrTx/>
              <a:buSzTx/>
              <a:buFontTx/>
              <a:buNone/>
            </a:pPr>
            <a:r>
              <a:rPr lang="en-US" altLang="en-US" sz="4400" b="1">
                <a:latin typeface="Arial" charset="0"/>
              </a:rPr>
              <a:t>Responding to the New Atheists</a:t>
            </a:r>
          </a:p>
          <a:p>
            <a:pPr algn="ctr" eaLnBrk="1" hangingPunct="1">
              <a:spcBef>
                <a:spcPct val="0"/>
              </a:spcBef>
              <a:buClrTx/>
              <a:buSzTx/>
              <a:buFontTx/>
              <a:buNone/>
            </a:pPr>
            <a:r>
              <a:rPr lang="en-US" altLang="en-US" sz="2800" dirty="0">
                <a:latin typeface="Arial" charset="0"/>
              </a:rPr>
              <a:t>March 13, 2015</a:t>
            </a:r>
          </a:p>
          <a:p>
            <a:pPr eaLnBrk="1" hangingPunct="1">
              <a:spcBef>
                <a:spcPct val="0"/>
              </a:spcBef>
              <a:buClrTx/>
              <a:buSzTx/>
              <a:buFontTx/>
              <a:buNone/>
            </a:pPr>
            <a:endParaRPr lang="en-US" altLang="en-US" sz="2400" dirty="0">
              <a:latin typeface="Arial"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228600" y="304800"/>
            <a:ext cx="8839200" cy="529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hangingPunct="1">
              <a:spcBef>
                <a:spcPct val="0"/>
              </a:spcBef>
              <a:buClrTx/>
              <a:buSzTx/>
              <a:buFontTx/>
              <a:buNone/>
            </a:pPr>
            <a:r>
              <a:rPr lang="en-US" altLang="en-US" sz="3600" b="1" u="sng">
                <a:latin typeface="Arial" charset="0"/>
              </a:rPr>
              <a:t>Apologetics</a:t>
            </a:r>
            <a:r>
              <a:rPr lang="en-US" altLang="en-US" sz="3600" b="1">
                <a:latin typeface="Arial" charset="0"/>
              </a:rPr>
              <a:t> </a:t>
            </a:r>
            <a:r>
              <a:rPr lang="en-US" altLang="en-US" sz="2800" b="1">
                <a:latin typeface="Arial" charset="0"/>
              </a:rPr>
              <a:t>(CM4)</a:t>
            </a:r>
            <a:r>
              <a:rPr lang="en-US" altLang="en-US" sz="3600" b="1">
                <a:latin typeface="Arial" charset="0"/>
              </a:rPr>
              <a:t> </a:t>
            </a:r>
          </a:p>
          <a:p>
            <a:pPr eaLnBrk="1" hangingPunct="1">
              <a:spcBef>
                <a:spcPct val="0"/>
              </a:spcBef>
              <a:buClrTx/>
              <a:buSzTx/>
              <a:buFontTx/>
              <a:buNone/>
            </a:pPr>
            <a:endParaRPr lang="en-US" altLang="en-US" sz="600" b="1">
              <a:latin typeface="Arial" charset="0"/>
            </a:endParaRPr>
          </a:p>
          <a:p>
            <a:pPr eaLnBrk="1" hangingPunct="1">
              <a:spcBef>
                <a:spcPts val="600"/>
              </a:spcBef>
              <a:buClrTx/>
              <a:buSzTx/>
              <a:buFontTx/>
              <a:buNone/>
            </a:pPr>
            <a:r>
              <a:rPr lang="en-US" altLang="en-US" sz="3200">
                <a:latin typeface="Arial" charset="0"/>
              </a:rPr>
              <a:t>Jan. 30 – Introduction to Apologetics</a:t>
            </a:r>
          </a:p>
          <a:p>
            <a:pPr eaLnBrk="1" hangingPunct="1">
              <a:spcBef>
                <a:spcPts val="600"/>
              </a:spcBef>
              <a:buClrTx/>
              <a:buSzTx/>
              <a:buFontTx/>
              <a:buNone/>
            </a:pPr>
            <a:r>
              <a:rPr lang="en-US" altLang="en-US" sz="3200">
                <a:latin typeface="Arial" charset="0"/>
              </a:rPr>
              <a:t>Feb. 6 – Reliability of Witnesses </a:t>
            </a:r>
          </a:p>
          <a:p>
            <a:pPr eaLnBrk="1" hangingPunct="1">
              <a:spcBef>
                <a:spcPts val="600"/>
              </a:spcBef>
              <a:buClrTx/>
              <a:buSzTx/>
              <a:buFontTx/>
              <a:buNone/>
            </a:pPr>
            <a:r>
              <a:rPr lang="en-US" altLang="en-US" sz="3200">
                <a:latin typeface="Arial" charset="0"/>
              </a:rPr>
              <a:t>Feb. 13 – The Existence of God</a:t>
            </a:r>
          </a:p>
          <a:p>
            <a:pPr eaLnBrk="1" hangingPunct="1">
              <a:spcBef>
                <a:spcPts val="600"/>
              </a:spcBef>
              <a:buClrTx/>
              <a:buSzTx/>
              <a:buFontTx/>
              <a:buNone/>
            </a:pPr>
            <a:r>
              <a:rPr lang="en-US" altLang="en-US" sz="3200">
                <a:latin typeface="Arial" charset="0"/>
              </a:rPr>
              <a:t>Feb. 20 – The Existence of God 2</a:t>
            </a:r>
          </a:p>
          <a:p>
            <a:pPr eaLnBrk="1" hangingPunct="1">
              <a:spcBef>
                <a:spcPts val="600"/>
              </a:spcBef>
              <a:buClrTx/>
              <a:buSzTx/>
              <a:buFont typeface="Wingdings 3" pitchFamily="18" charset="2"/>
              <a:buNone/>
            </a:pPr>
            <a:r>
              <a:rPr lang="en-US" altLang="en-US" sz="3200">
                <a:latin typeface="Arial" charset="0"/>
              </a:rPr>
              <a:t>Feb. 27 – </a:t>
            </a:r>
            <a:r>
              <a:rPr lang="en-US" altLang="en-US" sz="3200" b="1">
                <a:latin typeface="Arial" charset="0"/>
              </a:rPr>
              <a:t>No Class</a:t>
            </a:r>
          </a:p>
          <a:p>
            <a:pPr eaLnBrk="1" hangingPunct="1">
              <a:spcBef>
                <a:spcPts val="600"/>
              </a:spcBef>
              <a:buClrTx/>
              <a:buSzTx/>
              <a:buFont typeface="Wingdings 3" pitchFamily="18" charset="2"/>
              <a:buNone/>
            </a:pPr>
            <a:r>
              <a:rPr lang="en-US" altLang="en-US" sz="3200">
                <a:latin typeface="Arial" charset="0"/>
              </a:rPr>
              <a:t>Mar. 6 – Morality, Miracles, and Prophesy </a:t>
            </a:r>
          </a:p>
          <a:p>
            <a:pPr eaLnBrk="1" hangingPunct="1">
              <a:spcBef>
                <a:spcPts val="600"/>
              </a:spcBef>
              <a:buClrTx/>
              <a:buSzTx/>
              <a:buFont typeface="Wingdings 3" pitchFamily="18" charset="2"/>
              <a:buNone/>
            </a:pPr>
            <a:r>
              <a:rPr lang="en-US" altLang="en-US" sz="3200">
                <a:latin typeface="Arial" charset="0"/>
              </a:rPr>
              <a:t>Mar. 13 – Responding to the New Atheists</a:t>
            </a:r>
          </a:p>
          <a:p>
            <a:pPr eaLnBrk="1" hangingPunct="1">
              <a:spcBef>
                <a:spcPts val="600"/>
              </a:spcBef>
              <a:buClrTx/>
              <a:buSzTx/>
              <a:buFont typeface="Wingdings 3" pitchFamily="18" charset="2"/>
              <a:buNone/>
            </a:pPr>
            <a:r>
              <a:rPr lang="en-US" altLang="en-US" sz="3200">
                <a:latin typeface="Arial" charset="0"/>
              </a:rPr>
              <a:t>Mar. 20 – Applying the Principles; Final Exam</a:t>
            </a: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33400"/>
            <a:ext cx="8991600" cy="6019800"/>
          </a:xfrm>
        </p:spPr>
        <p:txBody>
          <a:bodyPr/>
          <a:lstStyle/>
          <a:p>
            <a:pPr marL="690563" indent="-457200">
              <a:buClrTx/>
              <a:buSzPct val="80000"/>
            </a:pPr>
            <a:r>
              <a:rPr lang="en-US" altLang="en-US" sz="2800" smtClean="0">
                <a:latin typeface="Arial" charset="0"/>
                <a:cs typeface="Arial" charset="0"/>
              </a:rPr>
              <a:t>Late 20</a:t>
            </a:r>
            <a:r>
              <a:rPr lang="en-US" altLang="en-US" sz="2800" baseline="30000" smtClean="0">
                <a:latin typeface="Arial" charset="0"/>
                <a:cs typeface="Arial" charset="0"/>
              </a:rPr>
              <a:t>th</a:t>
            </a:r>
            <a:r>
              <a:rPr lang="en-US" altLang="en-US" sz="2800" smtClean="0">
                <a:latin typeface="Arial" charset="0"/>
                <a:cs typeface="Arial" charset="0"/>
              </a:rPr>
              <a:t>-early 21</a:t>
            </a:r>
            <a:r>
              <a:rPr lang="en-US" altLang="en-US" sz="2800" baseline="30000" smtClean="0">
                <a:latin typeface="Arial" charset="0"/>
                <a:cs typeface="Arial" charset="0"/>
              </a:rPr>
              <a:t>st</a:t>
            </a:r>
            <a:r>
              <a:rPr lang="en-US" altLang="en-US" sz="2800" smtClean="0">
                <a:latin typeface="Arial" charset="0"/>
                <a:cs typeface="Arial" charset="0"/>
              </a:rPr>
              <a:t> century social and political movement in favor of atheism and secularism.  It is marked by an aggressive attitude, advocating the view that </a:t>
            </a:r>
            <a:r>
              <a:rPr lang="en-US" altLang="en-US" sz="2800" i="1" smtClean="0">
                <a:latin typeface="Arial" charset="0"/>
                <a:cs typeface="Arial" charset="0"/>
              </a:rPr>
              <a:t>“religion should not simply be tolerated but should be countered, criticized, and exposed by rational argument wherever its influence arises.”</a:t>
            </a:r>
          </a:p>
          <a:p>
            <a:pPr marL="690563" indent="-457200">
              <a:buClrTx/>
              <a:buSzPct val="80000"/>
            </a:pPr>
            <a:r>
              <a:rPr lang="en-US" altLang="en-US" sz="2800" smtClean="0">
                <a:latin typeface="Arial" charset="0"/>
                <a:cs typeface="Arial" charset="0"/>
              </a:rPr>
              <a:t>2004 publication of </a:t>
            </a:r>
            <a:r>
              <a:rPr lang="en-US" altLang="en-US" sz="2800" b="1" i="1" smtClean="0">
                <a:latin typeface="Arial" charset="0"/>
                <a:cs typeface="Arial" charset="0"/>
              </a:rPr>
              <a:t>The End of Faith: Religion, Terror and the End of Reason</a:t>
            </a:r>
            <a:r>
              <a:rPr lang="en-US" altLang="en-US" sz="2800" i="1" smtClean="0">
                <a:latin typeface="Arial" charset="0"/>
                <a:cs typeface="Arial" charset="0"/>
              </a:rPr>
              <a:t> </a:t>
            </a:r>
            <a:r>
              <a:rPr lang="en-US" altLang="en-US" sz="2800" smtClean="0">
                <a:latin typeface="Arial" charset="0"/>
                <a:cs typeface="Arial" charset="0"/>
              </a:rPr>
              <a:t>by Sam Harris marked the beginning of a series of popular atheistic best-sellers. (Also</a:t>
            </a:r>
            <a:r>
              <a:rPr lang="en-US" altLang="en-US" sz="2800" i="1" smtClean="0">
                <a:latin typeface="Arial" charset="0"/>
                <a:cs typeface="Arial" charset="0"/>
              </a:rPr>
              <a:t> </a:t>
            </a:r>
            <a:r>
              <a:rPr lang="en-US" altLang="en-US" sz="2800" b="1" i="1" smtClean="0">
                <a:latin typeface="Arial" charset="0"/>
                <a:cs typeface="Arial" charset="0"/>
              </a:rPr>
              <a:t>The God Delusion </a:t>
            </a:r>
            <a:r>
              <a:rPr lang="en-US" altLang="en-US" sz="2800" smtClean="0">
                <a:latin typeface="Arial" charset="0"/>
                <a:cs typeface="Arial" charset="0"/>
              </a:rPr>
              <a:t>in 2006 by Richard Dawkins</a:t>
            </a:r>
            <a:r>
              <a:rPr lang="en-US" altLang="en-US" sz="2800" i="1" smtClean="0">
                <a:latin typeface="Arial" charset="0"/>
                <a:cs typeface="Arial" charset="0"/>
              </a:rPr>
              <a:t>; </a:t>
            </a:r>
            <a:r>
              <a:rPr lang="en-US" altLang="en-US" sz="2800" b="1" i="1" smtClean="0">
                <a:latin typeface="Arial" charset="0"/>
                <a:cs typeface="Arial" charset="0"/>
              </a:rPr>
              <a:t>Breaking the Spell </a:t>
            </a:r>
            <a:r>
              <a:rPr lang="en-US" altLang="en-US" sz="2800" smtClean="0">
                <a:latin typeface="Arial" charset="0"/>
                <a:cs typeface="Arial" charset="0"/>
              </a:rPr>
              <a:t>in 2006 by Daniel Dennett</a:t>
            </a:r>
            <a:r>
              <a:rPr lang="en-US" altLang="en-US" sz="2800" i="1" smtClean="0">
                <a:latin typeface="Arial" charset="0"/>
                <a:cs typeface="Arial" charset="0"/>
              </a:rPr>
              <a:t>; </a:t>
            </a:r>
            <a:r>
              <a:rPr lang="en-US" altLang="en-US" sz="2800" b="1" i="1" smtClean="0">
                <a:latin typeface="Arial" charset="0"/>
                <a:cs typeface="Arial" charset="0"/>
              </a:rPr>
              <a:t>God is Not Great</a:t>
            </a:r>
            <a:r>
              <a:rPr lang="en-US" altLang="en-US" sz="2800" i="1" smtClean="0">
                <a:latin typeface="Arial" charset="0"/>
                <a:cs typeface="Arial" charset="0"/>
              </a:rPr>
              <a:t> </a:t>
            </a:r>
            <a:r>
              <a:rPr lang="en-US" altLang="en-US" sz="2800" smtClean="0">
                <a:latin typeface="Arial" charset="0"/>
                <a:cs typeface="Arial" charset="0"/>
              </a:rPr>
              <a:t>in 2007 		by Christopher Hitchens</a:t>
            </a:r>
            <a:r>
              <a:rPr lang="en-US" altLang="en-US" sz="2800" i="1" smtClean="0">
                <a:latin typeface="Arial" charset="0"/>
                <a:cs typeface="Arial" charset="0"/>
              </a:rPr>
              <a:t>) </a:t>
            </a:r>
            <a:endParaRPr lang="en-US" altLang="en-US" sz="2800" smtClean="0">
              <a:latin typeface="Arial" charset="0"/>
              <a:cs typeface="Arial" charset="0"/>
            </a:endParaRPr>
          </a:p>
        </p:txBody>
      </p:sp>
      <p:sp>
        <p:nvSpPr>
          <p:cNvPr id="3" name="Title 2"/>
          <p:cNvSpPr>
            <a:spLocks noGrp="1"/>
          </p:cNvSpPr>
          <p:nvPr>
            <p:ph type="title"/>
          </p:nvPr>
        </p:nvSpPr>
        <p:spPr>
          <a:xfrm>
            <a:off x="152400" y="-11430"/>
            <a:ext cx="8458200" cy="5448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The New Atheism</a:t>
            </a:r>
            <a:endParaRPr lang="en-US" sz="2800" u="sng"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457200"/>
            <a:ext cx="8991600" cy="6400800"/>
          </a:xfrm>
        </p:spPr>
        <p:txBody>
          <a:bodyPr/>
          <a:lstStyle/>
          <a:p>
            <a:pPr lvl="1">
              <a:buClr>
                <a:schemeClr val="tx1"/>
              </a:buClr>
              <a:buFont typeface="Wingdings" pitchFamily="2" charset="2"/>
              <a:buChar char="Ø"/>
            </a:pPr>
            <a:r>
              <a:rPr lang="en-US" altLang="en-US" sz="2400" smtClean="0">
                <a:latin typeface="Arial" charset="0"/>
                <a:cs typeface="Arial" charset="0"/>
              </a:rPr>
              <a:t>They believe science is capable of investigating some, if not all, supernatural claims; and that the “God hypothesis” can be scientifically tested, but that it fails any such tests.</a:t>
            </a:r>
          </a:p>
          <a:p>
            <a:pPr lvl="1">
              <a:buClr>
                <a:schemeClr val="tx1"/>
              </a:buClr>
              <a:buFont typeface="Wingdings" pitchFamily="2" charset="2"/>
              <a:buChar char="Ø"/>
            </a:pPr>
            <a:r>
              <a:rPr lang="en-US" altLang="en-US" sz="2400" smtClean="0">
                <a:latin typeface="Arial" charset="0"/>
                <a:cs typeface="Arial" charset="0"/>
              </a:rPr>
              <a:t>They claim </a:t>
            </a:r>
            <a:r>
              <a:rPr lang="en-US" altLang="en-US" sz="2400" i="1" smtClean="0">
                <a:latin typeface="Arial" charset="0"/>
                <a:cs typeface="Arial" charset="0"/>
              </a:rPr>
              <a:t>naturalism</a:t>
            </a:r>
            <a:r>
              <a:rPr lang="en-US" altLang="en-US" sz="2400" smtClean="0">
                <a:latin typeface="Arial" charset="0"/>
                <a:cs typeface="Arial" charset="0"/>
              </a:rPr>
              <a:t> is sufficient to explain everything we observe in the universe, from distant galaxies to the origin of life, and the inner workings of the brain and consciousness.</a:t>
            </a:r>
          </a:p>
          <a:p>
            <a:pPr lvl="1">
              <a:buClr>
                <a:schemeClr val="tx1"/>
              </a:buClr>
              <a:buFont typeface="Wingdings" pitchFamily="2" charset="2"/>
              <a:buChar char="Ø"/>
            </a:pPr>
            <a:r>
              <a:rPr lang="en-US" altLang="en-US" sz="2400" smtClean="0">
                <a:latin typeface="Arial" charset="0"/>
                <a:cs typeface="Arial" charset="0"/>
              </a:rPr>
              <a:t>They argue it is unnecessary to introduce God or the supernatural to understand or explain reality.</a:t>
            </a:r>
          </a:p>
          <a:p>
            <a:pPr lvl="1">
              <a:buClr>
                <a:schemeClr val="tx1"/>
              </a:buClr>
              <a:buFont typeface="Wingdings" pitchFamily="2" charset="2"/>
              <a:buChar char="Ø"/>
            </a:pPr>
            <a:r>
              <a:rPr lang="en-US" altLang="en-US" sz="2400" smtClean="0">
                <a:latin typeface="Arial" charset="0"/>
                <a:cs typeface="Arial" charset="0"/>
              </a:rPr>
              <a:t>Disagreeing with Stephen Jay Gould, they oppose science and religion being confined to non-overlapping domains.</a:t>
            </a:r>
          </a:p>
          <a:p>
            <a:pPr lvl="1">
              <a:buClr>
                <a:schemeClr val="tx1"/>
              </a:buClr>
              <a:buFont typeface="Wingdings" pitchFamily="2" charset="2"/>
              <a:buChar char="Ø"/>
            </a:pPr>
            <a:r>
              <a:rPr lang="en-US" altLang="en-US" sz="2400" smtClean="0">
                <a:latin typeface="Arial" charset="0"/>
                <a:cs typeface="Arial" charset="0"/>
              </a:rPr>
              <a:t>They accuse religious beliefs and believers of being irrational, and claim religion has been responsible for much of the suffering and evil in the world.   </a:t>
            </a:r>
          </a:p>
          <a:p>
            <a:pPr marL="628650" indent="-228600">
              <a:buClr>
                <a:schemeClr val="tx1"/>
              </a:buClr>
              <a:buSzPct val="100000"/>
              <a:buFont typeface="Wingdings" pitchFamily="2" charset="2"/>
              <a:buChar char="Ø"/>
            </a:pPr>
            <a:r>
              <a:rPr lang="en-US" altLang="en-US" sz="2400" smtClean="0">
                <a:latin typeface="Arial" charset="0"/>
                <a:cs typeface="Arial" charset="0"/>
              </a:rPr>
              <a:t>They seek to politically reduce the influence of religion, especially the United States, promote mainstream acceptance of atheism, and promote an ‘atheist identity.’</a:t>
            </a:r>
          </a:p>
        </p:txBody>
      </p:sp>
      <p:sp>
        <p:nvSpPr>
          <p:cNvPr id="3" name="Title 2"/>
          <p:cNvSpPr>
            <a:spLocks noGrp="1"/>
          </p:cNvSpPr>
          <p:nvPr>
            <p:ph type="title"/>
          </p:nvPr>
        </p:nvSpPr>
        <p:spPr>
          <a:xfrm>
            <a:off x="152400" y="-11430"/>
            <a:ext cx="8458200" cy="4686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Primary Arguments of the New Atheists</a:t>
            </a:r>
            <a:endParaRPr lang="en-US" sz="2800" u="sng"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685800" y="381000"/>
          <a:ext cx="8077200" cy="6126480"/>
        </p:xfrm>
        <a:graphic>
          <a:graphicData uri="http://schemas.openxmlformats.org/drawingml/2006/table">
            <a:tbl>
              <a:tblPr/>
              <a:tblGrid>
                <a:gridCol w="7852498"/>
                <a:gridCol w="224702"/>
              </a:tblGrid>
              <a:tr h="274306">
                <a:tc gridSpan="2">
                  <a:txBody>
                    <a:bodyPr/>
                    <a:lstStyle/>
                    <a:p>
                      <a:endParaRPr lang="en-US" sz="1800" dirty="0"/>
                    </a:p>
                  </a:txBody>
                  <a:tcPr marL="0" marR="0" marT="0" marB="0" anchor="ctr">
                    <a:lnL>
                      <a:noFill/>
                    </a:lnL>
                    <a:lnR>
                      <a:noFill/>
                    </a:lnR>
                    <a:lnT>
                      <a:noFill/>
                    </a:lnT>
                    <a:lnB>
                      <a:noFill/>
                    </a:lnB>
                  </a:tcPr>
                </a:tc>
                <a:tc hMerge="1">
                  <a:txBody>
                    <a:bodyPr/>
                    <a:lstStyle/>
                    <a:p>
                      <a:endParaRPr lang="en-US"/>
                    </a:p>
                  </a:txBody>
                  <a:tcPr/>
                </a:tc>
              </a:tr>
              <a:tr h="5851857">
                <a:tc>
                  <a:txBody>
                    <a:bodyPr/>
                    <a:lstStyle/>
                    <a:p>
                      <a:r>
                        <a:rPr lang="en-US" sz="3200" dirty="0" smtClean="0">
                          <a:latin typeface="Arial" panose="020B0604020202020204" pitchFamily="34" charset="0"/>
                          <a:cs typeface="Arial" panose="020B0604020202020204" pitchFamily="34" charset="0"/>
                        </a:rPr>
                        <a:t>      “Tolerance </a:t>
                      </a:r>
                      <a:r>
                        <a:rPr lang="en-US" sz="3200" dirty="0">
                          <a:latin typeface="Arial" panose="020B0604020202020204" pitchFamily="34" charset="0"/>
                          <a:cs typeface="Arial" panose="020B0604020202020204" pitchFamily="34" charset="0"/>
                        </a:rPr>
                        <a:t>of pervasive myth and superstition in modern society is not a virtue</a:t>
                      </a:r>
                      <a:r>
                        <a:rPr lang="en-US" sz="3200" dirty="0" smtClean="0">
                          <a:latin typeface="Arial" panose="020B0604020202020204" pitchFamily="34" charset="0"/>
                          <a:cs typeface="Arial" panose="020B0604020202020204" pitchFamily="34" charset="0"/>
                        </a:rPr>
                        <a:t>.  Religious </a:t>
                      </a:r>
                      <a:r>
                        <a:rPr lang="en-US" sz="3200" dirty="0">
                          <a:latin typeface="Arial" panose="020B0604020202020204" pitchFamily="34" charset="0"/>
                          <a:cs typeface="Arial" panose="020B0604020202020204" pitchFamily="34" charset="0"/>
                        </a:rPr>
                        <a:t>fundamentalism has gone main stream and its toll on education, science, and social progress is disheartening</a:t>
                      </a:r>
                      <a:r>
                        <a:rPr lang="en-US" sz="3200" dirty="0" smtClean="0">
                          <a:latin typeface="Arial" panose="020B0604020202020204" pitchFamily="34" charset="0"/>
                          <a:cs typeface="Arial" panose="020B0604020202020204" pitchFamily="34" charset="0"/>
                        </a:rPr>
                        <a:t>.  Wake </a:t>
                      </a:r>
                      <a:r>
                        <a:rPr lang="en-US" sz="3200" dirty="0">
                          <a:latin typeface="Arial" panose="020B0604020202020204" pitchFamily="34" charset="0"/>
                          <a:cs typeface="Arial" panose="020B0604020202020204" pitchFamily="34" charset="0"/>
                        </a:rPr>
                        <a:t>up people!!  We are smart enough now to kill our invisible gods and oppressive beliefs</a:t>
                      </a:r>
                      <a:r>
                        <a:rPr lang="en-US" sz="3200" dirty="0" smtClean="0">
                          <a:latin typeface="Arial" panose="020B0604020202020204" pitchFamily="34" charset="0"/>
                          <a:cs typeface="Arial" panose="020B0604020202020204" pitchFamily="34" charset="0"/>
                        </a:rPr>
                        <a:t>.  It </a:t>
                      </a:r>
                      <a:r>
                        <a:rPr lang="en-US" sz="3200" dirty="0">
                          <a:latin typeface="Arial" panose="020B0604020202020204" pitchFamily="34" charset="0"/>
                          <a:cs typeface="Arial" panose="020B0604020202020204" pitchFamily="34" charset="0"/>
                        </a:rPr>
                        <a:t>is the responsibility of the educated to educate the uneducated, lest we fall prey to the tyranny of ignorance</a:t>
                      </a:r>
                      <a:r>
                        <a:rPr lang="en-US" sz="3200" dirty="0" smtClean="0">
                          <a:latin typeface="Arial" panose="020B0604020202020204" pitchFamily="34" charset="0"/>
                          <a:cs typeface="Arial" panose="020B0604020202020204" pitchFamily="34" charset="0"/>
                        </a:rPr>
                        <a:t>.”</a:t>
                      </a:r>
                    </a:p>
                    <a:p>
                      <a:r>
                        <a:rPr lang="en-US" sz="3200" dirty="0" smtClean="0">
                          <a:latin typeface="Arial" panose="020B0604020202020204" pitchFamily="34" charset="0"/>
                          <a:cs typeface="Arial" panose="020B0604020202020204" pitchFamily="34" charset="0"/>
                        </a:rPr>
                        <a:t>                         </a:t>
                      </a:r>
                      <a:r>
                        <a:rPr lang="en-US" sz="2800" i="1" dirty="0" smtClean="0">
                          <a:latin typeface="Arial" panose="020B0604020202020204" pitchFamily="34" charset="0"/>
                          <a:cs typeface="Arial" panose="020B0604020202020204" pitchFamily="34" charset="0"/>
                        </a:rPr>
                        <a:t>from The</a:t>
                      </a:r>
                      <a:r>
                        <a:rPr lang="en-US" sz="2800" i="1" baseline="0" dirty="0" smtClean="0">
                          <a:latin typeface="Arial" panose="020B0604020202020204" pitchFamily="34" charset="0"/>
                          <a:cs typeface="Arial" panose="020B0604020202020204" pitchFamily="34" charset="0"/>
                        </a:rPr>
                        <a:t> New Atheists website</a:t>
                      </a:r>
                      <a:endParaRPr lang="en-US" sz="3200" i="1" dirty="0">
                        <a:latin typeface="Arial" panose="020B0604020202020204" pitchFamily="34" charset="0"/>
                        <a:cs typeface="Arial" panose="020B0604020202020204" pitchFamily="34" charset="0"/>
                      </a:endParaRPr>
                    </a:p>
                  </a:txBody>
                  <a:tcPr marL="0" marR="0" marT="0" marB="0">
                    <a:lnL>
                      <a:noFill/>
                    </a:lnL>
                    <a:lnR>
                      <a:noFill/>
                    </a:lnR>
                    <a:lnT>
                      <a:noFill/>
                    </a:lnT>
                    <a:lnB>
                      <a:noFill/>
                    </a:lnB>
                  </a:tcPr>
                </a:tc>
                <a:tc>
                  <a:txBody>
                    <a:bodyPr/>
                    <a:lstStyle/>
                    <a:p>
                      <a:endParaRPr lang="en-US" sz="1800" dirty="0"/>
                    </a:p>
                  </a:txBody>
                  <a:tcPr marT="45716" marB="45716">
                    <a:lnL>
                      <a:noFill/>
                    </a:lnL>
                    <a:lnT>
                      <a:noFill/>
                    </a:lnT>
                  </a:tcPr>
                </a:tc>
              </a:tr>
            </a:tbl>
          </a:graphicData>
        </a:graphic>
      </p:graphicFrame>
      <p:sp>
        <p:nvSpPr>
          <p:cNvPr id="3" name="Title 2"/>
          <p:cNvSpPr>
            <a:spLocks noGrp="1"/>
          </p:cNvSpPr>
          <p:nvPr>
            <p:ph type="title"/>
          </p:nvPr>
        </p:nvSpPr>
        <p:spPr>
          <a:xfrm>
            <a:off x="152400" y="-11430"/>
            <a:ext cx="8458200" cy="4686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Aggressiveness of the New Atheists</a:t>
            </a:r>
            <a:endParaRPr lang="en-US" sz="2800" u="sng"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33400"/>
            <a:ext cx="9144000" cy="6019800"/>
          </a:xfrm>
        </p:spPr>
        <p:txBody>
          <a:bodyPr/>
          <a:lstStyle/>
          <a:p>
            <a:pPr marL="2974975" lvl="1">
              <a:buClrTx/>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Richard </a:t>
            </a:r>
            <a:r>
              <a:rPr lang="en-US" sz="2800" b="1" dirty="0">
                <a:latin typeface="Arial" panose="020B0604020202020204" pitchFamily="34" charset="0"/>
                <a:cs typeface="Arial" panose="020B0604020202020204" pitchFamily="34" charset="0"/>
              </a:rPr>
              <a:t>Dawkins</a:t>
            </a:r>
            <a:r>
              <a:rPr lang="en-US" sz="2800" dirty="0">
                <a:latin typeface="Arial" panose="020B0604020202020204" pitchFamily="34" charset="0"/>
                <a:cs typeface="Arial" panose="020B0604020202020204" pitchFamily="34" charset="0"/>
              </a:rPr>
              <a:t>: English </a:t>
            </a:r>
            <a:r>
              <a:rPr lang="en-US" sz="2800" dirty="0" smtClean="0">
                <a:latin typeface="Arial" panose="020B0604020202020204" pitchFamily="34" charset="0"/>
                <a:cs typeface="Arial" panose="020B0604020202020204" pitchFamily="34" charset="0"/>
              </a:rPr>
              <a:t>ethnologist, evolutionary biologist, </a:t>
            </a:r>
            <a:r>
              <a:rPr lang="en-US" sz="2800" dirty="0">
                <a:latin typeface="Arial" panose="020B0604020202020204" pitchFamily="34" charset="0"/>
                <a:cs typeface="Arial" panose="020B0604020202020204" pitchFamily="34" charset="0"/>
              </a:rPr>
              <a:t>known for his </a:t>
            </a:r>
            <a:r>
              <a:rPr lang="en-US" sz="2800" dirty="0" smtClean="0">
                <a:latin typeface="Arial" panose="020B0604020202020204" pitchFamily="34" charset="0"/>
                <a:cs typeface="Arial" panose="020B0604020202020204" pitchFamily="34" charset="0"/>
              </a:rPr>
              <a:t>gene-centered </a:t>
            </a:r>
            <a:r>
              <a:rPr lang="en-US" sz="2800" dirty="0">
                <a:latin typeface="Arial" panose="020B0604020202020204" pitchFamily="34" charset="0"/>
                <a:cs typeface="Arial" panose="020B0604020202020204" pitchFamily="34" charset="0"/>
              </a:rPr>
              <a:t>view of evolution</a:t>
            </a:r>
            <a:r>
              <a:rPr lang="en-US" sz="28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en-US" sz="2400" i="1" dirty="0" smtClean="0">
                <a:latin typeface="Arial" panose="020B0604020202020204" pitchFamily="34" charset="0"/>
                <a:cs typeface="Arial" panose="020B0604020202020204" pitchFamily="34" charset="0"/>
              </a:rPr>
              <a:t>The Selfish Gene</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The God Delusion</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The Blind Watchmaker</a:t>
            </a:r>
            <a:r>
              <a:rPr lang="en-US" sz="2400" dirty="0" smtClean="0">
                <a:latin typeface="Arial" panose="020B0604020202020204" pitchFamily="34" charset="0"/>
                <a:cs typeface="Arial" panose="020B0604020202020204" pitchFamily="34" charset="0"/>
              </a:rPr>
              <a:t>)</a:t>
            </a:r>
          </a:p>
          <a:p>
            <a:pPr marL="2974975" lvl="1">
              <a:buClrTx/>
              <a:buFont typeface="Wingdings" panose="05000000000000000000" pitchFamily="2" charset="2"/>
              <a:buChar char="Ø"/>
              <a:defRPr/>
            </a:pPr>
            <a:endParaRPr lang="en-US" sz="2400" dirty="0">
              <a:latin typeface="Arial" panose="020B0604020202020204" pitchFamily="34" charset="0"/>
              <a:cs typeface="Arial" panose="020B0604020202020204" pitchFamily="34" charset="0"/>
            </a:endParaRPr>
          </a:p>
          <a:p>
            <a:pPr marL="2974975" lvl="1">
              <a:buClrTx/>
              <a:buFont typeface="Wingdings" panose="05000000000000000000" pitchFamily="2" charset="2"/>
              <a:buChar char="Ø"/>
              <a:defRPr/>
            </a:pPr>
            <a:endParaRPr lang="en-US" sz="2400" dirty="0" smtClean="0">
              <a:latin typeface="Arial" panose="020B0604020202020204" pitchFamily="34" charset="0"/>
              <a:cs typeface="Arial" panose="020B0604020202020204" pitchFamily="34" charset="0"/>
            </a:endParaRPr>
          </a:p>
          <a:p>
            <a:pPr marL="2974975" lvl="1">
              <a:buClrTx/>
              <a:buFont typeface="Wingdings" panose="05000000000000000000" pitchFamily="2" charset="2"/>
              <a:buChar char="Ø"/>
              <a:defRPr/>
            </a:pPr>
            <a:endParaRPr lang="en-US" sz="2400" dirty="0" smtClean="0">
              <a:latin typeface="Arial" panose="020B0604020202020204" pitchFamily="34" charset="0"/>
              <a:cs typeface="Arial" panose="020B0604020202020204" pitchFamily="34" charset="0"/>
            </a:endParaRPr>
          </a:p>
          <a:p>
            <a:pPr marL="460375" lvl="1">
              <a:buClrTx/>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Christopher </a:t>
            </a:r>
            <a:r>
              <a:rPr lang="en-US" sz="2800" b="1" dirty="0">
                <a:latin typeface="Arial" panose="020B0604020202020204" pitchFamily="34" charset="0"/>
                <a:cs typeface="Arial" panose="020B0604020202020204" pitchFamily="34" charset="0"/>
              </a:rPr>
              <a:t>Hitchens</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English </a:t>
            </a:r>
          </a:p>
          <a:p>
            <a:pPr marL="231775" lvl="1" indent="0">
              <a:buClrTx/>
              <a:buFont typeface="Verdana" pitchFamily="34" charset="0"/>
              <a:buNone/>
              <a:defRPr/>
            </a:pPr>
            <a:r>
              <a:rPr lang="en-US" sz="2800" dirty="0" smtClean="0">
                <a:latin typeface="Arial" panose="020B0604020202020204" pitchFamily="34" charset="0"/>
                <a:cs typeface="Arial" panose="020B0604020202020204" pitchFamily="34" charset="0"/>
              </a:rPr>
              <a:t>author</a:t>
            </a:r>
            <a:r>
              <a:rPr lang="en-US" sz="2800" dirty="0">
                <a:latin typeface="Arial" panose="020B0604020202020204" pitchFamily="34" charset="0"/>
                <a:cs typeface="Arial" panose="020B0604020202020204" pitchFamily="34" charset="0"/>
              </a:rPr>
              <a:t>, journalist, </a:t>
            </a:r>
            <a:r>
              <a:rPr lang="en-US" sz="2800" dirty="0" smtClean="0">
                <a:latin typeface="Arial" panose="020B0604020202020204" pitchFamily="34" charset="0"/>
                <a:cs typeface="Arial" panose="020B0604020202020204" pitchFamily="34" charset="0"/>
              </a:rPr>
              <a:t>polemicist, </a:t>
            </a:r>
          </a:p>
          <a:p>
            <a:pPr marL="231775" lvl="1" indent="0">
              <a:buClrTx/>
              <a:buFont typeface="Verdana" pitchFamily="34" charset="0"/>
              <a:buNone/>
              <a:defRPr/>
            </a:pPr>
            <a:r>
              <a:rPr lang="en-US" sz="2800" dirty="0" smtClean="0">
                <a:latin typeface="Arial" panose="020B0604020202020204" pitchFamily="34" charset="0"/>
                <a:cs typeface="Arial" panose="020B0604020202020204" pitchFamily="34" charset="0"/>
              </a:rPr>
              <a:t>debater </a:t>
            </a:r>
            <a:r>
              <a:rPr lang="en-US" sz="2800" dirty="0">
                <a:latin typeface="Arial" panose="020B0604020202020204" pitchFamily="34" charset="0"/>
                <a:cs typeface="Arial" panose="020B0604020202020204" pitchFamily="34" charset="0"/>
              </a:rPr>
              <a:t>(died 12/11</a:t>
            </a:r>
            <a:r>
              <a:rPr lang="en-US" sz="28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en-US" sz="2400" i="1" dirty="0" smtClean="0">
                <a:latin typeface="Arial" panose="020B0604020202020204" pitchFamily="34" charset="0"/>
                <a:cs typeface="Arial" panose="020B0604020202020204" pitchFamily="34" charset="0"/>
              </a:rPr>
              <a:t>God is Not Great: </a:t>
            </a:r>
          </a:p>
          <a:p>
            <a:pPr marL="231775" lvl="1" indent="0">
              <a:buClrTx/>
              <a:buFont typeface="Verdana" pitchFamily="34" charset="0"/>
              <a:buNone/>
              <a:defRPr/>
            </a:pPr>
            <a:r>
              <a:rPr lang="en-US" sz="2400" i="1" dirty="0" smtClean="0">
                <a:latin typeface="Arial" panose="020B0604020202020204" pitchFamily="34" charset="0"/>
                <a:cs typeface="Arial" panose="020B0604020202020204" pitchFamily="34" charset="0"/>
              </a:rPr>
              <a:t>How Religion Poisons Everything</a:t>
            </a:r>
            <a:r>
              <a:rPr lang="en-US" sz="2400" dirty="0" smtClean="0">
                <a:latin typeface="Arial" panose="020B0604020202020204" pitchFamily="34" charset="0"/>
                <a:cs typeface="Arial" panose="020B0604020202020204" pitchFamily="34" charset="0"/>
              </a:rPr>
              <a:t>; </a:t>
            </a:r>
          </a:p>
          <a:p>
            <a:pPr marL="231775" lvl="1" indent="0">
              <a:buClrTx/>
              <a:buFont typeface="Verdana" pitchFamily="34" charset="0"/>
              <a:buNone/>
              <a:defRPr/>
            </a:pPr>
            <a:r>
              <a:rPr lang="en-US" sz="2400" i="1" dirty="0" smtClean="0">
                <a:latin typeface="Arial" panose="020B0604020202020204" pitchFamily="34" charset="0"/>
                <a:cs typeface="Arial" panose="020B0604020202020204" pitchFamily="34" charset="0"/>
              </a:rPr>
              <a:t>The Portable Atheist: Essential Readings </a:t>
            </a:r>
          </a:p>
          <a:p>
            <a:pPr marL="231775" lvl="1" indent="0">
              <a:buClrTx/>
              <a:buFont typeface="Verdana" pitchFamily="34" charset="0"/>
              <a:buNone/>
              <a:defRPr/>
            </a:pPr>
            <a:r>
              <a:rPr lang="en-US" sz="2400" i="1" dirty="0" smtClean="0">
                <a:latin typeface="Arial" panose="020B0604020202020204" pitchFamily="34" charset="0"/>
                <a:cs typeface="Arial" panose="020B0604020202020204" pitchFamily="34" charset="0"/>
              </a:rPr>
              <a:t>for the Non-Believer</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52400" y="-11430"/>
            <a:ext cx="8458200" cy="5448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The “Four Horsemen of the Non-Apocalypse”</a:t>
            </a:r>
            <a:endParaRPr lang="en-US" sz="2800" u="sng" dirty="0">
              <a:solidFill>
                <a:schemeClr val="tx1"/>
              </a:solidFill>
              <a:effectLst/>
              <a:latin typeface="Arial" panose="020B0604020202020204" pitchFamily="34" charset="0"/>
              <a:cs typeface="Arial" panose="020B0604020202020204" pitchFamily="34" charset="0"/>
            </a:endParaRPr>
          </a:p>
        </p:txBody>
      </p:sp>
      <p:pic>
        <p:nvPicPr>
          <p:cNvPr id="1434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4800" y="533400"/>
            <a:ext cx="2378075" cy="297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1" name="Picture 3"/>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324600" y="3200400"/>
            <a:ext cx="2513013" cy="3438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33400"/>
            <a:ext cx="9144000" cy="6019800"/>
          </a:xfrm>
        </p:spPr>
        <p:txBody>
          <a:bodyPr/>
          <a:lstStyle/>
          <a:p>
            <a:pPr marL="3375025" lvl="1">
              <a:buClrTx/>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Daniel </a:t>
            </a:r>
            <a:r>
              <a:rPr lang="en-US" sz="2800" b="1" dirty="0">
                <a:latin typeface="Arial" panose="020B0604020202020204" pitchFamily="34" charset="0"/>
                <a:cs typeface="Arial" panose="020B0604020202020204" pitchFamily="34" charset="0"/>
              </a:rPr>
              <a:t>Dennett</a:t>
            </a:r>
            <a:r>
              <a:rPr lang="en-US" sz="2800" dirty="0">
                <a:latin typeface="Arial" panose="020B0604020202020204" pitchFamily="34" charset="0"/>
                <a:cs typeface="Arial" panose="020B0604020202020204" pitchFamily="34" charset="0"/>
              </a:rPr>
              <a:t>:  American </a:t>
            </a:r>
            <a:r>
              <a:rPr lang="en-US" sz="2800" dirty="0" smtClean="0">
                <a:latin typeface="Arial" panose="020B0604020202020204" pitchFamily="34" charset="0"/>
                <a:cs typeface="Arial" panose="020B0604020202020204" pitchFamily="34" charset="0"/>
              </a:rPr>
              <a:t>philosopher, cognitive scientist, </a:t>
            </a:r>
            <a:r>
              <a:rPr lang="en-US" sz="2800" dirty="0">
                <a:latin typeface="Arial" panose="020B0604020202020204" pitchFamily="34" charset="0"/>
                <a:cs typeface="Arial" panose="020B0604020202020204" pitchFamily="34" charset="0"/>
              </a:rPr>
              <a:t>evolutionary </a:t>
            </a:r>
            <a:r>
              <a:rPr lang="en-US" sz="2800" dirty="0" smtClean="0">
                <a:latin typeface="Arial" panose="020B0604020202020204" pitchFamily="34" charset="0"/>
                <a:cs typeface="Arial" panose="020B0604020202020204" pitchFamily="34" charset="0"/>
              </a:rPr>
              <a:t>biologist.  </a:t>
            </a:r>
            <a:r>
              <a:rPr lang="en-US" sz="2400" dirty="0" smtClean="0">
                <a:latin typeface="Arial" panose="020B0604020202020204" pitchFamily="34" charset="0"/>
                <a:cs typeface="Arial" panose="020B0604020202020204" pitchFamily="34" charset="0"/>
              </a:rPr>
              <a:t>(</a:t>
            </a:r>
            <a:r>
              <a:rPr lang="en-US" sz="2400" i="1" dirty="0" smtClean="0">
                <a:latin typeface="Arial" panose="020B0604020202020204" pitchFamily="34" charset="0"/>
                <a:cs typeface="Arial" panose="020B0604020202020204" pitchFamily="34" charset="0"/>
              </a:rPr>
              <a:t>Breaking the Spell: Religion as a Natural Phenomenon</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Darwin’s Dangerous Idea</a:t>
            </a:r>
            <a:r>
              <a:rPr lang="en-US" sz="2400" dirty="0" smtClean="0">
                <a:latin typeface="Arial" panose="020B0604020202020204" pitchFamily="34" charset="0"/>
                <a:cs typeface="Arial" panose="020B0604020202020204" pitchFamily="34" charset="0"/>
              </a:rPr>
              <a:t>)</a:t>
            </a:r>
          </a:p>
          <a:p>
            <a:pPr marL="3660775" lvl="1">
              <a:buClrTx/>
              <a:buFont typeface="Wingdings" panose="05000000000000000000" pitchFamily="2" charset="2"/>
              <a:buChar char="Ø"/>
              <a:defRPr/>
            </a:pPr>
            <a:endParaRPr lang="en-US" sz="2400" dirty="0" smtClean="0">
              <a:latin typeface="Arial" panose="020B0604020202020204" pitchFamily="34" charset="0"/>
              <a:cs typeface="Arial" panose="020B0604020202020204" pitchFamily="34" charset="0"/>
            </a:endParaRPr>
          </a:p>
          <a:p>
            <a:pPr marL="3660775" lvl="1">
              <a:buClrTx/>
              <a:buFont typeface="Wingdings" panose="05000000000000000000" pitchFamily="2" charset="2"/>
              <a:buChar char="Ø"/>
              <a:defRPr/>
            </a:pPr>
            <a:endParaRPr lang="en-US" sz="2400" dirty="0" smtClean="0">
              <a:latin typeface="Arial" panose="020B0604020202020204" pitchFamily="34" charset="0"/>
              <a:cs typeface="Arial" panose="020B0604020202020204" pitchFamily="34" charset="0"/>
            </a:endParaRPr>
          </a:p>
          <a:p>
            <a:pPr lvl="1">
              <a:buClrTx/>
              <a:buFont typeface="Wingdings" panose="05000000000000000000" pitchFamily="2" charset="2"/>
              <a:buChar char="Ø"/>
              <a:defRPr/>
            </a:pPr>
            <a:endParaRPr lang="en-US" sz="2400" b="1" dirty="0" smtClean="0">
              <a:latin typeface="Arial" panose="020B0604020202020204" pitchFamily="34" charset="0"/>
              <a:cs typeface="Arial" panose="020B0604020202020204" pitchFamily="34" charset="0"/>
            </a:endParaRPr>
          </a:p>
          <a:p>
            <a:pPr lvl="1">
              <a:buClrTx/>
              <a:buFont typeface="Wingdings" panose="05000000000000000000" pitchFamily="2" charset="2"/>
              <a:buChar char="Ø"/>
              <a:defRPr/>
            </a:pPr>
            <a:endParaRPr lang="en-US" sz="2400" b="1" dirty="0">
              <a:latin typeface="Arial" panose="020B0604020202020204" pitchFamily="34" charset="0"/>
              <a:cs typeface="Arial" panose="020B0604020202020204" pitchFamily="34" charset="0"/>
            </a:endParaRPr>
          </a:p>
          <a:p>
            <a:pPr lvl="1">
              <a:buClrTx/>
              <a:buFont typeface="Wingdings" panose="05000000000000000000" pitchFamily="2" charset="2"/>
              <a:buChar char="Ø"/>
              <a:defRPr/>
            </a:pPr>
            <a:r>
              <a:rPr lang="en-US" sz="2800" b="1" dirty="0" smtClean="0">
                <a:latin typeface="Arial" panose="020B0604020202020204" pitchFamily="34" charset="0"/>
                <a:cs typeface="Arial" panose="020B0604020202020204" pitchFamily="34" charset="0"/>
              </a:rPr>
              <a:t>Sam </a:t>
            </a:r>
            <a:r>
              <a:rPr lang="en-US" sz="2800" b="1" dirty="0">
                <a:latin typeface="Arial" panose="020B0604020202020204" pitchFamily="34" charset="0"/>
                <a:cs typeface="Arial" panose="020B0604020202020204" pitchFamily="34" charset="0"/>
              </a:rPr>
              <a:t>Harris</a:t>
            </a:r>
            <a:r>
              <a:rPr lang="en-US" sz="2800" dirty="0">
                <a:latin typeface="Arial" panose="020B0604020202020204" pitchFamily="34" charset="0"/>
                <a:cs typeface="Arial" panose="020B0604020202020204" pitchFamily="34" charset="0"/>
              </a:rPr>
              <a:t>:  American author, </a:t>
            </a:r>
            <a:endParaRPr lang="en-US" sz="2800" dirty="0" smtClean="0">
              <a:latin typeface="Arial" panose="020B0604020202020204" pitchFamily="34" charset="0"/>
              <a:cs typeface="Arial" panose="020B0604020202020204" pitchFamily="34" charset="0"/>
            </a:endParaRPr>
          </a:p>
          <a:p>
            <a:pPr marL="392113" lvl="1" indent="0">
              <a:buClrTx/>
              <a:buFont typeface="Verdana" pitchFamily="34" charset="0"/>
              <a:buNone/>
              <a:defRPr/>
            </a:pPr>
            <a:r>
              <a:rPr lang="en-US" sz="2800" dirty="0" smtClean="0">
                <a:latin typeface="Arial" panose="020B0604020202020204" pitchFamily="34" charset="0"/>
                <a:cs typeface="Arial" panose="020B0604020202020204" pitchFamily="34" charset="0"/>
              </a:rPr>
              <a:t>philosopher</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neuroscientist</a:t>
            </a:r>
            <a:r>
              <a:rPr lang="en-US" sz="2000" dirty="0" smtClean="0">
                <a:latin typeface="Arial" panose="020B0604020202020204" pitchFamily="34" charset="0"/>
                <a:cs typeface="Arial" panose="020B0604020202020204" pitchFamily="34" charset="0"/>
              </a:rPr>
              <a:t>. </a:t>
            </a:r>
          </a:p>
          <a:p>
            <a:pPr marL="392113" lvl="1" indent="0">
              <a:buClrTx/>
              <a:buFont typeface="Verdana" pitchFamily="34" charset="0"/>
              <a:buNone/>
              <a:defRPr/>
            </a:pPr>
            <a:r>
              <a:rPr lang="en-US" sz="2400" dirty="0" smtClean="0">
                <a:latin typeface="Arial" panose="020B0604020202020204" pitchFamily="34" charset="0"/>
                <a:cs typeface="Arial" panose="020B0604020202020204" pitchFamily="34" charset="0"/>
              </a:rPr>
              <a:t>(</a:t>
            </a:r>
            <a:r>
              <a:rPr lang="en-US" sz="2400" i="1" dirty="0" smtClean="0">
                <a:latin typeface="Arial" panose="020B0604020202020204" pitchFamily="34" charset="0"/>
                <a:cs typeface="Arial" panose="020B0604020202020204" pitchFamily="34" charset="0"/>
              </a:rPr>
              <a:t>The End of Faith</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Letter to a </a:t>
            </a:r>
          </a:p>
          <a:p>
            <a:pPr marL="392113" lvl="1" indent="0">
              <a:buClrTx/>
              <a:buFont typeface="Verdana" pitchFamily="34" charset="0"/>
              <a:buNone/>
              <a:defRPr/>
            </a:pPr>
            <a:r>
              <a:rPr lang="en-US" sz="2400" i="1" dirty="0" smtClean="0">
                <a:latin typeface="Arial" panose="020B0604020202020204" pitchFamily="34" charset="0"/>
                <a:cs typeface="Arial" panose="020B0604020202020204" pitchFamily="34" charset="0"/>
              </a:rPr>
              <a:t>Christian Nation</a:t>
            </a:r>
            <a:r>
              <a:rPr lang="en-US" sz="2400" dirty="0" smtClean="0">
                <a:latin typeface="Arial" panose="020B0604020202020204" pitchFamily="34" charset="0"/>
                <a:cs typeface="Arial" panose="020B0604020202020204" pitchFamily="34" charset="0"/>
              </a:rPr>
              <a:t>; </a:t>
            </a:r>
            <a:r>
              <a:rPr lang="en-US" sz="2400" i="1" dirty="0" smtClean="0">
                <a:latin typeface="Arial" panose="020B0604020202020204" pitchFamily="34" charset="0"/>
                <a:cs typeface="Arial" panose="020B0604020202020204" pitchFamily="34" charset="0"/>
              </a:rPr>
              <a:t>The Moral </a:t>
            </a:r>
          </a:p>
          <a:p>
            <a:pPr marL="392113" lvl="1" indent="0">
              <a:buClrTx/>
              <a:buFont typeface="Verdana" pitchFamily="34" charset="0"/>
              <a:buNone/>
              <a:defRPr/>
            </a:pPr>
            <a:r>
              <a:rPr lang="en-US" sz="2400" i="1" dirty="0" smtClean="0">
                <a:latin typeface="Arial" panose="020B0604020202020204" pitchFamily="34" charset="0"/>
                <a:cs typeface="Arial" panose="020B0604020202020204" pitchFamily="34" charset="0"/>
              </a:rPr>
              <a:t>Landscape</a:t>
            </a:r>
            <a:r>
              <a:rPr lang="en-US" sz="24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152400" y="-11430"/>
            <a:ext cx="8458200" cy="5448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The “Four Horsemen of the Non-Apocalypse”</a:t>
            </a:r>
            <a:endParaRPr lang="en-US" sz="2800" u="sng" dirty="0">
              <a:solidFill>
                <a:schemeClr val="tx1"/>
              </a:solidFill>
              <a:effectLst/>
              <a:latin typeface="Arial" panose="020B0604020202020204" pitchFamily="34" charset="0"/>
              <a:cs typeface="Arial" panose="020B0604020202020204" pitchFamily="34" charset="0"/>
            </a:endParaRPr>
          </a:p>
        </p:txBody>
      </p:sp>
      <p:pic>
        <p:nvPicPr>
          <p:cNvPr id="15364"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400" y="609600"/>
            <a:ext cx="2362200" cy="3314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365" name="Picture 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707063" y="2968625"/>
            <a:ext cx="2917825"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33400"/>
            <a:ext cx="8839200" cy="6324600"/>
          </a:xfrm>
        </p:spPr>
        <p:txBody>
          <a:bodyPr/>
          <a:lstStyle/>
          <a:p>
            <a:pPr lvl="1">
              <a:buClr>
                <a:schemeClr val="tx1"/>
              </a:buClr>
              <a:buFont typeface="Wingdings" pitchFamily="2" charset="2"/>
              <a:buChar char="Ø"/>
            </a:pPr>
            <a:r>
              <a:rPr lang="en-US" altLang="en-US" sz="2400" smtClean="0">
                <a:latin typeface="Arial" charset="0"/>
                <a:cs typeface="Arial" charset="0"/>
              </a:rPr>
              <a:t>Why we believe God exists. (arguments for His existence)</a:t>
            </a:r>
          </a:p>
          <a:p>
            <a:pPr lvl="1">
              <a:buClr>
                <a:schemeClr val="tx1"/>
              </a:buClr>
              <a:buFont typeface="Wingdings" pitchFamily="2" charset="2"/>
              <a:buChar char="Ø"/>
            </a:pPr>
            <a:r>
              <a:rPr lang="en-US" altLang="en-US" sz="2400" smtClean="0">
                <a:latin typeface="Arial" charset="0"/>
                <a:cs typeface="Arial" charset="0"/>
              </a:rPr>
              <a:t>Why we believe </a:t>
            </a:r>
            <a:r>
              <a:rPr lang="en-US" altLang="en-US" sz="2400" i="1" smtClean="0">
                <a:latin typeface="Arial" charset="0"/>
                <a:cs typeface="Arial" charset="0"/>
              </a:rPr>
              <a:t>naturalism</a:t>
            </a:r>
            <a:r>
              <a:rPr lang="en-US" altLang="en-US" sz="2400" smtClean="0">
                <a:latin typeface="Arial" charset="0"/>
                <a:cs typeface="Arial" charset="0"/>
              </a:rPr>
              <a:t> is insufficient to explain everything we observe in the universe (fine-tuning, morality, human intangibles like honor, love, trust, creativity – which mark us as being made in God’s image…)</a:t>
            </a:r>
          </a:p>
          <a:p>
            <a:pPr lvl="1">
              <a:buClr>
                <a:schemeClr val="tx1"/>
              </a:buClr>
              <a:buFont typeface="Wingdings" pitchFamily="2" charset="2"/>
              <a:buChar char="Ø"/>
            </a:pPr>
            <a:r>
              <a:rPr lang="en-US" altLang="en-US" sz="2400" smtClean="0">
                <a:latin typeface="Arial" charset="0"/>
                <a:cs typeface="Arial" charset="0"/>
              </a:rPr>
              <a:t>Why we believe the Christian faith (and theism in general) is rational and logical.</a:t>
            </a:r>
          </a:p>
          <a:p>
            <a:pPr lvl="1">
              <a:buClr>
                <a:schemeClr val="tx1"/>
              </a:buClr>
              <a:buFont typeface="Wingdings" pitchFamily="2" charset="2"/>
              <a:buChar char="Ø"/>
            </a:pPr>
            <a:r>
              <a:rPr lang="en-US" altLang="en-US" sz="2400" smtClean="0">
                <a:latin typeface="Arial" charset="0"/>
                <a:cs typeface="Arial" charset="0"/>
              </a:rPr>
              <a:t>Why we believe that theism (and Christianity especially) has been responsible for much of the good in human history, and that religion is not the cause of most wars and suffering.   </a:t>
            </a:r>
          </a:p>
          <a:p>
            <a:pPr lvl="1">
              <a:buClr>
                <a:schemeClr val="tx1"/>
              </a:buClr>
              <a:buFont typeface="Wingdings" pitchFamily="2" charset="2"/>
              <a:buChar char="Ø"/>
            </a:pPr>
            <a:r>
              <a:rPr lang="en-US" altLang="en-US" sz="2400" smtClean="0">
                <a:latin typeface="Arial" charset="0"/>
                <a:cs typeface="Arial" charset="0"/>
              </a:rPr>
              <a:t>Why we believe in the reliability of Scripture, the truth of miracles and the resurrection.</a:t>
            </a:r>
          </a:p>
          <a:p>
            <a:pPr marL="628650" indent="-228600">
              <a:buClr>
                <a:schemeClr val="tx1"/>
              </a:buClr>
              <a:buSzPct val="100000"/>
              <a:buFont typeface="Wingdings" pitchFamily="2" charset="2"/>
              <a:buChar char="Ø"/>
            </a:pPr>
            <a:r>
              <a:rPr lang="en-US" altLang="en-US" sz="2400" smtClean="0">
                <a:latin typeface="Arial" charset="0"/>
                <a:cs typeface="Arial" charset="0"/>
              </a:rPr>
              <a:t>Why we believe and insist that religious belief is not going away; why it is, in fact, “properly basic” to human existence.</a:t>
            </a:r>
          </a:p>
        </p:txBody>
      </p:sp>
      <p:sp>
        <p:nvSpPr>
          <p:cNvPr id="3" name="Title 2"/>
          <p:cNvSpPr>
            <a:spLocks noGrp="1"/>
          </p:cNvSpPr>
          <p:nvPr>
            <p:ph type="title"/>
          </p:nvPr>
        </p:nvSpPr>
        <p:spPr>
          <a:xfrm>
            <a:off x="152400" y="0"/>
            <a:ext cx="8458200" cy="468630"/>
          </a:xfrm>
        </p:spPr>
        <p:txBody>
          <a:bodyPr>
            <a:noAutofit/>
          </a:bodyPr>
          <a:lstStyle/>
          <a:p>
            <a:pPr>
              <a:defRPr/>
            </a:pPr>
            <a:r>
              <a:rPr lang="en-US" sz="2800" u="sng" dirty="0" smtClean="0">
                <a:solidFill>
                  <a:schemeClr val="tx1"/>
                </a:solidFill>
                <a:effectLst/>
                <a:latin typeface="Arial" panose="020B0604020202020204" pitchFamily="34" charset="0"/>
                <a:cs typeface="Arial" panose="020B0604020202020204" pitchFamily="34" charset="0"/>
              </a:rPr>
              <a:t>Responding to the New Atheists</a:t>
            </a:r>
            <a:endParaRPr lang="en-US" sz="2800" u="sng" dirty="0">
              <a:solidFill>
                <a:schemeClr val="tx1"/>
              </a:solidFill>
              <a:effectLs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11937</TotalTime>
  <Words>699</Words>
  <Application>Microsoft Office PowerPoint</Application>
  <PresentationFormat>On-screen Show (4:3)</PresentationFormat>
  <Paragraphs>64</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Times New Roman</vt:lpstr>
      <vt:lpstr>Arial</vt:lpstr>
      <vt:lpstr>Lucida Sans Unicode</vt:lpstr>
      <vt:lpstr>Wingdings 3</vt:lpstr>
      <vt:lpstr>Verdana</vt:lpstr>
      <vt:lpstr>Wingdings 2</vt:lpstr>
      <vt:lpstr>Wingdings</vt:lpstr>
      <vt:lpstr>Concourse</vt:lpstr>
      <vt:lpstr>Apologetics (CM4)</vt:lpstr>
      <vt:lpstr>PowerPoint Presentation</vt:lpstr>
      <vt:lpstr>The New Atheism</vt:lpstr>
      <vt:lpstr>Primary Arguments of the New Atheists</vt:lpstr>
      <vt:lpstr>Aggressiveness of the New Atheists</vt:lpstr>
      <vt:lpstr>The “Four Horsemen of the Non-Apocalypse”</vt:lpstr>
      <vt:lpstr>The “Four Horsemen of the Non-Apocalypse”</vt:lpstr>
      <vt:lpstr>Responding to the New Atheists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 and Teach</dc:title>
  <dc:creator>Ross D. Arnold</dc:creator>
  <cp:lastModifiedBy>Carolyn</cp:lastModifiedBy>
  <cp:revision>359</cp:revision>
  <cp:lastPrinted>2015-01-28T23:05:49Z</cp:lastPrinted>
  <dcterms:created xsi:type="dcterms:W3CDTF">2001-09-16T00:08:39Z</dcterms:created>
  <dcterms:modified xsi:type="dcterms:W3CDTF">2015-03-13T15:29:18Z</dcterms:modified>
</cp:coreProperties>
</file>