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21"/>
  </p:notesMasterIdLst>
  <p:handoutMasterIdLst>
    <p:handoutMasterId r:id="rId22"/>
  </p:handoutMasterIdLst>
  <p:sldIdLst>
    <p:sldId id="308" r:id="rId2"/>
    <p:sldId id="309" r:id="rId3"/>
    <p:sldId id="297" r:id="rId4"/>
    <p:sldId id="307" r:id="rId5"/>
    <p:sldId id="311" r:id="rId6"/>
    <p:sldId id="312" r:id="rId7"/>
    <p:sldId id="313" r:id="rId8"/>
    <p:sldId id="314" r:id="rId9"/>
    <p:sldId id="315" r:id="rId10"/>
    <p:sldId id="321" r:id="rId11"/>
    <p:sldId id="322" r:id="rId12"/>
    <p:sldId id="323" r:id="rId13"/>
    <p:sldId id="316" r:id="rId14"/>
    <p:sldId id="324" r:id="rId15"/>
    <p:sldId id="317" r:id="rId16"/>
    <p:sldId id="318" r:id="rId17"/>
    <p:sldId id="319" r:id="rId18"/>
    <p:sldId id="320" r:id="rId19"/>
    <p:sldId id="310" r:id="rId20"/>
  </p:sldIdLst>
  <p:sldSz cx="9144000" cy="6858000" type="screen4x3"/>
  <p:notesSz cx="7077075" cy="93630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2787"/>
    <p:restoredTop sz="81107" autoAdjust="0"/>
  </p:normalViewPr>
  <p:slideViewPr>
    <p:cSldViewPr>
      <p:cViewPr varScale="1">
        <p:scale>
          <a:sx n="102" d="100"/>
          <a:sy n="102" d="100"/>
        </p:scale>
        <p:origin x="-1618"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defRPr sz="1200">
                <a:cs typeface="+mn-cs"/>
              </a:defRPr>
            </a:lvl1pPr>
          </a:lstStyle>
          <a:p>
            <a:pPr>
              <a:defRPr/>
            </a:pPr>
            <a:endParaRPr lang="en-US"/>
          </a:p>
        </p:txBody>
      </p:sp>
      <p:sp>
        <p:nvSpPr>
          <p:cNvPr id="47107" name="Rectangle 3"/>
          <p:cNvSpPr>
            <a:spLocks noGrp="1" noChangeArrowheads="1"/>
          </p:cNvSpPr>
          <p:nvPr>
            <p:ph type="dt" sz="quarter"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a:defRPr sz="1200">
                <a:cs typeface="+mn-cs"/>
              </a:defRPr>
            </a:lvl1pPr>
          </a:lstStyle>
          <a:p>
            <a:pPr>
              <a:defRPr/>
            </a:pPr>
            <a:endParaRPr lang="en-US"/>
          </a:p>
        </p:txBody>
      </p:sp>
      <p:sp>
        <p:nvSpPr>
          <p:cNvPr id="47108" name="Rectangle 4"/>
          <p:cNvSpPr>
            <a:spLocks noGrp="1" noChangeArrowheads="1"/>
          </p:cNvSpPr>
          <p:nvPr>
            <p:ph type="ftr" sz="quarter" idx="2"/>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defRPr sz="1200">
                <a:cs typeface="+mn-cs"/>
              </a:defRPr>
            </a:lvl1pPr>
          </a:lstStyle>
          <a:p>
            <a:pPr>
              <a:defRPr/>
            </a:pPr>
            <a:endParaRPr lang="en-US"/>
          </a:p>
        </p:txBody>
      </p:sp>
      <p:sp>
        <p:nvSpPr>
          <p:cNvPr id="47109" name="Rectangle 5"/>
          <p:cNvSpPr>
            <a:spLocks noGrp="1" noChangeArrowheads="1"/>
          </p:cNvSpPr>
          <p:nvPr>
            <p:ph type="sldNum" sz="quarter" idx="3"/>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a:defRPr sz="1200">
                <a:cs typeface="+mn-cs"/>
              </a:defRPr>
            </a:lvl1pPr>
          </a:lstStyle>
          <a:p>
            <a:pPr>
              <a:defRPr/>
            </a:pPr>
            <a:fld id="{0DDCD706-E174-4659-BD9E-18C901283373}" type="slidenum">
              <a:rPr lang="en-US"/>
              <a:pPr>
                <a:defRPr/>
              </a:pPr>
              <a:t>‹#›</a:t>
            </a:fld>
            <a:endParaRPr lang="en-US"/>
          </a:p>
        </p:txBody>
      </p:sp>
    </p:spTree>
    <p:extLst>
      <p:ext uri="{BB962C8B-B14F-4D97-AF65-F5344CB8AC3E}">
        <p14:creationId xmlns:p14="http://schemas.microsoft.com/office/powerpoint/2010/main" val="6217585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defRPr sz="1200">
                <a:cs typeface="+mn-cs"/>
              </a:defRPr>
            </a:lvl1pPr>
          </a:lstStyle>
          <a:p>
            <a:pPr>
              <a:defRPr/>
            </a:pPr>
            <a:endParaRPr lang="en-US"/>
          </a:p>
        </p:txBody>
      </p:sp>
      <p:sp>
        <p:nvSpPr>
          <p:cNvPr id="44035" name="Rectangle 3"/>
          <p:cNvSpPr>
            <a:spLocks noGrp="1" noChangeArrowheads="1"/>
          </p:cNvSpPr>
          <p:nvPr>
            <p:ph type="dt" idx="1"/>
          </p:nvPr>
        </p:nvSpPr>
        <p:spPr bwMode="auto">
          <a:xfrm>
            <a:off x="4010025" y="0"/>
            <a:ext cx="30670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lvl1pPr algn="r">
              <a:defRPr sz="1200">
                <a:cs typeface="+mn-cs"/>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98563" y="703263"/>
            <a:ext cx="4679950" cy="350996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4037" name="Rectangle 5"/>
          <p:cNvSpPr>
            <a:spLocks noGrp="1" noChangeArrowheads="1"/>
          </p:cNvSpPr>
          <p:nvPr>
            <p:ph type="body" sz="quarter" idx="3"/>
          </p:nvPr>
        </p:nvSpPr>
        <p:spPr bwMode="auto">
          <a:xfrm>
            <a:off x="944563" y="4446588"/>
            <a:ext cx="5187950" cy="421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4038" name="Rectangle 6"/>
          <p:cNvSpPr>
            <a:spLocks noGrp="1" noChangeArrowheads="1"/>
          </p:cNvSpPr>
          <p:nvPr>
            <p:ph type="ftr" sz="quarter" idx="4"/>
          </p:nvPr>
        </p:nvSpPr>
        <p:spPr bwMode="auto">
          <a:xfrm>
            <a:off x="0"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defRPr sz="1200">
                <a:cs typeface="+mn-cs"/>
              </a:defRPr>
            </a:lvl1pPr>
          </a:lstStyle>
          <a:p>
            <a:pPr>
              <a:defRPr/>
            </a:pPr>
            <a:endParaRPr lang="en-US"/>
          </a:p>
        </p:txBody>
      </p:sp>
      <p:sp>
        <p:nvSpPr>
          <p:cNvPr id="44039" name="Rectangle 7"/>
          <p:cNvSpPr>
            <a:spLocks noGrp="1" noChangeArrowheads="1"/>
          </p:cNvSpPr>
          <p:nvPr>
            <p:ph type="sldNum" sz="quarter" idx="5"/>
          </p:nvPr>
        </p:nvSpPr>
        <p:spPr bwMode="auto">
          <a:xfrm>
            <a:off x="4010025" y="8894763"/>
            <a:ext cx="3067050"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937" tIns="46968" rIns="93937" bIns="46968" numCol="1" anchor="b" anchorCtr="0" compatLnSpc="1">
            <a:prstTxWarp prst="textNoShape">
              <a:avLst/>
            </a:prstTxWarp>
          </a:bodyPr>
          <a:lstStyle>
            <a:lvl1pPr algn="r">
              <a:defRPr sz="1200">
                <a:cs typeface="+mn-cs"/>
              </a:defRPr>
            </a:lvl1pPr>
          </a:lstStyle>
          <a:p>
            <a:pPr>
              <a:defRPr/>
            </a:pPr>
            <a:fld id="{557E6DCA-B875-4957-9D84-5734B67599AE}" type="slidenum">
              <a:rPr lang="en-US"/>
              <a:pPr>
                <a:defRPr/>
              </a:pPr>
              <a:t>‹#›</a:t>
            </a:fld>
            <a:endParaRPr lang="en-US"/>
          </a:p>
        </p:txBody>
      </p:sp>
    </p:spTree>
    <p:extLst>
      <p:ext uri="{BB962C8B-B14F-4D97-AF65-F5344CB8AC3E}">
        <p14:creationId xmlns:p14="http://schemas.microsoft.com/office/powerpoint/2010/main" val="15244882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84CC7930-037C-4478-A072-7A3DA01ED66D}"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CCEDB86E-1BA1-4D34-BF4A-BDE088CA869A}"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3B56CD14-B91A-4806-A18A-312F47253BEF}"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5A651BD4-DCF4-4688-97B0-A20662F627A1}"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484BB869-0F23-462F-92DD-90D748638281}"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D2889018-654B-429D-81CD-8F1CC826FE69}"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endParaRPr lang="en-US" altLang="en-US" smtClean="0"/>
          </a:p>
          <a:p>
            <a:endParaRPr lang="en-US" altLang="en-US" smtClean="0"/>
          </a:p>
        </p:txBody>
      </p:sp>
      <p:sp>
        <p:nvSpPr>
          <p:cNvPr id="4" name="Slide Number Placeholder 3"/>
          <p:cNvSpPr>
            <a:spLocks noGrp="1"/>
          </p:cNvSpPr>
          <p:nvPr>
            <p:ph type="sldNum" sz="quarter" idx="5"/>
          </p:nvPr>
        </p:nvSpPr>
        <p:spPr/>
        <p:txBody>
          <a:bodyPr/>
          <a:lstStyle/>
          <a:p>
            <a:pPr>
              <a:defRPr/>
            </a:pPr>
            <a:fld id="{59C26EC4-84BA-4947-9B80-D059ACF72DA9}"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endParaRPr lang="en-US" altLang="en-US" smtClean="0"/>
          </a:p>
          <a:p>
            <a:endParaRPr lang="en-US" altLang="en-US" smtClean="0"/>
          </a:p>
        </p:txBody>
      </p:sp>
      <p:sp>
        <p:nvSpPr>
          <p:cNvPr id="4" name="Slide Number Placeholder 3"/>
          <p:cNvSpPr>
            <a:spLocks noGrp="1"/>
          </p:cNvSpPr>
          <p:nvPr>
            <p:ph type="sldNum" sz="quarter" idx="5"/>
          </p:nvPr>
        </p:nvSpPr>
        <p:spPr/>
        <p:txBody>
          <a:bodyPr/>
          <a:lstStyle/>
          <a:p>
            <a:pPr>
              <a:defRPr/>
            </a:pPr>
            <a:fld id="{B6D227E8-15BA-4603-BA50-A5BA524A9910}"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endParaRPr lang="en-US" altLang="en-US" smtClean="0"/>
          </a:p>
          <a:p>
            <a:endParaRPr lang="en-US" altLang="en-US" smtClean="0"/>
          </a:p>
        </p:txBody>
      </p:sp>
      <p:sp>
        <p:nvSpPr>
          <p:cNvPr id="4" name="Slide Number Placeholder 3"/>
          <p:cNvSpPr>
            <a:spLocks noGrp="1"/>
          </p:cNvSpPr>
          <p:nvPr>
            <p:ph type="sldNum" sz="quarter" idx="5"/>
          </p:nvPr>
        </p:nvSpPr>
        <p:spPr/>
        <p:txBody>
          <a:bodyPr/>
          <a:lstStyle/>
          <a:p>
            <a:pPr>
              <a:defRPr/>
            </a:pPr>
            <a:fld id="{7DF65450-DAFF-4C90-9DA4-C52AC516B927}"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endParaRPr lang="en-US" altLang="en-US" smtClean="0"/>
          </a:p>
          <a:p>
            <a:endParaRPr lang="en-US" altLang="en-US" smtClean="0"/>
          </a:p>
        </p:txBody>
      </p:sp>
      <p:sp>
        <p:nvSpPr>
          <p:cNvPr id="4" name="Slide Number Placeholder 3"/>
          <p:cNvSpPr>
            <a:spLocks noGrp="1"/>
          </p:cNvSpPr>
          <p:nvPr>
            <p:ph type="sldNum" sz="quarter" idx="5"/>
          </p:nvPr>
        </p:nvSpPr>
        <p:spPr/>
        <p:txBody>
          <a:bodyPr/>
          <a:lstStyle/>
          <a:p>
            <a:pPr>
              <a:defRPr/>
            </a:pPr>
            <a:fld id="{2836D9B8-7DC8-4DB6-8F40-48C75989CEB3}" type="slidenum">
              <a:rPr lang="en-US" smtClean="0"/>
              <a:pPr>
                <a:defRPr/>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9A278451-6F82-4CEE-9739-376B60E4673C}"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p:txBody>
          <a:bodyPr/>
          <a:lstStyle>
            <a:lvl1pPr eaLnBrk="0" hangingPunct="0">
              <a:spcBef>
                <a:spcPct val="30000"/>
              </a:spcBef>
              <a:defRPr sz="1200">
                <a:solidFill>
                  <a:schemeClr val="tx1"/>
                </a:solidFill>
                <a:latin typeface="Times New Roman" pitchFamily="18" charset="0"/>
              </a:defRPr>
            </a:lvl1pPr>
            <a:lvl2pPr marL="739775" indent="-284163" eaLnBrk="0" hangingPunct="0">
              <a:spcBef>
                <a:spcPct val="30000"/>
              </a:spcBef>
              <a:defRPr sz="1200">
                <a:solidFill>
                  <a:schemeClr val="tx1"/>
                </a:solidFill>
                <a:latin typeface="Times New Roman" pitchFamily="18" charset="0"/>
              </a:defRPr>
            </a:lvl2pPr>
            <a:lvl3pPr marL="1138238" indent="-227013" eaLnBrk="0" hangingPunct="0">
              <a:spcBef>
                <a:spcPct val="30000"/>
              </a:spcBef>
              <a:defRPr sz="1200">
                <a:solidFill>
                  <a:schemeClr val="tx1"/>
                </a:solidFill>
                <a:latin typeface="Times New Roman" pitchFamily="18" charset="0"/>
              </a:defRPr>
            </a:lvl3pPr>
            <a:lvl4pPr marL="1593850" indent="-227013" eaLnBrk="0" hangingPunct="0">
              <a:spcBef>
                <a:spcPct val="30000"/>
              </a:spcBef>
              <a:defRPr sz="1200">
                <a:solidFill>
                  <a:schemeClr val="tx1"/>
                </a:solidFill>
                <a:latin typeface="Times New Roman" pitchFamily="18" charset="0"/>
              </a:defRPr>
            </a:lvl4pPr>
            <a:lvl5pPr marL="2049463" indent="-227013" eaLnBrk="0" hangingPunct="0">
              <a:spcBef>
                <a:spcPct val="30000"/>
              </a:spcBef>
              <a:defRPr sz="1200">
                <a:solidFill>
                  <a:schemeClr val="tx1"/>
                </a:solidFill>
                <a:latin typeface="Times New Roman" pitchFamily="18" charset="0"/>
              </a:defRPr>
            </a:lvl5pPr>
            <a:lvl6pPr marL="2506663" indent="-227013" eaLnBrk="0" fontAlgn="base" hangingPunct="0">
              <a:spcBef>
                <a:spcPct val="30000"/>
              </a:spcBef>
              <a:spcAft>
                <a:spcPct val="0"/>
              </a:spcAft>
              <a:defRPr sz="1200">
                <a:solidFill>
                  <a:schemeClr val="tx1"/>
                </a:solidFill>
                <a:latin typeface="Times New Roman" pitchFamily="18" charset="0"/>
              </a:defRPr>
            </a:lvl6pPr>
            <a:lvl7pPr marL="2963863" indent="-227013" eaLnBrk="0" fontAlgn="base" hangingPunct="0">
              <a:spcBef>
                <a:spcPct val="30000"/>
              </a:spcBef>
              <a:spcAft>
                <a:spcPct val="0"/>
              </a:spcAft>
              <a:defRPr sz="1200">
                <a:solidFill>
                  <a:schemeClr val="tx1"/>
                </a:solidFill>
                <a:latin typeface="Times New Roman" pitchFamily="18" charset="0"/>
              </a:defRPr>
            </a:lvl7pPr>
            <a:lvl8pPr marL="3421063" indent="-227013" eaLnBrk="0" fontAlgn="base" hangingPunct="0">
              <a:spcBef>
                <a:spcPct val="30000"/>
              </a:spcBef>
              <a:spcAft>
                <a:spcPct val="0"/>
              </a:spcAft>
              <a:defRPr sz="1200">
                <a:solidFill>
                  <a:schemeClr val="tx1"/>
                </a:solidFill>
                <a:latin typeface="Times New Roman" pitchFamily="18" charset="0"/>
              </a:defRPr>
            </a:lvl8pPr>
            <a:lvl9pPr marL="3878263" indent="-227013"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defRPr/>
            </a:pPr>
            <a:fld id="{329536B7-42BF-4162-956B-1EEC949AEBDE}" type="slidenum">
              <a:rPr lang="en-US" altLang="en-US" smtClean="0"/>
              <a:pPr eaLnBrk="1" hangingPunct="1">
                <a:spcBef>
                  <a:spcPct val="0"/>
                </a:spcBef>
                <a:defRPr/>
              </a:pPr>
              <a:t>3</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b="1"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pPr marL="228600" indent="-228600">
              <a:buFontTx/>
              <a:buAutoNum type="arabicPeriod"/>
            </a:pPr>
            <a:endParaRPr lang="en-US" altLang="en-US" smtClean="0"/>
          </a:p>
        </p:txBody>
      </p:sp>
      <p:sp>
        <p:nvSpPr>
          <p:cNvPr id="4" name="Slide Number Placeholder 3"/>
          <p:cNvSpPr>
            <a:spLocks noGrp="1"/>
          </p:cNvSpPr>
          <p:nvPr>
            <p:ph type="sldNum" sz="quarter" idx="5"/>
          </p:nvPr>
        </p:nvSpPr>
        <p:spPr/>
        <p:txBody>
          <a:bodyPr/>
          <a:lstStyle/>
          <a:p>
            <a:pPr>
              <a:defRPr/>
            </a:pPr>
            <a:fld id="{6658CADC-E058-4AA9-94DF-0300E5FD9DC5}"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8F320B2F-6EDA-4E76-BAB7-D5ECA0A2232B}"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CA0952BA-CE56-469B-85AE-3A5C307FECC2}"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95FFEED0-56F0-49DD-8995-B177B5A48203}"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76D1EF85-C8DE-45E1-9A4C-8C0C2FC22812}"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endParaRPr lang="en-US" altLang="en-US" smtClean="0"/>
          </a:p>
        </p:txBody>
      </p:sp>
      <p:sp>
        <p:nvSpPr>
          <p:cNvPr id="4" name="Slide Number Placeholder 3"/>
          <p:cNvSpPr>
            <a:spLocks noGrp="1"/>
          </p:cNvSpPr>
          <p:nvPr>
            <p:ph type="sldNum" sz="quarter" idx="5"/>
          </p:nvPr>
        </p:nvSpPr>
        <p:spPr/>
        <p:txBody>
          <a:bodyPr/>
          <a:lstStyle/>
          <a:p>
            <a:pPr>
              <a:defRPr/>
            </a:pPr>
            <a:fld id="{38CF1A27-0C6F-4866-8168-C8C57E303A3C}"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2.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F41286FA-A227-48EE-BB36-B0B72C71911A}" type="slidenum">
              <a:rPr lang="en-US"/>
              <a:pPr>
                <a:defRPr/>
              </a:pPr>
              <a:t>‹#›</a:t>
            </a:fld>
            <a:endParaRPr lang="en-US"/>
          </a:p>
        </p:txBody>
      </p:sp>
    </p:spTree>
    <p:extLst>
      <p:ext uri="{BB962C8B-B14F-4D97-AF65-F5344CB8AC3E}">
        <p14:creationId xmlns:p14="http://schemas.microsoft.com/office/powerpoint/2010/main" val="127111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D785578-CCC9-4B0C-BEA0-F22F72A4DB38}" type="slidenum">
              <a:rPr lang="en-US"/>
              <a:pPr>
                <a:defRPr/>
              </a:pPr>
              <a:t>‹#›</a:t>
            </a:fld>
            <a:endParaRPr lang="en-US"/>
          </a:p>
        </p:txBody>
      </p:sp>
    </p:spTree>
    <p:extLst>
      <p:ext uri="{BB962C8B-B14F-4D97-AF65-F5344CB8AC3E}">
        <p14:creationId xmlns:p14="http://schemas.microsoft.com/office/powerpoint/2010/main" val="372863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B39940F-AB5A-4E1A-96F7-7C0035B4E9F3}" type="slidenum">
              <a:rPr lang="en-US"/>
              <a:pPr>
                <a:defRPr/>
              </a:pPr>
              <a:t>‹#›</a:t>
            </a:fld>
            <a:endParaRPr lang="en-US"/>
          </a:p>
        </p:txBody>
      </p:sp>
    </p:spTree>
    <p:extLst>
      <p:ext uri="{BB962C8B-B14F-4D97-AF65-F5344CB8AC3E}">
        <p14:creationId xmlns:p14="http://schemas.microsoft.com/office/powerpoint/2010/main" val="1040301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335BF1F-974E-4F38-9F7E-6B0C0A3EA263}" type="slidenum">
              <a:rPr lang="en-US"/>
              <a:pPr>
                <a:defRPr/>
              </a:pPr>
              <a:t>‹#›</a:t>
            </a:fld>
            <a:endParaRPr lang="en-US"/>
          </a:p>
        </p:txBody>
      </p:sp>
    </p:spTree>
    <p:extLst>
      <p:ext uri="{BB962C8B-B14F-4D97-AF65-F5344CB8AC3E}">
        <p14:creationId xmlns:p14="http://schemas.microsoft.com/office/powerpoint/2010/main" val="3791370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1C89350F-6371-46FB-8890-FEF004A0AECA}" type="slidenum">
              <a:rPr lang="en-US"/>
              <a:pPr>
                <a:defRPr/>
              </a:pPr>
              <a:t>‹#›</a:t>
            </a:fld>
            <a:endParaRPr lang="en-US"/>
          </a:p>
        </p:txBody>
      </p:sp>
    </p:spTree>
    <p:extLst>
      <p:ext uri="{BB962C8B-B14F-4D97-AF65-F5344CB8AC3E}">
        <p14:creationId xmlns:p14="http://schemas.microsoft.com/office/powerpoint/2010/main" val="245909607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96554ADF-96DE-4BC6-B326-9E98BE5E5FA5}" type="slidenum">
              <a:rPr lang="en-US"/>
              <a:pPr>
                <a:defRPr/>
              </a:pPr>
              <a:t>‹#›</a:t>
            </a:fld>
            <a:endParaRPr lang="en-US"/>
          </a:p>
        </p:txBody>
      </p:sp>
    </p:spTree>
    <p:extLst>
      <p:ext uri="{BB962C8B-B14F-4D97-AF65-F5344CB8AC3E}">
        <p14:creationId xmlns:p14="http://schemas.microsoft.com/office/powerpoint/2010/main" val="7084167"/>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BCE3A2A3-6816-49B9-B7DF-052C2B67E798}" type="slidenum">
              <a:rPr lang="en-US"/>
              <a:pPr>
                <a:defRPr/>
              </a:pPr>
              <a:t>‹#›</a:t>
            </a:fld>
            <a:endParaRPr lang="en-US"/>
          </a:p>
        </p:txBody>
      </p:sp>
    </p:spTree>
    <p:extLst>
      <p:ext uri="{BB962C8B-B14F-4D97-AF65-F5344CB8AC3E}">
        <p14:creationId xmlns:p14="http://schemas.microsoft.com/office/powerpoint/2010/main" val="318221819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21168B39-76F5-4011-9036-1D3936CF4638}" type="slidenum">
              <a:rPr lang="en-US"/>
              <a:pPr>
                <a:defRPr/>
              </a:pPr>
              <a:t>‹#›</a:t>
            </a:fld>
            <a:endParaRPr lang="en-US"/>
          </a:p>
        </p:txBody>
      </p:sp>
    </p:spTree>
    <p:extLst>
      <p:ext uri="{BB962C8B-B14F-4D97-AF65-F5344CB8AC3E}">
        <p14:creationId xmlns:p14="http://schemas.microsoft.com/office/powerpoint/2010/main" val="2295951465"/>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7CB6CB06-86BD-4EAD-AB8E-184F83DA7A2F}" type="slidenum">
              <a:rPr lang="en-US"/>
              <a:pPr>
                <a:defRPr/>
              </a:pPr>
              <a:t>‹#›</a:t>
            </a:fld>
            <a:endParaRPr lang="en-US"/>
          </a:p>
        </p:txBody>
      </p:sp>
    </p:spTree>
    <p:extLst>
      <p:ext uri="{BB962C8B-B14F-4D97-AF65-F5344CB8AC3E}">
        <p14:creationId xmlns:p14="http://schemas.microsoft.com/office/powerpoint/2010/main" val="461079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451917CF-6207-4ADA-AE06-46AE7A8DDFD9}" type="slidenum">
              <a:rPr lang="en-US"/>
              <a:pPr>
                <a:defRPr/>
              </a:pPr>
              <a:t>‹#›</a:t>
            </a:fld>
            <a:endParaRPr lang="en-US"/>
          </a:p>
        </p:txBody>
      </p:sp>
    </p:spTree>
    <p:extLst>
      <p:ext uri="{BB962C8B-B14F-4D97-AF65-F5344CB8AC3E}">
        <p14:creationId xmlns:p14="http://schemas.microsoft.com/office/powerpoint/2010/main" val="84734295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E1351CF8-1DC8-48D5-B19C-60AD1A0AAFE4}" type="slidenum">
              <a:rPr lang="en-US"/>
              <a:pPr>
                <a:defRPr/>
              </a:pPr>
              <a:t>‹#›</a:t>
            </a:fld>
            <a:endParaRPr lang="en-US"/>
          </a:p>
        </p:txBody>
      </p:sp>
    </p:spTree>
    <p:extLst>
      <p:ext uri="{BB962C8B-B14F-4D97-AF65-F5344CB8AC3E}">
        <p14:creationId xmlns:p14="http://schemas.microsoft.com/office/powerpoint/2010/main" val="365154622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cstate="email">
              <a:alphaModFix amt="50000"/>
              <a:extLst>
                <a:ext uri="{28A0092B-C50C-407E-A947-70E740481C1C}">
                  <a14:useLocalDpi xmlns:a14="http://schemas.microsoft.com/office/drawing/2010/main"/>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cs typeface="+mn-cs"/>
              </a:defRPr>
            </a:lvl1pPr>
            <a:extLst/>
          </a:lstStyle>
          <a:p>
            <a:pPr>
              <a:defRPr/>
            </a:pPr>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cs typeface="+mn-cs"/>
              </a:defRPr>
            </a:lvl1pPr>
            <a:extLst/>
          </a:lstStyle>
          <a:p>
            <a:pPr>
              <a:defRPr/>
            </a:pPr>
            <a:fld id="{ED1F263F-B85B-41AE-944D-A4C05E9B1AB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96" r:id="rId1"/>
    <p:sldLayoutId id="2147483992" r:id="rId2"/>
    <p:sldLayoutId id="2147483997" r:id="rId3"/>
    <p:sldLayoutId id="2147483998" r:id="rId4"/>
    <p:sldLayoutId id="2147483999" r:id="rId5"/>
    <p:sldLayoutId id="2147484000" r:id="rId6"/>
    <p:sldLayoutId id="2147483993" r:id="rId7"/>
    <p:sldLayoutId id="2147484001" r:id="rId8"/>
    <p:sldLayoutId id="2147484002" r:id="rId9"/>
    <p:sldLayoutId id="2147483994" r:id="rId10"/>
    <p:sldLayoutId id="2147483995"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idx="1"/>
          </p:nvPr>
        </p:nvSpPr>
        <p:spPr>
          <a:xfrm>
            <a:off x="1219200" y="4800600"/>
            <a:ext cx="6400800" cy="1295400"/>
          </a:xfrm>
        </p:spPr>
        <p:txBody>
          <a:bodyPr/>
          <a:lstStyle/>
          <a:p>
            <a:pPr algn="ctr" eaLnBrk="1" hangingPunct="1">
              <a:buFontTx/>
              <a:buNone/>
            </a:pPr>
            <a:r>
              <a:rPr lang="en-US" altLang="en-US" b="1" smtClean="0">
                <a:latin typeface="Arial" charset="0"/>
                <a:cs typeface="Arial" charset="0"/>
              </a:rPr>
              <a:t>	</a:t>
            </a:r>
            <a:r>
              <a:rPr lang="en-US" altLang="en-US" sz="2800" b="1" smtClean="0">
                <a:latin typeface="Arial" charset="0"/>
                <a:cs typeface="Arial" charset="0"/>
              </a:rPr>
              <a:t>Ross Arnold, Winter 2015</a:t>
            </a:r>
            <a:br>
              <a:rPr lang="en-US" altLang="en-US" sz="2800" b="1" smtClean="0">
                <a:latin typeface="Arial" charset="0"/>
                <a:cs typeface="Arial" charset="0"/>
              </a:rPr>
            </a:br>
            <a:r>
              <a:rPr lang="en-US" altLang="en-US" sz="2800" b="1" smtClean="0">
                <a:latin typeface="Arial" charset="0"/>
                <a:cs typeface="Arial" charset="0"/>
              </a:rPr>
              <a:t>Lakeside institute of Theology</a:t>
            </a:r>
          </a:p>
        </p:txBody>
      </p:sp>
      <p:sp>
        <p:nvSpPr>
          <p:cNvPr id="3074" name="Rectangle 2"/>
          <p:cNvSpPr>
            <a:spLocks noGrp="1" noChangeArrowheads="1"/>
          </p:cNvSpPr>
          <p:nvPr>
            <p:ph type="title"/>
          </p:nvPr>
        </p:nvSpPr>
        <p:spPr>
          <a:xfrm>
            <a:off x="685800" y="1173163"/>
            <a:ext cx="7772400" cy="830262"/>
          </a:xfrm>
        </p:spPr>
        <p:txBody>
          <a:bodyPr/>
          <a:lstStyle/>
          <a:p>
            <a:pPr eaLnBrk="1" fontAlgn="auto" hangingPunct="1">
              <a:spcAft>
                <a:spcPts val="0"/>
              </a:spcAft>
              <a:defRPr/>
            </a:pPr>
            <a:r>
              <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rPr>
              <a:t>Biblical Interpretation </a:t>
            </a:r>
            <a:r>
              <a:rPr lang="en-US" altLang="en-US" sz="2800" dirty="0" smtClean="0">
                <a:solidFill>
                  <a:schemeClr val="tx1">
                    <a:lumMod val="95000"/>
                    <a:lumOff val="5000"/>
                  </a:schemeClr>
                </a:solidFill>
                <a:effectLst/>
                <a:latin typeface="Arial" panose="020B0604020202020204" pitchFamily="34" charset="0"/>
                <a:cs typeface="Arial" panose="020B0604020202020204" pitchFamily="34" charset="0"/>
              </a:rPr>
              <a:t>(CL1)</a:t>
            </a:r>
            <a:endParaRPr lang="en-US" altLang="en-US" sz="4800" dirty="0" smtClean="0">
              <a:solidFill>
                <a:schemeClr val="tx1">
                  <a:lumMod val="95000"/>
                  <a:lumOff val="5000"/>
                </a:schemeClr>
              </a:solidFill>
              <a:effectLst/>
              <a:latin typeface="Arial" panose="020B0604020202020204" pitchFamily="34" charset="0"/>
              <a:cs typeface="Arial" panose="020B0604020202020204" pitchFamily="34" charset="0"/>
            </a:endParaRPr>
          </a:p>
        </p:txBody>
      </p:sp>
      <p:sp>
        <p:nvSpPr>
          <p:cNvPr id="9220" name="TextBox 1"/>
          <p:cNvSpPr txBox="1">
            <a:spLocks noChangeArrowheads="1"/>
          </p:cNvSpPr>
          <p:nvPr/>
        </p:nvSpPr>
        <p:spPr bwMode="auto">
          <a:xfrm>
            <a:off x="127000" y="2743200"/>
            <a:ext cx="8839200"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algn="ctr" eaLnBrk="1" hangingPunct="1">
              <a:spcBef>
                <a:spcPct val="0"/>
              </a:spcBef>
              <a:buClrTx/>
              <a:buSzTx/>
              <a:buFontTx/>
              <a:buNone/>
            </a:pPr>
            <a:r>
              <a:rPr lang="en-US" altLang="en-US" sz="4000" b="1">
                <a:latin typeface="Arial" charset="0"/>
              </a:rPr>
              <a:t>Interpreting the Old Testament</a:t>
            </a:r>
          </a:p>
          <a:p>
            <a:pPr algn="ctr" eaLnBrk="1" hangingPunct="1">
              <a:spcBef>
                <a:spcPct val="0"/>
              </a:spcBef>
              <a:buClrTx/>
              <a:buSzTx/>
              <a:buFontTx/>
              <a:buNone/>
            </a:pPr>
            <a:r>
              <a:rPr lang="en-US" altLang="en-US" sz="2400" b="1">
                <a:latin typeface="Arial" charset="0"/>
              </a:rPr>
              <a:t>March 12, 2015</a:t>
            </a:r>
          </a:p>
          <a:p>
            <a:pPr eaLnBrk="1" hangingPunct="1">
              <a:spcBef>
                <a:spcPct val="0"/>
              </a:spcBef>
              <a:buClrTx/>
              <a:buSzTx/>
              <a:buFontTx/>
              <a:buNone/>
            </a:pPr>
            <a:endParaRPr lang="en-US" altLang="en-US" sz="2400">
              <a:latin typeface="Arial"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152400" y="609600"/>
            <a:ext cx="8991600" cy="5791200"/>
          </a:xfrm>
        </p:spPr>
        <p:txBody>
          <a:bodyPr/>
          <a:lstStyle/>
          <a:p>
            <a:r>
              <a:rPr lang="en-US" altLang="en-US" smtClean="0">
                <a:latin typeface="Arial" charset="0"/>
                <a:cs typeface="Arial" charset="0"/>
              </a:rPr>
              <a:t>Old Testament interpretation can be more complex than New Testament interpretation, simply because we are further away from the events and the culture.</a:t>
            </a:r>
          </a:p>
          <a:p>
            <a:r>
              <a:rPr lang="en-US" altLang="en-US" smtClean="0">
                <a:latin typeface="Arial" charset="0"/>
                <a:cs typeface="Arial" charset="0"/>
              </a:rPr>
              <a:t>We must first focus on what the old Testament passage meant to those living in Old Testament times – the original recipients.</a:t>
            </a:r>
          </a:p>
          <a:p>
            <a:r>
              <a:rPr lang="en-US" altLang="en-US" smtClean="0">
                <a:latin typeface="Arial" charset="0"/>
                <a:cs typeface="Arial" charset="0"/>
              </a:rPr>
              <a:t>Identify the basic theological principle or principles reflected in the passage.</a:t>
            </a:r>
          </a:p>
          <a:p>
            <a:r>
              <a:rPr lang="en-US" altLang="en-US" smtClean="0">
                <a:latin typeface="Arial" charset="0"/>
                <a:cs typeface="Arial" charset="0"/>
              </a:rPr>
              <a:t>Consider how this theological principle{s} fit into the rest of the Bible.</a:t>
            </a:r>
          </a:p>
          <a:p>
            <a:r>
              <a:rPr lang="en-US" altLang="en-US" smtClean="0">
                <a:latin typeface="Arial" charset="0"/>
                <a:cs typeface="Arial" charset="0"/>
              </a:rPr>
              <a:t>Determine how we might read this Old Testament passage through the grid of the New Testament. </a:t>
            </a:r>
          </a:p>
          <a:p>
            <a:pPr lvl="1"/>
            <a:endParaRPr lang="en-US" altLang="en-US" smtClean="0">
              <a:latin typeface="Arial" charset="0"/>
              <a:cs typeface="Arial" charset="0"/>
            </a:endParaRPr>
          </a:p>
        </p:txBody>
      </p:sp>
      <p:sp>
        <p:nvSpPr>
          <p:cNvPr id="3" name="Title 2"/>
          <p:cNvSpPr>
            <a:spLocks noGrp="1"/>
          </p:cNvSpPr>
          <p:nvPr>
            <p:ph type="title"/>
          </p:nvPr>
        </p:nvSpPr>
        <p:spPr>
          <a:xfrm>
            <a:off x="152400" y="1"/>
            <a:ext cx="8839200" cy="533400"/>
          </a:xfrm>
        </p:spPr>
        <p:txBody>
          <a:bodyPr>
            <a:noAutofit/>
          </a:bodyPr>
          <a:lstStyle/>
          <a:p>
            <a:pPr>
              <a:defRPr/>
            </a:pPr>
            <a:r>
              <a:rPr lang="en-US" sz="2800" dirty="0" smtClean="0">
                <a:solidFill>
                  <a:schemeClr val="tx1"/>
                </a:solidFill>
                <a:effectLst/>
                <a:latin typeface="Arial" panose="020B0604020202020204" pitchFamily="34" charset="0"/>
                <a:cs typeface="Arial" panose="020B0604020202020204" pitchFamily="34" charset="0"/>
              </a:rPr>
              <a:t>Special Concerns in Interpreting Old Testament</a:t>
            </a:r>
            <a:endParaRPr lang="en-US" sz="2800"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0" y="533400"/>
            <a:ext cx="8991600" cy="6324600"/>
          </a:xfrm>
        </p:spPr>
        <p:txBody>
          <a:bodyPr/>
          <a:lstStyle/>
          <a:p>
            <a:r>
              <a:rPr lang="en-US" altLang="en-US" sz="2400" smtClean="0">
                <a:latin typeface="Arial" charset="0"/>
                <a:cs typeface="Arial" charset="0"/>
              </a:rPr>
              <a:t>Narrative (stories) comprise nearly one-half of the O.T.</a:t>
            </a:r>
          </a:p>
          <a:p>
            <a:r>
              <a:rPr lang="en-US" altLang="en-US" sz="2400" smtClean="0">
                <a:latin typeface="Arial" charset="0"/>
                <a:cs typeface="Arial" charset="0"/>
              </a:rPr>
              <a:t>Narrative has sequential time action, plot, setting and characters – it is the </a:t>
            </a:r>
            <a:r>
              <a:rPr lang="en-US" altLang="en-US" sz="2400" b="1" i="1" smtClean="0">
                <a:latin typeface="Arial" charset="0"/>
                <a:cs typeface="Arial" charset="0"/>
              </a:rPr>
              <a:t>story</a:t>
            </a:r>
            <a:r>
              <a:rPr lang="en-US" altLang="en-US" sz="2400" smtClean="0">
                <a:latin typeface="Arial" charset="0"/>
                <a:cs typeface="Arial" charset="0"/>
              </a:rPr>
              <a:t> form of literature.</a:t>
            </a:r>
          </a:p>
          <a:p>
            <a:r>
              <a:rPr lang="en-US" altLang="en-US" sz="2400" smtClean="0">
                <a:latin typeface="Arial" charset="0"/>
                <a:cs typeface="Arial" charset="0"/>
              </a:rPr>
              <a:t>The </a:t>
            </a:r>
            <a:r>
              <a:rPr lang="en-US" altLang="en-US" sz="2400" b="1" i="1" smtClean="0">
                <a:latin typeface="Arial" charset="0"/>
                <a:cs typeface="Arial" charset="0"/>
              </a:rPr>
              <a:t>meaning</a:t>
            </a:r>
            <a:r>
              <a:rPr lang="en-US" altLang="en-US" sz="2400" smtClean="0">
                <a:latin typeface="Arial" charset="0"/>
                <a:cs typeface="Arial" charset="0"/>
              </a:rPr>
              <a:t> of a narrative derives primarily from the </a:t>
            </a:r>
            <a:r>
              <a:rPr lang="en-US" altLang="en-US" sz="2400" b="1" i="1" smtClean="0">
                <a:latin typeface="Arial" charset="0"/>
                <a:cs typeface="Arial" charset="0"/>
              </a:rPr>
              <a:t>action of the characters</a:t>
            </a:r>
            <a:r>
              <a:rPr lang="en-US" altLang="en-US" sz="2400" smtClean="0">
                <a:latin typeface="Arial" charset="0"/>
                <a:cs typeface="Arial" charset="0"/>
              </a:rPr>
              <a:t>.  Rather then </a:t>
            </a:r>
            <a:r>
              <a:rPr lang="en-US" altLang="en-US" sz="2400" u="sng" smtClean="0">
                <a:latin typeface="Arial" charset="0"/>
                <a:cs typeface="Arial" charset="0"/>
              </a:rPr>
              <a:t>telling</a:t>
            </a:r>
            <a:r>
              <a:rPr lang="en-US" altLang="en-US" sz="2400" smtClean="0">
                <a:latin typeface="Arial" charset="0"/>
                <a:cs typeface="Arial" charset="0"/>
              </a:rPr>
              <a:t> us how to live or not live, the narrative </a:t>
            </a:r>
            <a:r>
              <a:rPr lang="en-US" altLang="en-US" sz="2400" u="sng" smtClean="0">
                <a:latin typeface="Arial" charset="0"/>
                <a:cs typeface="Arial" charset="0"/>
              </a:rPr>
              <a:t>shows</a:t>
            </a:r>
            <a:r>
              <a:rPr lang="en-US" altLang="en-US" sz="2400" smtClean="0">
                <a:latin typeface="Arial" charset="0"/>
                <a:cs typeface="Arial" charset="0"/>
              </a:rPr>
              <a:t> us by the actions of the characters and the consequences.</a:t>
            </a:r>
          </a:p>
          <a:p>
            <a:r>
              <a:rPr lang="en-US" altLang="en-US" sz="2400" smtClean="0">
                <a:latin typeface="Arial" charset="0"/>
                <a:cs typeface="Arial" charset="0"/>
              </a:rPr>
              <a:t>Old Testament story narrative is </a:t>
            </a:r>
            <a:r>
              <a:rPr lang="en-US" altLang="en-US" sz="2400" i="1" smtClean="0">
                <a:latin typeface="Arial" charset="0"/>
                <a:cs typeface="Arial" charset="0"/>
              </a:rPr>
              <a:t>much more </a:t>
            </a:r>
            <a:r>
              <a:rPr lang="en-US" altLang="en-US" sz="2400" smtClean="0">
                <a:latin typeface="Arial" charset="0"/>
                <a:cs typeface="Arial" charset="0"/>
              </a:rPr>
              <a:t>than history.  It tells us the truth, but the deeper truth is theological.  It is theological history, in narrative form.</a:t>
            </a:r>
          </a:p>
          <a:p>
            <a:r>
              <a:rPr lang="en-US" altLang="en-US" sz="2400" smtClean="0">
                <a:latin typeface="Arial" charset="0"/>
                <a:cs typeface="Arial" charset="0"/>
              </a:rPr>
              <a:t>God uses narrative to teach us (rather than essays or some other form) because it is more interesting; we are drawn into the story; it depicts real life that we can relate to; it can better portray ambiguities and complexities of life; it’s easier to remember; it can relate shorter incidents and events to the bigger story.</a:t>
            </a:r>
          </a:p>
        </p:txBody>
      </p:sp>
      <p:sp>
        <p:nvSpPr>
          <p:cNvPr id="3" name="Title 2"/>
          <p:cNvSpPr>
            <a:spLocks noGrp="1"/>
          </p:cNvSpPr>
          <p:nvPr>
            <p:ph type="title"/>
          </p:nvPr>
        </p:nvSpPr>
        <p:spPr>
          <a:xfrm>
            <a:off x="304800" y="0"/>
            <a:ext cx="8686800" cy="533400"/>
          </a:xfrm>
        </p:spPr>
        <p:txBody>
          <a:bodyPr>
            <a:noAutofit/>
          </a:bodyPr>
          <a:lstStyle/>
          <a:p>
            <a:pPr>
              <a:defRPr/>
            </a:pPr>
            <a:r>
              <a:rPr lang="en-US" sz="2800" dirty="0" smtClean="0">
                <a:solidFill>
                  <a:schemeClr val="tx1"/>
                </a:solidFill>
                <a:effectLst/>
                <a:latin typeface="Arial" panose="020B0604020202020204" pitchFamily="34" charset="0"/>
                <a:cs typeface="Arial" panose="020B0604020202020204" pitchFamily="34" charset="0"/>
              </a:rPr>
              <a:t>Interpreting Old Testament Narrative</a:t>
            </a:r>
            <a:endParaRPr lang="en-US" sz="2800"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fade">
                                      <p:cBhvr>
                                        <p:cTn id="7" dur="1000"/>
                                        <p:tgtEl>
                                          <p:spTgt spid="23554">
                                            <p:txEl>
                                              <p:pRg st="0" end="0"/>
                                            </p:txEl>
                                          </p:spTgt>
                                        </p:tgtEl>
                                      </p:cBhvr>
                                    </p:animEffect>
                                    <p:anim calcmode="lin" valueType="num">
                                      <p:cBhvr>
                                        <p:cTn id="8" dur="1000" fill="hold"/>
                                        <p:tgtEl>
                                          <p:spTgt spid="2355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3554">
                                            <p:txEl>
                                              <p:pRg st="1" end="1"/>
                                            </p:txEl>
                                          </p:spTgt>
                                        </p:tgtEl>
                                        <p:attrNameLst>
                                          <p:attrName>style.visibility</p:attrName>
                                        </p:attrNameLst>
                                      </p:cBhvr>
                                      <p:to>
                                        <p:strVal val="visible"/>
                                      </p:to>
                                    </p:set>
                                    <p:animEffect transition="in" filter="fade">
                                      <p:cBhvr>
                                        <p:cTn id="14" dur="1000"/>
                                        <p:tgtEl>
                                          <p:spTgt spid="23554">
                                            <p:txEl>
                                              <p:pRg st="1" end="1"/>
                                            </p:txEl>
                                          </p:spTgt>
                                        </p:tgtEl>
                                      </p:cBhvr>
                                    </p:animEffect>
                                    <p:anim calcmode="lin" valueType="num">
                                      <p:cBhvr>
                                        <p:cTn id="15" dur="1000" fill="hold"/>
                                        <p:tgtEl>
                                          <p:spTgt spid="2355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55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3554">
                                            <p:txEl>
                                              <p:pRg st="2" end="2"/>
                                            </p:txEl>
                                          </p:spTgt>
                                        </p:tgtEl>
                                        <p:attrNameLst>
                                          <p:attrName>style.visibility</p:attrName>
                                        </p:attrNameLst>
                                      </p:cBhvr>
                                      <p:to>
                                        <p:strVal val="visible"/>
                                      </p:to>
                                    </p:set>
                                    <p:animEffect transition="in" filter="fade">
                                      <p:cBhvr>
                                        <p:cTn id="21" dur="1000"/>
                                        <p:tgtEl>
                                          <p:spTgt spid="23554">
                                            <p:txEl>
                                              <p:pRg st="2" end="2"/>
                                            </p:txEl>
                                          </p:spTgt>
                                        </p:tgtEl>
                                      </p:cBhvr>
                                    </p:animEffect>
                                    <p:anim calcmode="lin" valueType="num">
                                      <p:cBhvr>
                                        <p:cTn id="22" dur="1000" fill="hold"/>
                                        <p:tgtEl>
                                          <p:spTgt spid="2355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355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3554">
                                            <p:txEl>
                                              <p:pRg st="3" end="3"/>
                                            </p:txEl>
                                          </p:spTgt>
                                        </p:tgtEl>
                                        <p:attrNameLst>
                                          <p:attrName>style.visibility</p:attrName>
                                        </p:attrNameLst>
                                      </p:cBhvr>
                                      <p:to>
                                        <p:strVal val="visible"/>
                                      </p:to>
                                    </p:set>
                                    <p:animEffect transition="in" filter="fade">
                                      <p:cBhvr>
                                        <p:cTn id="28" dur="1000"/>
                                        <p:tgtEl>
                                          <p:spTgt spid="23554">
                                            <p:txEl>
                                              <p:pRg st="3" end="3"/>
                                            </p:txEl>
                                          </p:spTgt>
                                        </p:tgtEl>
                                      </p:cBhvr>
                                    </p:animEffect>
                                    <p:anim calcmode="lin" valueType="num">
                                      <p:cBhvr>
                                        <p:cTn id="29" dur="1000" fill="hold"/>
                                        <p:tgtEl>
                                          <p:spTgt spid="2355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355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23554">
                                            <p:txEl>
                                              <p:pRg st="4" end="4"/>
                                            </p:txEl>
                                          </p:spTgt>
                                        </p:tgtEl>
                                        <p:attrNameLst>
                                          <p:attrName>style.visibility</p:attrName>
                                        </p:attrNameLst>
                                      </p:cBhvr>
                                      <p:to>
                                        <p:strVal val="visible"/>
                                      </p:to>
                                    </p:set>
                                    <p:animEffect transition="in" filter="fade">
                                      <p:cBhvr>
                                        <p:cTn id="35" dur="1000"/>
                                        <p:tgtEl>
                                          <p:spTgt spid="23554">
                                            <p:txEl>
                                              <p:pRg st="4" end="4"/>
                                            </p:txEl>
                                          </p:spTgt>
                                        </p:tgtEl>
                                      </p:cBhvr>
                                    </p:animEffect>
                                    <p:anim calcmode="lin" valueType="num">
                                      <p:cBhvr>
                                        <p:cTn id="36" dur="1000" fill="hold"/>
                                        <p:tgtEl>
                                          <p:spTgt spid="2355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355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0" y="609600"/>
            <a:ext cx="8991600" cy="6172200"/>
          </a:xfrm>
        </p:spPr>
        <p:txBody>
          <a:bodyPr/>
          <a:lstStyle/>
          <a:p>
            <a:r>
              <a:rPr lang="en-US" altLang="en-US" sz="3200" smtClean="0">
                <a:latin typeface="Arial" charset="0"/>
                <a:cs typeface="Arial" charset="0"/>
              </a:rPr>
              <a:t>OT Narrative is not always clear (especially to Western minds), and so takes some interpretive work.</a:t>
            </a:r>
          </a:p>
          <a:p>
            <a:r>
              <a:rPr lang="en-US" altLang="en-US" sz="3200" smtClean="0">
                <a:latin typeface="Arial" charset="0"/>
                <a:cs typeface="Arial" charset="0"/>
              </a:rPr>
              <a:t>It’s possible to lose the </a:t>
            </a:r>
            <a:r>
              <a:rPr lang="en-US" altLang="en-US" sz="3200" i="1" smtClean="0">
                <a:latin typeface="Arial" charset="0"/>
                <a:cs typeface="Arial" charset="0"/>
              </a:rPr>
              <a:t>real meaning </a:t>
            </a:r>
            <a:r>
              <a:rPr lang="en-US" altLang="en-US" sz="3200" smtClean="0">
                <a:latin typeface="Arial" charset="0"/>
                <a:cs typeface="Arial" charset="0"/>
              </a:rPr>
              <a:t>by getting wrapped up in the story.  </a:t>
            </a:r>
            <a:r>
              <a:rPr lang="en-US" altLang="en-US" sz="3200" i="1" smtClean="0">
                <a:latin typeface="Arial" charset="0"/>
                <a:cs typeface="Arial" charset="0"/>
              </a:rPr>
              <a:t>(Why are we being told this story?)</a:t>
            </a:r>
          </a:p>
          <a:p>
            <a:r>
              <a:rPr lang="en-US" altLang="en-US" sz="3200" smtClean="0">
                <a:latin typeface="Arial" charset="0"/>
                <a:cs typeface="Arial" charset="0"/>
              </a:rPr>
              <a:t>It is possible to miss the </a:t>
            </a:r>
            <a:r>
              <a:rPr lang="en-US" altLang="en-US" sz="3200" i="1" smtClean="0">
                <a:latin typeface="Arial" charset="0"/>
                <a:cs typeface="Arial" charset="0"/>
              </a:rPr>
              <a:t>theological importance</a:t>
            </a:r>
            <a:r>
              <a:rPr lang="en-US" altLang="en-US" sz="3200" smtClean="0">
                <a:latin typeface="Arial" charset="0"/>
                <a:cs typeface="Arial" charset="0"/>
              </a:rPr>
              <a:t> of the story. </a:t>
            </a:r>
            <a:r>
              <a:rPr lang="en-US" altLang="en-US" sz="3200" i="1" smtClean="0">
                <a:latin typeface="Arial" charset="0"/>
                <a:cs typeface="Arial" charset="0"/>
              </a:rPr>
              <a:t>(What are we to learn from this story?)</a:t>
            </a:r>
          </a:p>
          <a:p>
            <a:r>
              <a:rPr lang="en-US" altLang="en-US" sz="3200" smtClean="0">
                <a:latin typeface="Arial" charset="0"/>
                <a:cs typeface="Arial" charset="0"/>
              </a:rPr>
              <a:t>It is possible to read </a:t>
            </a:r>
            <a:r>
              <a:rPr lang="en-US" altLang="en-US" sz="3200" i="1" smtClean="0">
                <a:latin typeface="Arial" charset="0"/>
                <a:cs typeface="Arial" charset="0"/>
              </a:rPr>
              <a:t>too much </a:t>
            </a:r>
            <a:r>
              <a:rPr lang="en-US" altLang="en-US" sz="3200" smtClean="0">
                <a:latin typeface="Arial" charset="0"/>
                <a:cs typeface="Arial" charset="0"/>
              </a:rPr>
              <a:t>theological importance into an OT story.</a:t>
            </a:r>
          </a:p>
        </p:txBody>
      </p:sp>
      <p:sp>
        <p:nvSpPr>
          <p:cNvPr id="3" name="Title 2"/>
          <p:cNvSpPr>
            <a:spLocks noGrp="1"/>
          </p:cNvSpPr>
          <p:nvPr>
            <p:ph type="title"/>
          </p:nvPr>
        </p:nvSpPr>
        <p:spPr>
          <a:xfrm>
            <a:off x="76200" y="0"/>
            <a:ext cx="8915400" cy="533400"/>
          </a:xfrm>
        </p:spPr>
        <p:txBody>
          <a:bodyPr>
            <a:noAutofit/>
          </a:bodyPr>
          <a:lstStyle/>
          <a:p>
            <a:pPr>
              <a:defRPr/>
            </a:pPr>
            <a:r>
              <a:rPr lang="en-US" sz="2800" dirty="0" smtClean="0">
                <a:solidFill>
                  <a:schemeClr val="tx1"/>
                </a:solidFill>
                <a:effectLst/>
                <a:latin typeface="Arial" panose="020B0604020202020204" pitchFamily="34" charset="0"/>
                <a:cs typeface="Arial" panose="020B0604020202020204" pitchFamily="34" charset="0"/>
              </a:rPr>
              <a:t>Interpreting Old Testament Narrative: </a:t>
            </a:r>
            <a:r>
              <a:rPr lang="en-US" sz="2800" dirty="0">
                <a:solidFill>
                  <a:schemeClr val="tx1"/>
                </a:solidFill>
                <a:effectLst/>
                <a:latin typeface="Arial" panose="020B0604020202020204" pitchFamily="34" charset="0"/>
                <a:cs typeface="Arial" panose="020B0604020202020204" pitchFamily="34" charset="0"/>
              </a:rPr>
              <a:t>The Dangers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fade">
                                      <p:cBhvr>
                                        <p:cTn id="7" dur="1000"/>
                                        <p:tgtEl>
                                          <p:spTgt spid="23554">
                                            <p:txEl>
                                              <p:pRg st="0" end="0"/>
                                            </p:txEl>
                                          </p:spTgt>
                                        </p:tgtEl>
                                      </p:cBhvr>
                                    </p:animEffect>
                                    <p:anim calcmode="lin" valueType="num">
                                      <p:cBhvr>
                                        <p:cTn id="8" dur="1000" fill="hold"/>
                                        <p:tgtEl>
                                          <p:spTgt spid="2355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3554">
                                            <p:txEl>
                                              <p:pRg st="1" end="1"/>
                                            </p:txEl>
                                          </p:spTgt>
                                        </p:tgtEl>
                                        <p:attrNameLst>
                                          <p:attrName>style.visibility</p:attrName>
                                        </p:attrNameLst>
                                      </p:cBhvr>
                                      <p:to>
                                        <p:strVal val="visible"/>
                                      </p:to>
                                    </p:set>
                                    <p:animEffect transition="in" filter="fade">
                                      <p:cBhvr>
                                        <p:cTn id="14" dur="1000"/>
                                        <p:tgtEl>
                                          <p:spTgt spid="23554">
                                            <p:txEl>
                                              <p:pRg st="1" end="1"/>
                                            </p:txEl>
                                          </p:spTgt>
                                        </p:tgtEl>
                                      </p:cBhvr>
                                    </p:animEffect>
                                    <p:anim calcmode="lin" valueType="num">
                                      <p:cBhvr>
                                        <p:cTn id="15" dur="1000" fill="hold"/>
                                        <p:tgtEl>
                                          <p:spTgt spid="2355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55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3554">
                                            <p:txEl>
                                              <p:pRg st="2" end="2"/>
                                            </p:txEl>
                                          </p:spTgt>
                                        </p:tgtEl>
                                        <p:attrNameLst>
                                          <p:attrName>style.visibility</p:attrName>
                                        </p:attrNameLst>
                                      </p:cBhvr>
                                      <p:to>
                                        <p:strVal val="visible"/>
                                      </p:to>
                                    </p:set>
                                    <p:animEffect transition="in" filter="fade">
                                      <p:cBhvr>
                                        <p:cTn id="21" dur="1000"/>
                                        <p:tgtEl>
                                          <p:spTgt spid="23554">
                                            <p:txEl>
                                              <p:pRg st="2" end="2"/>
                                            </p:txEl>
                                          </p:spTgt>
                                        </p:tgtEl>
                                      </p:cBhvr>
                                    </p:animEffect>
                                    <p:anim calcmode="lin" valueType="num">
                                      <p:cBhvr>
                                        <p:cTn id="22" dur="1000" fill="hold"/>
                                        <p:tgtEl>
                                          <p:spTgt spid="2355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355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3554">
                                            <p:txEl>
                                              <p:pRg st="3" end="3"/>
                                            </p:txEl>
                                          </p:spTgt>
                                        </p:tgtEl>
                                        <p:attrNameLst>
                                          <p:attrName>style.visibility</p:attrName>
                                        </p:attrNameLst>
                                      </p:cBhvr>
                                      <p:to>
                                        <p:strVal val="visible"/>
                                      </p:to>
                                    </p:set>
                                    <p:animEffect transition="in" filter="fade">
                                      <p:cBhvr>
                                        <p:cTn id="28" dur="1000"/>
                                        <p:tgtEl>
                                          <p:spTgt spid="23554">
                                            <p:txEl>
                                              <p:pRg st="3" end="3"/>
                                            </p:txEl>
                                          </p:spTgt>
                                        </p:tgtEl>
                                      </p:cBhvr>
                                    </p:animEffect>
                                    <p:anim calcmode="lin" valueType="num">
                                      <p:cBhvr>
                                        <p:cTn id="29" dur="1000" fill="hold"/>
                                        <p:tgtEl>
                                          <p:spTgt spid="2355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355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152400" y="533400"/>
            <a:ext cx="8839200" cy="6324600"/>
          </a:xfrm>
        </p:spPr>
        <p:txBody>
          <a:bodyPr/>
          <a:lstStyle/>
          <a:p>
            <a:r>
              <a:rPr lang="en-US" altLang="en-US" b="1" smtClean="0">
                <a:latin typeface="Arial" charset="0"/>
                <a:cs typeface="Arial" charset="0"/>
              </a:rPr>
              <a:t>Law</a:t>
            </a:r>
            <a:r>
              <a:rPr lang="en-US" altLang="en-US" smtClean="0">
                <a:latin typeface="Arial" charset="0"/>
                <a:cs typeface="Arial" charset="0"/>
              </a:rPr>
              <a:t> occurs throughout much of the Old Testament, but is especially present in the Pentateuch.</a:t>
            </a:r>
          </a:p>
          <a:p>
            <a:pPr lvl="1">
              <a:buFont typeface="Wingdings" pitchFamily="2" charset="2"/>
              <a:buChar char="§"/>
            </a:pPr>
            <a:r>
              <a:rPr lang="en-US" altLang="en-US" sz="2800" smtClean="0">
                <a:latin typeface="Arial" charset="0"/>
                <a:cs typeface="Arial" charset="0"/>
              </a:rPr>
              <a:t>There are 613 </a:t>
            </a:r>
            <a:r>
              <a:rPr lang="en-US" altLang="en-US" sz="2800" i="1" smtClean="0">
                <a:latin typeface="Arial" charset="0"/>
                <a:cs typeface="Arial" charset="0"/>
              </a:rPr>
              <a:t>mizvot</a:t>
            </a:r>
            <a:r>
              <a:rPr lang="en-US" altLang="en-US" sz="2800" smtClean="0">
                <a:latin typeface="Arial" charset="0"/>
                <a:cs typeface="Arial" charset="0"/>
              </a:rPr>
              <a:t>, or “commandments” in the Old Testament.</a:t>
            </a:r>
          </a:p>
          <a:p>
            <a:pPr lvl="1">
              <a:buFont typeface="Wingdings" pitchFamily="2" charset="2"/>
              <a:buChar char="§"/>
            </a:pPr>
            <a:r>
              <a:rPr lang="en-US" altLang="en-US" sz="2800" smtClean="0">
                <a:latin typeface="Arial" charset="0"/>
                <a:cs typeface="Arial" charset="0"/>
              </a:rPr>
              <a:t>The challenge for us is to determine which ones still apply to us as Christians. </a:t>
            </a:r>
          </a:p>
          <a:p>
            <a:pPr>
              <a:buFont typeface="Wingdings" pitchFamily="2" charset="2"/>
              <a:buChar char="§"/>
            </a:pPr>
            <a:r>
              <a:rPr lang="en-US" altLang="en-US" sz="2800" smtClean="0">
                <a:latin typeface="Arial" charset="0"/>
                <a:cs typeface="Arial" charset="0"/>
              </a:rPr>
              <a:t>The </a:t>
            </a:r>
            <a:r>
              <a:rPr lang="en-US" altLang="en-US" sz="2800" b="1" smtClean="0">
                <a:latin typeface="Arial" charset="0"/>
                <a:cs typeface="Arial" charset="0"/>
              </a:rPr>
              <a:t>Traditional Approach </a:t>
            </a:r>
            <a:r>
              <a:rPr lang="en-US" altLang="en-US" sz="2800" smtClean="0">
                <a:latin typeface="Arial" charset="0"/>
                <a:cs typeface="Arial" charset="0"/>
              </a:rPr>
              <a:t>has been to differentiate between </a:t>
            </a:r>
            <a:r>
              <a:rPr lang="en-US" altLang="en-US" sz="2800" i="1" smtClean="0">
                <a:latin typeface="Arial" charset="0"/>
                <a:cs typeface="Arial" charset="0"/>
              </a:rPr>
              <a:t>moral</a:t>
            </a:r>
            <a:r>
              <a:rPr lang="en-US" altLang="en-US" sz="2800" smtClean="0">
                <a:latin typeface="Arial" charset="0"/>
                <a:cs typeface="Arial" charset="0"/>
              </a:rPr>
              <a:t>, </a:t>
            </a:r>
            <a:r>
              <a:rPr lang="en-US" altLang="en-US" sz="2800" i="1" smtClean="0">
                <a:latin typeface="Arial" charset="0"/>
                <a:cs typeface="Arial" charset="0"/>
              </a:rPr>
              <a:t>civil</a:t>
            </a:r>
            <a:r>
              <a:rPr lang="en-US" altLang="en-US" sz="2800" smtClean="0">
                <a:latin typeface="Arial" charset="0"/>
                <a:cs typeface="Arial" charset="0"/>
              </a:rPr>
              <a:t> and </a:t>
            </a:r>
            <a:r>
              <a:rPr lang="en-US" altLang="en-US" sz="2800" i="1" smtClean="0">
                <a:latin typeface="Arial" charset="0"/>
                <a:cs typeface="Arial" charset="0"/>
              </a:rPr>
              <a:t>ceremonial</a:t>
            </a:r>
            <a:r>
              <a:rPr lang="en-US" altLang="en-US" sz="2800" smtClean="0">
                <a:latin typeface="Arial" charset="0"/>
                <a:cs typeface="Arial" charset="0"/>
              </a:rPr>
              <a:t> law in the Old Testament, with only the moral law still binding.</a:t>
            </a:r>
          </a:p>
          <a:p>
            <a:pPr>
              <a:buFont typeface="Wingdings" pitchFamily="2" charset="2"/>
              <a:buChar char="§"/>
            </a:pPr>
            <a:r>
              <a:rPr lang="en-US" altLang="en-US" sz="2800" smtClean="0">
                <a:latin typeface="Arial" charset="0"/>
                <a:cs typeface="Arial" charset="0"/>
              </a:rPr>
              <a:t>It is also possible to interpret commandments according to </a:t>
            </a:r>
            <a:r>
              <a:rPr lang="en-US" altLang="en-US" sz="2800" b="1" smtClean="0">
                <a:latin typeface="Arial" charset="0"/>
                <a:cs typeface="Arial" charset="0"/>
              </a:rPr>
              <a:t>Narrative Context</a:t>
            </a:r>
            <a:r>
              <a:rPr lang="en-US" altLang="en-US" sz="2800" smtClean="0">
                <a:latin typeface="Arial" charset="0"/>
                <a:cs typeface="Arial" charset="0"/>
              </a:rPr>
              <a:t>.</a:t>
            </a:r>
          </a:p>
          <a:p>
            <a:pPr>
              <a:buFont typeface="Wingdings" pitchFamily="2" charset="2"/>
              <a:buChar char="§"/>
            </a:pPr>
            <a:r>
              <a:rPr lang="en-US" altLang="en-US" sz="2800" smtClean="0">
                <a:latin typeface="Arial" charset="0"/>
                <a:cs typeface="Arial" charset="0"/>
              </a:rPr>
              <a:t>Or we may interpret commandments according to the </a:t>
            </a:r>
            <a:r>
              <a:rPr lang="en-US" altLang="en-US" sz="2800" b="1" smtClean="0">
                <a:latin typeface="Arial" charset="0"/>
                <a:cs typeface="Arial" charset="0"/>
              </a:rPr>
              <a:t>Covenant Context </a:t>
            </a:r>
            <a:r>
              <a:rPr lang="en-US" altLang="en-US" sz="2800" smtClean="0">
                <a:latin typeface="Arial" charset="0"/>
                <a:cs typeface="Arial" charset="0"/>
              </a:rPr>
              <a:t>– reading the Mosaic Law through the grid of the New Testament.</a:t>
            </a:r>
          </a:p>
          <a:p>
            <a:pPr>
              <a:buFont typeface="Wingdings" pitchFamily="2" charset="2"/>
              <a:buChar char="§"/>
            </a:pPr>
            <a:endParaRPr lang="en-US" altLang="en-US" sz="2800" smtClean="0">
              <a:latin typeface="Arial" charset="0"/>
              <a:cs typeface="Arial" charset="0"/>
            </a:endParaRPr>
          </a:p>
          <a:p>
            <a:pPr lvl="1"/>
            <a:endParaRPr lang="en-US" altLang="en-US" smtClean="0">
              <a:latin typeface="Arial" charset="0"/>
              <a:cs typeface="Arial" charset="0"/>
            </a:endParaRPr>
          </a:p>
        </p:txBody>
      </p:sp>
      <p:sp>
        <p:nvSpPr>
          <p:cNvPr id="3" name="Title 2"/>
          <p:cNvSpPr>
            <a:spLocks noGrp="1"/>
          </p:cNvSpPr>
          <p:nvPr>
            <p:ph type="title"/>
          </p:nvPr>
        </p:nvSpPr>
        <p:spPr>
          <a:xfrm>
            <a:off x="304800" y="0"/>
            <a:ext cx="8686800" cy="533400"/>
          </a:xfrm>
        </p:spPr>
        <p:txBody>
          <a:bodyPr>
            <a:noAutofit/>
          </a:bodyPr>
          <a:lstStyle/>
          <a:p>
            <a:pPr>
              <a:defRPr/>
            </a:pPr>
            <a:r>
              <a:rPr lang="en-US" sz="2800" dirty="0" smtClean="0">
                <a:solidFill>
                  <a:schemeClr val="tx1"/>
                </a:solidFill>
                <a:effectLst/>
                <a:latin typeface="Arial" panose="020B0604020202020204" pitchFamily="34" charset="0"/>
                <a:cs typeface="Arial" panose="020B0604020202020204" pitchFamily="34" charset="0"/>
              </a:rPr>
              <a:t>Genres Occurring Primary in the Old Testament</a:t>
            </a:r>
            <a:endParaRPr lang="en-US" sz="2800"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fade">
                                      <p:cBhvr>
                                        <p:cTn id="7" dur="1000"/>
                                        <p:tgtEl>
                                          <p:spTgt spid="23554">
                                            <p:txEl>
                                              <p:pRg st="0" end="0"/>
                                            </p:txEl>
                                          </p:spTgt>
                                        </p:tgtEl>
                                      </p:cBhvr>
                                    </p:animEffect>
                                    <p:anim calcmode="lin" valueType="num">
                                      <p:cBhvr>
                                        <p:cTn id="8" dur="1000" fill="hold"/>
                                        <p:tgtEl>
                                          <p:spTgt spid="2355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3554">
                                            <p:txEl>
                                              <p:pRg st="1" end="1"/>
                                            </p:txEl>
                                          </p:spTgt>
                                        </p:tgtEl>
                                        <p:attrNameLst>
                                          <p:attrName>style.visibility</p:attrName>
                                        </p:attrNameLst>
                                      </p:cBhvr>
                                      <p:to>
                                        <p:strVal val="visible"/>
                                      </p:to>
                                    </p:set>
                                    <p:animEffect transition="in" filter="fade">
                                      <p:cBhvr>
                                        <p:cTn id="14" dur="1000"/>
                                        <p:tgtEl>
                                          <p:spTgt spid="23554">
                                            <p:txEl>
                                              <p:pRg st="1" end="1"/>
                                            </p:txEl>
                                          </p:spTgt>
                                        </p:tgtEl>
                                      </p:cBhvr>
                                    </p:animEffect>
                                    <p:anim calcmode="lin" valueType="num">
                                      <p:cBhvr>
                                        <p:cTn id="15" dur="1000" fill="hold"/>
                                        <p:tgtEl>
                                          <p:spTgt spid="2355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55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3554">
                                            <p:txEl>
                                              <p:pRg st="2" end="2"/>
                                            </p:txEl>
                                          </p:spTgt>
                                        </p:tgtEl>
                                        <p:attrNameLst>
                                          <p:attrName>style.visibility</p:attrName>
                                        </p:attrNameLst>
                                      </p:cBhvr>
                                      <p:to>
                                        <p:strVal val="visible"/>
                                      </p:to>
                                    </p:set>
                                    <p:animEffect transition="in" filter="fade">
                                      <p:cBhvr>
                                        <p:cTn id="21" dur="1000"/>
                                        <p:tgtEl>
                                          <p:spTgt spid="23554">
                                            <p:txEl>
                                              <p:pRg st="2" end="2"/>
                                            </p:txEl>
                                          </p:spTgt>
                                        </p:tgtEl>
                                      </p:cBhvr>
                                    </p:animEffect>
                                    <p:anim calcmode="lin" valueType="num">
                                      <p:cBhvr>
                                        <p:cTn id="22" dur="1000" fill="hold"/>
                                        <p:tgtEl>
                                          <p:spTgt spid="2355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355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3554">
                                            <p:txEl>
                                              <p:pRg st="3" end="3"/>
                                            </p:txEl>
                                          </p:spTgt>
                                        </p:tgtEl>
                                        <p:attrNameLst>
                                          <p:attrName>style.visibility</p:attrName>
                                        </p:attrNameLst>
                                      </p:cBhvr>
                                      <p:to>
                                        <p:strVal val="visible"/>
                                      </p:to>
                                    </p:set>
                                    <p:animEffect transition="in" filter="fade">
                                      <p:cBhvr>
                                        <p:cTn id="28" dur="1000"/>
                                        <p:tgtEl>
                                          <p:spTgt spid="23554">
                                            <p:txEl>
                                              <p:pRg st="3" end="3"/>
                                            </p:txEl>
                                          </p:spTgt>
                                        </p:tgtEl>
                                      </p:cBhvr>
                                    </p:animEffect>
                                    <p:anim calcmode="lin" valueType="num">
                                      <p:cBhvr>
                                        <p:cTn id="29" dur="1000" fill="hold"/>
                                        <p:tgtEl>
                                          <p:spTgt spid="2355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355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23554">
                                            <p:txEl>
                                              <p:pRg st="4" end="4"/>
                                            </p:txEl>
                                          </p:spTgt>
                                        </p:tgtEl>
                                        <p:attrNameLst>
                                          <p:attrName>style.visibility</p:attrName>
                                        </p:attrNameLst>
                                      </p:cBhvr>
                                      <p:to>
                                        <p:strVal val="visible"/>
                                      </p:to>
                                    </p:set>
                                    <p:animEffect transition="in" filter="fade">
                                      <p:cBhvr>
                                        <p:cTn id="35" dur="1000"/>
                                        <p:tgtEl>
                                          <p:spTgt spid="23554">
                                            <p:txEl>
                                              <p:pRg st="4" end="4"/>
                                            </p:txEl>
                                          </p:spTgt>
                                        </p:tgtEl>
                                      </p:cBhvr>
                                    </p:animEffect>
                                    <p:anim calcmode="lin" valueType="num">
                                      <p:cBhvr>
                                        <p:cTn id="36" dur="1000" fill="hold"/>
                                        <p:tgtEl>
                                          <p:spTgt spid="2355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355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23554">
                                            <p:txEl>
                                              <p:pRg st="5" end="5"/>
                                            </p:txEl>
                                          </p:spTgt>
                                        </p:tgtEl>
                                        <p:attrNameLst>
                                          <p:attrName>style.visibility</p:attrName>
                                        </p:attrNameLst>
                                      </p:cBhvr>
                                      <p:to>
                                        <p:strVal val="visible"/>
                                      </p:to>
                                    </p:set>
                                    <p:animEffect transition="in" filter="fade">
                                      <p:cBhvr>
                                        <p:cTn id="42" dur="1000"/>
                                        <p:tgtEl>
                                          <p:spTgt spid="23554">
                                            <p:txEl>
                                              <p:pRg st="5" end="5"/>
                                            </p:txEl>
                                          </p:spTgt>
                                        </p:tgtEl>
                                      </p:cBhvr>
                                    </p:animEffect>
                                    <p:anim calcmode="lin" valueType="num">
                                      <p:cBhvr>
                                        <p:cTn id="43" dur="1000" fill="hold"/>
                                        <p:tgtEl>
                                          <p:spTgt spid="2355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355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152400" y="533400"/>
            <a:ext cx="8839200" cy="5867400"/>
          </a:xfrm>
        </p:spPr>
        <p:txBody>
          <a:bodyPr/>
          <a:lstStyle/>
          <a:p>
            <a:r>
              <a:rPr lang="en-US" altLang="en-US" b="1" smtClean="0">
                <a:latin typeface="Arial" charset="0"/>
                <a:cs typeface="Arial" charset="0"/>
              </a:rPr>
              <a:t>Proverbs</a:t>
            </a:r>
            <a:r>
              <a:rPr lang="en-US" altLang="en-US" smtClean="0">
                <a:latin typeface="Arial" charset="0"/>
                <a:cs typeface="Arial" charset="0"/>
              </a:rPr>
              <a:t> are a subset of </a:t>
            </a:r>
            <a:r>
              <a:rPr lang="en-US" altLang="en-US" b="1" smtClean="0">
                <a:latin typeface="Arial" charset="0"/>
                <a:cs typeface="Arial" charset="0"/>
              </a:rPr>
              <a:t>Wisdom Literature</a:t>
            </a:r>
            <a:r>
              <a:rPr lang="en-US" altLang="en-US" smtClean="0">
                <a:latin typeface="Arial" charset="0"/>
                <a:cs typeface="Arial" charset="0"/>
              </a:rPr>
              <a:t> – a broad genre in which the reflections and sayings of the wise are recorded.</a:t>
            </a:r>
          </a:p>
          <a:p>
            <a:pPr lvl="1">
              <a:buFont typeface="Wingdings" pitchFamily="2" charset="2"/>
              <a:buChar char="§"/>
            </a:pPr>
            <a:r>
              <a:rPr lang="en-US" altLang="en-US" sz="2800" smtClean="0">
                <a:latin typeface="Arial" charset="0"/>
                <a:cs typeface="Arial" charset="0"/>
              </a:rPr>
              <a:t>Biblical proverbs differ from other kinds of proverbs in that they are divinely inspired, and so reflect what God approves of or condemns.</a:t>
            </a:r>
          </a:p>
          <a:p>
            <a:pPr lvl="1">
              <a:buFont typeface="Wingdings" pitchFamily="2" charset="2"/>
              <a:buChar char="§"/>
            </a:pPr>
            <a:r>
              <a:rPr lang="en-US" altLang="en-US" sz="2800" smtClean="0">
                <a:latin typeface="Arial" charset="0"/>
                <a:cs typeface="Arial" charset="0"/>
              </a:rPr>
              <a:t>But even biblical proverbs (except those that refer to God’s nature) are circumstantial, and so allow for and even generally assume the possibility of exceptions.  Therefore most biblical proverbs (along with the rest of wisdom literature) must be read as helpful guidance, but not as absolute promises. </a:t>
            </a:r>
          </a:p>
          <a:p>
            <a:pPr lvl="1"/>
            <a:endParaRPr lang="en-US" altLang="en-US" smtClean="0">
              <a:latin typeface="Arial" charset="0"/>
              <a:cs typeface="Arial" charset="0"/>
            </a:endParaRPr>
          </a:p>
        </p:txBody>
      </p:sp>
      <p:sp>
        <p:nvSpPr>
          <p:cNvPr id="3" name="Title 2"/>
          <p:cNvSpPr>
            <a:spLocks noGrp="1"/>
          </p:cNvSpPr>
          <p:nvPr>
            <p:ph type="title"/>
          </p:nvPr>
        </p:nvSpPr>
        <p:spPr>
          <a:xfrm>
            <a:off x="304800" y="0"/>
            <a:ext cx="8686800" cy="533400"/>
          </a:xfrm>
        </p:spPr>
        <p:txBody>
          <a:bodyPr>
            <a:noAutofit/>
          </a:bodyPr>
          <a:lstStyle/>
          <a:p>
            <a:pPr>
              <a:defRPr/>
            </a:pPr>
            <a:r>
              <a:rPr lang="en-US" sz="2800" dirty="0" smtClean="0">
                <a:solidFill>
                  <a:schemeClr val="tx1"/>
                </a:solidFill>
                <a:effectLst/>
                <a:latin typeface="Arial" panose="020B0604020202020204" pitchFamily="34" charset="0"/>
                <a:cs typeface="Arial" panose="020B0604020202020204" pitchFamily="34" charset="0"/>
              </a:rPr>
              <a:t>Genres Occurring Primary in the Old Testament</a:t>
            </a:r>
            <a:endParaRPr lang="en-US" sz="2800"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fade">
                                      <p:cBhvr>
                                        <p:cTn id="7" dur="1000"/>
                                        <p:tgtEl>
                                          <p:spTgt spid="23554">
                                            <p:txEl>
                                              <p:pRg st="0" end="0"/>
                                            </p:txEl>
                                          </p:spTgt>
                                        </p:tgtEl>
                                      </p:cBhvr>
                                    </p:animEffect>
                                    <p:anim calcmode="lin" valueType="num">
                                      <p:cBhvr>
                                        <p:cTn id="8" dur="1000" fill="hold"/>
                                        <p:tgtEl>
                                          <p:spTgt spid="2355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3554">
                                            <p:txEl>
                                              <p:pRg st="1" end="1"/>
                                            </p:txEl>
                                          </p:spTgt>
                                        </p:tgtEl>
                                        <p:attrNameLst>
                                          <p:attrName>style.visibility</p:attrName>
                                        </p:attrNameLst>
                                      </p:cBhvr>
                                      <p:to>
                                        <p:strVal val="visible"/>
                                      </p:to>
                                    </p:set>
                                    <p:animEffect transition="in" filter="fade">
                                      <p:cBhvr>
                                        <p:cTn id="14" dur="1000"/>
                                        <p:tgtEl>
                                          <p:spTgt spid="23554">
                                            <p:txEl>
                                              <p:pRg st="1" end="1"/>
                                            </p:txEl>
                                          </p:spTgt>
                                        </p:tgtEl>
                                      </p:cBhvr>
                                    </p:animEffect>
                                    <p:anim calcmode="lin" valueType="num">
                                      <p:cBhvr>
                                        <p:cTn id="15" dur="1000" fill="hold"/>
                                        <p:tgtEl>
                                          <p:spTgt spid="2355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55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3554">
                                            <p:txEl>
                                              <p:pRg st="2" end="2"/>
                                            </p:txEl>
                                          </p:spTgt>
                                        </p:tgtEl>
                                        <p:attrNameLst>
                                          <p:attrName>style.visibility</p:attrName>
                                        </p:attrNameLst>
                                      </p:cBhvr>
                                      <p:to>
                                        <p:strVal val="visible"/>
                                      </p:to>
                                    </p:set>
                                    <p:animEffect transition="in" filter="fade">
                                      <p:cBhvr>
                                        <p:cTn id="21" dur="1000"/>
                                        <p:tgtEl>
                                          <p:spTgt spid="23554">
                                            <p:txEl>
                                              <p:pRg st="2" end="2"/>
                                            </p:txEl>
                                          </p:spTgt>
                                        </p:tgtEl>
                                      </p:cBhvr>
                                    </p:animEffect>
                                    <p:anim calcmode="lin" valueType="num">
                                      <p:cBhvr>
                                        <p:cTn id="22" dur="1000" fill="hold"/>
                                        <p:tgtEl>
                                          <p:spTgt spid="2355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355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152400" y="457200"/>
            <a:ext cx="8839200" cy="6324600"/>
          </a:xfrm>
        </p:spPr>
        <p:txBody>
          <a:bodyPr/>
          <a:lstStyle/>
          <a:p>
            <a:r>
              <a:rPr lang="en-US" altLang="en-US" b="1" smtClean="0">
                <a:latin typeface="Arial" charset="0"/>
                <a:cs typeface="Arial" charset="0"/>
              </a:rPr>
              <a:t>Poetry </a:t>
            </a:r>
            <a:r>
              <a:rPr lang="en-US" altLang="en-US" smtClean="0">
                <a:latin typeface="Arial" charset="0"/>
                <a:cs typeface="Arial" charset="0"/>
              </a:rPr>
              <a:t>occurs within many other Bible genres, and predominate the Psalms and Song of Songs.</a:t>
            </a:r>
          </a:p>
          <a:p>
            <a:pPr lvl="1">
              <a:buFont typeface="Wingdings" pitchFamily="2" charset="2"/>
              <a:buChar char="§"/>
            </a:pPr>
            <a:r>
              <a:rPr lang="en-US" altLang="en-US" smtClean="0">
                <a:latin typeface="Arial" charset="0"/>
                <a:cs typeface="Arial" charset="0"/>
              </a:rPr>
              <a:t>Hebrew poetry has very little that resembles Western poetry – especially no rhyme or recognizable meter.  Rather then being </a:t>
            </a:r>
            <a:r>
              <a:rPr lang="en-US" altLang="en-US" u="sng" smtClean="0">
                <a:latin typeface="Arial" charset="0"/>
                <a:cs typeface="Arial" charset="0"/>
              </a:rPr>
              <a:t>poetry of sound</a:t>
            </a:r>
            <a:r>
              <a:rPr lang="en-US" altLang="en-US" smtClean="0">
                <a:latin typeface="Arial" charset="0"/>
                <a:cs typeface="Arial" charset="0"/>
              </a:rPr>
              <a:t>, Hebrew poetry (while it does use repeated syllables, lines, sounds and stress patterns – almost none of which translate into other languages), is best understood as </a:t>
            </a:r>
            <a:r>
              <a:rPr lang="en-US" altLang="en-US" u="sng" smtClean="0">
                <a:latin typeface="Arial" charset="0"/>
                <a:cs typeface="Arial" charset="0"/>
              </a:rPr>
              <a:t>poetry of the mind </a:t>
            </a:r>
            <a:r>
              <a:rPr lang="en-US" altLang="en-US" smtClean="0">
                <a:latin typeface="Arial" charset="0"/>
                <a:cs typeface="Arial" charset="0"/>
              </a:rPr>
              <a:t>– built on imagery and ideas.</a:t>
            </a:r>
          </a:p>
          <a:p>
            <a:pPr lvl="1">
              <a:buFont typeface="Wingdings" pitchFamily="2" charset="2"/>
              <a:buChar char="§"/>
            </a:pPr>
            <a:r>
              <a:rPr lang="en-US" altLang="en-US" smtClean="0">
                <a:latin typeface="Arial" charset="0"/>
                <a:cs typeface="Arial" charset="0"/>
              </a:rPr>
              <a:t>Poetry is intended to makes the words more memorable, or to express and/or evoke strong emotions,  Therefore we should expect figurative and exaggerated language which often cannot be taken literally.  </a:t>
            </a:r>
          </a:p>
          <a:p>
            <a:pPr lvl="1">
              <a:buFont typeface="Wingdings" pitchFamily="2" charset="2"/>
              <a:buChar char="§"/>
            </a:pPr>
            <a:r>
              <a:rPr lang="en-US" altLang="en-US" smtClean="0">
                <a:latin typeface="Arial" charset="0"/>
                <a:cs typeface="Arial" charset="0"/>
              </a:rPr>
              <a:t>The question must be asked of Hebrew poetry – “What did the inspired author intend to communicate?”</a:t>
            </a:r>
          </a:p>
          <a:p>
            <a:pPr lvl="1">
              <a:buFont typeface="Wingdings" pitchFamily="2" charset="2"/>
              <a:buChar char="§"/>
            </a:pPr>
            <a:r>
              <a:rPr lang="en-US" altLang="en-US" smtClean="0">
                <a:latin typeface="Arial" charset="0"/>
                <a:cs typeface="Arial" charset="0"/>
              </a:rPr>
              <a:t>It is important to be able to recognize Hebrew poetic forms –parallelism (synonymous, antithetical and synthetic), “X,X+1” structure, repetition of words or sounds, acrostic, chiasm.  </a:t>
            </a:r>
          </a:p>
          <a:p>
            <a:pPr lvl="1">
              <a:buFont typeface="Wingdings" pitchFamily="2" charset="2"/>
              <a:buChar char="§"/>
            </a:pPr>
            <a:endParaRPr lang="en-US" altLang="en-US" smtClean="0">
              <a:latin typeface="Arial" charset="0"/>
              <a:cs typeface="Arial" charset="0"/>
            </a:endParaRPr>
          </a:p>
        </p:txBody>
      </p:sp>
      <p:sp>
        <p:nvSpPr>
          <p:cNvPr id="3" name="Title 2"/>
          <p:cNvSpPr>
            <a:spLocks noGrp="1"/>
          </p:cNvSpPr>
          <p:nvPr>
            <p:ph type="title"/>
          </p:nvPr>
        </p:nvSpPr>
        <p:spPr>
          <a:xfrm>
            <a:off x="304800" y="0"/>
            <a:ext cx="8686800" cy="457200"/>
          </a:xfrm>
        </p:spPr>
        <p:txBody>
          <a:bodyPr>
            <a:noAutofit/>
          </a:bodyPr>
          <a:lstStyle/>
          <a:p>
            <a:pPr>
              <a:defRPr/>
            </a:pPr>
            <a:r>
              <a:rPr lang="en-US" sz="2800" dirty="0" smtClean="0">
                <a:solidFill>
                  <a:schemeClr val="tx1"/>
                </a:solidFill>
                <a:effectLst/>
                <a:latin typeface="Arial" panose="020B0604020202020204" pitchFamily="34" charset="0"/>
                <a:cs typeface="Arial" panose="020B0604020202020204" pitchFamily="34" charset="0"/>
              </a:rPr>
              <a:t>Genres Occurring Primary in the Old Testament</a:t>
            </a:r>
            <a:endParaRPr lang="en-US" sz="2800"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fade">
                                      <p:cBhvr>
                                        <p:cTn id="7" dur="1000"/>
                                        <p:tgtEl>
                                          <p:spTgt spid="23554">
                                            <p:txEl>
                                              <p:pRg st="0" end="0"/>
                                            </p:txEl>
                                          </p:spTgt>
                                        </p:tgtEl>
                                      </p:cBhvr>
                                    </p:animEffect>
                                    <p:anim calcmode="lin" valueType="num">
                                      <p:cBhvr>
                                        <p:cTn id="8" dur="1000" fill="hold"/>
                                        <p:tgtEl>
                                          <p:spTgt spid="2355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3554">
                                            <p:txEl>
                                              <p:pRg st="1" end="1"/>
                                            </p:txEl>
                                          </p:spTgt>
                                        </p:tgtEl>
                                        <p:attrNameLst>
                                          <p:attrName>style.visibility</p:attrName>
                                        </p:attrNameLst>
                                      </p:cBhvr>
                                      <p:to>
                                        <p:strVal val="visible"/>
                                      </p:to>
                                    </p:set>
                                    <p:animEffect transition="in" filter="fade">
                                      <p:cBhvr>
                                        <p:cTn id="14" dur="1000"/>
                                        <p:tgtEl>
                                          <p:spTgt spid="23554">
                                            <p:txEl>
                                              <p:pRg st="1" end="1"/>
                                            </p:txEl>
                                          </p:spTgt>
                                        </p:tgtEl>
                                      </p:cBhvr>
                                    </p:animEffect>
                                    <p:anim calcmode="lin" valueType="num">
                                      <p:cBhvr>
                                        <p:cTn id="15" dur="1000" fill="hold"/>
                                        <p:tgtEl>
                                          <p:spTgt spid="2355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55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3554">
                                            <p:txEl>
                                              <p:pRg st="2" end="2"/>
                                            </p:txEl>
                                          </p:spTgt>
                                        </p:tgtEl>
                                        <p:attrNameLst>
                                          <p:attrName>style.visibility</p:attrName>
                                        </p:attrNameLst>
                                      </p:cBhvr>
                                      <p:to>
                                        <p:strVal val="visible"/>
                                      </p:to>
                                    </p:set>
                                    <p:animEffect transition="in" filter="fade">
                                      <p:cBhvr>
                                        <p:cTn id="21" dur="1000"/>
                                        <p:tgtEl>
                                          <p:spTgt spid="23554">
                                            <p:txEl>
                                              <p:pRg st="2" end="2"/>
                                            </p:txEl>
                                          </p:spTgt>
                                        </p:tgtEl>
                                      </p:cBhvr>
                                    </p:animEffect>
                                    <p:anim calcmode="lin" valueType="num">
                                      <p:cBhvr>
                                        <p:cTn id="22" dur="1000" fill="hold"/>
                                        <p:tgtEl>
                                          <p:spTgt spid="2355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355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3554">
                                            <p:txEl>
                                              <p:pRg st="3" end="3"/>
                                            </p:txEl>
                                          </p:spTgt>
                                        </p:tgtEl>
                                        <p:attrNameLst>
                                          <p:attrName>style.visibility</p:attrName>
                                        </p:attrNameLst>
                                      </p:cBhvr>
                                      <p:to>
                                        <p:strVal val="visible"/>
                                      </p:to>
                                    </p:set>
                                    <p:animEffect transition="in" filter="fade">
                                      <p:cBhvr>
                                        <p:cTn id="28" dur="1000"/>
                                        <p:tgtEl>
                                          <p:spTgt spid="23554">
                                            <p:txEl>
                                              <p:pRg st="3" end="3"/>
                                            </p:txEl>
                                          </p:spTgt>
                                        </p:tgtEl>
                                      </p:cBhvr>
                                    </p:animEffect>
                                    <p:anim calcmode="lin" valueType="num">
                                      <p:cBhvr>
                                        <p:cTn id="29" dur="1000" fill="hold"/>
                                        <p:tgtEl>
                                          <p:spTgt spid="2355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355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23554">
                                            <p:txEl>
                                              <p:pRg st="4" end="4"/>
                                            </p:txEl>
                                          </p:spTgt>
                                        </p:tgtEl>
                                        <p:attrNameLst>
                                          <p:attrName>style.visibility</p:attrName>
                                        </p:attrNameLst>
                                      </p:cBhvr>
                                      <p:to>
                                        <p:strVal val="visible"/>
                                      </p:to>
                                    </p:set>
                                    <p:animEffect transition="in" filter="fade">
                                      <p:cBhvr>
                                        <p:cTn id="35" dur="1000"/>
                                        <p:tgtEl>
                                          <p:spTgt spid="23554">
                                            <p:txEl>
                                              <p:pRg st="4" end="4"/>
                                            </p:txEl>
                                          </p:spTgt>
                                        </p:tgtEl>
                                      </p:cBhvr>
                                    </p:animEffect>
                                    <p:anim calcmode="lin" valueType="num">
                                      <p:cBhvr>
                                        <p:cTn id="36" dur="1000" fill="hold"/>
                                        <p:tgtEl>
                                          <p:spTgt spid="2355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355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152400" y="457200"/>
            <a:ext cx="8839200" cy="6324600"/>
          </a:xfrm>
        </p:spPr>
        <p:txBody>
          <a:bodyPr/>
          <a:lstStyle/>
          <a:p>
            <a:r>
              <a:rPr lang="en-US" altLang="en-US" b="1" smtClean="0">
                <a:latin typeface="Arial" charset="0"/>
                <a:cs typeface="Arial" charset="0"/>
              </a:rPr>
              <a:t>Psalms</a:t>
            </a:r>
            <a:r>
              <a:rPr lang="en-US" altLang="en-US" smtClean="0">
                <a:latin typeface="Arial" charset="0"/>
                <a:cs typeface="Arial" charset="0"/>
              </a:rPr>
              <a:t>, which is the worship songbook of the Hebrew people, is part of the large “poetry” genre but deserves its own attention.</a:t>
            </a:r>
          </a:p>
          <a:p>
            <a:pPr lvl="1">
              <a:buFont typeface="Wingdings" pitchFamily="2" charset="2"/>
              <a:buChar char="§"/>
            </a:pPr>
            <a:r>
              <a:rPr lang="en-US" altLang="en-US" smtClean="0">
                <a:latin typeface="Arial" charset="0"/>
                <a:cs typeface="Arial" charset="0"/>
              </a:rPr>
              <a:t>There are many subgenres of Psalms, but seven </a:t>
            </a:r>
            <a:r>
              <a:rPr lang="en-US" altLang="en-US" i="1" smtClean="0">
                <a:latin typeface="Arial" charset="0"/>
                <a:cs typeface="Arial" charset="0"/>
              </a:rPr>
              <a:t>major</a:t>
            </a:r>
            <a:r>
              <a:rPr lang="en-US" altLang="en-US" smtClean="0">
                <a:latin typeface="Arial" charset="0"/>
                <a:cs typeface="Arial" charset="0"/>
              </a:rPr>
              <a:t> ones:</a:t>
            </a:r>
          </a:p>
          <a:p>
            <a:pPr lvl="2">
              <a:buFont typeface="Wingdings" pitchFamily="2" charset="2"/>
              <a:buChar char="§"/>
            </a:pPr>
            <a:r>
              <a:rPr lang="en-US" altLang="en-US" b="1" smtClean="0">
                <a:latin typeface="Arial" charset="0"/>
                <a:cs typeface="Arial" charset="0"/>
              </a:rPr>
              <a:t>Psalms of Lament </a:t>
            </a:r>
            <a:r>
              <a:rPr lang="en-US" altLang="en-US" smtClean="0">
                <a:latin typeface="Arial" charset="0"/>
                <a:cs typeface="Arial" charset="0"/>
              </a:rPr>
              <a:t>– the most widespread subgenre, these are songs of mourning and distress, directed to or about God.</a:t>
            </a:r>
          </a:p>
          <a:p>
            <a:pPr lvl="2">
              <a:buFont typeface="Wingdings" pitchFamily="2" charset="2"/>
              <a:buChar char="§"/>
            </a:pPr>
            <a:r>
              <a:rPr lang="en-US" altLang="en-US" b="1" smtClean="0">
                <a:latin typeface="Arial" charset="0"/>
                <a:cs typeface="Arial" charset="0"/>
              </a:rPr>
              <a:t>Praise Psalms </a:t>
            </a:r>
            <a:r>
              <a:rPr lang="en-US" altLang="en-US" smtClean="0">
                <a:latin typeface="Arial" charset="0"/>
                <a:cs typeface="Arial" charset="0"/>
              </a:rPr>
              <a:t>– these praise God as Creator, Savior of Israel or Sovereign over history.</a:t>
            </a:r>
          </a:p>
          <a:p>
            <a:pPr lvl="2">
              <a:buFont typeface="Wingdings" pitchFamily="2" charset="2"/>
              <a:buChar char="§"/>
            </a:pPr>
            <a:r>
              <a:rPr lang="en-US" altLang="en-US" b="1" smtClean="0">
                <a:latin typeface="Arial" charset="0"/>
                <a:cs typeface="Arial" charset="0"/>
              </a:rPr>
              <a:t>Thanksgiving Psalms </a:t>
            </a:r>
            <a:r>
              <a:rPr lang="en-US" altLang="en-US" smtClean="0">
                <a:latin typeface="Arial" charset="0"/>
                <a:cs typeface="Arial" charset="0"/>
              </a:rPr>
              <a:t>– thanking God for answering petitions.</a:t>
            </a:r>
          </a:p>
          <a:p>
            <a:pPr lvl="2">
              <a:buFont typeface="Wingdings" pitchFamily="2" charset="2"/>
              <a:buChar char="§"/>
            </a:pPr>
            <a:r>
              <a:rPr lang="en-US" altLang="en-US" b="1" smtClean="0">
                <a:latin typeface="Arial" charset="0"/>
                <a:cs typeface="Arial" charset="0"/>
              </a:rPr>
              <a:t>Celebration Psalms </a:t>
            </a:r>
            <a:r>
              <a:rPr lang="en-US" altLang="en-US" smtClean="0">
                <a:latin typeface="Arial" charset="0"/>
                <a:cs typeface="Arial" charset="0"/>
              </a:rPr>
              <a:t>– to celebrate God’s covenant relationship with his people.</a:t>
            </a:r>
          </a:p>
          <a:p>
            <a:pPr lvl="2">
              <a:buFont typeface="Wingdings" pitchFamily="2" charset="2"/>
              <a:buChar char="§"/>
            </a:pPr>
            <a:r>
              <a:rPr lang="en-US" altLang="en-US" b="1" smtClean="0">
                <a:latin typeface="Arial" charset="0"/>
                <a:cs typeface="Arial" charset="0"/>
              </a:rPr>
              <a:t>Wisdom Psalms </a:t>
            </a:r>
            <a:r>
              <a:rPr lang="en-US" altLang="en-US" smtClean="0">
                <a:latin typeface="Arial" charset="0"/>
                <a:cs typeface="Arial" charset="0"/>
              </a:rPr>
              <a:t>– a hybrid of song and wisdom literature, dealing with the source of true wisdom, dealing with injustice, etc.</a:t>
            </a:r>
          </a:p>
          <a:p>
            <a:pPr lvl="2">
              <a:buFont typeface="Wingdings" pitchFamily="2" charset="2"/>
              <a:buChar char="§"/>
            </a:pPr>
            <a:r>
              <a:rPr lang="en-US" altLang="en-US" b="1" smtClean="0">
                <a:latin typeface="Arial" charset="0"/>
                <a:cs typeface="Arial" charset="0"/>
              </a:rPr>
              <a:t>Penitential Psalms </a:t>
            </a:r>
            <a:r>
              <a:rPr lang="en-US" altLang="en-US" smtClean="0">
                <a:latin typeface="Arial" charset="0"/>
                <a:cs typeface="Arial" charset="0"/>
              </a:rPr>
              <a:t>– confess sin and declare repentance.</a:t>
            </a:r>
          </a:p>
          <a:p>
            <a:pPr lvl="2">
              <a:buFont typeface="Wingdings" pitchFamily="2" charset="2"/>
              <a:buChar char="§"/>
            </a:pPr>
            <a:r>
              <a:rPr lang="en-US" altLang="en-US" b="1" smtClean="0">
                <a:latin typeface="Arial" charset="0"/>
                <a:cs typeface="Arial" charset="0"/>
              </a:rPr>
              <a:t>Imprecatory Psalms </a:t>
            </a:r>
            <a:r>
              <a:rPr lang="en-US" altLang="en-US" smtClean="0">
                <a:latin typeface="Arial" charset="0"/>
                <a:cs typeface="Arial" charset="0"/>
              </a:rPr>
              <a:t>– calling on God to enact justice against the –psalmist’s enemies. </a:t>
            </a:r>
          </a:p>
          <a:p>
            <a:pPr lvl="1">
              <a:buFont typeface="Wingdings" pitchFamily="2" charset="2"/>
              <a:buChar char="§"/>
            </a:pPr>
            <a:endParaRPr lang="en-US" altLang="en-US" smtClean="0">
              <a:latin typeface="Arial" charset="0"/>
              <a:cs typeface="Arial" charset="0"/>
            </a:endParaRPr>
          </a:p>
        </p:txBody>
      </p:sp>
      <p:sp>
        <p:nvSpPr>
          <p:cNvPr id="3" name="Title 2"/>
          <p:cNvSpPr>
            <a:spLocks noGrp="1"/>
          </p:cNvSpPr>
          <p:nvPr>
            <p:ph type="title"/>
          </p:nvPr>
        </p:nvSpPr>
        <p:spPr>
          <a:xfrm>
            <a:off x="304800" y="0"/>
            <a:ext cx="8686800" cy="457200"/>
          </a:xfrm>
        </p:spPr>
        <p:txBody>
          <a:bodyPr>
            <a:noAutofit/>
          </a:bodyPr>
          <a:lstStyle/>
          <a:p>
            <a:pPr>
              <a:defRPr/>
            </a:pPr>
            <a:r>
              <a:rPr lang="en-US" sz="2800" dirty="0" smtClean="0">
                <a:solidFill>
                  <a:schemeClr val="tx1"/>
                </a:solidFill>
                <a:effectLst/>
                <a:latin typeface="Arial" panose="020B0604020202020204" pitchFamily="34" charset="0"/>
                <a:cs typeface="Arial" panose="020B0604020202020204" pitchFamily="34" charset="0"/>
              </a:rPr>
              <a:t>Genres Occurring Primary in the Old Testament</a:t>
            </a:r>
            <a:endParaRPr lang="en-US" sz="2800"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fade">
                                      <p:cBhvr>
                                        <p:cTn id="7" dur="1000"/>
                                        <p:tgtEl>
                                          <p:spTgt spid="23554">
                                            <p:txEl>
                                              <p:pRg st="0" end="0"/>
                                            </p:txEl>
                                          </p:spTgt>
                                        </p:tgtEl>
                                      </p:cBhvr>
                                    </p:animEffect>
                                    <p:anim calcmode="lin" valueType="num">
                                      <p:cBhvr>
                                        <p:cTn id="8" dur="1000" fill="hold"/>
                                        <p:tgtEl>
                                          <p:spTgt spid="2355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3554">
                                            <p:txEl>
                                              <p:pRg st="1" end="1"/>
                                            </p:txEl>
                                          </p:spTgt>
                                        </p:tgtEl>
                                        <p:attrNameLst>
                                          <p:attrName>style.visibility</p:attrName>
                                        </p:attrNameLst>
                                      </p:cBhvr>
                                      <p:to>
                                        <p:strVal val="visible"/>
                                      </p:to>
                                    </p:set>
                                    <p:animEffect transition="in" filter="fade">
                                      <p:cBhvr>
                                        <p:cTn id="14" dur="1000"/>
                                        <p:tgtEl>
                                          <p:spTgt spid="23554">
                                            <p:txEl>
                                              <p:pRg st="1" end="1"/>
                                            </p:txEl>
                                          </p:spTgt>
                                        </p:tgtEl>
                                      </p:cBhvr>
                                    </p:animEffect>
                                    <p:anim calcmode="lin" valueType="num">
                                      <p:cBhvr>
                                        <p:cTn id="15" dur="1000" fill="hold"/>
                                        <p:tgtEl>
                                          <p:spTgt spid="2355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55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3554">
                                            <p:txEl>
                                              <p:pRg st="2" end="2"/>
                                            </p:txEl>
                                          </p:spTgt>
                                        </p:tgtEl>
                                        <p:attrNameLst>
                                          <p:attrName>style.visibility</p:attrName>
                                        </p:attrNameLst>
                                      </p:cBhvr>
                                      <p:to>
                                        <p:strVal val="visible"/>
                                      </p:to>
                                    </p:set>
                                    <p:animEffect transition="in" filter="fade">
                                      <p:cBhvr>
                                        <p:cTn id="21" dur="1000"/>
                                        <p:tgtEl>
                                          <p:spTgt spid="23554">
                                            <p:txEl>
                                              <p:pRg st="2" end="2"/>
                                            </p:txEl>
                                          </p:spTgt>
                                        </p:tgtEl>
                                      </p:cBhvr>
                                    </p:animEffect>
                                    <p:anim calcmode="lin" valueType="num">
                                      <p:cBhvr>
                                        <p:cTn id="22" dur="1000" fill="hold"/>
                                        <p:tgtEl>
                                          <p:spTgt spid="2355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355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3554">
                                            <p:txEl>
                                              <p:pRg st="3" end="3"/>
                                            </p:txEl>
                                          </p:spTgt>
                                        </p:tgtEl>
                                        <p:attrNameLst>
                                          <p:attrName>style.visibility</p:attrName>
                                        </p:attrNameLst>
                                      </p:cBhvr>
                                      <p:to>
                                        <p:strVal val="visible"/>
                                      </p:to>
                                    </p:set>
                                    <p:animEffect transition="in" filter="fade">
                                      <p:cBhvr>
                                        <p:cTn id="28" dur="1000"/>
                                        <p:tgtEl>
                                          <p:spTgt spid="23554">
                                            <p:txEl>
                                              <p:pRg st="3" end="3"/>
                                            </p:txEl>
                                          </p:spTgt>
                                        </p:tgtEl>
                                      </p:cBhvr>
                                    </p:animEffect>
                                    <p:anim calcmode="lin" valueType="num">
                                      <p:cBhvr>
                                        <p:cTn id="29" dur="1000" fill="hold"/>
                                        <p:tgtEl>
                                          <p:spTgt spid="2355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355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23554">
                                            <p:txEl>
                                              <p:pRg st="4" end="4"/>
                                            </p:txEl>
                                          </p:spTgt>
                                        </p:tgtEl>
                                        <p:attrNameLst>
                                          <p:attrName>style.visibility</p:attrName>
                                        </p:attrNameLst>
                                      </p:cBhvr>
                                      <p:to>
                                        <p:strVal val="visible"/>
                                      </p:to>
                                    </p:set>
                                    <p:animEffect transition="in" filter="fade">
                                      <p:cBhvr>
                                        <p:cTn id="35" dur="1000"/>
                                        <p:tgtEl>
                                          <p:spTgt spid="23554">
                                            <p:txEl>
                                              <p:pRg st="4" end="4"/>
                                            </p:txEl>
                                          </p:spTgt>
                                        </p:tgtEl>
                                      </p:cBhvr>
                                    </p:animEffect>
                                    <p:anim calcmode="lin" valueType="num">
                                      <p:cBhvr>
                                        <p:cTn id="36" dur="1000" fill="hold"/>
                                        <p:tgtEl>
                                          <p:spTgt spid="2355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355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23554">
                                            <p:txEl>
                                              <p:pRg st="5" end="5"/>
                                            </p:txEl>
                                          </p:spTgt>
                                        </p:tgtEl>
                                        <p:attrNameLst>
                                          <p:attrName>style.visibility</p:attrName>
                                        </p:attrNameLst>
                                      </p:cBhvr>
                                      <p:to>
                                        <p:strVal val="visible"/>
                                      </p:to>
                                    </p:set>
                                    <p:animEffect transition="in" filter="fade">
                                      <p:cBhvr>
                                        <p:cTn id="42" dur="1000"/>
                                        <p:tgtEl>
                                          <p:spTgt spid="23554">
                                            <p:txEl>
                                              <p:pRg st="5" end="5"/>
                                            </p:txEl>
                                          </p:spTgt>
                                        </p:tgtEl>
                                      </p:cBhvr>
                                    </p:animEffect>
                                    <p:anim calcmode="lin" valueType="num">
                                      <p:cBhvr>
                                        <p:cTn id="43" dur="1000" fill="hold"/>
                                        <p:tgtEl>
                                          <p:spTgt spid="2355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355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2" presetClass="entr" presetSubtype="0" fill="hold" nodeType="clickEffect">
                                  <p:stCondLst>
                                    <p:cond delay="0"/>
                                  </p:stCondLst>
                                  <p:childTnLst>
                                    <p:set>
                                      <p:cBhvr>
                                        <p:cTn id="48" dur="1" fill="hold">
                                          <p:stCondLst>
                                            <p:cond delay="0"/>
                                          </p:stCondLst>
                                        </p:cTn>
                                        <p:tgtEl>
                                          <p:spTgt spid="23554">
                                            <p:txEl>
                                              <p:pRg st="6" end="6"/>
                                            </p:txEl>
                                          </p:spTgt>
                                        </p:tgtEl>
                                        <p:attrNameLst>
                                          <p:attrName>style.visibility</p:attrName>
                                        </p:attrNameLst>
                                      </p:cBhvr>
                                      <p:to>
                                        <p:strVal val="visible"/>
                                      </p:to>
                                    </p:set>
                                    <p:animEffect transition="in" filter="fade">
                                      <p:cBhvr>
                                        <p:cTn id="49" dur="1000"/>
                                        <p:tgtEl>
                                          <p:spTgt spid="23554">
                                            <p:txEl>
                                              <p:pRg st="6" end="6"/>
                                            </p:txEl>
                                          </p:spTgt>
                                        </p:tgtEl>
                                      </p:cBhvr>
                                    </p:animEffect>
                                    <p:anim calcmode="lin" valueType="num">
                                      <p:cBhvr>
                                        <p:cTn id="50" dur="1000" fill="hold"/>
                                        <p:tgtEl>
                                          <p:spTgt spid="2355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355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2" presetClass="entr" presetSubtype="0" fill="hold" nodeType="clickEffect">
                                  <p:stCondLst>
                                    <p:cond delay="0"/>
                                  </p:stCondLst>
                                  <p:childTnLst>
                                    <p:set>
                                      <p:cBhvr>
                                        <p:cTn id="55" dur="1" fill="hold">
                                          <p:stCondLst>
                                            <p:cond delay="0"/>
                                          </p:stCondLst>
                                        </p:cTn>
                                        <p:tgtEl>
                                          <p:spTgt spid="23554">
                                            <p:txEl>
                                              <p:pRg st="7" end="7"/>
                                            </p:txEl>
                                          </p:spTgt>
                                        </p:tgtEl>
                                        <p:attrNameLst>
                                          <p:attrName>style.visibility</p:attrName>
                                        </p:attrNameLst>
                                      </p:cBhvr>
                                      <p:to>
                                        <p:strVal val="visible"/>
                                      </p:to>
                                    </p:set>
                                    <p:animEffect transition="in" filter="fade">
                                      <p:cBhvr>
                                        <p:cTn id="56" dur="1000"/>
                                        <p:tgtEl>
                                          <p:spTgt spid="23554">
                                            <p:txEl>
                                              <p:pRg st="7" end="7"/>
                                            </p:txEl>
                                          </p:spTgt>
                                        </p:tgtEl>
                                      </p:cBhvr>
                                    </p:animEffect>
                                    <p:anim calcmode="lin" valueType="num">
                                      <p:cBhvr>
                                        <p:cTn id="57" dur="1000" fill="hold"/>
                                        <p:tgtEl>
                                          <p:spTgt spid="23554">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355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2" presetClass="entr" presetSubtype="0" fill="hold" nodeType="clickEffect">
                                  <p:stCondLst>
                                    <p:cond delay="0"/>
                                  </p:stCondLst>
                                  <p:childTnLst>
                                    <p:set>
                                      <p:cBhvr>
                                        <p:cTn id="62" dur="1" fill="hold">
                                          <p:stCondLst>
                                            <p:cond delay="0"/>
                                          </p:stCondLst>
                                        </p:cTn>
                                        <p:tgtEl>
                                          <p:spTgt spid="23554">
                                            <p:txEl>
                                              <p:pRg st="8" end="8"/>
                                            </p:txEl>
                                          </p:spTgt>
                                        </p:tgtEl>
                                        <p:attrNameLst>
                                          <p:attrName>style.visibility</p:attrName>
                                        </p:attrNameLst>
                                      </p:cBhvr>
                                      <p:to>
                                        <p:strVal val="visible"/>
                                      </p:to>
                                    </p:set>
                                    <p:animEffect transition="in" filter="fade">
                                      <p:cBhvr>
                                        <p:cTn id="63" dur="1000"/>
                                        <p:tgtEl>
                                          <p:spTgt spid="23554">
                                            <p:txEl>
                                              <p:pRg st="8" end="8"/>
                                            </p:txEl>
                                          </p:spTgt>
                                        </p:tgtEl>
                                      </p:cBhvr>
                                    </p:animEffect>
                                    <p:anim calcmode="lin" valueType="num">
                                      <p:cBhvr>
                                        <p:cTn id="64" dur="1000" fill="hold"/>
                                        <p:tgtEl>
                                          <p:spTgt spid="23554">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3554">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152400" y="381000"/>
            <a:ext cx="8839200" cy="6324600"/>
          </a:xfrm>
        </p:spPr>
        <p:txBody>
          <a:bodyPr/>
          <a:lstStyle/>
          <a:p>
            <a:pPr>
              <a:defRPr/>
            </a:pPr>
            <a:r>
              <a:rPr lang="en-US" altLang="en-US" b="1" dirty="0" smtClean="0">
                <a:latin typeface="Arial" charset="0"/>
                <a:cs typeface="Arial" charset="0"/>
              </a:rPr>
              <a:t>Guide to Interpreting the Psalms</a:t>
            </a:r>
          </a:p>
          <a:p>
            <a:pPr lvl="1">
              <a:buFont typeface="Wingdings" panose="05000000000000000000" pitchFamily="2" charset="2"/>
              <a:buChar char="§"/>
              <a:defRPr/>
            </a:pPr>
            <a:r>
              <a:rPr lang="en-US" altLang="en-US" dirty="0" smtClean="0">
                <a:latin typeface="Arial" charset="0"/>
                <a:cs typeface="Arial" charset="0"/>
              </a:rPr>
              <a:t>Note the organization of the Book of Psalms.  The longest book in the Bible, containing 150 psalms, it is helpful the Psalms were divided into five books (perhaps in imitation of the Pentateuch):</a:t>
            </a:r>
          </a:p>
          <a:p>
            <a:pPr marL="1371600" lvl="2">
              <a:buFont typeface="Wingdings" panose="05000000000000000000" pitchFamily="2" charset="2"/>
              <a:buChar char="§"/>
              <a:defRPr/>
            </a:pPr>
            <a:r>
              <a:rPr lang="en-US" altLang="en-US" sz="2000" dirty="0" smtClean="0">
                <a:latin typeface="Arial" charset="0"/>
                <a:cs typeface="Arial" charset="0"/>
              </a:rPr>
              <a:t>Book 1: Psalm 1-41</a:t>
            </a:r>
          </a:p>
          <a:p>
            <a:pPr marL="1371600" lvl="2">
              <a:buFont typeface="Wingdings" panose="05000000000000000000" pitchFamily="2" charset="2"/>
              <a:buChar char="§"/>
              <a:defRPr/>
            </a:pPr>
            <a:r>
              <a:rPr lang="en-US" altLang="en-US" sz="2000" dirty="0" smtClean="0">
                <a:latin typeface="Arial" charset="0"/>
                <a:cs typeface="Arial" charset="0"/>
              </a:rPr>
              <a:t>Book 2: Psalm 42-72</a:t>
            </a:r>
            <a:endParaRPr lang="en-US" altLang="en-US" sz="2000" dirty="0">
              <a:latin typeface="Arial" charset="0"/>
              <a:cs typeface="Arial" charset="0"/>
            </a:endParaRPr>
          </a:p>
          <a:p>
            <a:pPr marL="1371600" lvl="2">
              <a:buFont typeface="Wingdings" panose="05000000000000000000" pitchFamily="2" charset="2"/>
              <a:buChar char="§"/>
              <a:defRPr/>
            </a:pPr>
            <a:r>
              <a:rPr lang="en-US" altLang="en-US" sz="2000" dirty="0" smtClean="0">
                <a:latin typeface="Arial" charset="0"/>
                <a:cs typeface="Arial" charset="0"/>
              </a:rPr>
              <a:t>Book 3: Psalm 73-89</a:t>
            </a:r>
          </a:p>
          <a:p>
            <a:pPr marL="1371600" lvl="2">
              <a:buFont typeface="Wingdings" panose="05000000000000000000" pitchFamily="2" charset="2"/>
              <a:buChar char="§"/>
              <a:defRPr/>
            </a:pPr>
            <a:r>
              <a:rPr lang="en-US" altLang="en-US" sz="2000" dirty="0" smtClean="0">
                <a:latin typeface="Arial" charset="0"/>
                <a:cs typeface="Arial" charset="0"/>
              </a:rPr>
              <a:t>Book 4: Psalm 90-106</a:t>
            </a:r>
          </a:p>
          <a:p>
            <a:pPr marL="1371600" lvl="2">
              <a:buFont typeface="Wingdings" panose="05000000000000000000" pitchFamily="2" charset="2"/>
              <a:buChar char="§"/>
              <a:defRPr/>
            </a:pPr>
            <a:r>
              <a:rPr lang="en-US" altLang="en-US" sz="2000" dirty="0" smtClean="0">
                <a:latin typeface="Arial" charset="0"/>
                <a:cs typeface="Arial" charset="0"/>
              </a:rPr>
              <a:t>Book 5: Psalm 107-150</a:t>
            </a:r>
          </a:p>
          <a:p>
            <a:pPr marL="623888" indent="-222250">
              <a:buSzPct val="100000"/>
              <a:buFont typeface="Wingdings" panose="05000000000000000000" pitchFamily="2" charset="2"/>
              <a:buChar char="§"/>
              <a:defRPr/>
            </a:pPr>
            <a:r>
              <a:rPr lang="en-US" altLang="en-US" sz="2300" dirty="0" smtClean="0">
                <a:latin typeface="Arial" charset="0"/>
                <a:cs typeface="Arial" charset="0"/>
              </a:rPr>
              <a:t>Focus on reading the Psalms themselves, rather than the mountain of introductory materials and commentary.</a:t>
            </a:r>
          </a:p>
          <a:p>
            <a:pPr marL="623888" indent="-222250">
              <a:buSzPct val="100000"/>
              <a:buFont typeface="Wingdings" panose="05000000000000000000" pitchFamily="2" charset="2"/>
              <a:buChar char="§"/>
              <a:defRPr/>
            </a:pPr>
            <a:r>
              <a:rPr lang="en-US" altLang="en-US" sz="2300" dirty="0" smtClean="0">
                <a:latin typeface="Arial" charset="0"/>
                <a:cs typeface="Arial" charset="0"/>
              </a:rPr>
              <a:t>Identify the subgenre of the psalm – the best way to understand author intention.</a:t>
            </a:r>
          </a:p>
          <a:p>
            <a:pPr marL="623888" indent="-222250">
              <a:buSzPct val="100000"/>
              <a:buFont typeface="Wingdings" panose="05000000000000000000" pitchFamily="2" charset="2"/>
              <a:buChar char="§"/>
              <a:defRPr/>
            </a:pPr>
            <a:r>
              <a:rPr lang="en-US" altLang="en-US" sz="2300" dirty="0" smtClean="0">
                <a:latin typeface="Arial" charset="0"/>
                <a:cs typeface="Arial" charset="0"/>
              </a:rPr>
              <a:t>Then look at other psalms of the same subgenre type.</a:t>
            </a:r>
          </a:p>
          <a:p>
            <a:pPr marL="623888" indent="-222250">
              <a:buSzPct val="100000"/>
              <a:buFont typeface="Wingdings" panose="05000000000000000000" pitchFamily="2" charset="2"/>
              <a:buChar char="§"/>
              <a:defRPr/>
            </a:pPr>
            <a:r>
              <a:rPr lang="en-US" altLang="en-US" sz="2300" dirty="0" smtClean="0">
                <a:latin typeface="Arial" charset="0"/>
                <a:cs typeface="Arial" charset="0"/>
              </a:rPr>
              <a:t>Note superscriptions and other contextual information.</a:t>
            </a:r>
          </a:p>
          <a:p>
            <a:pPr marL="623888" indent="-222250">
              <a:buSzPct val="100000"/>
              <a:buFont typeface="Wingdings" panose="05000000000000000000" pitchFamily="2" charset="2"/>
              <a:buChar char="§"/>
              <a:defRPr/>
            </a:pPr>
            <a:r>
              <a:rPr lang="en-US" altLang="en-US" sz="2300" dirty="0" smtClean="0">
                <a:latin typeface="Arial" charset="0"/>
                <a:cs typeface="Arial" charset="0"/>
              </a:rPr>
              <a:t>Pay attention to how the psalm is structured &amp; segmented.</a:t>
            </a:r>
          </a:p>
          <a:p>
            <a:pPr marL="623888" indent="-222250">
              <a:buSzPct val="100000"/>
              <a:buFont typeface="Wingdings" panose="05000000000000000000" pitchFamily="2" charset="2"/>
              <a:buChar char="§"/>
              <a:defRPr/>
            </a:pPr>
            <a:endParaRPr lang="en-US" altLang="en-US" sz="2300" dirty="0" smtClean="0">
              <a:latin typeface="Arial" charset="0"/>
              <a:cs typeface="Arial" charset="0"/>
            </a:endParaRPr>
          </a:p>
          <a:p>
            <a:pPr marL="623888" indent="-222250">
              <a:buFont typeface="Wingdings" panose="05000000000000000000" pitchFamily="2" charset="2"/>
              <a:buChar char="§"/>
              <a:defRPr/>
            </a:pPr>
            <a:endParaRPr lang="en-US" altLang="en-US" sz="2300" dirty="0" smtClean="0">
              <a:latin typeface="Arial" charset="0"/>
              <a:cs typeface="Arial" charset="0"/>
            </a:endParaRPr>
          </a:p>
          <a:p>
            <a:pPr lvl="2">
              <a:buFont typeface="Wingdings" panose="05000000000000000000" pitchFamily="2" charset="2"/>
              <a:buChar char="§"/>
              <a:defRPr/>
            </a:pPr>
            <a:endParaRPr lang="en-US" altLang="en-US" dirty="0" smtClean="0">
              <a:latin typeface="Arial" charset="0"/>
              <a:cs typeface="Arial" charset="0"/>
            </a:endParaRPr>
          </a:p>
        </p:txBody>
      </p:sp>
      <p:sp>
        <p:nvSpPr>
          <p:cNvPr id="3" name="Title 2"/>
          <p:cNvSpPr>
            <a:spLocks noGrp="1"/>
          </p:cNvSpPr>
          <p:nvPr>
            <p:ph type="title"/>
          </p:nvPr>
        </p:nvSpPr>
        <p:spPr>
          <a:xfrm>
            <a:off x="304800" y="0"/>
            <a:ext cx="8686800" cy="381000"/>
          </a:xfrm>
        </p:spPr>
        <p:txBody>
          <a:bodyPr>
            <a:noAutofit/>
          </a:bodyPr>
          <a:lstStyle/>
          <a:p>
            <a:pPr>
              <a:defRPr/>
            </a:pPr>
            <a:r>
              <a:rPr lang="en-US" sz="2800" dirty="0" smtClean="0">
                <a:solidFill>
                  <a:schemeClr val="tx1"/>
                </a:solidFill>
                <a:effectLst/>
                <a:latin typeface="Arial" panose="020B0604020202020204" pitchFamily="34" charset="0"/>
                <a:cs typeface="Arial" panose="020B0604020202020204" pitchFamily="34" charset="0"/>
              </a:rPr>
              <a:t>Genres Occurring Primary in the Old Testament</a:t>
            </a:r>
            <a:endParaRPr lang="en-US" sz="2800"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3554">
                                            <p:txEl>
                                              <p:pRg st="0" end="0"/>
                                            </p:txEl>
                                          </p:spTgt>
                                        </p:tgtEl>
                                        <p:attrNameLst>
                                          <p:attrName>style.visibility</p:attrName>
                                        </p:attrNameLst>
                                      </p:cBhvr>
                                      <p:to>
                                        <p:strVal val="visible"/>
                                      </p:to>
                                    </p:set>
                                    <p:animEffect transition="in" filter="fade">
                                      <p:cBhvr>
                                        <p:cTn id="7" dur="1000"/>
                                        <p:tgtEl>
                                          <p:spTgt spid="23554">
                                            <p:txEl>
                                              <p:pRg st="0" end="0"/>
                                            </p:txEl>
                                          </p:spTgt>
                                        </p:tgtEl>
                                      </p:cBhvr>
                                    </p:animEffect>
                                    <p:anim calcmode="lin" valueType="num">
                                      <p:cBhvr>
                                        <p:cTn id="8" dur="1000" fill="hold"/>
                                        <p:tgtEl>
                                          <p:spTgt spid="2355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3554">
                                            <p:txEl>
                                              <p:pRg st="1" end="1"/>
                                            </p:txEl>
                                          </p:spTgt>
                                        </p:tgtEl>
                                        <p:attrNameLst>
                                          <p:attrName>style.visibility</p:attrName>
                                        </p:attrNameLst>
                                      </p:cBhvr>
                                      <p:to>
                                        <p:strVal val="visible"/>
                                      </p:to>
                                    </p:set>
                                    <p:animEffect transition="in" filter="fade">
                                      <p:cBhvr>
                                        <p:cTn id="14" dur="1000"/>
                                        <p:tgtEl>
                                          <p:spTgt spid="23554">
                                            <p:txEl>
                                              <p:pRg st="1" end="1"/>
                                            </p:txEl>
                                          </p:spTgt>
                                        </p:tgtEl>
                                      </p:cBhvr>
                                    </p:animEffect>
                                    <p:anim calcmode="lin" valueType="num">
                                      <p:cBhvr>
                                        <p:cTn id="15" dur="1000" fill="hold"/>
                                        <p:tgtEl>
                                          <p:spTgt spid="2355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554">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3554">
                                            <p:txEl>
                                              <p:pRg st="2" end="2"/>
                                            </p:txEl>
                                          </p:spTgt>
                                        </p:tgtEl>
                                        <p:attrNameLst>
                                          <p:attrName>style.visibility</p:attrName>
                                        </p:attrNameLst>
                                      </p:cBhvr>
                                      <p:to>
                                        <p:strVal val="visible"/>
                                      </p:to>
                                    </p:set>
                                    <p:animEffect transition="in" filter="fade">
                                      <p:cBhvr>
                                        <p:cTn id="19" dur="1000"/>
                                        <p:tgtEl>
                                          <p:spTgt spid="23554">
                                            <p:txEl>
                                              <p:pRg st="2" end="2"/>
                                            </p:txEl>
                                          </p:spTgt>
                                        </p:tgtEl>
                                      </p:cBhvr>
                                    </p:animEffect>
                                    <p:anim calcmode="lin" valueType="num">
                                      <p:cBhvr>
                                        <p:cTn id="20" dur="1000" fill="hold"/>
                                        <p:tgtEl>
                                          <p:spTgt spid="23554">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3554">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3554">
                                            <p:txEl>
                                              <p:pRg st="3" end="3"/>
                                            </p:txEl>
                                          </p:spTgt>
                                        </p:tgtEl>
                                        <p:attrNameLst>
                                          <p:attrName>style.visibility</p:attrName>
                                        </p:attrNameLst>
                                      </p:cBhvr>
                                      <p:to>
                                        <p:strVal val="visible"/>
                                      </p:to>
                                    </p:set>
                                    <p:animEffect transition="in" filter="fade">
                                      <p:cBhvr>
                                        <p:cTn id="24" dur="1000"/>
                                        <p:tgtEl>
                                          <p:spTgt spid="23554">
                                            <p:txEl>
                                              <p:pRg st="3" end="3"/>
                                            </p:txEl>
                                          </p:spTgt>
                                        </p:tgtEl>
                                      </p:cBhvr>
                                    </p:animEffect>
                                    <p:anim calcmode="lin" valueType="num">
                                      <p:cBhvr>
                                        <p:cTn id="25" dur="1000" fill="hold"/>
                                        <p:tgtEl>
                                          <p:spTgt spid="23554">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3554">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3554">
                                            <p:txEl>
                                              <p:pRg st="4" end="4"/>
                                            </p:txEl>
                                          </p:spTgt>
                                        </p:tgtEl>
                                        <p:attrNameLst>
                                          <p:attrName>style.visibility</p:attrName>
                                        </p:attrNameLst>
                                      </p:cBhvr>
                                      <p:to>
                                        <p:strVal val="visible"/>
                                      </p:to>
                                    </p:set>
                                    <p:animEffect transition="in" filter="fade">
                                      <p:cBhvr>
                                        <p:cTn id="29" dur="1000"/>
                                        <p:tgtEl>
                                          <p:spTgt spid="23554">
                                            <p:txEl>
                                              <p:pRg st="4" end="4"/>
                                            </p:txEl>
                                          </p:spTgt>
                                        </p:tgtEl>
                                      </p:cBhvr>
                                    </p:animEffect>
                                    <p:anim calcmode="lin" valueType="num">
                                      <p:cBhvr>
                                        <p:cTn id="30" dur="1000" fill="hold"/>
                                        <p:tgtEl>
                                          <p:spTgt spid="23554">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3554">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23554">
                                            <p:txEl>
                                              <p:pRg st="5" end="5"/>
                                            </p:txEl>
                                          </p:spTgt>
                                        </p:tgtEl>
                                        <p:attrNameLst>
                                          <p:attrName>style.visibility</p:attrName>
                                        </p:attrNameLst>
                                      </p:cBhvr>
                                      <p:to>
                                        <p:strVal val="visible"/>
                                      </p:to>
                                    </p:set>
                                    <p:animEffect transition="in" filter="fade">
                                      <p:cBhvr>
                                        <p:cTn id="34" dur="1000"/>
                                        <p:tgtEl>
                                          <p:spTgt spid="23554">
                                            <p:txEl>
                                              <p:pRg st="5" end="5"/>
                                            </p:txEl>
                                          </p:spTgt>
                                        </p:tgtEl>
                                      </p:cBhvr>
                                    </p:animEffect>
                                    <p:anim calcmode="lin" valueType="num">
                                      <p:cBhvr>
                                        <p:cTn id="35" dur="1000" fill="hold"/>
                                        <p:tgtEl>
                                          <p:spTgt spid="23554">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23554">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23554">
                                            <p:txEl>
                                              <p:pRg st="6" end="6"/>
                                            </p:txEl>
                                          </p:spTgt>
                                        </p:tgtEl>
                                        <p:attrNameLst>
                                          <p:attrName>style.visibility</p:attrName>
                                        </p:attrNameLst>
                                      </p:cBhvr>
                                      <p:to>
                                        <p:strVal val="visible"/>
                                      </p:to>
                                    </p:set>
                                    <p:animEffect transition="in" filter="fade">
                                      <p:cBhvr>
                                        <p:cTn id="39" dur="1000"/>
                                        <p:tgtEl>
                                          <p:spTgt spid="23554">
                                            <p:txEl>
                                              <p:pRg st="6" end="6"/>
                                            </p:txEl>
                                          </p:spTgt>
                                        </p:tgtEl>
                                      </p:cBhvr>
                                    </p:animEffect>
                                    <p:anim calcmode="lin" valueType="num">
                                      <p:cBhvr>
                                        <p:cTn id="40" dur="1000" fill="hold"/>
                                        <p:tgtEl>
                                          <p:spTgt spid="23554">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2355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42" presetClass="entr" presetSubtype="0" fill="hold" nodeType="clickEffect">
                                  <p:stCondLst>
                                    <p:cond delay="0"/>
                                  </p:stCondLst>
                                  <p:childTnLst>
                                    <p:set>
                                      <p:cBhvr>
                                        <p:cTn id="45" dur="1" fill="hold">
                                          <p:stCondLst>
                                            <p:cond delay="0"/>
                                          </p:stCondLst>
                                        </p:cTn>
                                        <p:tgtEl>
                                          <p:spTgt spid="23554">
                                            <p:txEl>
                                              <p:pRg st="7" end="7"/>
                                            </p:txEl>
                                          </p:spTgt>
                                        </p:tgtEl>
                                        <p:attrNameLst>
                                          <p:attrName>style.visibility</p:attrName>
                                        </p:attrNameLst>
                                      </p:cBhvr>
                                      <p:to>
                                        <p:strVal val="visible"/>
                                      </p:to>
                                    </p:set>
                                    <p:animEffect transition="in" filter="fade">
                                      <p:cBhvr>
                                        <p:cTn id="46" dur="1000"/>
                                        <p:tgtEl>
                                          <p:spTgt spid="23554">
                                            <p:txEl>
                                              <p:pRg st="7" end="7"/>
                                            </p:txEl>
                                          </p:spTgt>
                                        </p:tgtEl>
                                      </p:cBhvr>
                                    </p:animEffect>
                                    <p:anim calcmode="lin" valueType="num">
                                      <p:cBhvr>
                                        <p:cTn id="47" dur="1000" fill="hold"/>
                                        <p:tgtEl>
                                          <p:spTgt spid="23554">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2355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42" presetClass="entr" presetSubtype="0" fill="hold" nodeType="clickEffect">
                                  <p:stCondLst>
                                    <p:cond delay="0"/>
                                  </p:stCondLst>
                                  <p:childTnLst>
                                    <p:set>
                                      <p:cBhvr>
                                        <p:cTn id="52" dur="1" fill="hold">
                                          <p:stCondLst>
                                            <p:cond delay="0"/>
                                          </p:stCondLst>
                                        </p:cTn>
                                        <p:tgtEl>
                                          <p:spTgt spid="23554">
                                            <p:txEl>
                                              <p:pRg st="8" end="8"/>
                                            </p:txEl>
                                          </p:spTgt>
                                        </p:tgtEl>
                                        <p:attrNameLst>
                                          <p:attrName>style.visibility</p:attrName>
                                        </p:attrNameLst>
                                      </p:cBhvr>
                                      <p:to>
                                        <p:strVal val="visible"/>
                                      </p:to>
                                    </p:set>
                                    <p:animEffect transition="in" filter="fade">
                                      <p:cBhvr>
                                        <p:cTn id="53" dur="1000"/>
                                        <p:tgtEl>
                                          <p:spTgt spid="23554">
                                            <p:txEl>
                                              <p:pRg st="8" end="8"/>
                                            </p:txEl>
                                          </p:spTgt>
                                        </p:tgtEl>
                                      </p:cBhvr>
                                    </p:animEffect>
                                    <p:anim calcmode="lin" valueType="num">
                                      <p:cBhvr>
                                        <p:cTn id="54" dur="1000" fill="hold"/>
                                        <p:tgtEl>
                                          <p:spTgt spid="23554">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2355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42" presetClass="entr" presetSubtype="0" fill="hold" nodeType="clickEffect">
                                  <p:stCondLst>
                                    <p:cond delay="0"/>
                                  </p:stCondLst>
                                  <p:childTnLst>
                                    <p:set>
                                      <p:cBhvr>
                                        <p:cTn id="59" dur="1" fill="hold">
                                          <p:stCondLst>
                                            <p:cond delay="0"/>
                                          </p:stCondLst>
                                        </p:cTn>
                                        <p:tgtEl>
                                          <p:spTgt spid="23554">
                                            <p:txEl>
                                              <p:pRg st="9" end="9"/>
                                            </p:txEl>
                                          </p:spTgt>
                                        </p:tgtEl>
                                        <p:attrNameLst>
                                          <p:attrName>style.visibility</p:attrName>
                                        </p:attrNameLst>
                                      </p:cBhvr>
                                      <p:to>
                                        <p:strVal val="visible"/>
                                      </p:to>
                                    </p:set>
                                    <p:animEffect transition="in" filter="fade">
                                      <p:cBhvr>
                                        <p:cTn id="60" dur="1000"/>
                                        <p:tgtEl>
                                          <p:spTgt spid="23554">
                                            <p:txEl>
                                              <p:pRg st="9" end="9"/>
                                            </p:txEl>
                                          </p:spTgt>
                                        </p:tgtEl>
                                      </p:cBhvr>
                                    </p:animEffect>
                                    <p:anim calcmode="lin" valueType="num">
                                      <p:cBhvr>
                                        <p:cTn id="61" dur="1000" fill="hold"/>
                                        <p:tgtEl>
                                          <p:spTgt spid="23554">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2355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42" presetClass="entr" presetSubtype="0" fill="hold" nodeType="clickEffect">
                                  <p:stCondLst>
                                    <p:cond delay="0"/>
                                  </p:stCondLst>
                                  <p:childTnLst>
                                    <p:set>
                                      <p:cBhvr>
                                        <p:cTn id="66" dur="1" fill="hold">
                                          <p:stCondLst>
                                            <p:cond delay="0"/>
                                          </p:stCondLst>
                                        </p:cTn>
                                        <p:tgtEl>
                                          <p:spTgt spid="23554">
                                            <p:txEl>
                                              <p:pRg st="10" end="10"/>
                                            </p:txEl>
                                          </p:spTgt>
                                        </p:tgtEl>
                                        <p:attrNameLst>
                                          <p:attrName>style.visibility</p:attrName>
                                        </p:attrNameLst>
                                      </p:cBhvr>
                                      <p:to>
                                        <p:strVal val="visible"/>
                                      </p:to>
                                    </p:set>
                                    <p:animEffect transition="in" filter="fade">
                                      <p:cBhvr>
                                        <p:cTn id="67" dur="1000"/>
                                        <p:tgtEl>
                                          <p:spTgt spid="23554">
                                            <p:txEl>
                                              <p:pRg st="10" end="10"/>
                                            </p:txEl>
                                          </p:spTgt>
                                        </p:tgtEl>
                                      </p:cBhvr>
                                    </p:animEffect>
                                    <p:anim calcmode="lin" valueType="num">
                                      <p:cBhvr>
                                        <p:cTn id="68" dur="1000" fill="hold"/>
                                        <p:tgtEl>
                                          <p:spTgt spid="23554">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2355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42" presetClass="entr" presetSubtype="0" fill="hold" nodeType="clickEffect">
                                  <p:stCondLst>
                                    <p:cond delay="0"/>
                                  </p:stCondLst>
                                  <p:childTnLst>
                                    <p:set>
                                      <p:cBhvr>
                                        <p:cTn id="73" dur="1" fill="hold">
                                          <p:stCondLst>
                                            <p:cond delay="0"/>
                                          </p:stCondLst>
                                        </p:cTn>
                                        <p:tgtEl>
                                          <p:spTgt spid="23554">
                                            <p:txEl>
                                              <p:pRg st="11" end="11"/>
                                            </p:txEl>
                                          </p:spTgt>
                                        </p:tgtEl>
                                        <p:attrNameLst>
                                          <p:attrName>style.visibility</p:attrName>
                                        </p:attrNameLst>
                                      </p:cBhvr>
                                      <p:to>
                                        <p:strVal val="visible"/>
                                      </p:to>
                                    </p:set>
                                    <p:animEffect transition="in" filter="fade">
                                      <p:cBhvr>
                                        <p:cTn id="74" dur="1000"/>
                                        <p:tgtEl>
                                          <p:spTgt spid="23554">
                                            <p:txEl>
                                              <p:pRg st="11" end="11"/>
                                            </p:txEl>
                                          </p:spTgt>
                                        </p:tgtEl>
                                      </p:cBhvr>
                                    </p:animEffect>
                                    <p:anim calcmode="lin" valueType="num">
                                      <p:cBhvr>
                                        <p:cTn id="75" dur="1000" fill="hold"/>
                                        <p:tgtEl>
                                          <p:spTgt spid="23554">
                                            <p:txEl>
                                              <p:pRg st="11" end="11"/>
                                            </p:txEl>
                                          </p:spTgt>
                                        </p:tgtEl>
                                        <p:attrNameLst>
                                          <p:attrName>ppt_x</p:attrName>
                                        </p:attrNameLst>
                                      </p:cBhvr>
                                      <p:tavLst>
                                        <p:tav tm="0">
                                          <p:val>
                                            <p:strVal val="#ppt_x"/>
                                          </p:val>
                                        </p:tav>
                                        <p:tav tm="100000">
                                          <p:val>
                                            <p:strVal val="#ppt_x"/>
                                          </p:val>
                                        </p:tav>
                                      </p:tavLst>
                                    </p:anim>
                                    <p:anim calcmode="lin" valueType="num">
                                      <p:cBhvr>
                                        <p:cTn id="76" dur="1000" fill="hold"/>
                                        <p:tgtEl>
                                          <p:spTgt spid="23554">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152400" y="609600"/>
            <a:ext cx="8839200" cy="6324600"/>
          </a:xfrm>
        </p:spPr>
        <p:txBody>
          <a:bodyPr/>
          <a:lstStyle/>
          <a:p>
            <a:pPr>
              <a:defRPr/>
            </a:pPr>
            <a:r>
              <a:rPr lang="en-US" altLang="en-US" sz="2800" b="1" dirty="0" smtClean="0">
                <a:latin typeface="Arial" charset="0"/>
                <a:cs typeface="Arial" charset="0"/>
              </a:rPr>
              <a:t>Guide to Interpreting the Psalms</a:t>
            </a:r>
          </a:p>
          <a:p>
            <a:pPr lvl="1">
              <a:buFont typeface="Wingdings" panose="05000000000000000000" pitchFamily="2" charset="2"/>
              <a:buChar char="§"/>
              <a:defRPr/>
            </a:pPr>
            <a:r>
              <a:rPr lang="en-US" altLang="en-US" sz="3200" dirty="0" smtClean="0">
                <a:latin typeface="Arial" charset="0"/>
                <a:cs typeface="Arial" charset="0"/>
              </a:rPr>
              <a:t>Recognize the poetic language and symbolism used in the psalm.</a:t>
            </a:r>
          </a:p>
          <a:p>
            <a:pPr lvl="1">
              <a:buFont typeface="Wingdings" panose="05000000000000000000" pitchFamily="2" charset="2"/>
              <a:buChar char="§"/>
              <a:defRPr/>
            </a:pPr>
            <a:r>
              <a:rPr lang="en-US" altLang="en-US" sz="3200" dirty="0" smtClean="0">
                <a:latin typeface="Arial" charset="0"/>
                <a:cs typeface="Arial" charset="0"/>
              </a:rPr>
              <a:t>Explore any messianic significance reflected in the psalm.</a:t>
            </a:r>
          </a:p>
          <a:p>
            <a:pPr lvl="1">
              <a:buFont typeface="Wingdings" panose="05000000000000000000" pitchFamily="2" charset="2"/>
              <a:buChar char="§"/>
              <a:defRPr/>
            </a:pPr>
            <a:r>
              <a:rPr lang="en-US" altLang="en-US" sz="3200" dirty="0" smtClean="0">
                <a:latin typeface="Arial" charset="0"/>
                <a:cs typeface="Arial" charset="0"/>
              </a:rPr>
              <a:t>Pray the psalms.</a:t>
            </a:r>
          </a:p>
          <a:p>
            <a:pPr lvl="1">
              <a:buFont typeface="Wingdings" panose="05000000000000000000" pitchFamily="2" charset="2"/>
              <a:buChar char="§"/>
              <a:defRPr/>
            </a:pPr>
            <a:r>
              <a:rPr lang="en-US" altLang="en-US" sz="3200" dirty="0" smtClean="0">
                <a:latin typeface="Arial" charset="0"/>
                <a:cs typeface="Arial" charset="0"/>
              </a:rPr>
              <a:t>Memorize the psalms.</a:t>
            </a:r>
          </a:p>
          <a:p>
            <a:pPr lvl="1">
              <a:buFont typeface="Wingdings" panose="05000000000000000000" pitchFamily="2" charset="2"/>
              <a:buChar char="§"/>
              <a:defRPr/>
            </a:pPr>
            <a:r>
              <a:rPr lang="en-US" altLang="en-US" sz="3200" dirty="0" smtClean="0">
                <a:latin typeface="Arial" charset="0"/>
                <a:cs typeface="Arial" charset="0"/>
              </a:rPr>
              <a:t>Sing the psalms.</a:t>
            </a:r>
          </a:p>
          <a:p>
            <a:pPr lvl="1">
              <a:buFont typeface="Wingdings" panose="05000000000000000000" pitchFamily="2" charset="2"/>
              <a:buChar char="§"/>
              <a:defRPr/>
            </a:pPr>
            <a:endParaRPr lang="en-US" altLang="en-US" dirty="0" smtClean="0">
              <a:latin typeface="Arial" charset="0"/>
              <a:cs typeface="Arial" charset="0"/>
            </a:endParaRPr>
          </a:p>
          <a:p>
            <a:pPr lvl="1">
              <a:buFont typeface="Wingdings" panose="05000000000000000000" pitchFamily="2" charset="2"/>
              <a:buChar char="§"/>
              <a:defRPr/>
            </a:pPr>
            <a:endParaRPr lang="en-US" altLang="en-US" dirty="0" smtClean="0">
              <a:latin typeface="Arial" charset="0"/>
              <a:cs typeface="Arial" charset="0"/>
            </a:endParaRPr>
          </a:p>
          <a:p>
            <a:pPr marL="623888" indent="-222250">
              <a:buSzPct val="100000"/>
              <a:buFont typeface="Wingdings" panose="05000000000000000000" pitchFamily="2" charset="2"/>
              <a:buChar char="§"/>
              <a:defRPr/>
            </a:pPr>
            <a:endParaRPr lang="en-US" altLang="en-US" sz="2300" dirty="0" smtClean="0">
              <a:latin typeface="Arial" charset="0"/>
              <a:cs typeface="Arial" charset="0"/>
            </a:endParaRPr>
          </a:p>
          <a:p>
            <a:pPr marL="623888" indent="-222250">
              <a:buFont typeface="Wingdings" panose="05000000000000000000" pitchFamily="2" charset="2"/>
              <a:buChar char="§"/>
              <a:defRPr/>
            </a:pPr>
            <a:endParaRPr lang="en-US" altLang="en-US" sz="2300" dirty="0" smtClean="0">
              <a:latin typeface="Arial" charset="0"/>
              <a:cs typeface="Arial" charset="0"/>
            </a:endParaRPr>
          </a:p>
          <a:p>
            <a:pPr lvl="2">
              <a:buFont typeface="Wingdings" panose="05000000000000000000" pitchFamily="2" charset="2"/>
              <a:buChar char="§"/>
              <a:defRPr/>
            </a:pPr>
            <a:endParaRPr lang="en-US" altLang="en-US" dirty="0" smtClean="0">
              <a:latin typeface="Arial" charset="0"/>
              <a:cs typeface="Arial" charset="0"/>
            </a:endParaRPr>
          </a:p>
        </p:txBody>
      </p:sp>
      <p:sp>
        <p:nvSpPr>
          <p:cNvPr id="3" name="Title 2"/>
          <p:cNvSpPr>
            <a:spLocks noGrp="1"/>
          </p:cNvSpPr>
          <p:nvPr>
            <p:ph type="title"/>
          </p:nvPr>
        </p:nvSpPr>
        <p:spPr>
          <a:xfrm>
            <a:off x="304800" y="152400"/>
            <a:ext cx="8686800" cy="381000"/>
          </a:xfrm>
        </p:spPr>
        <p:txBody>
          <a:bodyPr>
            <a:noAutofit/>
          </a:bodyPr>
          <a:lstStyle/>
          <a:p>
            <a:pPr>
              <a:defRPr/>
            </a:pPr>
            <a:r>
              <a:rPr lang="en-US" sz="2800" dirty="0" smtClean="0">
                <a:solidFill>
                  <a:schemeClr val="tx1"/>
                </a:solidFill>
                <a:effectLst/>
                <a:latin typeface="Arial" panose="020B0604020202020204" pitchFamily="34" charset="0"/>
                <a:cs typeface="Arial" panose="020B0604020202020204" pitchFamily="34" charset="0"/>
              </a:rPr>
              <a:t>Genres Occurring Primary in the Old Testament</a:t>
            </a:r>
            <a:endParaRPr lang="en-US" sz="2800"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23554">
                                            <p:txEl>
                                              <p:pRg st="1" end="1"/>
                                            </p:txEl>
                                          </p:spTgt>
                                        </p:tgtEl>
                                        <p:attrNameLst>
                                          <p:attrName>style.visibility</p:attrName>
                                        </p:attrNameLst>
                                      </p:cBhvr>
                                      <p:to>
                                        <p:strVal val="visible"/>
                                      </p:to>
                                    </p:set>
                                    <p:animEffect transition="in" filter="fade">
                                      <p:cBhvr>
                                        <p:cTn id="7" dur="1000"/>
                                        <p:tgtEl>
                                          <p:spTgt spid="23554">
                                            <p:txEl>
                                              <p:pRg st="1" end="1"/>
                                            </p:txEl>
                                          </p:spTgt>
                                        </p:tgtEl>
                                      </p:cBhvr>
                                    </p:animEffect>
                                    <p:anim calcmode="lin" valueType="num">
                                      <p:cBhvr>
                                        <p:cTn id="8" dur="1000" fill="hold"/>
                                        <p:tgtEl>
                                          <p:spTgt spid="2355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355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23554">
                                            <p:txEl>
                                              <p:pRg st="2" end="2"/>
                                            </p:txEl>
                                          </p:spTgt>
                                        </p:tgtEl>
                                        <p:attrNameLst>
                                          <p:attrName>style.visibility</p:attrName>
                                        </p:attrNameLst>
                                      </p:cBhvr>
                                      <p:to>
                                        <p:strVal val="visible"/>
                                      </p:to>
                                    </p:set>
                                    <p:animEffect transition="in" filter="fade">
                                      <p:cBhvr>
                                        <p:cTn id="14" dur="1000"/>
                                        <p:tgtEl>
                                          <p:spTgt spid="23554">
                                            <p:txEl>
                                              <p:pRg st="2" end="2"/>
                                            </p:txEl>
                                          </p:spTgt>
                                        </p:tgtEl>
                                      </p:cBhvr>
                                    </p:animEffect>
                                    <p:anim calcmode="lin" valueType="num">
                                      <p:cBhvr>
                                        <p:cTn id="15" dur="1000" fill="hold"/>
                                        <p:tgtEl>
                                          <p:spTgt spid="2355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355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3554">
                                            <p:txEl>
                                              <p:pRg st="3" end="3"/>
                                            </p:txEl>
                                          </p:spTgt>
                                        </p:tgtEl>
                                        <p:attrNameLst>
                                          <p:attrName>style.visibility</p:attrName>
                                        </p:attrNameLst>
                                      </p:cBhvr>
                                      <p:to>
                                        <p:strVal val="visible"/>
                                      </p:to>
                                    </p:set>
                                    <p:animEffect transition="in" filter="fade">
                                      <p:cBhvr>
                                        <p:cTn id="21" dur="1000"/>
                                        <p:tgtEl>
                                          <p:spTgt spid="23554">
                                            <p:txEl>
                                              <p:pRg st="3" end="3"/>
                                            </p:txEl>
                                          </p:spTgt>
                                        </p:tgtEl>
                                      </p:cBhvr>
                                    </p:animEffect>
                                    <p:anim calcmode="lin" valueType="num">
                                      <p:cBhvr>
                                        <p:cTn id="22" dur="1000" fill="hold"/>
                                        <p:tgtEl>
                                          <p:spTgt spid="2355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355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23554">
                                            <p:txEl>
                                              <p:pRg st="4" end="4"/>
                                            </p:txEl>
                                          </p:spTgt>
                                        </p:tgtEl>
                                        <p:attrNameLst>
                                          <p:attrName>style.visibility</p:attrName>
                                        </p:attrNameLst>
                                      </p:cBhvr>
                                      <p:to>
                                        <p:strVal val="visible"/>
                                      </p:to>
                                    </p:set>
                                    <p:animEffect transition="in" filter="fade">
                                      <p:cBhvr>
                                        <p:cTn id="28" dur="1000"/>
                                        <p:tgtEl>
                                          <p:spTgt spid="23554">
                                            <p:txEl>
                                              <p:pRg st="4" end="4"/>
                                            </p:txEl>
                                          </p:spTgt>
                                        </p:tgtEl>
                                      </p:cBhvr>
                                    </p:animEffect>
                                    <p:anim calcmode="lin" valueType="num">
                                      <p:cBhvr>
                                        <p:cTn id="29" dur="1000" fill="hold"/>
                                        <p:tgtEl>
                                          <p:spTgt spid="2355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355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23554">
                                            <p:txEl>
                                              <p:pRg st="5" end="5"/>
                                            </p:txEl>
                                          </p:spTgt>
                                        </p:tgtEl>
                                        <p:attrNameLst>
                                          <p:attrName>style.visibility</p:attrName>
                                        </p:attrNameLst>
                                      </p:cBhvr>
                                      <p:to>
                                        <p:strVal val="visible"/>
                                      </p:to>
                                    </p:set>
                                    <p:animEffect transition="in" filter="fade">
                                      <p:cBhvr>
                                        <p:cTn id="35" dur="1000"/>
                                        <p:tgtEl>
                                          <p:spTgt spid="23554">
                                            <p:txEl>
                                              <p:pRg st="5" end="5"/>
                                            </p:txEl>
                                          </p:spTgt>
                                        </p:tgtEl>
                                      </p:cBhvr>
                                    </p:animEffect>
                                    <p:anim calcmode="lin" valueType="num">
                                      <p:cBhvr>
                                        <p:cTn id="36" dur="1000" fill="hold"/>
                                        <p:tgtEl>
                                          <p:spTgt spid="2355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355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idx="1"/>
          </p:nvPr>
        </p:nvSpPr>
        <p:spPr/>
        <p:txBody>
          <a:bodyPr/>
          <a:lstStyle/>
          <a:p>
            <a:endParaRPr lang="en-US" altLang="en-US" smtClean="0"/>
          </a:p>
        </p:txBody>
      </p:sp>
      <p:sp>
        <p:nvSpPr>
          <p:cNvPr id="3" name="Title 2"/>
          <p:cNvSpPr>
            <a:spLocks noGrp="1"/>
          </p:cNvSpPr>
          <p:nvPr>
            <p:ph type="title"/>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ChangeArrowheads="1"/>
          </p:cNvSpPr>
          <p:nvPr/>
        </p:nvSpPr>
        <p:spPr bwMode="auto">
          <a:xfrm>
            <a:off x="228600" y="0"/>
            <a:ext cx="8839200" cy="529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itchFamily="18" charset="2"/>
              <a:buChar char=""/>
              <a:defRPr sz="2700">
                <a:solidFill>
                  <a:schemeClr val="tx1"/>
                </a:solidFill>
                <a:latin typeface="Lucida Sans Unicode" pitchFamily="34" charset="0"/>
              </a:defRPr>
            </a:lvl1pPr>
            <a:lvl2pPr marL="742950" indent="-285750" eaLnBrk="0" hangingPunct="0">
              <a:spcBef>
                <a:spcPts val="325"/>
              </a:spcBef>
              <a:buClr>
                <a:schemeClr val="accent1"/>
              </a:buClr>
              <a:buFont typeface="Verdana" pitchFamily="34" charset="0"/>
              <a:buChar char="◦"/>
              <a:defRPr sz="2300">
                <a:solidFill>
                  <a:schemeClr val="tx1"/>
                </a:solidFill>
                <a:latin typeface="Lucida Sans Unicode" pitchFamily="34" charset="0"/>
              </a:defRPr>
            </a:lvl2pPr>
            <a:lvl3pPr marL="1143000" indent="-228600" eaLnBrk="0" hangingPunct="0">
              <a:spcBef>
                <a:spcPts val="350"/>
              </a:spcBef>
              <a:buClr>
                <a:schemeClr val="accent2"/>
              </a:buClr>
              <a:buSzPct val="100000"/>
              <a:buFont typeface="Wingdings 2" pitchFamily="18" charset="2"/>
              <a:buChar char=""/>
              <a:defRPr sz="2100">
                <a:solidFill>
                  <a:schemeClr val="tx1"/>
                </a:solidFill>
                <a:latin typeface="Lucida Sans Unicode" pitchFamily="34" charset="0"/>
              </a:defRPr>
            </a:lvl3pPr>
            <a:lvl4pPr marL="1600200" indent="-228600" eaLnBrk="0" hangingPunct="0">
              <a:spcBef>
                <a:spcPts val="350"/>
              </a:spcBef>
              <a:buClr>
                <a:schemeClr val="accent2"/>
              </a:buClr>
              <a:buFont typeface="Wingdings 2" pitchFamily="18" charset="2"/>
              <a:buChar char=""/>
              <a:defRPr sz="1900">
                <a:solidFill>
                  <a:schemeClr val="tx1"/>
                </a:solidFill>
                <a:latin typeface="Lucida Sans Unicode" pitchFamily="34" charset="0"/>
              </a:defRPr>
            </a:lvl4pPr>
            <a:lvl5pPr marL="2057400" indent="-228600" eaLnBrk="0" hangingPunct="0">
              <a:spcBef>
                <a:spcPts val="350"/>
              </a:spcBef>
              <a:buClr>
                <a:schemeClr val="accent2"/>
              </a:buClr>
              <a:buFont typeface="Wingdings 2" pitchFamily="18" charset="2"/>
              <a:buChar char=""/>
              <a:defRPr>
                <a:solidFill>
                  <a:schemeClr val="tx1"/>
                </a:solidFill>
                <a:latin typeface="Lucida Sans Unicode" pitchFamily="34" charset="0"/>
              </a:defRPr>
            </a:lvl5pPr>
            <a:lvl6pPr marL="25146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6pPr>
            <a:lvl7pPr marL="29718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7pPr>
            <a:lvl8pPr marL="34290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8pPr>
            <a:lvl9pPr marL="3886200" indent="-228600" eaLnBrk="0" fontAlgn="base" hangingPunct="0">
              <a:spcBef>
                <a:spcPts val="350"/>
              </a:spcBef>
              <a:spcAft>
                <a:spcPct val="0"/>
              </a:spcAft>
              <a:buClr>
                <a:schemeClr val="accent2"/>
              </a:buClr>
              <a:buFont typeface="Wingdings 2" pitchFamily="18" charset="2"/>
              <a:buChar char=""/>
              <a:defRPr>
                <a:solidFill>
                  <a:schemeClr val="tx1"/>
                </a:solidFill>
                <a:latin typeface="Lucida Sans Unicode" pitchFamily="34" charset="0"/>
              </a:defRPr>
            </a:lvl9pPr>
          </a:lstStyle>
          <a:p>
            <a:pPr eaLnBrk="1" hangingPunct="1">
              <a:spcBef>
                <a:spcPct val="0"/>
              </a:spcBef>
              <a:buClrTx/>
              <a:buSzTx/>
              <a:buFontTx/>
              <a:buNone/>
            </a:pPr>
            <a:r>
              <a:rPr lang="en-US" altLang="en-US" sz="3600" b="1" u="sng">
                <a:latin typeface="Arial" charset="0"/>
              </a:rPr>
              <a:t>Biblical Interpretation</a:t>
            </a:r>
            <a:r>
              <a:rPr lang="en-US" altLang="en-US" sz="3600" b="1">
                <a:latin typeface="Arial" charset="0"/>
              </a:rPr>
              <a:t> </a:t>
            </a:r>
            <a:r>
              <a:rPr lang="en-US" altLang="en-US" sz="2800" b="1">
                <a:latin typeface="Arial" charset="0"/>
              </a:rPr>
              <a:t>(CL1)</a:t>
            </a:r>
            <a:r>
              <a:rPr lang="en-US" altLang="en-US" sz="3600" b="1">
                <a:latin typeface="Arial" charset="0"/>
              </a:rPr>
              <a:t> </a:t>
            </a:r>
          </a:p>
          <a:p>
            <a:pPr eaLnBrk="1" hangingPunct="1">
              <a:spcBef>
                <a:spcPct val="0"/>
              </a:spcBef>
              <a:buClrTx/>
              <a:buSzTx/>
              <a:buFontTx/>
              <a:buNone/>
            </a:pPr>
            <a:endParaRPr lang="en-US" altLang="en-US" sz="600" b="1">
              <a:latin typeface="Arial" charset="0"/>
            </a:endParaRPr>
          </a:p>
          <a:p>
            <a:pPr eaLnBrk="1" hangingPunct="1">
              <a:spcBef>
                <a:spcPts val="600"/>
              </a:spcBef>
              <a:buClrTx/>
              <a:buSzTx/>
              <a:buFontTx/>
              <a:buNone/>
            </a:pPr>
            <a:r>
              <a:rPr lang="en-US" altLang="en-US" sz="3200">
                <a:latin typeface="Arial" charset="0"/>
              </a:rPr>
              <a:t>Jan. 29 – Introduction to Biblical Interpretation</a:t>
            </a:r>
          </a:p>
          <a:p>
            <a:pPr eaLnBrk="1" hangingPunct="1">
              <a:spcBef>
                <a:spcPts val="600"/>
              </a:spcBef>
              <a:buClrTx/>
              <a:buSzTx/>
              <a:buFontTx/>
              <a:buNone/>
            </a:pPr>
            <a:r>
              <a:rPr lang="en-US" altLang="en-US" sz="3200">
                <a:latin typeface="Arial" charset="0"/>
              </a:rPr>
              <a:t>Feb. 5 – Starting with the Text</a:t>
            </a:r>
          </a:p>
          <a:p>
            <a:pPr eaLnBrk="1" hangingPunct="1">
              <a:spcBef>
                <a:spcPts val="600"/>
              </a:spcBef>
              <a:buClrTx/>
              <a:buSzTx/>
              <a:buFontTx/>
              <a:buNone/>
            </a:pPr>
            <a:r>
              <a:rPr lang="en-US" altLang="en-US" sz="3200">
                <a:latin typeface="Arial" charset="0"/>
              </a:rPr>
              <a:t>Feb. 12 – Questions of Meaning</a:t>
            </a:r>
          </a:p>
          <a:p>
            <a:pPr eaLnBrk="1" hangingPunct="1">
              <a:spcBef>
                <a:spcPts val="600"/>
              </a:spcBef>
              <a:buClrTx/>
              <a:buSzTx/>
              <a:buFontTx/>
              <a:buNone/>
            </a:pPr>
            <a:r>
              <a:rPr lang="en-US" altLang="en-US" sz="3200">
                <a:latin typeface="Arial" charset="0"/>
              </a:rPr>
              <a:t>Feb. 19 – Principles of Interpretation</a:t>
            </a:r>
          </a:p>
          <a:p>
            <a:pPr eaLnBrk="1" hangingPunct="1">
              <a:spcBef>
                <a:spcPts val="600"/>
              </a:spcBef>
              <a:buClrTx/>
              <a:buSzTx/>
              <a:buFontTx/>
              <a:buNone/>
            </a:pPr>
            <a:r>
              <a:rPr lang="en-US" altLang="en-US" sz="3200">
                <a:latin typeface="Arial" charset="0"/>
              </a:rPr>
              <a:t>Feb. 26 – </a:t>
            </a:r>
            <a:r>
              <a:rPr lang="en-US" altLang="en-US" sz="3200" b="1">
                <a:latin typeface="Arial" charset="0"/>
              </a:rPr>
              <a:t>No Class</a:t>
            </a:r>
          </a:p>
          <a:p>
            <a:pPr eaLnBrk="1" hangingPunct="1">
              <a:spcBef>
                <a:spcPts val="600"/>
              </a:spcBef>
              <a:buClrTx/>
              <a:buSzTx/>
              <a:buFontTx/>
              <a:buNone/>
            </a:pPr>
            <a:r>
              <a:rPr lang="en-US" altLang="en-US" sz="3200">
                <a:latin typeface="Arial" charset="0"/>
              </a:rPr>
              <a:t>Mar. 5 – Interpreting the New Testament</a:t>
            </a:r>
          </a:p>
          <a:p>
            <a:pPr eaLnBrk="1" hangingPunct="1">
              <a:spcBef>
                <a:spcPts val="600"/>
              </a:spcBef>
              <a:buClrTx/>
              <a:buSzTx/>
              <a:buFont typeface="Wingdings 3" pitchFamily="18" charset="2"/>
              <a:buNone/>
            </a:pPr>
            <a:r>
              <a:rPr lang="en-US" altLang="en-US" sz="3200">
                <a:latin typeface="Arial" charset="0"/>
              </a:rPr>
              <a:t>Mar. 12 – Interpreting the Old Testament</a:t>
            </a:r>
          </a:p>
          <a:p>
            <a:pPr eaLnBrk="1" hangingPunct="1">
              <a:spcBef>
                <a:spcPts val="600"/>
              </a:spcBef>
              <a:buClrTx/>
              <a:buSzTx/>
              <a:buFont typeface="Wingdings 3" pitchFamily="18" charset="2"/>
              <a:buNone/>
            </a:pPr>
            <a:r>
              <a:rPr lang="en-US" altLang="en-US" sz="3200">
                <a:latin typeface="Arial" charset="0"/>
              </a:rPr>
              <a:t>Mar. 19 – Applying the Principles; Final Exam</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304800" y="609600"/>
            <a:ext cx="9448800" cy="6400800"/>
          </a:xfrm>
        </p:spPr>
        <p:txBody>
          <a:bodyPr/>
          <a:lstStyle/>
          <a:p>
            <a:pPr lvl="1" eaLnBrk="1" hangingPunct="1">
              <a:lnSpc>
                <a:spcPct val="90000"/>
              </a:lnSpc>
              <a:buClr>
                <a:schemeClr val="tx1"/>
              </a:buClr>
              <a:buSzPct val="80000"/>
              <a:buFont typeface="Wingdings" pitchFamily="2" charset="2"/>
              <a:buChar char="Ø"/>
              <a:defRPr/>
            </a:pPr>
            <a:r>
              <a:rPr lang="en-US" altLang="en-US" sz="2800" b="1" dirty="0" smtClean="0">
                <a:latin typeface="Arial" panose="020B0604020202020204" pitchFamily="34" charset="0"/>
                <a:cs typeface="Arial" panose="020B0604020202020204" pitchFamily="34" charset="0"/>
              </a:rPr>
              <a:t>Biblical Interpretation</a:t>
            </a:r>
            <a:r>
              <a:rPr lang="en-US" altLang="en-US" sz="2800" dirty="0" smtClean="0">
                <a:latin typeface="Arial" panose="020B0604020202020204" pitchFamily="34" charset="0"/>
                <a:cs typeface="Arial" panose="020B0604020202020204" pitchFamily="34" charset="0"/>
              </a:rPr>
              <a:t>:  </a:t>
            </a:r>
            <a:r>
              <a:rPr lang="en-US" sz="2700" dirty="0" smtClean="0">
                <a:latin typeface="Arial" panose="020B0604020202020204" pitchFamily="34" charset="0"/>
                <a:cs typeface="Arial" panose="020B0604020202020204" pitchFamily="34" charset="0"/>
              </a:rPr>
              <a:t>the process of finding the </a:t>
            </a:r>
            <a:r>
              <a:rPr lang="en-US" sz="2700" i="1" dirty="0" smtClean="0">
                <a:latin typeface="Arial" panose="020B0604020202020204" pitchFamily="34" charset="0"/>
                <a:cs typeface="Arial" panose="020B0604020202020204" pitchFamily="34" charset="0"/>
              </a:rPr>
              <a:t>purpose</a:t>
            </a:r>
            <a:r>
              <a:rPr lang="en-US" sz="2700" dirty="0" smtClean="0">
                <a:latin typeface="Arial" panose="020B0604020202020204" pitchFamily="34" charset="0"/>
                <a:cs typeface="Arial" panose="020B0604020202020204" pitchFamily="34" charset="0"/>
              </a:rPr>
              <a:t>, </a:t>
            </a:r>
            <a:r>
              <a:rPr lang="en-US" sz="2700" i="1" dirty="0" smtClean="0">
                <a:latin typeface="Arial" panose="020B0604020202020204" pitchFamily="34" charset="0"/>
                <a:cs typeface="Arial" panose="020B0604020202020204" pitchFamily="34" charset="0"/>
              </a:rPr>
              <a:t>meaning</a:t>
            </a:r>
            <a:r>
              <a:rPr lang="en-US" sz="2700" dirty="0" smtClean="0">
                <a:latin typeface="Arial" panose="020B0604020202020204" pitchFamily="34" charset="0"/>
                <a:cs typeface="Arial" panose="020B0604020202020204" pitchFamily="34" charset="0"/>
              </a:rPr>
              <a:t> and </a:t>
            </a:r>
            <a:r>
              <a:rPr lang="en-US" sz="2700" i="1" dirty="0" smtClean="0">
                <a:latin typeface="Arial" panose="020B0604020202020204" pitchFamily="34" charset="0"/>
                <a:cs typeface="Arial" panose="020B0604020202020204" pitchFamily="34" charset="0"/>
              </a:rPr>
              <a:t>right application </a:t>
            </a:r>
            <a:r>
              <a:rPr lang="en-US" sz="2700" dirty="0" smtClean="0">
                <a:latin typeface="Arial" panose="020B0604020202020204" pitchFamily="34" charset="0"/>
                <a:cs typeface="Arial" panose="020B0604020202020204" pitchFamily="34" charset="0"/>
              </a:rPr>
              <a:t>of a passage of Scripture through a study of the cultural</a:t>
            </a:r>
            <a:r>
              <a:rPr lang="en-US" sz="2700" dirty="0">
                <a:latin typeface="Arial" panose="020B0604020202020204" pitchFamily="34" charset="0"/>
                <a:cs typeface="Arial" panose="020B0604020202020204" pitchFamily="34" charset="0"/>
              </a:rPr>
              <a:t>,</a:t>
            </a:r>
            <a:r>
              <a:rPr lang="en-US" sz="2700" dirty="0" smtClean="0">
                <a:latin typeface="Arial" panose="020B0604020202020204" pitchFamily="34" charset="0"/>
                <a:cs typeface="Arial" panose="020B0604020202020204" pitchFamily="34" charset="0"/>
              </a:rPr>
              <a:t> geographic and historical context of the original writers and audiences; literary </a:t>
            </a:r>
            <a:r>
              <a:rPr lang="en-US" sz="2700" dirty="0">
                <a:latin typeface="Arial" panose="020B0604020202020204" pitchFamily="34" charset="0"/>
                <a:cs typeface="Arial" panose="020B0604020202020204" pitchFamily="34" charset="0"/>
              </a:rPr>
              <a:t>genre and </a:t>
            </a:r>
            <a:r>
              <a:rPr lang="en-US" sz="2700" dirty="0" smtClean="0">
                <a:latin typeface="Arial" panose="020B0604020202020204" pitchFamily="34" charset="0"/>
                <a:cs typeface="Arial" panose="020B0604020202020204" pitchFamily="34" charset="0"/>
              </a:rPr>
              <a:t>forms; textual sources and variants; language structure, word meanings and grammar; </a:t>
            </a:r>
            <a:r>
              <a:rPr lang="en-US" sz="2700" dirty="0">
                <a:latin typeface="Arial" panose="020B0604020202020204" pitchFamily="34" charset="0"/>
                <a:cs typeface="Arial" panose="020B0604020202020204" pitchFamily="34" charset="0"/>
              </a:rPr>
              <a:t>and </a:t>
            </a:r>
            <a:r>
              <a:rPr lang="en-US" sz="2700" dirty="0" smtClean="0">
                <a:latin typeface="Arial" panose="020B0604020202020204" pitchFamily="34" charset="0"/>
                <a:cs typeface="Arial" panose="020B0604020202020204" pitchFamily="34" charset="0"/>
              </a:rPr>
              <a:t>theological harmony within Scripture.</a:t>
            </a:r>
          </a:p>
          <a:p>
            <a:pPr marL="392113" lvl="1" indent="0" eaLnBrk="1" hangingPunct="1">
              <a:lnSpc>
                <a:spcPct val="90000"/>
              </a:lnSpc>
              <a:buClr>
                <a:schemeClr val="tx1"/>
              </a:buClr>
              <a:buSzPct val="80000"/>
              <a:buFont typeface="Verdana" pitchFamily="34" charset="0"/>
              <a:buNone/>
              <a:defRPr/>
            </a:pPr>
            <a:endParaRPr lang="en-US" sz="1200" dirty="0" smtClean="0">
              <a:latin typeface="Arial" panose="020B0604020202020204" pitchFamily="34" charset="0"/>
              <a:cs typeface="Arial" panose="020B0604020202020204" pitchFamily="34" charset="0"/>
            </a:endParaRPr>
          </a:p>
          <a:p>
            <a:pPr marL="915988" lvl="1" indent="0" eaLnBrk="1" hangingPunct="1">
              <a:lnSpc>
                <a:spcPct val="90000"/>
              </a:lnSpc>
              <a:buClr>
                <a:schemeClr val="tx1"/>
              </a:buClr>
              <a:buSzPct val="80000"/>
              <a:buFont typeface="Verdana" pitchFamily="34" charset="0"/>
              <a:buNone/>
              <a:defRPr/>
            </a:pPr>
            <a:r>
              <a:rPr lang="en-US" sz="2600" dirty="0" smtClean="0">
                <a:latin typeface="Arial" panose="020B0604020202020204" pitchFamily="34" charset="0"/>
                <a:cs typeface="Arial" panose="020B0604020202020204" pitchFamily="34" charset="0"/>
              </a:rPr>
              <a:t>“To interpret a document is to express its meaning through speaking or writing.  To engage in interpretation assumes there is, in fact, a proper and improper meaning of the text and that care must be taken not to misrepresent the meaning. When dealing with the Scriptures, to properly interpret a text is to faithfully convey the inspired human author’s meaning of the text, while not neglecting divine intent.”   </a:t>
            </a:r>
            <a:r>
              <a:rPr lang="en-US" sz="2400" dirty="0" smtClean="0">
                <a:latin typeface="Arial" panose="020B0604020202020204" pitchFamily="34" charset="0"/>
                <a:cs typeface="Arial" panose="020B0604020202020204" pitchFamily="34" charset="0"/>
              </a:rPr>
              <a:t>									Robert L. Plummer</a:t>
            </a:r>
          </a:p>
        </p:txBody>
      </p:sp>
      <p:sp>
        <p:nvSpPr>
          <p:cNvPr id="8194" name="Rectangle 2"/>
          <p:cNvSpPr>
            <a:spLocks noGrp="1" noChangeArrowheads="1"/>
          </p:cNvSpPr>
          <p:nvPr>
            <p:ph type="title"/>
          </p:nvPr>
        </p:nvSpPr>
        <p:spPr>
          <a:xfrm>
            <a:off x="228600" y="0"/>
            <a:ext cx="8686800" cy="579438"/>
          </a:xfrm>
        </p:spPr>
        <p:txBody>
          <a:bodyPr/>
          <a:lstStyle/>
          <a:p>
            <a:pPr eaLnBrk="1" fontAlgn="auto" hangingPunct="1">
              <a:spcAft>
                <a:spcPts val="0"/>
              </a:spcAft>
              <a:defRPr/>
            </a:pPr>
            <a:r>
              <a:rPr lang="en-US" altLang="en-US" sz="3200" dirty="0" smtClean="0">
                <a:solidFill>
                  <a:schemeClr val="tx1"/>
                </a:solidFill>
                <a:effectLst/>
                <a:latin typeface="Arial" panose="020B0604020202020204" pitchFamily="34" charset="0"/>
                <a:cs typeface="Arial" panose="020B0604020202020204" pitchFamily="34" charset="0"/>
              </a:rPr>
              <a:t>Introduction to Biblical Interpretation</a:t>
            </a: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1"/>
          <p:cNvSpPr>
            <a:spLocks noGrp="1"/>
          </p:cNvSpPr>
          <p:nvPr>
            <p:ph idx="1"/>
          </p:nvPr>
        </p:nvSpPr>
        <p:spPr>
          <a:xfrm>
            <a:off x="228600" y="609600"/>
            <a:ext cx="8915400" cy="5638800"/>
          </a:xfrm>
        </p:spPr>
        <p:txBody>
          <a:bodyPr/>
          <a:lstStyle/>
          <a:p>
            <a:pPr>
              <a:buClrTx/>
              <a:buSzPct val="80000"/>
              <a:buFont typeface="Wingdings" panose="05000000000000000000" pitchFamily="2" charset="2"/>
              <a:buChar char="Ø"/>
              <a:defRPr/>
            </a:pPr>
            <a:r>
              <a:rPr lang="en-US" dirty="0" smtClean="0">
                <a:latin typeface="Arial" panose="020B0604020202020204" pitchFamily="34" charset="0"/>
                <a:cs typeface="Arial" panose="020B0604020202020204" pitchFamily="34" charset="0"/>
              </a:rPr>
              <a:t>The Bible contains many </a:t>
            </a:r>
            <a:r>
              <a:rPr lang="en-US" b="1" i="1" dirty="0" smtClean="0">
                <a:latin typeface="Arial" panose="020B0604020202020204" pitchFamily="34" charset="0"/>
                <a:cs typeface="Arial" panose="020B0604020202020204" pitchFamily="34" charset="0"/>
              </a:rPr>
              <a:t>genres</a:t>
            </a:r>
            <a:r>
              <a:rPr lang="en-US" dirty="0" smtClean="0">
                <a:latin typeface="Arial" panose="020B0604020202020204" pitchFamily="34" charset="0"/>
                <a:cs typeface="Arial" panose="020B0604020202020204" pitchFamily="34" charset="0"/>
              </a:rPr>
              <a:t> (literary types characterized by particular style, form or content) that </a:t>
            </a:r>
            <a:r>
              <a:rPr lang="en-US" dirty="0">
                <a:latin typeface="Arial" panose="020B0604020202020204" pitchFamily="34" charset="0"/>
                <a:cs typeface="Arial" panose="020B0604020202020204" pitchFamily="34" charset="0"/>
              </a:rPr>
              <a:t>must be recognized </a:t>
            </a:r>
            <a:r>
              <a:rPr lang="en-US" dirty="0" smtClean="0">
                <a:latin typeface="Arial" panose="020B0604020202020204" pitchFamily="34" charset="0"/>
                <a:cs typeface="Arial" panose="020B0604020202020204" pitchFamily="34" charset="0"/>
              </a:rPr>
              <a:t>to </a:t>
            </a:r>
            <a:r>
              <a:rPr lang="en-US" dirty="0">
                <a:latin typeface="Arial" panose="020B0604020202020204" pitchFamily="34" charset="0"/>
                <a:cs typeface="Arial" panose="020B0604020202020204" pitchFamily="34" charset="0"/>
              </a:rPr>
              <a:t>interpret the text properly</a:t>
            </a:r>
            <a:r>
              <a:rPr lang="en-US" dirty="0" smtClean="0">
                <a:latin typeface="Arial" panose="020B0604020202020204" pitchFamily="34" charset="0"/>
                <a:cs typeface="Arial" panose="020B0604020202020204" pitchFamily="34" charset="0"/>
              </a:rPr>
              <a:t>.</a:t>
            </a:r>
          </a:p>
          <a:p>
            <a:pPr>
              <a:buClrTx/>
              <a:buSzPct val="80000"/>
              <a:buFont typeface="Wingdings" panose="05000000000000000000" pitchFamily="2" charset="2"/>
              <a:buChar char="Ø"/>
              <a:defRPr/>
            </a:pPr>
            <a:r>
              <a:rPr lang="en-US" dirty="0" smtClean="0">
                <a:latin typeface="Arial" panose="020B0604020202020204" pitchFamily="34" charset="0"/>
                <a:cs typeface="Arial" panose="020B0604020202020204" pitchFamily="34" charset="0"/>
              </a:rPr>
              <a:t>Misunderstanding the genre of a book (or passage) can lead to a skewed interpretation.</a:t>
            </a:r>
          </a:p>
          <a:p>
            <a:pPr>
              <a:buClrTx/>
              <a:buSzPct val="80000"/>
              <a:buFont typeface="Wingdings" panose="05000000000000000000" pitchFamily="2" charset="2"/>
              <a:buChar char="Ø"/>
              <a:defRPr/>
            </a:pPr>
            <a:r>
              <a:rPr lang="en-US" dirty="0" smtClean="0">
                <a:latin typeface="Arial" panose="020B0604020202020204" pitchFamily="34" charset="0"/>
                <a:cs typeface="Arial" panose="020B0604020202020204" pitchFamily="34" charset="0"/>
              </a:rPr>
              <a:t>Intentionally mislabeling a genre has sometimes been an underhanded way to deny the text’s truthfulness.</a:t>
            </a:r>
          </a:p>
          <a:p>
            <a:pPr>
              <a:buClrTx/>
              <a:buSzPct val="80000"/>
              <a:buFont typeface="Wingdings" panose="05000000000000000000" pitchFamily="2" charset="2"/>
              <a:buChar char="Ø"/>
              <a:defRPr/>
            </a:pPr>
            <a:r>
              <a:rPr lang="en-US" dirty="0">
                <a:latin typeface="Arial" panose="020B0604020202020204" pitchFamily="34" charset="0"/>
                <a:cs typeface="Arial" panose="020B0604020202020204" pitchFamily="34" charset="0"/>
              </a:rPr>
              <a:t>G</a:t>
            </a:r>
            <a:r>
              <a:rPr lang="en-US" dirty="0" smtClean="0">
                <a:latin typeface="Arial" panose="020B0604020202020204" pitchFamily="34" charset="0"/>
                <a:cs typeface="Arial" panose="020B0604020202020204" pitchFamily="34" charset="0"/>
              </a:rPr>
              <a:t>enre interpretation has sometimes been misused to excuse one from the demands of Scripture.</a:t>
            </a:r>
          </a:p>
          <a:p>
            <a:pPr>
              <a:defRPr/>
            </a:pPr>
            <a:endParaRPr lang="en-US" sz="800" dirty="0" smtClean="0">
              <a:latin typeface="Arial" panose="020B0604020202020204" pitchFamily="34" charset="0"/>
              <a:cs typeface="Arial" panose="020B0604020202020204" pitchFamily="34" charset="0"/>
            </a:endParaRPr>
          </a:p>
          <a:p>
            <a:pPr marL="860425" lvl="1" indent="0">
              <a:buFont typeface="Verdana" pitchFamily="34" charset="0"/>
              <a:buNone/>
              <a:defRPr/>
            </a:pPr>
            <a:r>
              <a:rPr lang="en-US" i="1" dirty="0">
                <a:latin typeface="Arial" panose="020B0604020202020204" pitchFamily="34" charset="0"/>
                <a:cs typeface="Arial" panose="020B0604020202020204" pitchFamily="34" charset="0"/>
              </a:rPr>
              <a:t>“Christian scholarship is the human race’s prodigious invention to defend itself against the New Testament, to ensure that one can continue to be a Christian without letting the New Testament come too close</a:t>
            </a:r>
            <a:r>
              <a:rPr lang="en-US" i="1" dirty="0" smtClean="0">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rPr>
              <a:t>Soren Kierkegaard</a:t>
            </a:r>
            <a:endParaRPr lang="en-US" dirty="0">
              <a:latin typeface="Arial" panose="020B0604020202020204" pitchFamily="34" charset="0"/>
              <a:cs typeface="Arial" panose="020B0604020202020204" pitchFamily="34" charset="0"/>
            </a:endParaRPr>
          </a:p>
          <a:p>
            <a:pPr lvl="1">
              <a:defRPr/>
            </a:pPr>
            <a:endParaRPr lang="en-US" dirty="0">
              <a:latin typeface="Arial" panose="020B0604020202020204" pitchFamily="34" charset="0"/>
              <a:cs typeface="Arial" panose="020B0604020202020204" pitchFamily="34" charset="0"/>
            </a:endParaRPr>
          </a:p>
          <a:p>
            <a:pPr>
              <a:defRPr/>
            </a:pPr>
            <a:endParaRPr lang="en-US" dirty="0" smtClean="0">
              <a:latin typeface="Arial" panose="020B0604020202020204" pitchFamily="34" charset="0"/>
              <a:cs typeface="Arial" panose="020B0604020202020204" pitchFamily="34" charset="0"/>
            </a:endParaRPr>
          </a:p>
          <a:p>
            <a:pPr lvl="1">
              <a:defRPr/>
            </a:pPr>
            <a:endParaRPr lang="en-US" altLang="en-US" dirty="0" smtClean="0">
              <a:latin typeface="Arial" panose="020B0604020202020204" pitchFamily="34" charset="0"/>
              <a:cs typeface="Arial" panose="020B0604020202020204" pitchFamily="34" charset="0"/>
            </a:endParaRPr>
          </a:p>
        </p:txBody>
      </p:sp>
      <p:sp>
        <p:nvSpPr>
          <p:cNvPr id="3" name="Title 2"/>
          <p:cNvSpPr>
            <a:spLocks noGrp="1"/>
          </p:cNvSpPr>
          <p:nvPr>
            <p:ph type="title"/>
          </p:nvPr>
        </p:nvSpPr>
        <p:spPr>
          <a:xfrm>
            <a:off x="457200" y="1"/>
            <a:ext cx="8229600" cy="533400"/>
          </a:xfrm>
        </p:spPr>
        <p:txBody>
          <a:bodyPr>
            <a:noAutofit/>
          </a:bodyPr>
          <a:lstStyle/>
          <a:p>
            <a:pPr>
              <a:defRPr/>
            </a:pPr>
            <a:r>
              <a:rPr lang="en-US" sz="3200" dirty="0" smtClean="0">
                <a:solidFill>
                  <a:schemeClr val="tx1"/>
                </a:solidFill>
                <a:effectLst/>
                <a:latin typeface="Arial" panose="020B0604020202020204" pitchFamily="34" charset="0"/>
                <a:cs typeface="Arial" panose="020B0604020202020204" pitchFamily="34" charset="0"/>
              </a:rPr>
              <a:t>Interpreting Biblical Genres</a:t>
            </a:r>
            <a:endParaRPr lang="en-US" sz="3200"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a:xfrm>
            <a:off x="152400" y="609600"/>
            <a:ext cx="8839200" cy="5791200"/>
          </a:xfrm>
        </p:spPr>
        <p:txBody>
          <a:bodyPr/>
          <a:lstStyle/>
          <a:p>
            <a:r>
              <a:rPr lang="en-US" altLang="en-US" smtClean="0">
                <a:latin typeface="Arial" charset="0"/>
                <a:cs typeface="Arial" charset="0"/>
              </a:rPr>
              <a:t>There are some genres found in both the Old and New Testaments:</a:t>
            </a:r>
          </a:p>
          <a:p>
            <a:pPr lvl="1">
              <a:buFont typeface="Wingdings" pitchFamily="2" charset="2"/>
              <a:buChar char="§"/>
            </a:pPr>
            <a:r>
              <a:rPr lang="en-US" altLang="en-US" b="1" smtClean="0">
                <a:latin typeface="Arial" charset="0"/>
                <a:cs typeface="Arial" charset="0"/>
              </a:rPr>
              <a:t>Historical Narrative </a:t>
            </a:r>
            <a:r>
              <a:rPr lang="en-US" altLang="en-US" smtClean="0">
                <a:latin typeface="Arial" charset="0"/>
                <a:cs typeface="Arial" charset="0"/>
              </a:rPr>
              <a:t>– the recounting of factual events, making up about 60% of the Bible, both OT and NT.</a:t>
            </a:r>
          </a:p>
          <a:p>
            <a:pPr lvl="2">
              <a:buFont typeface="Wingdings" pitchFamily="2" charset="2"/>
              <a:buChar char="§"/>
            </a:pPr>
            <a:r>
              <a:rPr lang="en-US" altLang="en-US" smtClean="0">
                <a:latin typeface="Arial" charset="0"/>
                <a:cs typeface="Arial" charset="0"/>
              </a:rPr>
              <a:t>It is often not obvious what the purposes are for the authors of biblical historical narrative, so it is more difficult to get at author intent.  (An interpretive technique: </a:t>
            </a:r>
            <a:r>
              <a:rPr lang="en-US" altLang="en-US" i="1" smtClean="0">
                <a:latin typeface="Arial" charset="0"/>
                <a:cs typeface="Arial" charset="0"/>
              </a:rPr>
              <a:t>“I, (</a:t>
            </a:r>
            <a:r>
              <a:rPr lang="en-US" altLang="en-US" smtClean="0">
                <a:latin typeface="Arial" charset="0"/>
                <a:cs typeface="Arial" charset="0"/>
              </a:rPr>
              <a:t>author</a:t>
            </a:r>
            <a:r>
              <a:rPr lang="en-US" altLang="en-US" i="1" smtClean="0">
                <a:latin typeface="Arial" charset="0"/>
                <a:cs typeface="Arial" charset="0"/>
              </a:rPr>
              <a:t>), have told you this story because…”</a:t>
            </a:r>
            <a:r>
              <a:rPr lang="en-US" altLang="en-US" smtClean="0">
                <a:latin typeface="Arial" charset="0"/>
                <a:cs typeface="Arial" charset="0"/>
              </a:rPr>
              <a:t>)</a:t>
            </a:r>
          </a:p>
          <a:p>
            <a:pPr lvl="2">
              <a:buFont typeface="Wingdings" pitchFamily="2" charset="2"/>
              <a:buChar char="§"/>
            </a:pPr>
            <a:r>
              <a:rPr lang="en-US" altLang="en-US" b="1" smtClean="0">
                <a:latin typeface="Arial" charset="0"/>
                <a:cs typeface="Arial" charset="0"/>
              </a:rPr>
              <a:t>Context</a:t>
            </a:r>
            <a:r>
              <a:rPr lang="en-US" altLang="en-US" smtClean="0">
                <a:latin typeface="Arial" charset="0"/>
                <a:cs typeface="Arial" charset="0"/>
              </a:rPr>
              <a:t> is especially important for interpreting historical narrative.</a:t>
            </a:r>
          </a:p>
          <a:p>
            <a:pPr lvl="2">
              <a:buFont typeface="Wingdings" pitchFamily="2" charset="2"/>
              <a:buChar char="§"/>
            </a:pPr>
            <a:r>
              <a:rPr lang="en-US" altLang="en-US" b="1" smtClean="0">
                <a:latin typeface="Arial" charset="0"/>
                <a:cs typeface="Arial" charset="0"/>
              </a:rPr>
              <a:t>Editorial comments </a:t>
            </a:r>
            <a:r>
              <a:rPr lang="en-US" altLang="en-US" smtClean="0">
                <a:latin typeface="Arial" charset="0"/>
                <a:cs typeface="Arial" charset="0"/>
              </a:rPr>
              <a:t>within the test often can be guides to author purpose.</a:t>
            </a:r>
          </a:p>
          <a:p>
            <a:pPr lvl="2">
              <a:buFont typeface="Wingdings" pitchFamily="2" charset="2"/>
              <a:buChar char="§"/>
            </a:pPr>
            <a:r>
              <a:rPr lang="en-US" altLang="en-US" b="1" smtClean="0">
                <a:latin typeface="Arial" charset="0"/>
                <a:cs typeface="Arial" charset="0"/>
              </a:rPr>
              <a:t>Repetition</a:t>
            </a:r>
            <a:r>
              <a:rPr lang="en-US" altLang="en-US" smtClean="0">
                <a:latin typeface="Arial" charset="0"/>
                <a:cs typeface="Arial" charset="0"/>
              </a:rPr>
              <a:t> of words or concepts is often a way for biblical authors to tells us what they want emphasized.</a:t>
            </a:r>
          </a:p>
          <a:p>
            <a:pPr lvl="2">
              <a:buFont typeface="Wingdings" pitchFamily="2" charset="2"/>
              <a:buChar char="§"/>
            </a:pPr>
            <a:r>
              <a:rPr lang="en-US" altLang="en-US" b="1" smtClean="0">
                <a:latin typeface="Arial" charset="0"/>
                <a:cs typeface="Arial" charset="0"/>
              </a:rPr>
              <a:t>Trustworthy characters </a:t>
            </a:r>
            <a:r>
              <a:rPr lang="en-US" altLang="en-US" smtClean="0">
                <a:latin typeface="Arial" charset="0"/>
                <a:cs typeface="Arial" charset="0"/>
              </a:rPr>
              <a:t>often appear in historical narrative, to tell us more clearly what is right and what the main message is.</a:t>
            </a:r>
          </a:p>
          <a:p>
            <a:pPr lvl="1"/>
            <a:endParaRPr lang="en-US" altLang="en-US" smtClean="0">
              <a:latin typeface="Arial" charset="0"/>
              <a:cs typeface="Arial" charset="0"/>
            </a:endParaRPr>
          </a:p>
        </p:txBody>
      </p:sp>
      <p:sp>
        <p:nvSpPr>
          <p:cNvPr id="3" name="Title 2"/>
          <p:cNvSpPr>
            <a:spLocks noGrp="1"/>
          </p:cNvSpPr>
          <p:nvPr>
            <p:ph type="title"/>
          </p:nvPr>
        </p:nvSpPr>
        <p:spPr>
          <a:xfrm>
            <a:off x="457200" y="1"/>
            <a:ext cx="8229600" cy="533400"/>
          </a:xfrm>
        </p:spPr>
        <p:txBody>
          <a:bodyPr>
            <a:noAutofit/>
          </a:bodyPr>
          <a:lstStyle/>
          <a:p>
            <a:pPr>
              <a:defRPr/>
            </a:pPr>
            <a:r>
              <a:rPr lang="en-US" sz="3200" dirty="0" smtClean="0">
                <a:solidFill>
                  <a:schemeClr val="tx1"/>
                </a:solidFill>
                <a:effectLst/>
                <a:latin typeface="Arial" panose="020B0604020202020204" pitchFamily="34" charset="0"/>
                <a:cs typeface="Arial" panose="020B0604020202020204" pitchFamily="34" charset="0"/>
              </a:rPr>
              <a:t>Interpreting Shared Genres</a:t>
            </a:r>
            <a:endParaRPr lang="en-US" sz="3200"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a:xfrm>
            <a:off x="152400" y="609600"/>
            <a:ext cx="8991600" cy="5791200"/>
          </a:xfrm>
        </p:spPr>
        <p:txBody>
          <a:bodyPr/>
          <a:lstStyle/>
          <a:p>
            <a:r>
              <a:rPr lang="en-US" altLang="en-US" smtClean="0">
                <a:latin typeface="Arial" charset="0"/>
                <a:cs typeface="Arial" charset="0"/>
              </a:rPr>
              <a:t>Some genres found in both the Old &amp; New Testaments:</a:t>
            </a:r>
          </a:p>
          <a:p>
            <a:pPr lvl="1">
              <a:buFont typeface="Wingdings" pitchFamily="2" charset="2"/>
              <a:buChar char="§"/>
            </a:pPr>
            <a:r>
              <a:rPr lang="en-US" altLang="en-US" b="1" smtClean="0">
                <a:latin typeface="Arial" charset="0"/>
                <a:cs typeface="Arial" charset="0"/>
              </a:rPr>
              <a:t>Prophesy </a:t>
            </a:r>
            <a:r>
              <a:rPr lang="en-US" altLang="en-US" smtClean="0">
                <a:latin typeface="Arial" charset="0"/>
                <a:cs typeface="Arial" charset="0"/>
              </a:rPr>
              <a:t>– has various meanings, but most basically is the delivery of a message from God (a “Spirit-inspired utterance”) through an appointed “prophet,” both in the OT and NT.</a:t>
            </a:r>
          </a:p>
          <a:p>
            <a:pPr lvl="2">
              <a:buFont typeface="Wingdings" pitchFamily="2" charset="2"/>
              <a:buChar char="§"/>
            </a:pPr>
            <a:r>
              <a:rPr lang="en-US" altLang="en-US" smtClean="0">
                <a:latin typeface="Arial" charset="0"/>
                <a:cs typeface="Arial" charset="0"/>
              </a:rPr>
              <a:t>Make sure you investigate the books background, date and author.  When was it written, and what were the circumstances? To whom was it addressed, and what do we know of them? What do we know about the author?</a:t>
            </a:r>
          </a:p>
          <a:p>
            <a:pPr lvl="2">
              <a:buFont typeface="Wingdings" pitchFamily="2" charset="2"/>
              <a:buChar char="§"/>
            </a:pPr>
            <a:r>
              <a:rPr lang="en-US" altLang="en-US" b="1" smtClean="0">
                <a:latin typeface="Arial" charset="0"/>
                <a:cs typeface="Arial" charset="0"/>
              </a:rPr>
              <a:t>Context</a:t>
            </a:r>
            <a:r>
              <a:rPr lang="en-US" altLang="en-US" smtClean="0">
                <a:latin typeface="Arial" charset="0"/>
                <a:cs typeface="Arial" charset="0"/>
              </a:rPr>
              <a:t> is also important for interpreting prophetic writing.</a:t>
            </a:r>
          </a:p>
          <a:p>
            <a:pPr lvl="2">
              <a:buFont typeface="Wingdings" pitchFamily="2" charset="2"/>
              <a:buChar char="§"/>
            </a:pPr>
            <a:r>
              <a:rPr lang="en-US" altLang="en-US" b="1" smtClean="0">
                <a:latin typeface="Arial" charset="0"/>
                <a:cs typeface="Arial" charset="0"/>
              </a:rPr>
              <a:t>Figurative language</a:t>
            </a:r>
            <a:r>
              <a:rPr lang="en-US" altLang="en-US" smtClean="0">
                <a:latin typeface="Arial" charset="0"/>
                <a:cs typeface="Arial" charset="0"/>
              </a:rPr>
              <a:t>, including poetry and exaggerated expressions, is to be expected in prophesy – and in modern translations are often set off in poetic lines.</a:t>
            </a:r>
          </a:p>
          <a:p>
            <a:pPr lvl="2">
              <a:buFont typeface="Wingdings" pitchFamily="2" charset="2"/>
              <a:buChar char="§"/>
            </a:pPr>
            <a:r>
              <a:rPr lang="en-US" altLang="en-US" b="1" smtClean="0">
                <a:latin typeface="Arial" charset="0"/>
                <a:cs typeface="Arial" charset="0"/>
              </a:rPr>
              <a:t>Conditional and unconditional prophesy </a:t>
            </a:r>
            <a:r>
              <a:rPr lang="en-US" altLang="en-US" smtClean="0">
                <a:latin typeface="Arial" charset="0"/>
                <a:cs typeface="Arial" charset="0"/>
              </a:rPr>
              <a:t>– that is, the statement of the unalterable purposes of God versus conditional consequences or warnings, must be distinguished from each 		other.</a:t>
            </a:r>
          </a:p>
          <a:p>
            <a:pPr lvl="1"/>
            <a:endParaRPr lang="en-US" altLang="en-US" smtClean="0">
              <a:latin typeface="Arial" charset="0"/>
              <a:cs typeface="Arial" charset="0"/>
            </a:endParaRPr>
          </a:p>
        </p:txBody>
      </p:sp>
      <p:sp>
        <p:nvSpPr>
          <p:cNvPr id="3" name="Title 2"/>
          <p:cNvSpPr>
            <a:spLocks noGrp="1"/>
          </p:cNvSpPr>
          <p:nvPr>
            <p:ph type="title"/>
          </p:nvPr>
        </p:nvSpPr>
        <p:spPr>
          <a:xfrm>
            <a:off x="457200" y="1"/>
            <a:ext cx="8229600" cy="533400"/>
          </a:xfrm>
        </p:spPr>
        <p:txBody>
          <a:bodyPr>
            <a:noAutofit/>
          </a:bodyPr>
          <a:lstStyle/>
          <a:p>
            <a:pPr>
              <a:defRPr/>
            </a:pPr>
            <a:r>
              <a:rPr lang="en-US" sz="3200" dirty="0" smtClean="0">
                <a:solidFill>
                  <a:schemeClr val="tx1"/>
                </a:solidFill>
                <a:effectLst/>
                <a:latin typeface="Arial" panose="020B0604020202020204" pitchFamily="34" charset="0"/>
                <a:cs typeface="Arial" panose="020B0604020202020204" pitchFamily="34" charset="0"/>
              </a:rPr>
              <a:t>Interpreting Shared Genres</a:t>
            </a:r>
            <a:endParaRPr lang="en-US" sz="3200"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152400" y="609600"/>
            <a:ext cx="8991600" cy="5791200"/>
          </a:xfrm>
        </p:spPr>
        <p:txBody>
          <a:bodyPr/>
          <a:lstStyle/>
          <a:p>
            <a:r>
              <a:rPr lang="en-US" altLang="en-US" smtClean="0">
                <a:latin typeface="Arial" charset="0"/>
                <a:cs typeface="Arial" charset="0"/>
              </a:rPr>
              <a:t>Some genres found in both the Old &amp; New Testaments:</a:t>
            </a:r>
          </a:p>
          <a:p>
            <a:pPr lvl="1">
              <a:buFont typeface="Wingdings" pitchFamily="2" charset="2"/>
              <a:buChar char="§"/>
            </a:pPr>
            <a:r>
              <a:rPr lang="en-US" altLang="en-US" b="1" smtClean="0">
                <a:latin typeface="Arial" charset="0"/>
                <a:cs typeface="Arial" charset="0"/>
              </a:rPr>
              <a:t>Prophesy </a:t>
            </a:r>
            <a:r>
              <a:rPr lang="en-US" altLang="en-US" smtClean="0">
                <a:latin typeface="Arial" charset="0"/>
                <a:cs typeface="Arial" charset="0"/>
              </a:rPr>
              <a:t>– has various meanings, but most basically is the delivery of a message from God (a “Spirit-inspired utterance”) through an appointed “prophet,” both in the OT and NT.</a:t>
            </a:r>
          </a:p>
          <a:p>
            <a:pPr lvl="2">
              <a:buFont typeface="Wingdings" pitchFamily="2" charset="2"/>
              <a:buChar char="§"/>
            </a:pPr>
            <a:r>
              <a:rPr lang="en-US" altLang="en-US" sz="2400" smtClean="0">
                <a:latin typeface="Arial" charset="0"/>
                <a:cs typeface="Arial" charset="0"/>
              </a:rPr>
              <a:t>Considering the implications for us today may help you see the intentions of the original prophetic author.</a:t>
            </a:r>
          </a:p>
          <a:p>
            <a:pPr lvl="2">
              <a:buFont typeface="Wingdings" pitchFamily="2" charset="2"/>
              <a:buChar char="§"/>
            </a:pPr>
            <a:r>
              <a:rPr lang="en-US" altLang="en-US" sz="2400" smtClean="0">
                <a:latin typeface="Arial" charset="0"/>
                <a:cs typeface="Arial" charset="0"/>
              </a:rPr>
              <a:t>Consider whether the prophetic predictions were fulfilled or are as yet unfulfilled.</a:t>
            </a:r>
          </a:p>
          <a:p>
            <a:pPr lvl="2">
              <a:buFont typeface="Wingdings" pitchFamily="2" charset="2"/>
              <a:buChar char="§"/>
            </a:pPr>
            <a:r>
              <a:rPr lang="en-US" altLang="en-US" sz="2400" smtClean="0">
                <a:latin typeface="Arial" charset="0"/>
                <a:cs typeface="Arial" charset="0"/>
              </a:rPr>
              <a:t>Take special note of the apologetic nature of prophetic writing.</a:t>
            </a:r>
          </a:p>
          <a:p>
            <a:pPr lvl="2">
              <a:buFont typeface="Wingdings" pitchFamily="2" charset="2"/>
              <a:buChar char="§"/>
            </a:pPr>
            <a:r>
              <a:rPr lang="en-US" altLang="en-US" sz="2400" smtClean="0">
                <a:latin typeface="Arial" charset="0"/>
                <a:cs typeface="Arial" charset="0"/>
              </a:rPr>
              <a:t>Understand the difference between Old Testament-era and New Testament-era prophesy.</a:t>
            </a:r>
          </a:p>
          <a:p>
            <a:pPr lvl="1"/>
            <a:endParaRPr lang="en-US" altLang="en-US" smtClean="0">
              <a:latin typeface="Arial" charset="0"/>
              <a:cs typeface="Arial" charset="0"/>
            </a:endParaRPr>
          </a:p>
        </p:txBody>
      </p:sp>
      <p:sp>
        <p:nvSpPr>
          <p:cNvPr id="3" name="Title 2"/>
          <p:cNvSpPr>
            <a:spLocks noGrp="1"/>
          </p:cNvSpPr>
          <p:nvPr>
            <p:ph type="title"/>
          </p:nvPr>
        </p:nvSpPr>
        <p:spPr>
          <a:xfrm>
            <a:off x="457200" y="1"/>
            <a:ext cx="8229600" cy="533400"/>
          </a:xfrm>
        </p:spPr>
        <p:txBody>
          <a:bodyPr>
            <a:noAutofit/>
          </a:bodyPr>
          <a:lstStyle/>
          <a:p>
            <a:pPr>
              <a:defRPr/>
            </a:pPr>
            <a:r>
              <a:rPr lang="en-US" sz="3200" dirty="0" smtClean="0">
                <a:solidFill>
                  <a:schemeClr val="tx1"/>
                </a:solidFill>
                <a:effectLst/>
                <a:latin typeface="Arial" panose="020B0604020202020204" pitchFamily="34" charset="0"/>
                <a:cs typeface="Arial" panose="020B0604020202020204" pitchFamily="34" charset="0"/>
              </a:rPr>
              <a:t>Interpreting Shared Genres</a:t>
            </a:r>
            <a:endParaRPr lang="en-US" sz="3200"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a:xfrm>
            <a:off x="184150" y="685800"/>
            <a:ext cx="8883650" cy="5638800"/>
          </a:xfrm>
        </p:spPr>
        <p:txBody>
          <a:bodyPr/>
          <a:lstStyle/>
          <a:p>
            <a:pPr>
              <a:spcBef>
                <a:spcPts val="600"/>
              </a:spcBef>
            </a:pPr>
            <a:r>
              <a:rPr lang="en-US" altLang="en-US" smtClean="0">
                <a:latin typeface="Arial" charset="0"/>
                <a:cs typeface="Arial" charset="0"/>
              </a:rPr>
              <a:t>The authors of Scripture understood themselves and their task as occurring in the context of community, and so must be interpreted in this light.</a:t>
            </a:r>
          </a:p>
          <a:p>
            <a:pPr>
              <a:spcBef>
                <a:spcPts val="600"/>
              </a:spcBef>
            </a:pPr>
            <a:r>
              <a:rPr lang="en-US" altLang="en-US" smtClean="0">
                <a:latin typeface="Arial" charset="0"/>
                <a:cs typeface="Arial" charset="0"/>
              </a:rPr>
              <a:t>Biblical authors assumed a continuity in God’s dealing with his people, so that earlier events are seen as clearly foreshadowing of later ones.</a:t>
            </a:r>
          </a:p>
          <a:p>
            <a:pPr>
              <a:spcBef>
                <a:spcPts val="600"/>
              </a:spcBef>
            </a:pPr>
            <a:r>
              <a:rPr lang="en-US" altLang="en-US" smtClean="0">
                <a:latin typeface="Arial" charset="0"/>
                <a:cs typeface="Arial" charset="0"/>
              </a:rPr>
              <a:t>The New Testament authors understood themselves as living in the age of eschatological fulfillment.</a:t>
            </a:r>
          </a:p>
          <a:p>
            <a:pPr>
              <a:spcBef>
                <a:spcPts val="600"/>
              </a:spcBef>
            </a:pPr>
            <a:r>
              <a:rPr lang="en-US" altLang="en-US" smtClean="0">
                <a:latin typeface="Arial" charset="0"/>
                <a:cs typeface="Arial" charset="0"/>
              </a:rPr>
              <a:t>The New Testament authors believed all Scriptures were about Jesus Christ, as he was the fulfillment of all that had come before.</a:t>
            </a:r>
          </a:p>
          <a:p>
            <a:endParaRPr lang="en-US" altLang="en-US" smtClean="0">
              <a:latin typeface="Arial" charset="0"/>
              <a:cs typeface="Arial" charset="0"/>
            </a:endParaRPr>
          </a:p>
          <a:p>
            <a:endParaRPr lang="en-US" altLang="en-US" smtClean="0">
              <a:latin typeface="Arial" charset="0"/>
              <a:cs typeface="Arial" charset="0"/>
            </a:endParaRPr>
          </a:p>
        </p:txBody>
      </p:sp>
      <p:sp>
        <p:nvSpPr>
          <p:cNvPr id="3" name="Title 2"/>
          <p:cNvSpPr>
            <a:spLocks noGrp="1"/>
          </p:cNvSpPr>
          <p:nvPr>
            <p:ph type="title"/>
          </p:nvPr>
        </p:nvSpPr>
        <p:spPr>
          <a:xfrm>
            <a:off x="457200" y="1"/>
            <a:ext cx="8229600" cy="533400"/>
          </a:xfrm>
        </p:spPr>
        <p:txBody>
          <a:bodyPr>
            <a:noAutofit/>
          </a:bodyPr>
          <a:lstStyle/>
          <a:p>
            <a:pPr>
              <a:defRPr/>
            </a:pPr>
            <a:r>
              <a:rPr lang="en-US" sz="3200" dirty="0" smtClean="0">
                <a:solidFill>
                  <a:schemeClr val="tx1"/>
                </a:solidFill>
                <a:effectLst/>
                <a:latin typeface="Arial" panose="020B0604020202020204" pitchFamily="34" charset="0"/>
                <a:cs typeface="Arial" panose="020B0604020202020204" pitchFamily="34" charset="0"/>
              </a:rPr>
              <a:t>Interpreting Prophetic Writing</a:t>
            </a:r>
            <a:endParaRPr lang="en-US" sz="3200"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152400" y="609600"/>
            <a:ext cx="8991600" cy="5791200"/>
          </a:xfrm>
        </p:spPr>
        <p:txBody>
          <a:bodyPr/>
          <a:lstStyle/>
          <a:p>
            <a:r>
              <a:rPr lang="en-US" altLang="en-US" smtClean="0">
                <a:latin typeface="Arial" charset="0"/>
                <a:cs typeface="Arial" charset="0"/>
              </a:rPr>
              <a:t>Some genres found in both the Old &amp; New Testaments:</a:t>
            </a:r>
          </a:p>
          <a:p>
            <a:pPr lvl="1"/>
            <a:r>
              <a:rPr lang="en-US" altLang="en-US" b="1" smtClean="0">
                <a:latin typeface="Arial" charset="0"/>
                <a:cs typeface="Arial" charset="0"/>
              </a:rPr>
              <a:t>Apocalyptic Literature </a:t>
            </a:r>
            <a:r>
              <a:rPr lang="en-US" altLang="en-US" smtClean="0">
                <a:latin typeface="Arial" charset="0"/>
                <a:cs typeface="Arial" charset="0"/>
              </a:rPr>
              <a:t>– writing (such as Daniel and The Book of Revelation) which “reveals” or “unveils” God’s plans, especially by use of symbolic and/or mysterious imagery.  Characteristics of Apocalyptic Literature may include: </a:t>
            </a:r>
          </a:p>
          <a:p>
            <a:pPr lvl="2"/>
            <a:r>
              <a:rPr lang="en-US" altLang="en-US" smtClean="0">
                <a:latin typeface="Arial" charset="0"/>
                <a:cs typeface="Arial" charset="0"/>
              </a:rPr>
              <a:t>A clear expectation of God breaking into the present age to initiate a qualitatively different existence in the age to come.</a:t>
            </a:r>
          </a:p>
          <a:p>
            <a:pPr lvl="2"/>
            <a:r>
              <a:rPr lang="en-US" altLang="en-US" smtClean="0">
                <a:latin typeface="Arial" charset="0"/>
                <a:cs typeface="Arial" charset="0"/>
              </a:rPr>
              <a:t>The use of an angelic mediator or mediators to communicate God’s messages.</a:t>
            </a:r>
          </a:p>
          <a:p>
            <a:pPr lvl="2"/>
            <a:r>
              <a:rPr lang="en-US" altLang="en-US" smtClean="0">
                <a:latin typeface="Arial" charset="0"/>
                <a:cs typeface="Arial" charset="0"/>
              </a:rPr>
              <a:t>A journey by a chosen human into the heavenly realms.</a:t>
            </a:r>
          </a:p>
          <a:p>
            <a:pPr lvl="2"/>
            <a:r>
              <a:rPr lang="en-US" altLang="en-US" smtClean="0">
                <a:latin typeface="Arial" charset="0"/>
                <a:cs typeface="Arial" charset="0"/>
              </a:rPr>
              <a:t>Symbolic visions or dreams that describe both current and future spiritual realities and divine interventions.</a:t>
            </a:r>
          </a:p>
          <a:p>
            <a:pPr lvl="2"/>
            <a:r>
              <a:rPr lang="en-US" altLang="en-US" smtClean="0">
                <a:latin typeface="Arial" charset="0"/>
                <a:cs typeface="Arial" charset="0"/>
              </a:rPr>
              <a:t>Visions of final, divine judgment.</a:t>
            </a:r>
          </a:p>
          <a:p>
            <a:pPr lvl="2"/>
            <a:r>
              <a:rPr lang="en-US" altLang="en-US" smtClean="0">
                <a:latin typeface="Arial" charset="0"/>
                <a:cs typeface="Arial" charset="0"/>
              </a:rPr>
              <a:t>Warnings to the faithful or coming distresses and trials.</a:t>
            </a:r>
          </a:p>
          <a:p>
            <a:pPr lvl="2"/>
            <a:r>
              <a:rPr lang="en-US" altLang="en-US" smtClean="0">
                <a:latin typeface="Arial" charset="0"/>
                <a:cs typeface="Arial" charset="0"/>
              </a:rPr>
              <a:t>Encouragement to the faithful to persevere until God intervenes.</a:t>
            </a:r>
          </a:p>
          <a:p>
            <a:pPr lvl="1"/>
            <a:endParaRPr lang="en-US" altLang="en-US" smtClean="0">
              <a:latin typeface="Arial" charset="0"/>
              <a:cs typeface="Arial" charset="0"/>
            </a:endParaRPr>
          </a:p>
        </p:txBody>
      </p:sp>
      <p:sp>
        <p:nvSpPr>
          <p:cNvPr id="3" name="Title 2"/>
          <p:cNvSpPr>
            <a:spLocks noGrp="1"/>
          </p:cNvSpPr>
          <p:nvPr>
            <p:ph type="title"/>
          </p:nvPr>
        </p:nvSpPr>
        <p:spPr>
          <a:xfrm>
            <a:off x="457200" y="1"/>
            <a:ext cx="8229600" cy="533400"/>
          </a:xfrm>
        </p:spPr>
        <p:txBody>
          <a:bodyPr>
            <a:noAutofit/>
          </a:bodyPr>
          <a:lstStyle/>
          <a:p>
            <a:pPr>
              <a:defRPr/>
            </a:pPr>
            <a:r>
              <a:rPr lang="en-US" sz="3200" dirty="0" smtClean="0">
                <a:solidFill>
                  <a:schemeClr val="tx1"/>
                </a:solidFill>
                <a:effectLst/>
                <a:latin typeface="Arial" panose="020B0604020202020204" pitchFamily="34" charset="0"/>
                <a:cs typeface="Arial" panose="020B0604020202020204" pitchFamily="34" charset="0"/>
              </a:rPr>
              <a:t>Interpreting Shared Genres</a:t>
            </a:r>
            <a:endParaRPr lang="en-US" sz="3200" dirty="0">
              <a:solidFill>
                <a:schemeClr val="tx1"/>
              </a:solidFill>
              <a:effectLst/>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11313</TotalTime>
  <Words>2096</Words>
  <Application>Microsoft Office PowerPoint</Application>
  <PresentationFormat>On-screen Show (4:3)</PresentationFormat>
  <Paragraphs>149</Paragraphs>
  <Slides>19</Slides>
  <Notes>18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Times New Roman</vt:lpstr>
      <vt:lpstr>Arial</vt:lpstr>
      <vt:lpstr>Lucida Sans Unicode</vt:lpstr>
      <vt:lpstr>Wingdings 3</vt:lpstr>
      <vt:lpstr>Verdana</vt:lpstr>
      <vt:lpstr>Wingdings 2</vt:lpstr>
      <vt:lpstr>Wingdings</vt:lpstr>
      <vt:lpstr>Concourse</vt:lpstr>
      <vt:lpstr>Biblical Interpretation (CL1)</vt:lpstr>
      <vt:lpstr>PowerPoint Presentation</vt:lpstr>
      <vt:lpstr>Introduction to Biblical Interpretation</vt:lpstr>
      <vt:lpstr>Interpreting Biblical Genres</vt:lpstr>
      <vt:lpstr>Interpreting Shared Genres</vt:lpstr>
      <vt:lpstr>Interpreting Shared Genres</vt:lpstr>
      <vt:lpstr>Interpreting Shared Genres</vt:lpstr>
      <vt:lpstr>Interpreting Prophetic Writing</vt:lpstr>
      <vt:lpstr>Interpreting Shared Genres</vt:lpstr>
      <vt:lpstr>Special Concerns in Interpreting Old Testament</vt:lpstr>
      <vt:lpstr>Interpreting Old Testament Narrative</vt:lpstr>
      <vt:lpstr>Interpreting Old Testament Narrative: The Dangers </vt:lpstr>
      <vt:lpstr>Genres Occurring Primary in the Old Testament</vt:lpstr>
      <vt:lpstr>Genres Occurring Primary in the Old Testament</vt:lpstr>
      <vt:lpstr>Genres Occurring Primary in the Old Testament</vt:lpstr>
      <vt:lpstr>Genres Occurring Primary in the Old Testament</vt:lpstr>
      <vt:lpstr>Genres Occurring Primary in the Old Testament</vt:lpstr>
      <vt:lpstr>Genres Occurring Primary in the Old Testament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Believe and Teach</dc:title>
  <dc:creator>Ross D. Arnold</dc:creator>
  <cp:lastModifiedBy>Carolyn</cp:lastModifiedBy>
  <cp:revision>346</cp:revision>
  <cp:lastPrinted>2015-03-12T14:06:33Z</cp:lastPrinted>
  <dcterms:created xsi:type="dcterms:W3CDTF">2001-09-16T00:08:39Z</dcterms:created>
  <dcterms:modified xsi:type="dcterms:W3CDTF">2015-03-12T15:27:06Z</dcterms:modified>
</cp:coreProperties>
</file>