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19"/>
  </p:notesMasterIdLst>
  <p:handoutMasterIdLst>
    <p:handoutMasterId r:id="rId20"/>
  </p:handoutMasterIdLst>
  <p:sldIdLst>
    <p:sldId id="256" r:id="rId2"/>
    <p:sldId id="276" r:id="rId3"/>
    <p:sldId id="278" r:id="rId4"/>
    <p:sldId id="302" r:id="rId5"/>
    <p:sldId id="307" r:id="rId6"/>
    <p:sldId id="313" r:id="rId7"/>
    <p:sldId id="315" r:id="rId8"/>
    <p:sldId id="317" r:id="rId9"/>
    <p:sldId id="318" r:id="rId10"/>
    <p:sldId id="316" r:id="rId11"/>
    <p:sldId id="319" r:id="rId12"/>
    <p:sldId id="320" r:id="rId13"/>
    <p:sldId id="321" r:id="rId14"/>
    <p:sldId id="322" r:id="rId15"/>
    <p:sldId id="323" r:id="rId16"/>
    <p:sldId id="324" r:id="rId17"/>
    <p:sldId id="301" r:id="rId18"/>
  </p:sldIdLst>
  <p:sldSz cx="9144000" cy="6858000" type="screen4x3"/>
  <p:notesSz cx="7077075" cy="936307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32787"/>
    <p:restoredTop sz="80524" autoAdjust="0"/>
  </p:normalViewPr>
  <p:slideViewPr>
    <p:cSldViewPr>
      <p:cViewPr varScale="1">
        <p:scale>
          <a:sx n="67" d="100"/>
          <a:sy n="67" d="100"/>
        </p:scale>
        <p:origin x="-80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defRPr sz="1200">
                <a:cs typeface="+mn-cs"/>
              </a:defRPr>
            </a:lvl1pPr>
          </a:lstStyle>
          <a:p>
            <a:pPr>
              <a:defRPr/>
            </a:pPr>
            <a:endParaRPr lang="en-US"/>
          </a:p>
        </p:txBody>
      </p:sp>
      <p:sp>
        <p:nvSpPr>
          <p:cNvPr id="47107" name="Rectangle 3"/>
          <p:cNvSpPr>
            <a:spLocks noGrp="1" noChangeArrowheads="1"/>
          </p:cNvSpPr>
          <p:nvPr>
            <p:ph type="dt" sz="quarter"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a:defRPr sz="1200">
                <a:cs typeface="+mn-cs"/>
              </a:defRPr>
            </a:lvl1pPr>
          </a:lstStyle>
          <a:p>
            <a:pPr>
              <a:defRPr/>
            </a:pPr>
            <a:endParaRPr lang="en-US"/>
          </a:p>
        </p:txBody>
      </p:sp>
      <p:sp>
        <p:nvSpPr>
          <p:cNvPr id="47108" name="Rectangle 4"/>
          <p:cNvSpPr>
            <a:spLocks noGrp="1" noChangeArrowheads="1"/>
          </p:cNvSpPr>
          <p:nvPr>
            <p:ph type="ftr" sz="quarter" idx="2"/>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defRPr sz="1200">
                <a:cs typeface="+mn-cs"/>
              </a:defRPr>
            </a:lvl1pPr>
          </a:lstStyle>
          <a:p>
            <a:pPr>
              <a:defRPr/>
            </a:pPr>
            <a:endParaRPr lang="en-US"/>
          </a:p>
        </p:txBody>
      </p:sp>
      <p:sp>
        <p:nvSpPr>
          <p:cNvPr id="47109" name="Rectangle 5"/>
          <p:cNvSpPr>
            <a:spLocks noGrp="1" noChangeArrowheads="1"/>
          </p:cNvSpPr>
          <p:nvPr>
            <p:ph type="sldNum" sz="quarter" idx="3"/>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a:defRPr sz="1200">
                <a:cs typeface="+mn-cs"/>
              </a:defRPr>
            </a:lvl1pPr>
          </a:lstStyle>
          <a:p>
            <a:pPr>
              <a:defRPr/>
            </a:pPr>
            <a:fld id="{FEC47ED1-B893-4D2D-B952-B37F6697B1B3}" type="slidenum">
              <a:rPr lang="en-US"/>
              <a:pPr>
                <a:defRPr/>
              </a:pPr>
              <a:t>‹#›</a:t>
            </a:fld>
            <a:endParaRPr lang="en-US"/>
          </a:p>
        </p:txBody>
      </p:sp>
    </p:spTree>
    <p:extLst>
      <p:ext uri="{BB962C8B-B14F-4D97-AF65-F5344CB8AC3E}">
        <p14:creationId xmlns:p14="http://schemas.microsoft.com/office/powerpoint/2010/main" val="3415583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defRPr sz="1200">
                <a:cs typeface="+mn-cs"/>
              </a:defRPr>
            </a:lvl1pPr>
          </a:lstStyle>
          <a:p>
            <a:pPr>
              <a:defRPr/>
            </a:pPr>
            <a:endParaRPr lang="en-US"/>
          </a:p>
        </p:txBody>
      </p:sp>
      <p:sp>
        <p:nvSpPr>
          <p:cNvPr id="44035" name="Rectangle 3"/>
          <p:cNvSpPr>
            <a:spLocks noGrp="1" noChangeArrowheads="1"/>
          </p:cNvSpPr>
          <p:nvPr>
            <p:ph type="dt"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a:defRPr sz="1200">
                <a:cs typeface="+mn-cs"/>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98563" y="703263"/>
            <a:ext cx="4679950" cy="35099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7" name="Rectangle 5"/>
          <p:cNvSpPr>
            <a:spLocks noGrp="1" noChangeArrowheads="1"/>
          </p:cNvSpPr>
          <p:nvPr>
            <p:ph type="body" sz="quarter" idx="3"/>
          </p:nvPr>
        </p:nvSpPr>
        <p:spPr bwMode="auto">
          <a:xfrm>
            <a:off x="944563" y="4446588"/>
            <a:ext cx="5187950" cy="421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defRPr sz="1200">
                <a:cs typeface="+mn-cs"/>
              </a:defRPr>
            </a:lvl1pPr>
          </a:lstStyle>
          <a:p>
            <a:pPr>
              <a:defRPr/>
            </a:pPr>
            <a:endParaRPr lang="en-US"/>
          </a:p>
        </p:txBody>
      </p:sp>
      <p:sp>
        <p:nvSpPr>
          <p:cNvPr id="44039" name="Rectangle 7"/>
          <p:cNvSpPr>
            <a:spLocks noGrp="1" noChangeArrowheads="1"/>
          </p:cNvSpPr>
          <p:nvPr>
            <p:ph type="sldNum" sz="quarter" idx="5"/>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a:defRPr sz="1200">
                <a:cs typeface="+mn-cs"/>
              </a:defRPr>
            </a:lvl1pPr>
          </a:lstStyle>
          <a:p>
            <a:pPr>
              <a:defRPr/>
            </a:pPr>
            <a:fld id="{76321FAB-DFF7-4C24-B36E-93CA688610F5}" type="slidenum">
              <a:rPr lang="en-US"/>
              <a:pPr>
                <a:defRPr/>
              </a:pPr>
              <a:t>‹#›</a:t>
            </a:fld>
            <a:endParaRPr lang="en-US"/>
          </a:p>
        </p:txBody>
      </p:sp>
    </p:spTree>
    <p:extLst>
      <p:ext uri="{BB962C8B-B14F-4D97-AF65-F5344CB8AC3E}">
        <p14:creationId xmlns:p14="http://schemas.microsoft.com/office/powerpoint/2010/main" val="23093689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59EE085D-1500-4CA9-B55A-4333FAAFD2D7}"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1D328503-FE3A-49FF-BF62-F7A076B27524}" type="slidenum">
              <a:rPr lang="en-US" altLang="en-US" smtClean="0"/>
              <a:pPr eaLnBrk="1" hangingPunct="1">
                <a:spcBef>
                  <a:spcPct val="0"/>
                </a:spcBef>
                <a:defRPr/>
              </a:pPr>
              <a:t>10</a:t>
            </a:fld>
            <a:endParaRPr lang="en-US" alt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US" altLang="en-US" sz="1400" b="1" smtClean="0">
              <a:latin typeface="Arial"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C55DF490-63A5-41CF-B99B-0A2480610973}" type="slidenum">
              <a:rPr lang="en-US" altLang="en-US" smtClean="0"/>
              <a:pPr eaLnBrk="1" hangingPunct="1">
                <a:spcBef>
                  <a:spcPct val="0"/>
                </a:spcBef>
                <a:defRPr/>
              </a:pPr>
              <a:t>11</a:t>
            </a:fld>
            <a:endParaRPr lang="en-US" alt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en-US" altLang="en-US" sz="1400" b="1" smtClean="0">
              <a:latin typeface="Arial" charset="0"/>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3ECD6DB1-E649-47DA-A6B1-46E2C934D7DA}" type="slidenum">
              <a:rPr lang="en-US" altLang="en-US" smtClean="0"/>
              <a:pPr eaLnBrk="1" hangingPunct="1">
                <a:spcBef>
                  <a:spcPct val="0"/>
                </a:spcBef>
                <a:defRPr/>
              </a:pPr>
              <a:t>12</a:t>
            </a:fld>
            <a:endParaRPr lang="en-US" alt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US" altLang="en-US" sz="1400" b="1" smtClean="0">
              <a:latin typeface="Arial" charset="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E357C4E9-9142-4C0E-B366-088998AC59E9}" type="slidenum">
              <a:rPr lang="en-US" altLang="en-US" smtClean="0"/>
              <a:pPr eaLnBrk="1" hangingPunct="1">
                <a:spcBef>
                  <a:spcPct val="0"/>
                </a:spcBef>
                <a:defRPr/>
              </a:pPr>
              <a:t>13</a:t>
            </a:fld>
            <a:endParaRPr lang="en-US" alt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US" altLang="en-US" sz="1400" b="1" smtClean="0">
              <a:latin typeface="Arial" charset="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F4A823B6-7E8D-4607-866E-F7DB434DDD6A}" type="slidenum">
              <a:rPr lang="en-US" altLang="en-US" smtClean="0"/>
              <a:pPr eaLnBrk="1" hangingPunct="1">
                <a:spcBef>
                  <a:spcPct val="0"/>
                </a:spcBef>
                <a:defRPr/>
              </a:pPr>
              <a:t>14</a:t>
            </a:fld>
            <a:endParaRPr lang="en-US" alt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altLang="en-US" sz="1400" b="1" smtClean="0">
              <a:latin typeface="Arial" charset="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3018C0D5-6009-4A33-8739-4B5E79A5756E}" type="slidenum">
              <a:rPr lang="en-US" altLang="en-US" smtClean="0"/>
              <a:pPr eaLnBrk="1" hangingPunct="1">
                <a:spcBef>
                  <a:spcPct val="0"/>
                </a:spcBef>
                <a:defRPr/>
              </a:pPr>
              <a:t>15</a:t>
            </a:fld>
            <a:endParaRPr lang="en-US" alt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en-US" altLang="en-US" sz="1400" b="1" smtClean="0">
              <a:latin typeface="Arial" charset="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CD9E638B-7888-4B94-BAF6-D42A7F6A2CA6}" type="slidenum">
              <a:rPr lang="en-US" altLang="en-US" smtClean="0"/>
              <a:pPr eaLnBrk="1" hangingPunct="1">
                <a:spcBef>
                  <a:spcPct val="0"/>
                </a:spcBef>
                <a:defRPr/>
              </a:pPr>
              <a:t>16</a:t>
            </a:fld>
            <a:endParaRPr lang="en-US" alt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sz="1400" b="1" smtClean="0">
              <a:latin typeface="Arial" charset="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220A6BD0-9130-48F9-84CA-194EB9909AF6}" type="slidenum">
              <a:rPr lang="en-US" altLang="en-US" smtClean="0"/>
              <a:pPr eaLnBrk="1" hangingPunct="1">
                <a:spcBef>
                  <a:spcPct val="0"/>
                </a:spcBef>
                <a:defRPr/>
              </a:pPr>
              <a:t>17</a:t>
            </a:fld>
            <a:endParaRPr lang="en-US" alt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endParaRPr lang="en-US" altLang="en-US" sz="1400" b="1"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9C6AF357-3323-47ED-B436-1AE080969138}"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14B4E29D-7117-484C-AB71-D623CC1A954C}" type="slidenum">
              <a:rPr lang="en-US" altLang="en-US" smtClean="0"/>
              <a:pPr eaLnBrk="1" hangingPunct="1">
                <a:spcBef>
                  <a:spcPct val="0"/>
                </a:spcBef>
                <a:defRPr/>
              </a:pPr>
              <a:t>3</a:t>
            </a:fld>
            <a:endParaRPr lang="en-US" alt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altLang="en-US" sz="1400" smtClean="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939B10B1-5B03-4136-9F72-AF6A3C08B137}" type="slidenum">
              <a:rPr lang="en-US" altLang="en-US" smtClean="0"/>
              <a:pPr eaLnBrk="1" hangingPunct="1">
                <a:spcBef>
                  <a:spcPct val="0"/>
                </a:spcBef>
                <a:defRPr/>
              </a:pPr>
              <a:t>4</a:t>
            </a:fld>
            <a:endParaRPr lang="en-US" alt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endParaRPr lang="en-US" altLang="en-US" sz="1600" smtClean="0">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B0032EE3-3A0C-492F-9FFF-E0A99C8A872F}" type="slidenum">
              <a:rPr lang="en-US" altLang="en-US" smtClean="0"/>
              <a:pPr eaLnBrk="1" hangingPunct="1">
                <a:spcBef>
                  <a:spcPct val="0"/>
                </a:spcBef>
                <a:defRPr/>
              </a:pPr>
              <a:t>5</a:t>
            </a:fld>
            <a:endParaRPr lang="en-US" alt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ED395A73-3CFA-4671-AC95-39A46E79B774}" type="slidenum">
              <a:rPr lang="en-US" altLang="en-US" smtClean="0"/>
              <a:pPr eaLnBrk="1" hangingPunct="1">
                <a:spcBef>
                  <a:spcPct val="0"/>
                </a:spcBef>
                <a:defRPr/>
              </a:pPr>
              <a:t>6</a:t>
            </a:fld>
            <a:endParaRPr lang="en-US" alt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altLang="en-US" sz="1400" b="1" smtClean="0">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9AABCF8E-BA11-4215-AF1C-FD90B8B01CE7}" type="slidenum">
              <a:rPr lang="en-US" altLang="en-US" smtClean="0"/>
              <a:pPr eaLnBrk="1" hangingPunct="1">
                <a:spcBef>
                  <a:spcPct val="0"/>
                </a:spcBef>
                <a:defRPr/>
              </a:pPr>
              <a:t>7</a:t>
            </a:fld>
            <a:endParaRPr lang="en-US"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60303470-BF8A-4D03-87D9-362160C2ED3F}" type="slidenum">
              <a:rPr lang="en-US" altLang="en-US" smtClean="0"/>
              <a:pPr eaLnBrk="1" hangingPunct="1">
                <a:spcBef>
                  <a:spcPct val="0"/>
                </a:spcBef>
                <a:defRPr/>
              </a:pPr>
              <a:t>8</a:t>
            </a:fld>
            <a:endParaRPr lang="en-US" alt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35014F7B-60C5-4F27-B98E-C37811F596EA}" type="slidenum">
              <a:rPr lang="en-US" altLang="en-US" smtClean="0"/>
              <a:pPr eaLnBrk="1" hangingPunct="1">
                <a:spcBef>
                  <a:spcPct val="0"/>
                </a:spcBef>
                <a:defRPr/>
              </a:pPr>
              <a:t>9</a:t>
            </a:fld>
            <a:endParaRPr lang="en-US" alt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7" name="Freeform 18"/>
            <p:cNvSpPr>
              <a:spLocks/>
            </p:cNvSpPr>
            <p:nvPr/>
          </p:nvSpPr>
          <p:spPr bwMode="auto">
            <a:xfrm>
              <a:off x="35443" y="5135526"/>
              <a:ext cx="9108557"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FFC46E36-2FA1-43C3-95F0-31C24144800F}" type="slidenum">
              <a:rPr lang="en-US"/>
              <a:pPr>
                <a:defRPr/>
              </a:pPr>
              <a:t>‹#›</a:t>
            </a:fld>
            <a:endParaRPr lang="en-US"/>
          </a:p>
        </p:txBody>
      </p:sp>
    </p:spTree>
    <p:extLst>
      <p:ext uri="{BB962C8B-B14F-4D97-AF65-F5344CB8AC3E}">
        <p14:creationId xmlns:p14="http://schemas.microsoft.com/office/powerpoint/2010/main" val="1989270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9E15F41-E727-481B-97E9-B082C12334FE}" type="slidenum">
              <a:rPr lang="en-US"/>
              <a:pPr>
                <a:defRPr/>
              </a:pPr>
              <a:t>‹#›</a:t>
            </a:fld>
            <a:endParaRPr lang="en-US"/>
          </a:p>
        </p:txBody>
      </p:sp>
    </p:spTree>
    <p:extLst>
      <p:ext uri="{BB962C8B-B14F-4D97-AF65-F5344CB8AC3E}">
        <p14:creationId xmlns:p14="http://schemas.microsoft.com/office/powerpoint/2010/main" val="1948733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2B59893-6C3C-4D32-B728-A2947495A6F6}" type="slidenum">
              <a:rPr lang="en-US"/>
              <a:pPr>
                <a:defRPr/>
              </a:pPr>
              <a:t>‹#›</a:t>
            </a:fld>
            <a:endParaRPr lang="en-US"/>
          </a:p>
        </p:txBody>
      </p:sp>
    </p:spTree>
    <p:extLst>
      <p:ext uri="{BB962C8B-B14F-4D97-AF65-F5344CB8AC3E}">
        <p14:creationId xmlns:p14="http://schemas.microsoft.com/office/powerpoint/2010/main" val="828532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CE01450-F1A4-427A-B539-94840ABAEC2C}" type="slidenum">
              <a:rPr lang="en-US"/>
              <a:pPr>
                <a:defRPr/>
              </a:pPr>
              <a:t>‹#›</a:t>
            </a:fld>
            <a:endParaRPr lang="en-US"/>
          </a:p>
        </p:txBody>
      </p:sp>
    </p:spTree>
    <p:extLst>
      <p:ext uri="{BB962C8B-B14F-4D97-AF65-F5344CB8AC3E}">
        <p14:creationId xmlns:p14="http://schemas.microsoft.com/office/powerpoint/2010/main" val="4162724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428A647C-6119-4871-92D5-8C825AFE0215}" type="slidenum">
              <a:rPr lang="en-US"/>
              <a:pPr>
                <a:defRPr/>
              </a:pPr>
              <a:t>‹#›</a:t>
            </a:fld>
            <a:endParaRPr lang="en-US"/>
          </a:p>
        </p:txBody>
      </p:sp>
    </p:spTree>
    <p:extLst>
      <p:ext uri="{BB962C8B-B14F-4D97-AF65-F5344CB8AC3E}">
        <p14:creationId xmlns:p14="http://schemas.microsoft.com/office/powerpoint/2010/main" val="239933557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B58E962F-4116-4DB7-90F4-260293261495}" type="slidenum">
              <a:rPr lang="en-US"/>
              <a:pPr>
                <a:defRPr/>
              </a:pPr>
              <a:t>‹#›</a:t>
            </a:fld>
            <a:endParaRPr lang="en-US"/>
          </a:p>
        </p:txBody>
      </p:sp>
    </p:spTree>
    <p:extLst>
      <p:ext uri="{BB962C8B-B14F-4D97-AF65-F5344CB8AC3E}">
        <p14:creationId xmlns:p14="http://schemas.microsoft.com/office/powerpoint/2010/main" val="803622907"/>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CFD6A489-A19C-4425-972A-67BA53D43A5E}" type="slidenum">
              <a:rPr lang="en-US"/>
              <a:pPr>
                <a:defRPr/>
              </a:pPr>
              <a:t>‹#›</a:t>
            </a:fld>
            <a:endParaRPr lang="en-US"/>
          </a:p>
        </p:txBody>
      </p:sp>
    </p:spTree>
    <p:extLst>
      <p:ext uri="{BB962C8B-B14F-4D97-AF65-F5344CB8AC3E}">
        <p14:creationId xmlns:p14="http://schemas.microsoft.com/office/powerpoint/2010/main" val="404414671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DFB006FE-B52F-4805-AC4F-1221556B6C86}" type="slidenum">
              <a:rPr lang="en-US"/>
              <a:pPr>
                <a:defRPr/>
              </a:pPr>
              <a:t>‹#›</a:t>
            </a:fld>
            <a:endParaRPr lang="en-US"/>
          </a:p>
        </p:txBody>
      </p:sp>
    </p:spTree>
    <p:extLst>
      <p:ext uri="{BB962C8B-B14F-4D97-AF65-F5344CB8AC3E}">
        <p14:creationId xmlns:p14="http://schemas.microsoft.com/office/powerpoint/2010/main" val="425656319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21F9738-3BD2-4E9A-B04E-6A9F107D01AF}" type="slidenum">
              <a:rPr lang="en-US"/>
              <a:pPr>
                <a:defRPr/>
              </a:pPr>
              <a:t>‹#›</a:t>
            </a:fld>
            <a:endParaRPr lang="en-US"/>
          </a:p>
        </p:txBody>
      </p:sp>
    </p:spTree>
    <p:extLst>
      <p:ext uri="{BB962C8B-B14F-4D97-AF65-F5344CB8AC3E}">
        <p14:creationId xmlns:p14="http://schemas.microsoft.com/office/powerpoint/2010/main" val="3065915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BE6C9A9C-9B24-4543-B64B-6AEA494A3EA0}" type="slidenum">
              <a:rPr lang="en-US"/>
              <a:pPr>
                <a:defRPr/>
              </a:pPr>
              <a:t>‹#›</a:t>
            </a:fld>
            <a:endParaRPr lang="en-US"/>
          </a:p>
        </p:txBody>
      </p:sp>
    </p:spTree>
    <p:extLst>
      <p:ext uri="{BB962C8B-B14F-4D97-AF65-F5344CB8AC3E}">
        <p14:creationId xmlns:p14="http://schemas.microsoft.com/office/powerpoint/2010/main" val="387364864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4"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86E6D9B1-46EA-4D0A-B786-3C2481A605CF}" type="slidenum">
              <a:rPr lang="en-US"/>
              <a:pPr>
                <a:defRPr/>
              </a:pPr>
              <a:t>‹#›</a:t>
            </a:fld>
            <a:endParaRPr lang="en-US"/>
          </a:p>
        </p:txBody>
      </p:sp>
    </p:spTree>
    <p:extLst>
      <p:ext uri="{BB962C8B-B14F-4D97-AF65-F5344CB8AC3E}">
        <p14:creationId xmlns:p14="http://schemas.microsoft.com/office/powerpoint/2010/main" val="256704935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cs typeface="+mn-cs"/>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cs typeface="+mn-cs"/>
              </a:defRPr>
            </a:lvl1pPr>
            <a:extLst/>
          </a:lstStyle>
          <a:p>
            <a:pPr>
              <a:defRPr/>
            </a:pPr>
            <a:fld id="{B5F96F23-BAE2-4B6E-9A90-599ECFCA051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60" r:id="rId1"/>
    <p:sldLayoutId id="2147483956" r:id="rId2"/>
    <p:sldLayoutId id="2147483961" r:id="rId3"/>
    <p:sldLayoutId id="2147483962" r:id="rId4"/>
    <p:sldLayoutId id="2147483963" r:id="rId5"/>
    <p:sldLayoutId id="2147483964" r:id="rId6"/>
    <p:sldLayoutId id="2147483957" r:id="rId7"/>
    <p:sldLayoutId id="2147483965" r:id="rId8"/>
    <p:sldLayoutId id="2147483966" r:id="rId9"/>
    <p:sldLayoutId id="2147483958" r:id="rId10"/>
    <p:sldLayoutId id="2147483959"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1219200" y="4800600"/>
            <a:ext cx="6400800" cy="1295400"/>
          </a:xfrm>
        </p:spPr>
        <p:txBody>
          <a:bodyPr/>
          <a:lstStyle/>
          <a:p>
            <a:pPr algn="ctr" eaLnBrk="1" hangingPunct="1">
              <a:buFontTx/>
              <a:buNone/>
            </a:pPr>
            <a:r>
              <a:rPr lang="en-US" altLang="en-US" b="1" smtClean="0">
                <a:latin typeface="Arial" charset="0"/>
                <a:cs typeface="Arial" charset="0"/>
              </a:rPr>
              <a:t>	</a:t>
            </a:r>
            <a:r>
              <a:rPr lang="en-US" altLang="en-US" sz="2800" b="1" smtClean="0">
                <a:latin typeface="Arial" charset="0"/>
                <a:cs typeface="Arial" charset="0"/>
              </a:rPr>
              <a:t>Ross Arnold, Winter 2015</a:t>
            </a:r>
            <a:br>
              <a:rPr lang="en-US" altLang="en-US" sz="2800" b="1" smtClean="0">
                <a:latin typeface="Arial" charset="0"/>
                <a:cs typeface="Arial" charset="0"/>
              </a:rPr>
            </a:br>
            <a:r>
              <a:rPr lang="en-US" altLang="en-US" sz="2800" b="1" smtClean="0">
                <a:latin typeface="Arial" charset="0"/>
                <a:cs typeface="Arial" charset="0"/>
              </a:rPr>
              <a:t>Lakeside institute of Theology</a:t>
            </a:r>
          </a:p>
        </p:txBody>
      </p:sp>
      <p:sp>
        <p:nvSpPr>
          <p:cNvPr id="3074" name="Rectangle 2"/>
          <p:cNvSpPr>
            <a:spLocks noGrp="1" noChangeArrowheads="1"/>
          </p:cNvSpPr>
          <p:nvPr>
            <p:ph type="title"/>
          </p:nvPr>
        </p:nvSpPr>
        <p:spPr>
          <a:xfrm>
            <a:off x="685800" y="609600"/>
            <a:ext cx="7772400" cy="1393825"/>
          </a:xfrm>
        </p:spPr>
        <p:txBody>
          <a:bodyPr/>
          <a:lstStyle/>
          <a:p>
            <a:pPr algn="ctr" eaLnBrk="1" fontAlgn="auto" hangingPunct="1">
              <a:spcAft>
                <a:spcPts val="0"/>
              </a:spcAft>
              <a:defRPr/>
            </a:pPr>
            <a:r>
              <a:rPr lang="en-US" altLang="en-US" sz="2800" dirty="0" smtClean="0">
                <a:solidFill>
                  <a:schemeClr val="tx1">
                    <a:lumMod val="95000"/>
                    <a:lumOff val="5000"/>
                  </a:schemeClr>
                </a:solidFill>
                <a:effectLst/>
                <a:latin typeface="Arial" panose="020B0604020202020204" pitchFamily="34" charset="0"/>
                <a:cs typeface="Arial" panose="020B0604020202020204" pitchFamily="34" charset="0"/>
              </a:rPr>
              <a:t>Communications </a:t>
            </a:r>
            <a:br>
              <a:rPr lang="en-US" altLang="en-US" sz="2800" dirty="0" smtClean="0">
                <a:solidFill>
                  <a:schemeClr val="tx1">
                    <a:lumMod val="95000"/>
                    <a:lumOff val="5000"/>
                  </a:schemeClr>
                </a:solidFill>
                <a:effectLst/>
                <a:latin typeface="Arial" panose="020B0604020202020204" pitchFamily="34" charset="0"/>
                <a:cs typeface="Arial" panose="020B0604020202020204" pitchFamily="34" charset="0"/>
              </a:rPr>
            </a:br>
            <a:r>
              <a:rPr lang="en-US" altLang="en-US" sz="2800" dirty="0" smtClean="0">
                <a:solidFill>
                  <a:schemeClr val="tx1">
                    <a:lumMod val="95000"/>
                    <a:lumOff val="5000"/>
                  </a:schemeClr>
                </a:solidFill>
                <a:effectLst/>
                <a:latin typeface="Arial" panose="020B0604020202020204" pitchFamily="34" charset="0"/>
                <a:cs typeface="Arial" panose="020B0604020202020204" pitchFamily="34" charset="0"/>
              </a:rPr>
              <a:t>&amp; Homiletics </a:t>
            </a:r>
            <a:r>
              <a:rPr lang="en-US" altLang="en-US" sz="1600" dirty="0" smtClean="0">
                <a:solidFill>
                  <a:schemeClr val="tx1">
                    <a:lumMod val="95000"/>
                    <a:lumOff val="5000"/>
                  </a:schemeClr>
                </a:solidFill>
                <a:effectLst/>
                <a:latin typeface="Arial" panose="020B0604020202020204" pitchFamily="34" charset="0"/>
                <a:cs typeface="Arial" panose="020B0604020202020204" pitchFamily="34" charset="0"/>
              </a:rPr>
              <a:t>(CL2)</a:t>
            </a:r>
            <a:endParaRPr lang="en-US" altLang="en-US" sz="2800" dirty="0" smtClean="0">
              <a:solidFill>
                <a:schemeClr val="tx1">
                  <a:lumMod val="95000"/>
                  <a:lumOff val="5000"/>
                </a:schemeClr>
              </a:solidFill>
              <a:effectLst/>
              <a:latin typeface="Arial" panose="020B0604020202020204" pitchFamily="34" charset="0"/>
              <a:cs typeface="Arial" panose="020B0604020202020204" pitchFamily="34" charset="0"/>
            </a:endParaRPr>
          </a:p>
        </p:txBody>
      </p:sp>
      <p:sp>
        <p:nvSpPr>
          <p:cNvPr id="9220" name="TextBox 1"/>
          <p:cNvSpPr txBox="1">
            <a:spLocks noChangeArrowheads="1"/>
          </p:cNvSpPr>
          <p:nvPr/>
        </p:nvSpPr>
        <p:spPr bwMode="auto">
          <a:xfrm>
            <a:off x="269875" y="2438400"/>
            <a:ext cx="8839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r>
              <a:rPr lang="en-US" altLang="en-US" sz="4400" b="1">
                <a:latin typeface="Arial" charset="0"/>
              </a:rPr>
              <a:t>Arrangement (Organizing)</a:t>
            </a:r>
          </a:p>
          <a:p>
            <a:pPr algn="ctr" eaLnBrk="1" hangingPunct="1">
              <a:spcBef>
                <a:spcPct val="0"/>
              </a:spcBef>
              <a:buClrTx/>
              <a:buSzTx/>
              <a:buFontTx/>
              <a:buNone/>
            </a:pPr>
            <a:r>
              <a:rPr lang="en-US" altLang="en-US" sz="2800" b="1">
                <a:latin typeface="Arial" charset="0"/>
              </a:rPr>
              <a:t>February 12, 2015</a:t>
            </a:r>
            <a:endParaRPr lang="en-US" altLang="en-US" sz="2400" b="1">
              <a:latin typeface="Arial"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6200" y="539750"/>
            <a:ext cx="9067800" cy="6858000"/>
          </a:xfrm>
        </p:spPr>
        <p:txBody>
          <a:bodyPr/>
          <a:lstStyle/>
          <a:p>
            <a:pPr marL="457200" indent="-349250" eaLnBrk="1" hangingPunct="1">
              <a:spcBef>
                <a:spcPct val="0"/>
              </a:spcBef>
              <a:buFont typeface="Wingdings 3" pitchFamily="18" charset="2"/>
              <a:buNone/>
              <a:defRPr/>
            </a:pPr>
            <a:r>
              <a:rPr lang="en-US" altLang="en-US" b="1" dirty="0" smtClean="0">
                <a:latin typeface="Arial" charset="0"/>
                <a:cs typeface="Arial" charset="0"/>
              </a:rPr>
              <a:t>4. </a:t>
            </a:r>
            <a:r>
              <a:rPr lang="en-US" altLang="en-US" sz="3200" b="1" dirty="0" smtClean="0">
                <a:latin typeface="Arial" charset="0"/>
                <a:cs typeface="Arial" charset="0"/>
              </a:rPr>
              <a:t>The proof of the case – </a:t>
            </a:r>
            <a:r>
              <a:rPr lang="en-US" sz="3200" dirty="0" smtClean="0">
                <a:latin typeface="Arial" panose="020B0604020202020204" pitchFamily="34" charset="0"/>
                <a:cs typeface="Arial" panose="020B0604020202020204" pitchFamily="34" charset="0"/>
              </a:rPr>
              <a:t>confirm or validate content in the </a:t>
            </a:r>
            <a:r>
              <a:rPr lang="en-US" sz="3200" i="1" dirty="0" err="1" smtClean="0">
                <a:latin typeface="Arial" panose="020B0604020202020204" pitchFamily="34" charset="0"/>
                <a:cs typeface="Arial" panose="020B0604020202020204" pitchFamily="34" charset="0"/>
              </a:rPr>
              <a:t>narratio</a:t>
            </a:r>
            <a:r>
              <a:rPr lang="en-US" sz="3200" dirty="0" smtClean="0">
                <a:latin typeface="Arial" panose="020B0604020202020204" pitchFamily="34" charset="0"/>
                <a:cs typeface="Arial" panose="020B0604020202020204" pitchFamily="34" charset="0"/>
              </a:rPr>
              <a:t> and </a:t>
            </a:r>
            <a:r>
              <a:rPr lang="en-US" sz="3200" i="1" dirty="0" err="1" smtClean="0">
                <a:latin typeface="Arial" panose="020B0604020202020204" pitchFamily="34" charset="0"/>
                <a:cs typeface="Arial" panose="020B0604020202020204" pitchFamily="34" charset="0"/>
              </a:rPr>
              <a:t>partitio</a:t>
            </a:r>
            <a:r>
              <a:rPr lang="en-US" sz="3200" dirty="0" smtClean="0">
                <a:latin typeface="Arial" panose="020B0604020202020204" pitchFamily="34" charset="0"/>
                <a:cs typeface="Arial" panose="020B0604020202020204" pitchFamily="34" charset="0"/>
              </a:rPr>
              <a:t>.</a:t>
            </a:r>
          </a:p>
          <a:p>
            <a:pPr marL="565150" indent="-457200" eaLnBrk="1" hangingPunct="1">
              <a:spcBef>
                <a:spcPct val="0"/>
              </a:spcBef>
              <a:buClrTx/>
              <a:buSzPct val="80000"/>
              <a:defRPr/>
            </a:pPr>
            <a:r>
              <a:rPr lang="en-US" sz="2400" dirty="0" smtClean="0">
                <a:latin typeface="Arial" panose="020B0604020202020204" pitchFamily="34" charset="0"/>
                <a:cs typeface="Arial" panose="020B0604020202020204" pitchFamily="34" charset="0"/>
              </a:rPr>
              <a:t>I say that because when information about any event is published and there are still people alive who were eyewitnesses of that event, those people are able to verify whether the written report is true.   So we can reasonably ask ourselves whether it’s likely the Gospels, describing events that occurred only twenty to forty years prior to their writing, would have been accepted and cherished as they were </a:t>
            </a:r>
            <a:r>
              <a:rPr lang="en-US" sz="2400" u="sng" dirty="0" smtClean="0">
                <a:latin typeface="Arial" panose="020B0604020202020204" pitchFamily="34" charset="0"/>
                <a:cs typeface="Arial" panose="020B0604020202020204" pitchFamily="34" charset="0"/>
              </a:rPr>
              <a:t>if</a:t>
            </a:r>
            <a:r>
              <a:rPr lang="en-US" sz="2400" dirty="0" smtClean="0">
                <a:latin typeface="Arial" panose="020B0604020202020204" pitchFamily="34" charset="0"/>
                <a:cs typeface="Arial" panose="020B0604020202020204" pitchFamily="34" charset="0"/>
              </a:rPr>
              <a:t> the stories in them were false or mythical.</a:t>
            </a:r>
          </a:p>
          <a:p>
            <a:pPr marL="565150" indent="-457200" eaLnBrk="1" hangingPunct="1">
              <a:spcBef>
                <a:spcPct val="0"/>
              </a:spcBef>
              <a:buClrTx/>
              <a:buSzPct val="80000"/>
              <a:defRPr/>
            </a:pPr>
            <a:r>
              <a:rPr lang="en-US" sz="2400" dirty="0">
                <a:latin typeface="Arial" panose="020B0604020202020204" pitchFamily="34" charset="0"/>
                <a:cs typeface="Arial" panose="020B0604020202020204" pitchFamily="34" charset="0"/>
              </a:rPr>
              <a:t>It would be like someone today publishing a biography of John F. Kennedy that was full of stories and facts that simply were not true. The book would be contradicted at once. In the same way, it is VERY unlikely that the accounts of the resurrection given by the Gospel writers could be pure invention and yet went unchallenged in the first century. </a:t>
            </a:r>
          </a:p>
          <a:p>
            <a:pPr marL="107950" indent="0" eaLnBrk="1" hangingPunct="1">
              <a:spcBef>
                <a:spcPct val="0"/>
              </a:spcBef>
              <a:buClrTx/>
              <a:buSzPct val="80000"/>
              <a:buFont typeface="Wingdings 3" pitchFamily="18" charset="2"/>
              <a:buNone/>
              <a:defRPr/>
            </a:pPr>
            <a:endParaRPr lang="en-US" altLang="en-US" sz="2800" dirty="0" smtClean="0">
              <a:latin typeface="Arial" panose="020B0604020202020204" pitchFamily="34" charset="0"/>
              <a:cs typeface="Arial" panose="020B0604020202020204" pitchFamily="34" charset="0"/>
            </a:endParaRPr>
          </a:p>
        </p:txBody>
      </p:sp>
      <p:sp>
        <p:nvSpPr>
          <p:cNvPr id="18435"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Case Study in the Elements of Structure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6200" y="539750"/>
            <a:ext cx="9067800" cy="6858000"/>
          </a:xfrm>
        </p:spPr>
        <p:txBody>
          <a:bodyPr/>
          <a:lstStyle/>
          <a:p>
            <a:pPr marL="457200" indent="-349250" eaLnBrk="1" hangingPunct="1">
              <a:spcBef>
                <a:spcPct val="0"/>
              </a:spcBef>
              <a:buFont typeface="Wingdings 3" pitchFamily="18" charset="2"/>
              <a:buNone/>
              <a:defRPr/>
            </a:pPr>
            <a:r>
              <a:rPr lang="en-US" altLang="en-US" sz="3200" b="1" dirty="0" smtClean="0">
                <a:latin typeface="Arial" panose="020B0604020202020204" pitchFamily="34" charset="0"/>
                <a:cs typeface="Arial" panose="020B0604020202020204" pitchFamily="34" charset="0"/>
              </a:rPr>
              <a:t>5. R</a:t>
            </a:r>
            <a:r>
              <a:rPr lang="en-US" sz="3200" b="1" dirty="0" smtClean="0">
                <a:latin typeface="Arial" panose="020B0604020202020204" pitchFamily="34" charset="0"/>
                <a:cs typeface="Arial" panose="020B0604020202020204" pitchFamily="34" charset="0"/>
              </a:rPr>
              <a:t>efute </a:t>
            </a:r>
            <a:r>
              <a:rPr lang="en-US" sz="3200" b="1" dirty="0">
                <a:latin typeface="Arial" panose="020B0604020202020204" pitchFamily="34" charset="0"/>
                <a:cs typeface="Arial" panose="020B0604020202020204" pitchFamily="34" charset="0"/>
              </a:rPr>
              <a:t>possible opposing </a:t>
            </a:r>
            <a:r>
              <a:rPr lang="en-US" sz="3200" b="1" dirty="0" smtClean="0">
                <a:latin typeface="Arial" panose="020B0604020202020204" pitchFamily="34" charset="0"/>
                <a:cs typeface="Arial" panose="020B0604020202020204" pitchFamily="34" charset="0"/>
              </a:rPr>
              <a:t>arguments. </a:t>
            </a:r>
          </a:p>
          <a:p>
            <a:pPr>
              <a:buClrTx/>
              <a:buSzPct val="80000"/>
              <a:defRPr/>
            </a:pPr>
            <a:r>
              <a:rPr lang="en-US" sz="2800" dirty="0">
                <a:latin typeface="Arial" panose="020B0604020202020204" pitchFamily="34" charset="0"/>
                <a:cs typeface="Arial" panose="020B0604020202020204" pitchFamily="34" charset="0"/>
              </a:rPr>
              <a:t>Nevertheless, in the centuries following the event, there have been many attempts to discredit reports of the resurrection.  Of all those attempts, it is fair to say that only FIVE arguments against the resurrection have come to remain – the five accepted as the most likely non-supernatural explanations of what happened 2000 years ago.</a:t>
            </a:r>
          </a:p>
          <a:p>
            <a:pPr>
              <a:buClrTx/>
              <a:buSzPct val="80000"/>
              <a:defRPr/>
            </a:pPr>
            <a:r>
              <a:rPr lang="en-US" sz="2800" dirty="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Those </a:t>
            </a:r>
            <a:r>
              <a:rPr lang="en-US" sz="2800" dirty="0">
                <a:latin typeface="Arial" panose="020B0604020202020204" pitchFamily="34" charset="0"/>
                <a:cs typeface="Arial" panose="020B0604020202020204" pitchFamily="34" charset="0"/>
              </a:rPr>
              <a:t>five arguments are the Swoon Theory; the Hallucination Theory; the Wrong Tomb Theory; the Theft Theory; and the Passover Plot.   Let’s take a few moments and look at whether any of these – the five VERY BEST attempts to explain away the resurrection – make any sense to us.  </a:t>
            </a:r>
          </a:p>
          <a:p>
            <a:pPr marL="457200" indent="-349250" eaLnBrk="1" hangingPunct="1">
              <a:spcBef>
                <a:spcPct val="0"/>
              </a:spcBef>
              <a:buFont typeface="Wingdings 3" pitchFamily="18" charset="2"/>
              <a:buNone/>
              <a:defRPr/>
            </a:pPr>
            <a:endParaRPr lang="en-US" altLang="en-US" sz="2800" b="1" dirty="0">
              <a:latin typeface="Arial" panose="020B0604020202020204" pitchFamily="34" charset="0"/>
              <a:cs typeface="Arial" panose="020B0604020202020204" pitchFamily="34" charset="0"/>
            </a:endParaRPr>
          </a:p>
        </p:txBody>
      </p:sp>
      <p:sp>
        <p:nvSpPr>
          <p:cNvPr id="19459"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Case Study in the Elements of Structure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6200" y="539750"/>
            <a:ext cx="9067800" cy="6858000"/>
          </a:xfrm>
        </p:spPr>
        <p:txBody>
          <a:bodyPr/>
          <a:lstStyle/>
          <a:p>
            <a:pPr marL="457200" indent="-349250" eaLnBrk="1" hangingPunct="1">
              <a:spcBef>
                <a:spcPct val="0"/>
              </a:spcBef>
              <a:buFont typeface="Wingdings 3" pitchFamily="18" charset="2"/>
              <a:buNone/>
              <a:defRPr/>
            </a:pPr>
            <a:r>
              <a:rPr lang="en-US" altLang="en-US" sz="3200" b="1" dirty="0" smtClean="0">
                <a:latin typeface="Arial" charset="0"/>
                <a:cs typeface="Arial" charset="0"/>
              </a:rPr>
              <a:t>6. The Conclusion – </a:t>
            </a:r>
            <a:r>
              <a:rPr lang="en-US" sz="3200" b="1" dirty="0" smtClean="0">
                <a:latin typeface="Arial" panose="020B0604020202020204" pitchFamily="34" charset="0"/>
                <a:cs typeface="Arial" panose="020B0604020202020204" pitchFamily="34" charset="0"/>
              </a:rPr>
              <a:t>sum </a:t>
            </a:r>
            <a:r>
              <a:rPr lang="en-US" sz="3200" b="1" dirty="0">
                <a:latin typeface="Arial" panose="020B0604020202020204" pitchFamily="34" charset="0"/>
                <a:cs typeface="Arial" panose="020B0604020202020204" pitchFamily="34" charset="0"/>
              </a:rPr>
              <a:t>up </a:t>
            </a:r>
            <a:r>
              <a:rPr lang="en-US" sz="3200" b="1" dirty="0" smtClean="0">
                <a:latin typeface="Arial" panose="020B0604020202020204" pitchFamily="34" charset="0"/>
                <a:cs typeface="Arial" panose="020B0604020202020204" pitchFamily="34" charset="0"/>
              </a:rPr>
              <a:t>the </a:t>
            </a:r>
            <a:r>
              <a:rPr lang="en-US" sz="3200" b="1" dirty="0">
                <a:latin typeface="Arial" panose="020B0604020202020204" pitchFamily="34" charset="0"/>
                <a:cs typeface="Arial" panose="020B0604020202020204" pitchFamily="34" charset="0"/>
              </a:rPr>
              <a:t>arguments, </a:t>
            </a:r>
            <a:r>
              <a:rPr lang="en-US" sz="3200" b="1" dirty="0" smtClean="0">
                <a:latin typeface="Arial" panose="020B0604020202020204" pitchFamily="34" charset="0"/>
                <a:cs typeface="Arial" panose="020B0604020202020204" pitchFamily="34" charset="0"/>
              </a:rPr>
              <a:t>and </a:t>
            </a:r>
            <a:r>
              <a:rPr lang="en-US" sz="3200" b="1" dirty="0">
                <a:latin typeface="Arial" panose="020B0604020202020204" pitchFamily="34" charset="0"/>
                <a:cs typeface="Arial" panose="020B0604020202020204" pitchFamily="34" charset="0"/>
              </a:rPr>
              <a:t>arouse sympathy </a:t>
            </a:r>
            <a:r>
              <a:rPr lang="en-US" sz="3200" b="1" dirty="0" smtClean="0">
                <a:latin typeface="Arial" panose="020B0604020202020204" pitchFamily="34" charset="0"/>
                <a:cs typeface="Arial" panose="020B0604020202020204" pitchFamily="34" charset="0"/>
              </a:rPr>
              <a:t>for the case. </a:t>
            </a:r>
          </a:p>
          <a:p>
            <a:pPr marL="400050" indent="-292100" eaLnBrk="1" hangingPunct="1">
              <a:spcBef>
                <a:spcPct val="0"/>
              </a:spcBef>
              <a:buClrTx/>
              <a:buSzPct val="80000"/>
              <a:defRPr/>
            </a:pPr>
            <a:r>
              <a:rPr lang="en-US" sz="2800" dirty="0" smtClean="0">
                <a:latin typeface="Arial" panose="020B0604020202020204" pitchFamily="34" charset="0"/>
                <a:cs typeface="Arial" panose="020B0604020202020204" pitchFamily="34" charset="0"/>
              </a:rPr>
              <a:t>These </a:t>
            </a:r>
            <a:r>
              <a:rPr lang="en-US" sz="2800" dirty="0">
                <a:latin typeface="Arial" panose="020B0604020202020204" pitchFamily="34" charset="0"/>
                <a:cs typeface="Arial" panose="020B0604020202020204" pitchFamily="34" charset="0"/>
              </a:rPr>
              <a:t>FIVE – the best theories ever developed to try to explain away the resurrection, just don’t make sense.  As we say in the South, “That dog won’t hunt</a:t>
            </a:r>
            <a:r>
              <a:rPr lang="en-US" sz="2800" dirty="0" smtClean="0">
                <a:latin typeface="Arial" panose="020B0604020202020204" pitchFamily="34" charset="0"/>
                <a:cs typeface="Arial" panose="020B0604020202020204" pitchFamily="34" charset="0"/>
              </a:rPr>
              <a:t>!”</a:t>
            </a:r>
          </a:p>
          <a:p>
            <a:pPr>
              <a:buClrTx/>
              <a:buSzPct val="80000"/>
              <a:defRPr/>
            </a:pPr>
            <a:r>
              <a:rPr lang="en-US" sz="2800" dirty="0" smtClean="0">
                <a:latin typeface="Arial" panose="020B0604020202020204" pitchFamily="34" charset="0"/>
                <a:cs typeface="Arial" panose="020B0604020202020204" pitchFamily="34" charset="0"/>
              </a:rPr>
              <a:t>My </a:t>
            </a:r>
            <a:r>
              <a:rPr lang="en-US" sz="2800" dirty="0">
                <a:latin typeface="Arial" panose="020B0604020202020204" pitchFamily="34" charset="0"/>
                <a:cs typeface="Arial" panose="020B0604020202020204" pitchFamily="34" charset="0"/>
              </a:rPr>
              <a:t>final two points are ones I’ve suggested before, but which need to be </a:t>
            </a:r>
            <a:r>
              <a:rPr lang="en-US" sz="2800" dirty="0" smtClean="0">
                <a:latin typeface="Arial" panose="020B0604020202020204" pitchFamily="34" charset="0"/>
                <a:cs typeface="Arial" panose="020B0604020202020204" pitchFamily="34" charset="0"/>
              </a:rPr>
              <a:t>emphasized</a:t>
            </a:r>
            <a:r>
              <a:rPr lang="en-US" sz="2800" dirty="0">
                <a:latin typeface="Arial" panose="020B0604020202020204" pitchFamily="34" charset="0"/>
                <a:cs typeface="Arial" panose="020B0604020202020204" pitchFamily="34" charset="0"/>
              </a:rPr>
              <a:t>:</a:t>
            </a:r>
            <a:r>
              <a:rPr lang="en-US" sz="2800" dirty="0" smtClean="0">
                <a:latin typeface="Arial" panose="020B0604020202020204" pitchFamily="34" charset="0"/>
                <a:cs typeface="Arial" panose="020B0604020202020204" pitchFamily="34" charset="0"/>
              </a:rPr>
              <a:t> The </a:t>
            </a:r>
            <a:r>
              <a:rPr lang="en-US" sz="2800" dirty="0">
                <a:latin typeface="Arial" panose="020B0604020202020204" pitchFamily="34" charset="0"/>
                <a:cs typeface="Arial" panose="020B0604020202020204" pitchFamily="34" charset="0"/>
              </a:rPr>
              <a:t>first is the complete failure of the Jewish and Roman authorities to even TRY to refute the Christian claim that Jesus had come back from the dead. </a:t>
            </a:r>
            <a:r>
              <a:rPr lang="en-US" sz="2800" dirty="0" smtClean="0">
                <a:latin typeface="Arial" panose="020B0604020202020204" pitchFamily="34" charset="0"/>
                <a:cs typeface="Arial" panose="020B0604020202020204" pitchFamily="34" charset="0"/>
              </a:rPr>
              <a:t>… </a:t>
            </a:r>
          </a:p>
          <a:p>
            <a:pPr>
              <a:buClrTx/>
              <a:buSzPct val="80000"/>
              <a:defRPr/>
            </a:pPr>
            <a:r>
              <a:rPr lang="en-US" sz="2800" dirty="0" smtClean="0">
                <a:latin typeface="Arial" panose="020B0604020202020204" pitchFamily="34" charset="0"/>
                <a:cs typeface="Arial" panose="020B0604020202020204" pitchFamily="34" charset="0"/>
              </a:rPr>
              <a:t>And </a:t>
            </a:r>
            <a:r>
              <a:rPr lang="en-US" sz="2800" dirty="0">
                <a:latin typeface="Arial" panose="020B0604020202020204" pitchFamily="34" charset="0"/>
                <a:cs typeface="Arial" panose="020B0604020202020204" pitchFamily="34" charset="0"/>
              </a:rPr>
              <a:t>the second – </a:t>
            </a:r>
            <a:r>
              <a:rPr lang="en-US" sz="2800" dirty="0" smtClean="0">
                <a:latin typeface="Arial" panose="020B0604020202020204" pitchFamily="34" charset="0"/>
                <a:cs typeface="Arial" panose="020B0604020202020204" pitchFamily="34" charset="0"/>
              </a:rPr>
              <a:t>to </a:t>
            </a:r>
            <a:r>
              <a:rPr lang="en-US" sz="2800" dirty="0">
                <a:latin typeface="Arial" panose="020B0604020202020204" pitchFamily="34" charset="0"/>
                <a:cs typeface="Arial" panose="020B0604020202020204" pitchFamily="34" charset="0"/>
              </a:rPr>
              <a:t>me the most compelling – reason to believe the resurrection accounts, is the extraordinary </a:t>
            </a:r>
            <a:r>
              <a:rPr lang="en-US" sz="2800" dirty="0" smtClean="0">
                <a:latin typeface="Arial" panose="020B0604020202020204" pitchFamily="34" charset="0"/>
                <a:cs typeface="Arial" panose="020B0604020202020204" pitchFamily="34" charset="0"/>
              </a:rPr>
              <a:t>effect </a:t>
            </a:r>
            <a:r>
              <a:rPr lang="en-US" sz="2800" dirty="0">
                <a:latin typeface="Arial" panose="020B0604020202020204" pitchFamily="34" charset="0"/>
                <a:cs typeface="Arial" panose="020B0604020202020204" pitchFamily="34" charset="0"/>
              </a:rPr>
              <a:t>it had on the followers of Jesus.</a:t>
            </a:r>
          </a:p>
        </p:txBody>
      </p:sp>
      <p:sp>
        <p:nvSpPr>
          <p:cNvPr id="20483"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Case Study in the Elements of Structure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114300" y="457200"/>
            <a:ext cx="9067800" cy="6858000"/>
          </a:xfrm>
        </p:spPr>
        <p:txBody>
          <a:bodyPr/>
          <a:lstStyle/>
          <a:p>
            <a:pPr marL="457200" indent="-349250" eaLnBrk="1" hangingPunct="1">
              <a:spcBef>
                <a:spcPct val="0"/>
              </a:spcBef>
              <a:buFont typeface="Wingdings 3" pitchFamily="18" charset="2"/>
              <a:buNone/>
              <a:defRPr/>
            </a:pPr>
            <a:r>
              <a:rPr lang="en-US" altLang="en-US" sz="3200" b="1" dirty="0" smtClean="0">
                <a:latin typeface="Arial" charset="0"/>
                <a:cs typeface="Arial" charset="0"/>
              </a:rPr>
              <a:t>6. The Conclusion – </a:t>
            </a:r>
            <a:r>
              <a:rPr lang="en-US" sz="3200" b="1" dirty="0" smtClean="0">
                <a:latin typeface="Arial" panose="020B0604020202020204" pitchFamily="34" charset="0"/>
                <a:cs typeface="Arial" panose="020B0604020202020204" pitchFamily="34" charset="0"/>
              </a:rPr>
              <a:t>sum </a:t>
            </a:r>
            <a:r>
              <a:rPr lang="en-US" sz="3200" b="1" dirty="0">
                <a:latin typeface="Arial" panose="020B0604020202020204" pitchFamily="34" charset="0"/>
                <a:cs typeface="Arial" panose="020B0604020202020204" pitchFamily="34" charset="0"/>
              </a:rPr>
              <a:t>up </a:t>
            </a:r>
            <a:r>
              <a:rPr lang="en-US" sz="3200" b="1" dirty="0" smtClean="0">
                <a:latin typeface="Arial" panose="020B0604020202020204" pitchFamily="34" charset="0"/>
                <a:cs typeface="Arial" panose="020B0604020202020204" pitchFamily="34" charset="0"/>
              </a:rPr>
              <a:t>the </a:t>
            </a:r>
            <a:r>
              <a:rPr lang="en-US" sz="3200" b="1" dirty="0">
                <a:latin typeface="Arial" panose="020B0604020202020204" pitchFamily="34" charset="0"/>
                <a:cs typeface="Arial" panose="020B0604020202020204" pitchFamily="34" charset="0"/>
              </a:rPr>
              <a:t>arguments, </a:t>
            </a:r>
            <a:r>
              <a:rPr lang="en-US" sz="3200" b="1" dirty="0" smtClean="0">
                <a:latin typeface="Arial" panose="020B0604020202020204" pitchFamily="34" charset="0"/>
                <a:cs typeface="Arial" panose="020B0604020202020204" pitchFamily="34" charset="0"/>
              </a:rPr>
              <a:t>and </a:t>
            </a:r>
            <a:r>
              <a:rPr lang="en-US" sz="3200" b="1" dirty="0">
                <a:latin typeface="Arial" panose="020B0604020202020204" pitchFamily="34" charset="0"/>
                <a:cs typeface="Arial" panose="020B0604020202020204" pitchFamily="34" charset="0"/>
              </a:rPr>
              <a:t>arouse sympathy </a:t>
            </a:r>
            <a:r>
              <a:rPr lang="en-US" sz="3200" b="1" dirty="0" smtClean="0">
                <a:latin typeface="Arial" panose="020B0604020202020204" pitchFamily="34" charset="0"/>
                <a:cs typeface="Arial" panose="020B0604020202020204" pitchFamily="34" charset="0"/>
              </a:rPr>
              <a:t>for the case. </a:t>
            </a:r>
          </a:p>
          <a:p>
            <a:pPr>
              <a:buClrTx/>
              <a:buSzPct val="80000"/>
              <a:defRPr/>
            </a:pPr>
            <a:r>
              <a:rPr lang="en-US" sz="2800" dirty="0">
                <a:latin typeface="Arial" panose="020B0604020202020204" pitchFamily="34" charset="0"/>
                <a:cs typeface="Arial" panose="020B0604020202020204" pitchFamily="34" charset="0"/>
              </a:rPr>
              <a:t>John Stott said:</a:t>
            </a:r>
            <a:r>
              <a:rPr lang="en-US" sz="2800" i="1" dirty="0">
                <a:latin typeface="Arial" panose="020B0604020202020204" pitchFamily="34" charset="0"/>
                <a:cs typeface="Arial" panose="020B0604020202020204" pitchFamily="34" charset="0"/>
              </a:rPr>
              <a:t> "Perhaps the transformation of the disciples of Jesus is the greatest evidence of all for the resurrection... ."</a:t>
            </a:r>
            <a:endParaRPr lang="en-US" sz="2800" dirty="0">
              <a:latin typeface="Arial" panose="020B0604020202020204" pitchFamily="34" charset="0"/>
              <a:cs typeface="Arial" panose="020B0604020202020204" pitchFamily="34" charset="0"/>
            </a:endParaRPr>
          </a:p>
          <a:p>
            <a:pPr>
              <a:buClrTx/>
              <a:buSzPct val="80000"/>
              <a:defRPr/>
            </a:pPr>
            <a:r>
              <a:rPr lang="en-US" sz="2800" i="1" dirty="0" smtClean="0">
                <a:latin typeface="Arial" panose="020B0604020202020204" pitchFamily="34" charset="0"/>
                <a:cs typeface="Arial" panose="020B0604020202020204" pitchFamily="34" charset="0"/>
              </a:rPr>
              <a:t>Famed </a:t>
            </a:r>
            <a:r>
              <a:rPr lang="en-US" sz="2800" dirty="0" smtClean="0">
                <a:latin typeface="Arial" panose="020B0604020202020204" pitchFamily="34" charset="0"/>
                <a:cs typeface="Arial" panose="020B0604020202020204" pitchFamily="34" charset="0"/>
              </a:rPr>
              <a:t>Harvard </a:t>
            </a:r>
            <a:r>
              <a:rPr lang="en-US" sz="2800" dirty="0">
                <a:latin typeface="Arial" panose="020B0604020202020204" pitchFamily="34" charset="0"/>
                <a:cs typeface="Arial" panose="020B0604020202020204" pitchFamily="34" charset="0"/>
              </a:rPr>
              <a:t>jurist Dr. Simon Greenleaf said of the disciples:</a:t>
            </a:r>
            <a:r>
              <a:rPr lang="en-US" sz="2800" i="1" dirty="0">
                <a:latin typeface="Arial" panose="020B0604020202020204" pitchFamily="34" charset="0"/>
                <a:cs typeface="Arial" panose="020B0604020202020204" pitchFamily="34" charset="0"/>
              </a:rPr>
              <a:t> "It was … impossible that they could have persisted in affirming the truths they have narrated, had not Jesus actually risen from the dead, and had they not known this fact as certainly as they knew any other fact.</a:t>
            </a:r>
            <a:endParaRPr lang="en-US" sz="2800" dirty="0">
              <a:latin typeface="Arial" panose="020B0604020202020204" pitchFamily="34" charset="0"/>
              <a:cs typeface="Arial" panose="020B0604020202020204" pitchFamily="34" charset="0"/>
            </a:endParaRPr>
          </a:p>
          <a:p>
            <a:pPr>
              <a:buClrTx/>
              <a:buSzPct val="80000"/>
              <a:defRPr/>
            </a:pPr>
            <a:r>
              <a:rPr lang="en-US" sz="2800" dirty="0" smtClean="0">
                <a:latin typeface="Arial" panose="020B0604020202020204" pitchFamily="34" charset="0"/>
                <a:cs typeface="Arial" panose="020B0604020202020204" pitchFamily="34" charset="0"/>
              </a:rPr>
              <a:t>This </a:t>
            </a:r>
            <a:r>
              <a:rPr lang="en-US" sz="2800" dirty="0">
                <a:latin typeface="Arial" panose="020B0604020202020204" pitchFamily="34" charset="0"/>
                <a:cs typeface="Arial" panose="020B0604020202020204" pitchFamily="34" charset="0"/>
              </a:rPr>
              <a:t>then, is the resurrection of Jesus.  It is the most fundamental belief of all Christians, the thing on which our faith is built; and THIS is why we believe it</a:t>
            </a:r>
            <a:r>
              <a:rPr lang="en-US" sz="2800" dirty="0" smtClean="0">
                <a:latin typeface="Arial" panose="020B0604020202020204" pitchFamily="34" charset="0"/>
                <a:cs typeface="Arial" panose="020B0604020202020204" pitchFamily="34" charset="0"/>
              </a:rPr>
              <a:t>. Amen</a:t>
            </a:r>
            <a:r>
              <a:rPr lang="en-US" sz="2800" dirty="0">
                <a:latin typeface="Arial" panose="020B0604020202020204" pitchFamily="34" charset="0"/>
                <a:cs typeface="Arial" panose="020B0604020202020204" pitchFamily="34" charset="0"/>
              </a:rPr>
              <a:t>.</a:t>
            </a:r>
          </a:p>
        </p:txBody>
      </p:sp>
      <p:sp>
        <p:nvSpPr>
          <p:cNvPr id="21507"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Case Study in the Elements of Structure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animEffect transition="in" filter="fade">
                                      <p:cBhvr>
                                        <p:cTn id="7" dur="1000"/>
                                        <p:tgtEl>
                                          <p:spTgt spid="8195">
                                            <p:txEl>
                                              <p:pRg st="1" end="1"/>
                                            </p:txEl>
                                          </p:spTgt>
                                        </p:tgtEl>
                                      </p:cBhvr>
                                    </p:animEffect>
                                    <p:anim calcmode="lin" valueType="num">
                                      <p:cBhvr>
                                        <p:cTn id="8"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195">
                                            <p:txEl>
                                              <p:pRg st="2" end="2"/>
                                            </p:txEl>
                                          </p:spTgt>
                                        </p:tgtEl>
                                        <p:attrNameLst>
                                          <p:attrName>style.visibility</p:attrName>
                                        </p:attrNameLst>
                                      </p:cBhvr>
                                      <p:to>
                                        <p:strVal val="visible"/>
                                      </p:to>
                                    </p:set>
                                    <p:animEffect transition="in" filter="fade">
                                      <p:cBhvr>
                                        <p:cTn id="12" dur="1000"/>
                                        <p:tgtEl>
                                          <p:spTgt spid="8195">
                                            <p:txEl>
                                              <p:pRg st="2" end="2"/>
                                            </p:txEl>
                                          </p:spTgt>
                                        </p:tgtEl>
                                      </p:cBhvr>
                                    </p:animEffect>
                                    <p:anim calcmode="lin" valueType="num">
                                      <p:cBhvr>
                                        <p:cTn id="13"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animEffect transition="in" filter="fade">
                                      <p:cBhvr>
                                        <p:cTn id="19" dur="1000"/>
                                        <p:tgtEl>
                                          <p:spTgt spid="8195">
                                            <p:txEl>
                                              <p:pRg st="3" end="3"/>
                                            </p:txEl>
                                          </p:spTgt>
                                        </p:tgtEl>
                                      </p:cBhvr>
                                    </p:animEffect>
                                    <p:anim calcmode="lin" valueType="num">
                                      <p:cBhvr>
                                        <p:cTn id="20"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114300" y="538163"/>
            <a:ext cx="8953500" cy="6858000"/>
          </a:xfrm>
        </p:spPr>
        <p:txBody>
          <a:bodyPr/>
          <a:lstStyle/>
          <a:p>
            <a:pPr marL="565150" indent="-457200" eaLnBrk="1" hangingPunct="1">
              <a:spcBef>
                <a:spcPct val="0"/>
              </a:spcBef>
              <a:buClrTx/>
              <a:buSzPct val="80000"/>
            </a:pPr>
            <a:r>
              <a:rPr lang="en-US" altLang="en-US" sz="2800" b="1" smtClean="0">
                <a:latin typeface="Arial" charset="0"/>
                <a:cs typeface="Arial" charset="0"/>
              </a:rPr>
              <a:t>Tell where you’re going and why it’s important.</a:t>
            </a:r>
          </a:p>
          <a:p>
            <a:pPr marL="565150" indent="-457200" eaLnBrk="1" hangingPunct="1">
              <a:spcBef>
                <a:spcPct val="0"/>
              </a:spcBef>
              <a:buClrTx/>
              <a:buSzPct val="80000"/>
            </a:pPr>
            <a:r>
              <a:rPr lang="en-US" altLang="en-US" sz="2800" b="1" smtClean="0">
                <a:latin typeface="Arial" charset="0"/>
                <a:cs typeface="Arial" charset="0"/>
              </a:rPr>
              <a:t>Use expert quotes to establish credibility.</a:t>
            </a:r>
          </a:p>
          <a:p>
            <a:pPr marL="565150" indent="-457200" eaLnBrk="1" hangingPunct="1">
              <a:spcBef>
                <a:spcPct val="0"/>
              </a:spcBef>
              <a:buClrTx/>
              <a:buSzPct val="80000"/>
            </a:pPr>
            <a:r>
              <a:rPr lang="en-US" altLang="en-US" sz="2800" b="1" smtClean="0">
                <a:latin typeface="Arial" charset="0"/>
                <a:cs typeface="Arial" charset="0"/>
              </a:rPr>
              <a:t>Give yourself permission to do something unusual or not ordinary.  </a:t>
            </a:r>
            <a:r>
              <a:rPr lang="en-US" altLang="en-US" sz="2400" i="1" smtClean="0">
                <a:latin typeface="Arial" charset="0"/>
                <a:cs typeface="Arial" charset="0"/>
              </a:rPr>
              <a:t>(“I will be using more quotes than is usual – quotes from historians, scholars and judges – people with special training and expertise…”)</a:t>
            </a:r>
          </a:p>
          <a:p>
            <a:pPr marL="565150" indent="-457200" eaLnBrk="1" hangingPunct="1">
              <a:spcBef>
                <a:spcPct val="0"/>
              </a:spcBef>
              <a:buClrTx/>
              <a:buSzPct val="80000"/>
            </a:pPr>
            <a:r>
              <a:rPr lang="en-US" altLang="en-US" sz="2800" b="1" smtClean="0">
                <a:latin typeface="Arial" charset="0"/>
                <a:cs typeface="Arial" charset="0"/>
              </a:rPr>
              <a:t>Make judicious use of catch phrases to sum up your major points. </a:t>
            </a:r>
            <a:r>
              <a:rPr lang="en-US" altLang="en-US" sz="2800" i="1" smtClean="0">
                <a:latin typeface="Arial" charset="0"/>
                <a:cs typeface="Arial" charset="0"/>
              </a:rPr>
              <a:t>(</a:t>
            </a:r>
            <a:r>
              <a:rPr lang="en-US" altLang="en-US" sz="2400" i="1" smtClean="0">
                <a:latin typeface="Arial" charset="0"/>
                <a:cs typeface="Arial" charset="0"/>
              </a:rPr>
              <a:t>“The empty tomb was, in fact, the cradle of the Church.”)</a:t>
            </a:r>
          </a:p>
          <a:p>
            <a:pPr marL="565150" indent="-457200" eaLnBrk="1" hangingPunct="1">
              <a:spcBef>
                <a:spcPct val="0"/>
              </a:spcBef>
              <a:buClrTx/>
              <a:buSzPct val="80000"/>
            </a:pPr>
            <a:r>
              <a:rPr lang="en-US" altLang="en-US" sz="2800" b="1" smtClean="0">
                <a:latin typeface="Arial" charset="0"/>
                <a:cs typeface="Arial" charset="0"/>
              </a:rPr>
              <a:t>Surprise them by arguing the other side. </a:t>
            </a:r>
            <a:r>
              <a:rPr lang="en-US" altLang="en-US" sz="2800" i="1" smtClean="0">
                <a:latin typeface="Arial" charset="0"/>
                <a:cs typeface="Arial" charset="0"/>
              </a:rPr>
              <a:t>(</a:t>
            </a:r>
            <a:r>
              <a:rPr lang="en-US" altLang="en-US" sz="2400" i="1" smtClean="0">
                <a:latin typeface="Arial" charset="0"/>
                <a:cs typeface="Arial" charset="0"/>
              </a:rPr>
              <a:t>“</a:t>
            </a:r>
            <a:r>
              <a:rPr lang="en-US" altLang="en-US" sz="2400" i="1" u="sng" smtClean="0">
                <a:latin typeface="Arial" charset="0"/>
                <a:cs typeface="Arial" charset="0"/>
              </a:rPr>
              <a:t>Of course</a:t>
            </a:r>
            <a:r>
              <a:rPr lang="en-US" altLang="en-US" sz="2400" i="1" smtClean="0">
                <a:latin typeface="Arial" charset="0"/>
                <a:cs typeface="Arial" charset="0"/>
              </a:rPr>
              <a:t> they would question (the resurrection)!  What person in their right mind would accept without question that ANYONE really died and REALLY came back from the dead? … There is simply no way anyone could believe such a tale… </a:t>
            </a:r>
            <a:r>
              <a:rPr lang="en-US" altLang="en-US" sz="2400" b="1" i="1" smtClean="0">
                <a:latin typeface="Arial" charset="0"/>
                <a:cs typeface="Arial" charset="0"/>
              </a:rPr>
              <a:t>unless, of course, it were true</a:t>
            </a:r>
            <a:r>
              <a:rPr lang="en-US" altLang="en-US" sz="2400" i="1" smtClean="0">
                <a:latin typeface="Arial" charset="0"/>
                <a:cs typeface="Arial" charset="0"/>
              </a:rPr>
              <a:t>.” )</a:t>
            </a:r>
          </a:p>
        </p:txBody>
      </p:sp>
      <p:sp>
        <p:nvSpPr>
          <p:cNvPr id="22531"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Creative Points in the Case</a:t>
            </a: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114300" y="457200"/>
            <a:ext cx="8953500" cy="6858000"/>
          </a:xfrm>
        </p:spPr>
        <p:txBody>
          <a:bodyPr/>
          <a:lstStyle/>
          <a:p>
            <a:pPr>
              <a:spcBef>
                <a:spcPct val="0"/>
              </a:spcBef>
            </a:pPr>
            <a:r>
              <a:rPr lang="en-US" altLang="en-US" sz="2800" b="1" smtClean="0">
                <a:latin typeface="Arial" charset="0"/>
                <a:cs typeface="Arial" charset="0"/>
              </a:rPr>
              <a:t>Use a modern and relevant example to illustrate a point. </a:t>
            </a:r>
            <a:r>
              <a:rPr lang="en-US" altLang="en-US" sz="2200" i="1" smtClean="0">
                <a:latin typeface="Arial" charset="0"/>
                <a:cs typeface="Arial" charset="0"/>
              </a:rPr>
              <a:t>(“It would be like someone today publishing a biography of John F. Kennedy that was full of stories and facts that simply were not true. The book would be contradicted at once. </a:t>
            </a:r>
            <a:r>
              <a:rPr lang="en-US" altLang="en-US" sz="2200" i="1" u="sng" smtClean="0">
                <a:latin typeface="Arial" charset="0"/>
                <a:cs typeface="Arial" charset="0"/>
              </a:rPr>
              <a:t>In the same way</a:t>
            </a:r>
            <a:r>
              <a:rPr lang="en-US" altLang="en-US" sz="2200" i="1" smtClean="0">
                <a:latin typeface="Arial" charset="0"/>
                <a:cs typeface="Arial" charset="0"/>
              </a:rPr>
              <a:t>, it is VERY unlikely that the accounts of the resurrection given by the Gospel writers could be pure invention and yet went unchallenged in the first century.”) </a:t>
            </a:r>
          </a:p>
          <a:p>
            <a:pPr>
              <a:spcBef>
                <a:spcPct val="0"/>
              </a:spcBef>
            </a:pPr>
            <a:r>
              <a:rPr lang="en-US" altLang="en-US" sz="2800" b="1" smtClean="0">
                <a:latin typeface="Arial" charset="0"/>
                <a:cs typeface="Arial" charset="0"/>
              </a:rPr>
              <a:t>Use “quick lists” to build the argument. </a:t>
            </a:r>
            <a:r>
              <a:rPr lang="en-US" altLang="en-US" sz="2200" i="1" smtClean="0">
                <a:latin typeface="Arial" charset="0"/>
                <a:cs typeface="Arial" charset="0"/>
              </a:rPr>
              <a:t>(“We have details on the day and time Jesus died; the location; the events of his several trials; details of his torment at the hands of the soldiers; of the procession to the place of execution (with Simon of Cyrene forced to carry the cross); of the </a:t>
            </a:r>
            <a:r>
              <a:rPr lang="en-US" altLang="en-US" sz="2200" i="1" u="sng" smtClean="0">
                <a:latin typeface="Arial" charset="0"/>
                <a:cs typeface="Arial" charset="0"/>
              </a:rPr>
              <a:t>location</a:t>
            </a:r>
            <a:r>
              <a:rPr lang="en-US" altLang="en-US" sz="2200" i="1" smtClean="0">
                <a:latin typeface="Arial" charset="0"/>
                <a:cs typeface="Arial" charset="0"/>
              </a:rPr>
              <a:t> of the crucifixion; the actions of the Roman guards in gambling for his clothes; comments from the other two crucified victims; the wording of a sign posted above Jesus’ head; the words Jesus said; the witnesses who were there; what </a:t>
            </a:r>
            <a:r>
              <a:rPr lang="en-US" altLang="en-US" sz="2200" i="1" u="sng" smtClean="0">
                <a:latin typeface="Arial" charset="0"/>
                <a:cs typeface="Arial" charset="0"/>
              </a:rPr>
              <a:t>time</a:t>
            </a:r>
            <a:r>
              <a:rPr lang="en-US" altLang="en-US" sz="2200" i="1" smtClean="0">
                <a:latin typeface="Arial" charset="0"/>
                <a:cs typeface="Arial" charset="0"/>
              </a:rPr>
              <a:t> he died; how and when his body was removed….   And on and on.  Historical detail after historical detail.”)</a:t>
            </a:r>
          </a:p>
          <a:p>
            <a:endParaRPr lang="en-US" altLang="en-US" sz="2800" smtClean="0">
              <a:latin typeface="Arial" charset="0"/>
              <a:cs typeface="Arial" charset="0"/>
            </a:endParaRPr>
          </a:p>
        </p:txBody>
      </p:sp>
      <p:sp>
        <p:nvSpPr>
          <p:cNvPr id="23555"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Creative Points in the Case</a:t>
            </a: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0" y="457200"/>
            <a:ext cx="9144000" cy="6858000"/>
          </a:xfrm>
        </p:spPr>
        <p:txBody>
          <a:bodyPr/>
          <a:lstStyle/>
          <a:p>
            <a:r>
              <a:rPr lang="en-US" altLang="en-US" sz="2800" b="1" smtClean="0">
                <a:latin typeface="Arial" charset="0"/>
                <a:cs typeface="Arial" charset="0"/>
              </a:rPr>
              <a:t>Use humor – but only in a way that makes sense to the context. </a:t>
            </a:r>
            <a:r>
              <a:rPr lang="en-US" altLang="en-US" sz="2300" i="1" smtClean="0">
                <a:latin typeface="Arial" charset="0"/>
                <a:cs typeface="Arial" charset="0"/>
              </a:rPr>
              <a:t>(“Devious plots.  Mysterious sleeping drugs.  Induced coma.  Sneaking past Roman guards at the cross, and then again at the tomb. Spiriting away a not-quite-but-almost-dead body in the night. Somebody cue the “Mission Impossible” music.”) </a:t>
            </a:r>
          </a:p>
          <a:p>
            <a:r>
              <a:rPr lang="en-US" altLang="en-US" sz="2800" b="1" smtClean="0">
                <a:latin typeface="Arial" charset="0"/>
                <a:cs typeface="Arial" charset="0"/>
              </a:rPr>
              <a:t>Challenge your audience to think and agree with you. </a:t>
            </a:r>
            <a:r>
              <a:rPr lang="en-US" altLang="en-US" sz="2300" i="1" smtClean="0">
                <a:latin typeface="Arial" charset="0"/>
                <a:cs typeface="Arial" charset="0"/>
              </a:rPr>
              <a:t>(“And think for a moment about what this theory is suggesting:  After a night in which Jesus was had no rest and was given no food, endured the mockery of multiple trials, suffering beatings and a flogging, Jesus was crucified – perhaps the most painful way that has ever been found to execute a person.  After appearing to be dead, and being stabbed in the heart to prove it, he was given no food, no warmth, no medical care.  Instead, he was wrapped head to toe in burial clothes and spices, and laid in a cold stone tomb where – after almost three days alone and without aid – he awakened...  Does that sound a little far-fetched to you?”)  </a:t>
            </a:r>
          </a:p>
        </p:txBody>
      </p:sp>
      <p:sp>
        <p:nvSpPr>
          <p:cNvPr id="24579"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Creative Points in the Case</a:t>
            </a: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0" y="76200"/>
            <a:ext cx="9059863" cy="7010400"/>
          </a:xfrm>
        </p:spPr>
        <p:txBody>
          <a:bodyPr/>
          <a:lstStyle/>
          <a:p>
            <a:pPr marL="571500" lvl="1" indent="-350838" eaLnBrk="1" hangingPunct="1">
              <a:lnSpc>
                <a:spcPct val="90000"/>
              </a:lnSpc>
              <a:spcBef>
                <a:spcPts val="0"/>
              </a:spcBef>
              <a:buClr>
                <a:schemeClr val="tx1"/>
              </a:buClr>
              <a:buSzPct val="80000"/>
              <a:buFont typeface="Wingdings" pitchFamily="2" charset="2"/>
              <a:buChar char="Ø"/>
              <a:tabLst>
                <a:tab pos="1371600" algn="l"/>
              </a:tabLst>
              <a:defRPr/>
            </a:pPr>
            <a:r>
              <a:rPr lang="en-US" altLang="en-US" sz="3000" b="1" dirty="0" smtClean="0">
                <a:latin typeface="Arial" charset="0"/>
                <a:cs typeface="Arial" charset="0"/>
              </a:rPr>
              <a:t> Rhetoric</a:t>
            </a:r>
            <a:r>
              <a:rPr lang="en-US" altLang="en-US" sz="3000" dirty="0">
                <a:latin typeface="Arial" charset="0"/>
                <a:cs typeface="Arial" charset="0"/>
              </a:rPr>
              <a:t> </a:t>
            </a:r>
            <a:r>
              <a:rPr lang="en-US" altLang="en-US" sz="3000" dirty="0" smtClean="0">
                <a:latin typeface="Arial" charset="0"/>
                <a:cs typeface="Arial" charset="0"/>
              </a:rPr>
              <a:t>– </a:t>
            </a:r>
            <a:r>
              <a:rPr lang="en-US" altLang="en-US" sz="2800" dirty="0" smtClean="0">
                <a:latin typeface="Arial" charset="0"/>
                <a:cs typeface="Arial" charset="0"/>
              </a:rPr>
              <a:t>the use of language (grammar + logic) 	to instruct &amp; persuade a listener or reader.</a:t>
            </a:r>
          </a:p>
          <a:p>
            <a:pPr marL="571500" lvl="1" indent="-350838" eaLnBrk="1" hangingPunct="1">
              <a:lnSpc>
                <a:spcPct val="90000"/>
              </a:lnSpc>
              <a:spcBef>
                <a:spcPts val="0"/>
              </a:spcBef>
              <a:buClr>
                <a:schemeClr val="tx1"/>
              </a:buClr>
              <a:buSzPct val="80000"/>
              <a:buFont typeface="Wingdings" pitchFamily="2" charset="2"/>
              <a:buChar char="Ø"/>
              <a:tabLst>
                <a:tab pos="1371600" algn="l"/>
              </a:tabLst>
              <a:defRPr/>
            </a:pPr>
            <a:endParaRPr lang="en-US" altLang="en-US" sz="1200" dirty="0" smtClean="0">
              <a:latin typeface="Arial" charset="0"/>
              <a:cs typeface="Arial" charset="0"/>
            </a:endParaRPr>
          </a:p>
          <a:p>
            <a:pPr marL="571500" lvl="1" indent="-350838" eaLnBrk="1" hangingPunct="1">
              <a:lnSpc>
                <a:spcPct val="90000"/>
              </a:lnSpc>
              <a:spcBef>
                <a:spcPts val="0"/>
              </a:spcBef>
              <a:buClr>
                <a:schemeClr val="tx1"/>
              </a:buClr>
              <a:buSzPct val="80000"/>
              <a:buFont typeface="Wingdings" pitchFamily="2" charset="2"/>
              <a:buChar char="Ø"/>
              <a:tabLst>
                <a:tab pos="1371600" algn="l"/>
              </a:tabLst>
              <a:defRPr/>
            </a:pPr>
            <a:endParaRPr lang="en-US" altLang="en-US" sz="1200" dirty="0" smtClean="0">
              <a:latin typeface="Arial" charset="0"/>
              <a:cs typeface="Arial" charset="0"/>
            </a:endParaRPr>
          </a:p>
          <a:p>
            <a:pPr marL="400050" lvl="1" indent="-236538" eaLnBrk="1" hangingPunct="1">
              <a:lnSpc>
                <a:spcPct val="90000"/>
              </a:lnSpc>
              <a:buClr>
                <a:schemeClr val="tx1"/>
              </a:buClr>
              <a:buSzPct val="80000"/>
              <a:buFont typeface="Wingdings" pitchFamily="2" charset="2"/>
              <a:buChar char="Ø"/>
              <a:defRPr/>
            </a:pPr>
            <a:r>
              <a:rPr lang="en-US" altLang="en-US" sz="2700" b="1" dirty="0" smtClean="0">
                <a:latin typeface="Arial" charset="0"/>
                <a:cs typeface="Arial" charset="0"/>
              </a:rPr>
              <a:t> </a:t>
            </a:r>
            <a:r>
              <a:rPr lang="en-US" altLang="en-US" sz="2400" b="1" dirty="0" smtClean="0">
                <a:latin typeface="Arial" charset="0"/>
                <a:cs typeface="Arial" charset="0"/>
              </a:rPr>
              <a:t> </a:t>
            </a:r>
            <a:r>
              <a:rPr lang="en-US" altLang="en-US" sz="2800" b="1" u="sng" dirty="0" smtClean="0">
                <a:latin typeface="Arial" charset="0"/>
                <a:cs typeface="Arial" charset="0"/>
              </a:rPr>
              <a:t>The Three Types of Rhetoric Proof</a:t>
            </a:r>
            <a:r>
              <a:rPr lang="en-US" altLang="en-US" sz="2800" b="1" dirty="0" smtClean="0">
                <a:latin typeface="Arial" charset="0"/>
                <a:cs typeface="Arial" charset="0"/>
              </a:rPr>
              <a:t> </a:t>
            </a:r>
            <a:r>
              <a:rPr lang="en-US" altLang="en-US" sz="2000" dirty="0" smtClean="0">
                <a:latin typeface="Arial" charset="0"/>
                <a:cs typeface="Arial" charset="0"/>
              </a:rPr>
              <a:t>(per Aristotle)</a:t>
            </a:r>
          </a:p>
          <a:p>
            <a:pPr marL="514350" lvl="1" indent="-350838" eaLnBrk="1" hangingPunct="1">
              <a:lnSpc>
                <a:spcPct val="90000"/>
              </a:lnSpc>
              <a:buClr>
                <a:schemeClr val="tx1"/>
              </a:buClr>
              <a:buSzPct val="80000"/>
              <a:buFont typeface="Wingdings" pitchFamily="2" charset="2"/>
              <a:buChar char="Ø"/>
              <a:defRPr/>
            </a:pPr>
            <a:endParaRPr lang="en-US" altLang="en-US" sz="1800" dirty="0" smtClean="0">
              <a:latin typeface="Arial" charset="0"/>
              <a:cs typeface="Arial" charset="0"/>
            </a:endParaRPr>
          </a:p>
          <a:p>
            <a:pPr marL="514350" lvl="1" indent="-350838" eaLnBrk="1" hangingPunct="1">
              <a:lnSpc>
                <a:spcPct val="90000"/>
              </a:lnSpc>
              <a:buClr>
                <a:schemeClr val="tx1"/>
              </a:buClr>
              <a:buSzPct val="80000"/>
              <a:buFont typeface="Wingdings" pitchFamily="2" charset="2"/>
              <a:buChar char="Ø"/>
              <a:defRPr/>
            </a:pPr>
            <a:r>
              <a:rPr lang="en-US" altLang="en-US" sz="3000" b="1" dirty="0" smtClean="0">
                <a:latin typeface="Arial" charset="0"/>
                <a:cs typeface="Arial" charset="0"/>
              </a:rPr>
              <a:t>Ethos</a:t>
            </a:r>
            <a:r>
              <a:rPr lang="en-US" altLang="en-US" sz="2800" dirty="0" smtClean="0">
                <a:latin typeface="Arial" charset="0"/>
                <a:cs typeface="Arial" charset="0"/>
              </a:rPr>
              <a:t> – how the character and credibility of a speaker can influence an audience to consider him or her to be believable. </a:t>
            </a:r>
            <a:r>
              <a:rPr lang="en-US" altLang="en-US" sz="2800" i="1" dirty="0" smtClean="0">
                <a:latin typeface="Arial" charset="0"/>
                <a:cs typeface="Arial" charset="0"/>
              </a:rPr>
              <a:t>(intelligent, moral, presentable, of good reputation, trustworthy)</a:t>
            </a:r>
          </a:p>
          <a:p>
            <a:pPr marL="514350" lvl="1" indent="-350838" eaLnBrk="1" hangingPunct="1">
              <a:lnSpc>
                <a:spcPct val="90000"/>
              </a:lnSpc>
              <a:buClr>
                <a:schemeClr val="tx1"/>
              </a:buClr>
              <a:buSzPct val="80000"/>
              <a:buFont typeface="Wingdings" pitchFamily="2" charset="2"/>
              <a:buChar char="Ø"/>
              <a:defRPr/>
            </a:pPr>
            <a:endParaRPr lang="en-US" altLang="en-US" sz="1400" dirty="0">
              <a:latin typeface="Arial" charset="0"/>
              <a:cs typeface="Arial" charset="0"/>
            </a:endParaRPr>
          </a:p>
          <a:p>
            <a:pPr marL="514350" lvl="1" indent="-350838" eaLnBrk="1" hangingPunct="1">
              <a:lnSpc>
                <a:spcPct val="90000"/>
              </a:lnSpc>
              <a:buClr>
                <a:schemeClr val="tx1"/>
              </a:buClr>
              <a:buSzPct val="80000"/>
              <a:buFont typeface="Wingdings" pitchFamily="2" charset="2"/>
              <a:buChar char="Ø"/>
              <a:defRPr/>
            </a:pPr>
            <a:r>
              <a:rPr lang="en-US" altLang="en-US" sz="3000" b="1" dirty="0" smtClean="0">
                <a:latin typeface="Arial" charset="0"/>
                <a:cs typeface="Arial" charset="0"/>
              </a:rPr>
              <a:t>Pathos</a:t>
            </a:r>
            <a:r>
              <a:rPr lang="en-US" altLang="en-US" sz="3000" dirty="0" smtClean="0">
                <a:latin typeface="Arial" charset="0"/>
                <a:cs typeface="Arial" charset="0"/>
              </a:rPr>
              <a:t> </a:t>
            </a:r>
            <a:r>
              <a:rPr lang="en-US" altLang="en-US" sz="2800" dirty="0" smtClean="0">
                <a:latin typeface="Arial" charset="0"/>
                <a:cs typeface="Arial" charset="0"/>
              </a:rPr>
              <a:t>– the use of emotional appeals to alter the audience’s judgment through metaphor, amplification, storytelling, or presenting the topic in a way that evokes strong emotions in the audience.</a:t>
            </a:r>
          </a:p>
          <a:p>
            <a:pPr marL="514350" lvl="1" indent="-350838" eaLnBrk="1" hangingPunct="1">
              <a:lnSpc>
                <a:spcPct val="90000"/>
              </a:lnSpc>
              <a:buClr>
                <a:schemeClr val="tx1"/>
              </a:buClr>
              <a:buSzPct val="80000"/>
              <a:buFont typeface="Wingdings" pitchFamily="2" charset="2"/>
              <a:buChar char="Ø"/>
              <a:defRPr/>
            </a:pPr>
            <a:endParaRPr lang="en-US" altLang="en-US" sz="1400" dirty="0">
              <a:latin typeface="Arial" charset="0"/>
              <a:cs typeface="Arial" charset="0"/>
            </a:endParaRPr>
          </a:p>
          <a:p>
            <a:pPr marL="514350" lvl="1" indent="-350838" eaLnBrk="1" hangingPunct="1">
              <a:lnSpc>
                <a:spcPct val="90000"/>
              </a:lnSpc>
              <a:buClr>
                <a:schemeClr val="tx1"/>
              </a:buClr>
              <a:buSzPct val="80000"/>
              <a:buFont typeface="Wingdings" pitchFamily="2" charset="2"/>
              <a:buChar char="Ø"/>
              <a:defRPr/>
            </a:pPr>
            <a:r>
              <a:rPr lang="en-US" altLang="en-US" sz="3000" b="1" dirty="0" smtClean="0">
                <a:latin typeface="Arial" charset="0"/>
                <a:cs typeface="Arial" charset="0"/>
              </a:rPr>
              <a:t>Logos</a:t>
            </a:r>
            <a:r>
              <a:rPr lang="en-US" altLang="en-US" sz="3000" dirty="0" smtClean="0">
                <a:latin typeface="Arial" charset="0"/>
                <a:cs typeface="Arial" charset="0"/>
              </a:rPr>
              <a:t> </a:t>
            </a:r>
            <a:r>
              <a:rPr lang="en-US" altLang="en-US" sz="2800" dirty="0" smtClean="0">
                <a:latin typeface="Arial" charset="0"/>
                <a:cs typeface="Arial" charset="0"/>
              </a:rPr>
              <a:t>– the use of reasoning, either inductive or deductive, to construct an argument.</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228600" y="0"/>
            <a:ext cx="8839200" cy="529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FontTx/>
              <a:buNone/>
            </a:pPr>
            <a:r>
              <a:rPr lang="en-US" altLang="en-US" sz="3600" b="1" u="sng">
                <a:latin typeface="Arial" charset="0"/>
              </a:rPr>
              <a:t>Communications &amp; Homiletics</a:t>
            </a:r>
            <a:r>
              <a:rPr lang="en-US" altLang="en-US" sz="3600" b="1">
                <a:latin typeface="Arial" charset="0"/>
              </a:rPr>
              <a:t> </a:t>
            </a:r>
            <a:r>
              <a:rPr lang="en-US" altLang="en-US" sz="2800" b="1">
                <a:latin typeface="Arial" charset="0"/>
              </a:rPr>
              <a:t>(CL2)</a:t>
            </a:r>
            <a:r>
              <a:rPr lang="en-US" altLang="en-US" sz="3600" b="1">
                <a:latin typeface="Arial" charset="0"/>
              </a:rPr>
              <a:t> </a:t>
            </a:r>
          </a:p>
          <a:p>
            <a:pPr eaLnBrk="1" hangingPunct="1">
              <a:spcBef>
                <a:spcPct val="0"/>
              </a:spcBef>
              <a:buClrTx/>
              <a:buSzTx/>
              <a:buFontTx/>
              <a:buNone/>
            </a:pPr>
            <a:endParaRPr lang="en-US" altLang="en-US" sz="600" b="1">
              <a:latin typeface="Arial" charset="0"/>
            </a:endParaRPr>
          </a:p>
          <a:p>
            <a:pPr eaLnBrk="1" hangingPunct="1">
              <a:spcBef>
                <a:spcPts val="600"/>
              </a:spcBef>
              <a:buClrTx/>
              <a:buSzTx/>
              <a:buFontTx/>
              <a:buNone/>
            </a:pPr>
            <a:r>
              <a:rPr lang="en-US" altLang="en-US" sz="3200">
                <a:latin typeface="Arial" charset="0"/>
              </a:rPr>
              <a:t>Jan. 29 – Introduction to Rhetoric</a:t>
            </a:r>
          </a:p>
          <a:p>
            <a:pPr eaLnBrk="1" hangingPunct="1">
              <a:spcBef>
                <a:spcPts val="600"/>
              </a:spcBef>
              <a:buClrTx/>
              <a:buSzTx/>
              <a:buFontTx/>
              <a:buNone/>
            </a:pPr>
            <a:r>
              <a:rPr lang="en-US" altLang="en-US" sz="3200">
                <a:latin typeface="Arial" charset="0"/>
              </a:rPr>
              <a:t>Feb. 5 – Invention (finding the meaning)</a:t>
            </a:r>
          </a:p>
          <a:p>
            <a:pPr eaLnBrk="1" hangingPunct="1">
              <a:spcBef>
                <a:spcPts val="600"/>
              </a:spcBef>
              <a:buClrTx/>
              <a:buSzTx/>
              <a:buFontTx/>
              <a:buNone/>
            </a:pPr>
            <a:r>
              <a:rPr lang="en-US" altLang="en-US" sz="3200">
                <a:latin typeface="Arial" charset="0"/>
              </a:rPr>
              <a:t>Feb. 12 – Arrangement (organizing)</a:t>
            </a:r>
          </a:p>
          <a:p>
            <a:pPr eaLnBrk="1" hangingPunct="1">
              <a:spcBef>
                <a:spcPts val="600"/>
              </a:spcBef>
              <a:buClrTx/>
              <a:buSzTx/>
              <a:buFontTx/>
              <a:buNone/>
            </a:pPr>
            <a:r>
              <a:rPr lang="en-US" altLang="en-US" sz="3200">
                <a:latin typeface="Arial" charset="0"/>
              </a:rPr>
              <a:t>Feb. 19 – Style (answering real questions)</a:t>
            </a:r>
          </a:p>
          <a:p>
            <a:pPr eaLnBrk="1" hangingPunct="1">
              <a:spcBef>
                <a:spcPts val="600"/>
              </a:spcBef>
              <a:buClrTx/>
              <a:buSzTx/>
              <a:buFont typeface="Wingdings 3" pitchFamily="18" charset="2"/>
              <a:buNone/>
            </a:pPr>
            <a:r>
              <a:rPr lang="en-US" altLang="en-US" sz="3200">
                <a:latin typeface="Arial" charset="0"/>
              </a:rPr>
              <a:t>Feb. 26 – Memory (preparing to present)</a:t>
            </a:r>
          </a:p>
          <a:p>
            <a:pPr eaLnBrk="1" hangingPunct="1">
              <a:spcBef>
                <a:spcPts val="600"/>
              </a:spcBef>
              <a:buClrTx/>
              <a:buSzTx/>
              <a:buFont typeface="Wingdings 3" pitchFamily="18" charset="2"/>
              <a:buNone/>
            </a:pPr>
            <a:r>
              <a:rPr lang="en-US" altLang="en-US" sz="3200">
                <a:latin typeface="Arial" charset="0"/>
              </a:rPr>
              <a:t>Mar. 5 – Delivery (the presentation)</a:t>
            </a:r>
          </a:p>
          <a:p>
            <a:pPr eaLnBrk="1" hangingPunct="1">
              <a:spcBef>
                <a:spcPts val="600"/>
              </a:spcBef>
              <a:buClrTx/>
              <a:buSzTx/>
              <a:buFont typeface="Wingdings 3" pitchFamily="18" charset="2"/>
              <a:buNone/>
            </a:pPr>
            <a:r>
              <a:rPr lang="en-US" altLang="en-US" sz="3200">
                <a:latin typeface="Arial" charset="0"/>
              </a:rPr>
              <a:t>Mar. 12 – The Act of Preaching and Teaching</a:t>
            </a:r>
          </a:p>
          <a:p>
            <a:pPr eaLnBrk="1" hangingPunct="1">
              <a:spcBef>
                <a:spcPts val="600"/>
              </a:spcBef>
              <a:buClrTx/>
              <a:buSzTx/>
              <a:buFont typeface="Wingdings 3" pitchFamily="18" charset="2"/>
              <a:buNone/>
            </a:pPr>
            <a:r>
              <a:rPr lang="en-US" altLang="en-US" sz="3200">
                <a:latin typeface="Arial" charset="0"/>
              </a:rPr>
              <a:t>Mar. 19 – Applying the Principles; Final Exam</a:t>
            </a: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0" y="76200"/>
            <a:ext cx="9059863" cy="7010400"/>
          </a:xfrm>
        </p:spPr>
        <p:txBody>
          <a:bodyPr/>
          <a:lstStyle/>
          <a:p>
            <a:pPr marL="571500" lvl="1" indent="-350838" eaLnBrk="1" hangingPunct="1">
              <a:lnSpc>
                <a:spcPct val="90000"/>
              </a:lnSpc>
              <a:spcBef>
                <a:spcPts val="0"/>
              </a:spcBef>
              <a:buClr>
                <a:schemeClr val="tx1"/>
              </a:buClr>
              <a:buSzPct val="80000"/>
              <a:buFont typeface="Wingdings" pitchFamily="2" charset="2"/>
              <a:buChar char="Ø"/>
              <a:tabLst>
                <a:tab pos="1371600" algn="l"/>
              </a:tabLst>
              <a:defRPr/>
            </a:pPr>
            <a:r>
              <a:rPr lang="en-US" altLang="en-US" sz="3000" b="1" dirty="0" smtClean="0">
                <a:latin typeface="Arial" charset="0"/>
                <a:cs typeface="Arial" charset="0"/>
              </a:rPr>
              <a:t> Rhetoric</a:t>
            </a:r>
            <a:r>
              <a:rPr lang="en-US" altLang="en-US" sz="3000" dirty="0">
                <a:latin typeface="Arial" charset="0"/>
                <a:cs typeface="Arial" charset="0"/>
              </a:rPr>
              <a:t> </a:t>
            </a:r>
            <a:r>
              <a:rPr lang="en-US" altLang="en-US" sz="3000" dirty="0" smtClean="0">
                <a:latin typeface="Arial" charset="0"/>
                <a:cs typeface="Arial" charset="0"/>
              </a:rPr>
              <a:t>– </a:t>
            </a:r>
            <a:r>
              <a:rPr lang="en-US" altLang="en-US" sz="2800" dirty="0" smtClean="0">
                <a:latin typeface="Arial" charset="0"/>
                <a:cs typeface="Arial" charset="0"/>
              </a:rPr>
              <a:t>the use of language (</a:t>
            </a:r>
            <a:r>
              <a:rPr lang="en-US" altLang="en-US" sz="2800" dirty="0">
                <a:latin typeface="Arial" charset="0"/>
                <a:cs typeface="Arial" charset="0"/>
              </a:rPr>
              <a:t>logic </a:t>
            </a:r>
            <a:r>
              <a:rPr lang="en-US" altLang="en-US" sz="2800" dirty="0" smtClean="0">
                <a:latin typeface="Arial" charset="0"/>
                <a:cs typeface="Arial" charset="0"/>
              </a:rPr>
              <a:t>+ grammar) 	to instruct &amp; persuade a listener or reader.</a:t>
            </a:r>
          </a:p>
          <a:p>
            <a:pPr marL="571500" lvl="1" indent="-350838" eaLnBrk="1" hangingPunct="1">
              <a:lnSpc>
                <a:spcPct val="90000"/>
              </a:lnSpc>
              <a:spcBef>
                <a:spcPts val="0"/>
              </a:spcBef>
              <a:buClr>
                <a:schemeClr val="tx1"/>
              </a:buClr>
              <a:buSzPct val="80000"/>
              <a:buFont typeface="Wingdings" pitchFamily="2" charset="2"/>
              <a:buChar char="Ø"/>
              <a:tabLst>
                <a:tab pos="1371600" algn="l"/>
              </a:tabLst>
              <a:defRPr/>
            </a:pPr>
            <a:endParaRPr lang="en-US" altLang="en-US" sz="1200" dirty="0" smtClean="0">
              <a:latin typeface="Arial" charset="0"/>
              <a:cs typeface="Arial" charset="0"/>
            </a:endParaRPr>
          </a:p>
          <a:p>
            <a:pPr marL="514350" lvl="1" indent="-350838" eaLnBrk="1" hangingPunct="1">
              <a:lnSpc>
                <a:spcPct val="90000"/>
              </a:lnSpc>
              <a:buClr>
                <a:schemeClr val="tx1"/>
              </a:buClr>
              <a:buSzPct val="80000"/>
              <a:buFont typeface="Wingdings" pitchFamily="2" charset="2"/>
              <a:buChar char="Ø"/>
              <a:defRPr/>
            </a:pPr>
            <a:r>
              <a:rPr lang="en-US" altLang="en-US" sz="2700" b="1" dirty="0" smtClean="0">
                <a:latin typeface="Arial" charset="0"/>
                <a:cs typeface="Arial" charset="0"/>
              </a:rPr>
              <a:t> </a:t>
            </a:r>
            <a:r>
              <a:rPr lang="en-US" altLang="en-US" sz="2700" b="1" u="sng" dirty="0" smtClean="0">
                <a:latin typeface="Arial" charset="0"/>
                <a:cs typeface="Arial" charset="0"/>
              </a:rPr>
              <a:t>The Five Canons of Rhetoric</a:t>
            </a:r>
            <a:r>
              <a:rPr lang="en-US" altLang="en-US" sz="2700" b="1" dirty="0" smtClean="0">
                <a:latin typeface="Arial" charset="0"/>
                <a:cs typeface="Arial" charset="0"/>
              </a:rPr>
              <a:t> </a:t>
            </a:r>
            <a:r>
              <a:rPr lang="en-US" altLang="en-US" sz="2400" dirty="0" smtClean="0">
                <a:latin typeface="Arial" charset="0"/>
                <a:cs typeface="Arial" charset="0"/>
              </a:rPr>
              <a:t>(per Aristotle)</a:t>
            </a:r>
          </a:p>
          <a:p>
            <a:pPr lvl="2" eaLnBrk="1" hangingPunct="1">
              <a:lnSpc>
                <a:spcPct val="90000"/>
              </a:lnSpc>
              <a:buClr>
                <a:schemeClr val="tx1"/>
              </a:buClr>
              <a:buSzPct val="80000"/>
              <a:buFont typeface="Wingdings" pitchFamily="2" charset="2"/>
              <a:buChar char="Ø"/>
              <a:defRPr/>
            </a:pPr>
            <a:r>
              <a:rPr lang="en-US" altLang="en-US" sz="2400" b="1" dirty="0" smtClean="0">
                <a:latin typeface="Arial" charset="0"/>
                <a:cs typeface="Arial" charset="0"/>
              </a:rPr>
              <a:t>Invention</a:t>
            </a:r>
            <a:r>
              <a:rPr lang="en-US" altLang="en-US" sz="2400" dirty="0" smtClean="0">
                <a:latin typeface="Arial" charset="0"/>
                <a:cs typeface="Arial" charset="0"/>
              </a:rPr>
              <a:t> – evaluating your purpose and developing the argument or message.  (</a:t>
            </a:r>
            <a:r>
              <a:rPr lang="en-US" altLang="en-US" sz="2400" u="sng" dirty="0" smtClean="0">
                <a:latin typeface="Arial" charset="0"/>
                <a:cs typeface="Arial" charset="0"/>
              </a:rPr>
              <a:t>What</a:t>
            </a:r>
            <a:r>
              <a:rPr lang="en-US" altLang="en-US" sz="2400" dirty="0" smtClean="0">
                <a:latin typeface="Arial" charset="0"/>
                <a:cs typeface="Arial" charset="0"/>
              </a:rPr>
              <a:t> do you want or need to say, and </a:t>
            </a:r>
            <a:r>
              <a:rPr lang="en-US" altLang="en-US" sz="2400" u="sng" dirty="0" smtClean="0">
                <a:latin typeface="Arial" charset="0"/>
                <a:cs typeface="Arial" charset="0"/>
              </a:rPr>
              <a:t>why</a:t>
            </a:r>
            <a:r>
              <a:rPr lang="en-US" altLang="en-US" sz="2400" dirty="0" smtClean="0">
                <a:latin typeface="Arial" charset="0"/>
                <a:cs typeface="Arial" charset="0"/>
              </a:rPr>
              <a:t> do you need to say it?)</a:t>
            </a:r>
          </a:p>
          <a:p>
            <a:pPr lvl="2" eaLnBrk="1" hangingPunct="1">
              <a:lnSpc>
                <a:spcPct val="90000"/>
              </a:lnSpc>
              <a:buClr>
                <a:schemeClr val="tx1"/>
              </a:buClr>
              <a:buSzPct val="80000"/>
              <a:buFont typeface="Wingdings" pitchFamily="2" charset="2"/>
              <a:buChar char="Ø"/>
              <a:defRPr/>
            </a:pPr>
            <a:r>
              <a:rPr lang="en-US" altLang="en-US" sz="2400" b="1" dirty="0" smtClean="0">
                <a:latin typeface="Arial" charset="0"/>
                <a:cs typeface="Arial" charset="0"/>
              </a:rPr>
              <a:t>Arrangement</a:t>
            </a:r>
            <a:r>
              <a:rPr lang="en-US" altLang="en-US" sz="2400" dirty="0" smtClean="0">
                <a:latin typeface="Arial" charset="0"/>
                <a:cs typeface="Arial" charset="0"/>
              </a:rPr>
              <a:t> – organizing the argument or message for best effect.  (How do I </a:t>
            </a:r>
            <a:r>
              <a:rPr lang="en-US" altLang="en-US" sz="2400" u="sng" dirty="0" smtClean="0">
                <a:latin typeface="Arial" charset="0"/>
                <a:cs typeface="Arial" charset="0"/>
              </a:rPr>
              <a:t>structure and organize</a:t>
            </a:r>
            <a:r>
              <a:rPr lang="en-US" altLang="en-US" sz="2400" dirty="0" smtClean="0">
                <a:latin typeface="Arial" charset="0"/>
                <a:cs typeface="Arial" charset="0"/>
              </a:rPr>
              <a:t> my message to best communicate with </a:t>
            </a:r>
            <a:r>
              <a:rPr lang="en-US" altLang="en-US" sz="2400" i="1" dirty="0" smtClean="0">
                <a:latin typeface="Arial" charset="0"/>
                <a:cs typeface="Arial" charset="0"/>
              </a:rPr>
              <a:t>this</a:t>
            </a:r>
            <a:r>
              <a:rPr lang="en-US" altLang="en-US" sz="2400" dirty="0" smtClean="0">
                <a:latin typeface="Arial" charset="0"/>
                <a:cs typeface="Arial" charset="0"/>
              </a:rPr>
              <a:t> audience?)</a:t>
            </a:r>
          </a:p>
          <a:p>
            <a:pPr lvl="2" eaLnBrk="1" hangingPunct="1">
              <a:lnSpc>
                <a:spcPct val="90000"/>
              </a:lnSpc>
              <a:buClr>
                <a:schemeClr val="tx1"/>
              </a:buClr>
              <a:buSzPct val="80000"/>
              <a:buFont typeface="Wingdings" pitchFamily="2" charset="2"/>
              <a:buChar char="Ø"/>
              <a:defRPr/>
            </a:pPr>
            <a:r>
              <a:rPr lang="en-US" altLang="en-US" sz="2400" b="1" dirty="0" smtClean="0">
                <a:latin typeface="Arial" charset="0"/>
                <a:cs typeface="Arial" charset="0"/>
              </a:rPr>
              <a:t>Style</a:t>
            </a:r>
            <a:r>
              <a:rPr lang="en-US" altLang="en-US" sz="2400" dirty="0" smtClean="0">
                <a:latin typeface="Arial" charset="0"/>
                <a:cs typeface="Arial" charset="0"/>
              </a:rPr>
              <a:t> – determining how best to present the argument or message.  (</a:t>
            </a:r>
            <a:r>
              <a:rPr lang="en-US" altLang="en-US" sz="2400" u="sng" dirty="0" smtClean="0">
                <a:latin typeface="Arial" charset="0"/>
                <a:cs typeface="Arial" charset="0"/>
              </a:rPr>
              <a:t>By what approach</a:t>
            </a:r>
            <a:r>
              <a:rPr lang="en-US" altLang="en-US" sz="2400" dirty="0" smtClean="0">
                <a:latin typeface="Arial" charset="0"/>
                <a:cs typeface="Arial" charset="0"/>
              </a:rPr>
              <a:t> can I best communicate </a:t>
            </a:r>
            <a:r>
              <a:rPr lang="en-US" altLang="en-US" sz="2400" i="1" dirty="0" smtClean="0">
                <a:latin typeface="Arial" charset="0"/>
                <a:cs typeface="Arial" charset="0"/>
              </a:rPr>
              <a:t>this</a:t>
            </a:r>
            <a:r>
              <a:rPr lang="en-US" altLang="en-US" sz="2400" dirty="0" smtClean="0">
                <a:latin typeface="Arial" charset="0"/>
                <a:cs typeface="Arial" charset="0"/>
              </a:rPr>
              <a:t> message to </a:t>
            </a:r>
            <a:r>
              <a:rPr lang="en-US" altLang="en-US" sz="2400" i="1" dirty="0" smtClean="0">
                <a:latin typeface="Arial" charset="0"/>
                <a:cs typeface="Arial" charset="0"/>
              </a:rPr>
              <a:t>this</a:t>
            </a:r>
            <a:r>
              <a:rPr lang="en-US" altLang="en-US" sz="2400" dirty="0" smtClean="0">
                <a:latin typeface="Arial" charset="0"/>
                <a:cs typeface="Arial" charset="0"/>
              </a:rPr>
              <a:t> audience?)</a:t>
            </a:r>
          </a:p>
          <a:p>
            <a:pPr lvl="2" eaLnBrk="1" hangingPunct="1">
              <a:lnSpc>
                <a:spcPct val="90000"/>
              </a:lnSpc>
              <a:buClr>
                <a:schemeClr val="tx1"/>
              </a:buClr>
              <a:buSzPct val="80000"/>
              <a:buFont typeface="Wingdings" pitchFamily="2" charset="2"/>
              <a:buChar char="Ø"/>
              <a:defRPr/>
            </a:pPr>
            <a:r>
              <a:rPr lang="en-US" altLang="en-US" sz="2400" b="1" dirty="0" smtClean="0">
                <a:latin typeface="Arial" charset="0"/>
                <a:cs typeface="Arial" charset="0"/>
              </a:rPr>
              <a:t>Memory</a:t>
            </a:r>
            <a:r>
              <a:rPr lang="en-US" altLang="en-US" sz="2400" dirty="0" smtClean="0">
                <a:latin typeface="Arial" charset="0"/>
                <a:cs typeface="Arial" charset="0"/>
              </a:rPr>
              <a:t> – learning and/or memorizing the argument or message.  (</a:t>
            </a:r>
            <a:r>
              <a:rPr lang="en-US" altLang="en-US" sz="2400" u="sng" dirty="0" smtClean="0">
                <a:latin typeface="Arial" charset="0"/>
                <a:cs typeface="Arial" charset="0"/>
              </a:rPr>
              <a:t>How can I be best prepared</a:t>
            </a:r>
            <a:r>
              <a:rPr lang="en-US" altLang="en-US" sz="2400" dirty="0" smtClean="0">
                <a:latin typeface="Arial" charset="0"/>
                <a:cs typeface="Arial" charset="0"/>
              </a:rPr>
              <a:t> to effectively deliver this message to this audience?) </a:t>
            </a:r>
          </a:p>
          <a:p>
            <a:pPr lvl="2" eaLnBrk="1" hangingPunct="1">
              <a:lnSpc>
                <a:spcPct val="90000"/>
              </a:lnSpc>
              <a:buClr>
                <a:schemeClr val="tx1"/>
              </a:buClr>
              <a:buSzPct val="80000"/>
              <a:buFont typeface="Wingdings" pitchFamily="2" charset="2"/>
              <a:buChar char="Ø"/>
              <a:defRPr/>
            </a:pPr>
            <a:r>
              <a:rPr lang="en-US" altLang="en-US" sz="2400" b="1" dirty="0" smtClean="0">
                <a:latin typeface="Arial" charset="0"/>
                <a:cs typeface="Arial" charset="0"/>
              </a:rPr>
              <a:t>Delivery</a:t>
            </a:r>
            <a:r>
              <a:rPr lang="en-US" altLang="en-US" sz="2400" dirty="0" smtClean="0">
                <a:latin typeface="Arial" charset="0"/>
                <a:cs typeface="Arial" charset="0"/>
              </a:rPr>
              <a:t> – the gestures, pronunciation, tone and pace used when presenting.  (In the most practical terms, </a:t>
            </a:r>
            <a:r>
              <a:rPr lang="en-US" altLang="en-US" sz="2400" u="sng" dirty="0" smtClean="0">
                <a:latin typeface="Arial" charset="0"/>
                <a:cs typeface="Arial" charset="0"/>
              </a:rPr>
              <a:t>how can I best present</a:t>
            </a:r>
            <a:r>
              <a:rPr lang="en-US" altLang="en-US" sz="2400" dirty="0" smtClean="0">
                <a:latin typeface="Arial" charset="0"/>
                <a:cs typeface="Arial" charset="0"/>
              </a:rPr>
              <a:t> this message?)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0" y="76200"/>
            <a:ext cx="9059863" cy="7010400"/>
          </a:xfrm>
        </p:spPr>
        <p:txBody>
          <a:bodyPr/>
          <a:lstStyle/>
          <a:p>
            <a:pPr marL="571500" lvl="1" indent="-350838" eaLnBrk="1" hangingPunct="1">
              <a:lnSpc>
                <a:spcPct val="90000"/>
              </a:lnSpc>
              <a:spcBef>
                <a:spcPts val="0"/>
              </a:spcBef>
              <a:buClr>
                <a:schemeClr val="tx1"/>
              </a:buClr>
              <a:buSzPct val="80000"/>
              <a:buFont typeface="Wingdings" pitchFamily="2" charset="2"/>
              <a:buChar char="Ø"/>
              <a:tabLst>
                <a:tab pos="1371600" algn="l"/>
              </a:tabLst>
              <a:defRPr/>
            </a:pPr>
            <a:r>
              <a:rPr lang="en-US" altLang="en-US" sz="3000" b="1" dirty="0" smtClean="0">
                <a:latin typeface="Arial" charset="0"/>
                <a:cs typeface="Arial" charset="0"/>
              </a:rPr>
              <a:t> Rhetoric</a:t>
            </a:r>
            <a:r>
              <a:rPr lang="en-US" altLang="en-US" sz="3000" dirty="0">
                <a:latin typeface="Arial" charset="0"/>
                <a:cs typeface="Arial" charset="0"/>
              </a:rPr>
              <a:t> </a:t>
            </a:r>
            <a:r>
              <a:rPr lang="en-US" altLang="en-US" sz="3000" dirty="0" smtClean="0">
                <a:latin typeface="Arial" charset="0"/>
                <a:cs typeface="Arial" charset="0"/>
              </a:rPr>
              <a:t>– </a:t>
            </a:r>
            <a:r>
              <a:rPr lang="en-US" altLang="en-US" sz="2800" dirty="0" smtClean="0">
                <a:latin typeface="Arial" charset="0"/>
                <a:cs typeface="Arial" charset="0"/>
              </a:rPr>
              <a:t>the use of language (</a:t>
            </a:r>
            <a:r>
              <a:rPr lang="en-US" altLang="en-US" sz="2800" dirty="0">
                <a:latin typeface="Arial" charset="0"/>
                <a:cs typeface="Arial" charset="0"/>
              </a:rPr>
              <a:t>logic </a:t>
            </a:r>
            <a:r>
              <a:rPr lang="en-US" altLang="en-US" sz="2800" dirty="0" smtClean="0">
                <a:latin typeface="Arial" charset="0"/>
                <a:cs typeface="Arial" charset="0"/>
              </a:rPr>
              <a:t>+ grammar) 	to instruct &amp; persuade a listener or reader.</a:t>
            </a:r>
          </a:p>
          <a:p>
            <a:pPr marL="571500" lvl="1" indent="-350838" eaLnBrk="1" hangingPunct="1">
              <a:lnSpc>
                <a:spcPct val="90000"/>
              </a:lnSpc>
              <a:spcBef>
                <a:spcPts val="0"/>
              </a:spcBef>
              <a:buClr>
                <a:schemeClr val="tx1"/>
              </a:buClr>
              <a:buSzPct val="80000"/>
              <a:buFont typeface="Wingdings" pitchFamily="2" charset="2"/>
              <a:buChar char="Ø"/>
              <a:tabLst>
                <a:tab pos="1371600" algn="l"/>
              </a:tabLst>
              <a:defRPr/>
            </a:pPr>
            <a:endParaRPr lang="en-US" altLang="en-US" sz="1200" dirty="0" smtClean="0">
              <a:latin typeface="Arial" charset="0"/>
              <a:cs typeface="Arial" charset="0"/>
            </a:endParaRPr>
          </a:p>
          <a:p>
            <a:pPr marL="514350" lvl="1" indent="-350838" eaLnBrk="1" hangingPunct="1">
              <a:lnSpc>
                <a:spcPct val="90000"/>
              </a:lnSpc>
              <a:buClr>
                <a:schemeClr val="tx1"/>
              </a:buClr>
              <a:buSzPct val="80000"/>
              <a:buFont typeface="Wingdings" pitchFamily="2" charset="2"/>
              <a:buChar char="Ø"/>
              <a:defRPr/>
            </a:pPr>
            <a:r>
              <a:rPr lang="en-US" altLang="en-US" sz="2700" b="1" dirty="0" smtClean="0">
                <a:latin typeface="Arial" charset="0"/>
                <a:cs typeface="Arial" charset="0"/>
              </a:rPr>
              <a:t> </a:t>
            </a:r>
            <a:r>
              <a:rPr lang="en-US" altLang="en-US" sz="2700" b="1" u="sng" dirty="0" smtClean="0">
                <a:latin typeface="Arial" charset="0"/>
                <a:cs typeface="Arial" charset="0"/>
              </a:rPr>
              <a:t>The Five Canons of Rhetoric</a:t>
            </a:r>
            <a:r>
              <a:rPr lang="en-US" altLang="en-US" sz="2700" b="1" dirty="0" smtClean="0">
                <a:latin typeface="Arial" charset="0"/>
                <a:cs typeface="Arial" charset="0"/>
              </a:rPr>
              <a:t> </a:t>
            </a:r>
            <a:r>
              <a:rPr lang="en-US" altLang="en-US" sz="2400" dirty="0" smtClean="0">
                <a:latin typeface="Arial" charset="0"/>
                <a:cs typeface="Arial" charset="0"/>
              </a:rPr>
              <a:t>(per Aristotle)</a:t>
            </a:r>
          </a:p>
          <a:p>
            <a:pPr lvl="2" eaLnBrk="1" hangingPunct="1">
              <a:lnSpc>
                <a:spcPct val="90000"/>
              </a:lnSpc>
              <a:buClr>
                <a:schemeClr val="tx1"/>
              </a:buClr>
              <a:buSzPct val="80000"/>
              <a:buFont typeface="Wingdings" pitchFamily="2" charset="2"/>
              <a:buChar char="Ø"/>
              <a:defRPr/>
            </a:pPr>
            <a:r>
              <a:rPr lang="en-US" altLang="en-US" sz="2400" b="1" dirty="0" smtClean="0">
                <a:solidFill>
                  <a:schemeClr val="bg1">
                    <a:lumMod val="75000"/>
                  </a:schemeClr>
                </a:solidFill>
                <a:latin typeface="Arial" charset="0"/>
                <a:cs typeface="Arial" charset="0"/>
              </a:rPr>
              <a:t>Invention</a:t>
            </a:r>
            <a:r>
              <a:rPr lang="en-US" altLang="en-US" sz="2400" dirty="0" smtClean="0">
                <a:solidFill>
                  <a:schemeClr val="bg1">
                    <a:lumMod val="75000"/>
                  </a:schemeClr>
                </a:solidFill>
                <a:latin typeface="Arial" charset="0"/>
                <a:cs typeface="Arial" charset="0"/>
              </a:rPr>
              <a:t> – evaluating your purpose and developing the argument or message.  (</a:t>
            </a:r>
            <a:r>
              <a:rPr lang="en-US" altLang="en-US" sz="2400" u="sng" dirty="0" smtClean="0">
                <a:solidFill>
                  <a:schemeClr val="bg1">
                    <a:lumMod val="75000"/>
                  </a:schemeClr>
                </a:solidFill>
                <a:latin typeface="Arial" charset="0"/>
                <a:cs typeface="Arial" charset="0"/>
              </a:rPr>
              <a:t>What</a:t>
            </a:r>
            <a:r>
              <a:rPr lang="en-US" altLang="en-US" sz="2400" dirty="0" smtClean="0">
                <a:solidFill>
                  <a:schemeClr val="bg1">
                    <a:lumMod val="75000"/>
                  </a:schemeClr>
                </a:solidFill>
                <a:latin typeface="Arial" charset="0"/>
                <a:cs typeface="Arial" charset="0"/>
              </a:rPr>
              <a:t> do you want or need to say, and </a:t>
            </a:r>
            <a:r>
              <a:rPr lang="en-US" altLang="en-US" sz="2400" u="sng" dirty="0" smtClean="0">
                <a:solidFill>
                  <a:schemeClr val="bg1">
                    <a:lumMod val="75000"/>
                  </a:schemeClr>
                </a:solidFill>
                <a:latin typeface="Arial" charset="0"/>
                <a:cs typeface="Arial" charset="0"/>
              </a:rPr>
              <a:t>why</a:t>
            </a:r>
            <a:r>
              <a:rPr lang="en-US" altLang="en-US" sz="2400" dirty="0" smtClean="0">
                <a:solidFill>
                  <a:schemeClr val="bg1">
                    <a:lumMod val="75000"/>
                  </a:schemeClr>
                </a:solidFill>
                <a:latin typeface="Arial" charset="0"/>
                <a:cs typeface="Arial" charset="0"/>
              </a:rPr>
              <a:t> do you need to say it?)</a:t>
            </a:r>
          </a:p>
          <a:p>
            <a:pPr lvl="2" eaLnBrk="1" hangingPunct="1">
              <a:lnSpc>
                <a:spcPct val="90000"/>
              </a:lnSpc>
              <a:buClr>
                <a:schemeClr val="tx1"/>
              </a:buClr>
              <a:buSzPct val="80000"/>
              <a:buFont typeface="Wingdings" pitchFamily="2" charset="2"/>
              <a:buChar char="Ø"/>
              <a:defRPr/>
            </a:pPr>
            <a:r>
              <a:rPr lang="en-US" altLang="en-US" sz="2400" b="1" dirty="0" smtClean="0">
                <a:latin typeface="Arial" charset="0"/>
                <a:cs typeface="Arial" charset="0"/>
              </a:rPr>
              <a:t>Arrangement</a:t>
            </a:r>
            <a:r>
              <a:rPr lang="en-US" altLang="en-US" sz="2400" dirty="0" smtClean="0">
                <a:latin typeface="Arial" charset="0"/>
                <a:cs typeface="Arial" charset="0"/>
              </a:rPr>
              <a:t>  (</a:t>
            </a:r>
            <a:r>
              <a:rPr lang="en-US" altLang="en-US" sz="2400" i="1" dirty="0" err="1" smtClean="0">
                <a:latin typeface="Arial" charset="0"/>
                <a:cs typeface="Arial" charset="0"/>
              </a:rPr>
              <a:t>depositio</a:t>
            </a:r>
            <a:r>
              <a:rPr lang="en-US" altLang="en-US" sz="2400" dirty="0" smtClean="0">
                <a:latin typeface="Arial" charset="0"/>
                <a:cs typeface="Arial" charset="0"/>
              </a:rPr>
              <a:t>)– organizing the argument or message for best effect.  (How do I </a:t>
            </a:r>
            <a:r>
              <a:rPr lang="en-US" altLang="en-US" sz="2400" u="sng" dirty="0" smtClean="0">
                <a:latin typeface="Arial" charset="0"/>
                <a:cs typeface="Arial" charset="0"/>
              </a:rPr>
              <a:t>structure and organize</a:t>
            </a:r>
            <a:r>
              <a:rPr lang="en-US" altLang="en-US" sz="2400" dirty="0" smtClean="0">
                <a:latin typeface="Arial" charset="0"/>
                <a:cs typeface="Arial" charset="0"/>
              </a:rPr>
              <a:t> my message to best communicate with </a:t>
            </a:r>
            <a:r>
              <a:rPr lang="en-US" altLang="en-US" sz="2400" i="1" dirty="0" smtClean="0">
                <a:latin typeface="Arial" charset="0"/>
                <a:cs typeface="Arial" charset="0"/>
              </a:rPr>
              <a:t>this</a:t>
            </a:r>
            <a:r>
              <a:rPr lang="en-US" altLang="en-US" sz="2400" dirty="0" smtClean="0">
                <a:latin typeface="Arial" charset="0"/>
                <a:cs typeface="Arial" charset="0"/>
              </a:rPr>
              <a:t> audience?)</a:t>
            </a:r>
          </a:p>
          <a:p>
            <a:pPr lvl="2" eaLnBrk="1" hangingPunct="1">
              <a:lnSpc>
                <a:spcPct val="90000"/>
              </a:lnSpc>
              <a:buClr>
                <a:schemeClr val="tx1"/>
              </a:buClr>
              <a:buSzPct val="80000"/>
              <a:buFont typeface="Wingdings" pitchFamily="2" charset="2"/>
              <a:buChar char="Ø"/>
              <a:defRPr/>
            </a:pPr>
            <a:r>
              <a:rPr lang="en-US" altLang="en-US" sz="2400" b="1" dirty="0" smtClean="0">
                <a:solidFill>
                  <a:schemeClr val="bg1">
                    <a:lumMod val="65000"/>
                  </a:schemeClr>
                </a:solidFill>
                <a:latin typeface="Arial" charset="0"/>
                <a:cs typeface="Arial" charset="0"/>
              </a:rPr>
              <a:t>Style</a:t>
            </a:r>
            <a:r>
              <a:rPr lang="en-US" altLang="en-US" sz="2400" dirty="0" smtClean="0">
                <a:solidFill>
                  <a:schemeClr val="bg1">
                    <a:lumMod val="65000"/>
                  </a:schemeClr>
                </a:solidFill>
                <a:latin typeface="Arial" charset="0"/>
                <a:cs typeface="Arial" charset="0"/>
              </a:rPr>
              <a:t> – determining how best to present the argument or message.  (</a:t>
            </a:r>
            <a:r>
              <a:rPr lang="en-US" altLang="en-US" sz="2400" u="sng" dirty="0" smtClean="0">
                <a:solidFill>
                  <a:schemeClr val="bg1">
                    <a:lumMod val="65000"/>
                  </a:schemeClr>
                </a:solidFill>
                <a:latin typeface="Arial" charset="0"/>
                <a:cs typeface="Arial" charset="0"/>
              </a:rPr>
              <a:t>By what approach</a:t>
            </a:r>
            <a:r>
              <a:rPr lang="en-US" altLang="en-US" sz="2400" dirty="0" smtClean="0">
                <a:solidFill>
                  <a:schemeClr val="bg1">
                    <a:lumMod val="65000"/>
                  </a:schemeClr>
                </a:solidFill>
                <a:latin typeface="Arial" charset="0"/>
                <a:cs typeface="Arial" charset="0"/>
              </a:rPr>
              <a:t> can I best communicate </a:t>
            </a:r>
            <a:r>
              <a:rPr lang="en-US" altLang="en-US" sz="2400" i="1" dirty="0" smtClean="0">
                <a:solidFill>
                  <a:schemeClr val="bg1">
                    <a:lumMod val="65000"/>
                  </a:schemeClr>
                </a:solidFill>
                <a:latin typeface="Arial" charset="0"/>
                <a:cs typeface="Arial" charset="0"/>
              </a:rPr>
              <a:t>this</a:t>
            </a:r>
            <a:r>
              <a:rPr lang="en-US" altLang="en-US" sz="2400" dirty="0" smtClean="0">
                <a:solidFill>
                  <a:schemeClr val="bg1">
                    <a:lumMod val="65000"/>
                  </a:schemeClr>
                </a:solidFill>
                <a:latin typeface="Arial" charset="0"/>
                <a:cs typeface="Arial" charset="0"/>
              </a:rPr>
              <a:t> message to </a:t>
            </a:r>
            <a:r>
              <a:rPr lang="en-US" altLang="en-US" sz="2400" i="1" dirty="0" smtClean="0">
                <a:solidFill>
                  <a:schemeClr val="bg1">
                    <a:lumMod val="65000"/>
                  </a:schemeClr>
                </a:solidFill>
                <a:latin typeface="Arial" charset="0"/>
                <a:cs typeface="Arial" charset="0"/>
              </a:rPr>
              <a:t>this</a:t>
            </a:r>
            <a:r>
              <a:rPr lang="en-US" altLang="en-US" sz="2400" dirty="0" smtClean="0">
                <a:solidFill>
                  <a:schemeClr val="bg1">
                    <a:lumMod val="65000"/>
                  </a:schemeClr>
                </a:solidFill>
                <a:latin typeface="Arial" charset="0"/>
                <a:cs typeface="Arial" charset="0"/>
              </a:rPr>
              <a:t> audience?)</a:t>
            </a:r>
          </a:p>
          <a:p>
            <a:pPr lvl="2" eaLnBrk="1" hangingPunct="1">
              <a:lnSpc>
                <a:spcPct val="90000"/>
              </a:lnSpc>
              <a:buClr>
                <a:schemeClr val="tx1"/>
              </a:buClr>
              <a:buSzPct val="80000"/>
              <a:buFont typeface="Wingdings" pitchFamily="2" charset="2"/>
              <a:buChar char="Ø"/>
              <a:defRPr/>
            </a:pPr>
            <a:r>
              <a:rPr lang="en-US" altLang="en-US" sz="2400" b="1" dirty="0" smtClean="0">
                <a:solidFill>
                  <a:schemeClr val="bg1">
                    <a:lumMod val="65000"/>
                  </a:schemeClr>
                </a:solidFill>
                <a:latin typeface="Arial" charset="0"/>
                <a:cs typeface="Arial" charset="0"/>
              </a:rPr>
              <a:t>Memory</a:t>
            </a:r>
            <a:r>
              <a:rPr lang="en-US" altLang="en-US" sz="2400" dirty="0" smtClean="0">
                <a:solidFill>
                  <a:schemeClr val="bg1">
                    <a:lumMod val="65000"/>
                  </a:schemeClr>
                </a:solidFill>
                <a:latin typeface="Arial" charset="0"/>
                <a:cs typeface="Arial" charset="0"/>
              </a:rPr>
              <a:t> – learning and/or memorizing the argument or message.  (</a:t>
            </a:r>
            <a:r>
              <a:rPr lang="en-US" altLang="en-US" sz="2400" u="sng" dirty="0" smtClean="0">
                <a:solidFill>
                  <a:schemeClr val="bg1">
                    <a:lumMod val="65000"/>
                  </a:schemeClr>
                </a:solidFill>
                <a:latin typeface="Arial" charset="0"/>
                <a:cs typeface="Arial" charset="0"/>
              </a:rPr>
              <a:t>How can I be best prepared</a:t>
            </a:r>
            <a:r>
              <a:rPr lang="en-US" altLang="en-US" sz="2400" dirty="0" smtClean="0">
                <a:solidFill>
                  <a:schemeClr val="bg1">
                    <a:lumMod val="65000"/>
                  </a:schemeClr>
                </a:solidFill>
                <a:latin typeface="Arial" charset="0"/>
                <a:cs typeface="Arial" charset="0"/>
              </a:rPr>
              <a:t> to effectively deliver this message to this audience?) </a:t>
            </a:r>
          </a:p>
          <a:p>
            <a:pPr lvl="2" eaLnBrk="1" hangingPunct="1">
              <a:lnSpc>
                <a:spcPct val="90000"/>
              </a:lnSpc>
              <a:buClr>
                <a:schemeClr val="tx1"/>
              </a:buClr>
              <a:buSzPct val="80000"/>
              <a:buFont typeface="Wingdings" pitchFamily="2" charset="2"/>
              <a:buChar char="Ø"/>
              <a:defRPr/>
            </a:pPr>
            <a:r>
              <a:rPr lang="en-US" altLang="en-US" sz="2400" b="1" dirty="0" smtClean="0">
                <a:solidFill>
                  <a:schemeClr val="bg1">
                    <a:lumMod val="65000"/>
                  </a:schemeClr>
                </a:solidFill>
                <a:latin typeface="Arial" charset="0"/>
                <a:cs typeface="Arial" charset="0"/>
              </a:rPr>
              <a:t>Delivery</a:t>
            </a:r>
            <a:r>
              <a:rPr lang="en-US" altLang="en-US" sz="2400" dirty="0" smtClean="0">
                <a:solidFill>
                  <a:schemeClr val="bg1">
                    <a:lumMod val="65000"/>
                  </a:schemeClr>
                </a:solidFill>
                <a:latin typeface="Arial" charset="0"/>
                <a:cs typeface="Arial" charset="0"/>
              </a:rPr>
              <a:t> – the gestures, pronunciation, tone and pace used when presenting.  (In the most practical terms, </a:t>
            </a:r>
            <a:r>
              <a:rPr lang="en-US" altLang="en-US" sz="2400" u="sng" dirty="0" smtClean="0">
                <a:solidFill>
                  <a:schemeClr val="bg1">
                    <a:lumMod val="65000"/>
                  </a:schemeClr>
                </a:solidFill>
                <a:latin typeface="Arial" charset="0"/>
                <a:cs typeface="Arial" charset="0"/>
              </a:rPr>
              <a:t>how can I best present</a:t>
            </a:r>
            <a:r>
              <a:rPr lang="en-US" altLang="en-US" sz="2400" dirty="0" smtClean="0">
                <a:solidFill>
                  <a:schemeClr val="bg1">
                    <a:lumMod val="65000"/>
                  </a:schemeClr>
                </a:solidFill>
                <a:latin typeface="Arial" charset="0"/>
                <a:cs typeface="Arial" charset="0"/>
              </a:rPr>
              <a:t> this message?) </a:t>
            </a: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539750"/>
            <a:ext cx="8763000" cy="6858000"/>
          </a:xfrm>
        </p:spPr>
        <p:txBody>
          <a:bodyPr/>
          <a:lstStyle/>
          <a:p>
            <a:pPr marL="457200" indent="-349250" eaLnBrk="1" hangingPunct="1">
              <a:spcBef>
                <a:spcPct val="0"/>
              </a:spcBef>
              <a:buFont typeface="Wingdings 3" pitchFamily="18" charset="2"/>
              <a:buNone/>
            </a:pPr>
            <a:r>
              <a:rPr lang="en-US" altLang="en-US" b="1" smtClean="0">
                <a:latin typeface="Arial" charset="0"/>
                <a:cs typeface="Arial" charset="0"/>
              </a:rPr>
              <a:t>1. </a:t>
            </a:r>
            <a:r>
              <a:rPr lang="en-US" altLang="en-US" sz="3200" b="1" smtClean="0">
                <a:latin typeface="Arial" charset="0"/>
                <a:cs typeface="Arial" charset="0"/>
              </a:rPr>
              <a:t>Introduction (</a:t>
            </a:r>
            <a:r>
              <a:rPr lang="en-US" altLang="en-US" sz="3200" b="1" i="1" smtClean="0">
                <a:latin typeface="Arial" charset="0"/>
                <a:cs typeface="Arial" charset="0"/>
              </a:rPr>
              <a:t>exordium</a:t>
            </a:r>
            <a:r>
              <a:rPr lang="en-US" altLang="en-US" sz="3200" b="1" smtClean="0">
                <a:latin typeface="Arial" charset="0"/>
                <a:cs typeface="Arial" charset="0"/>
              </a:rPr>
              <a:t>) –</a:t>
            </a:r>
            <a:r>
              <a:rPr lang="en-US" altLang="en-US" sz="3200" smtClean="0">
                <a:latin typeface="Arial" charset="0"/>
                <a:cs typeface="Arial" charset="0"/>
              </a:rPr>
              <a:t>from the Latin meaning "to urge forward." Tell them why what is at stake and why this is important. (Opening arguments: </a:t>
            </a:r>
            <a:r>
              <a:rPr lang="en-US" altLang="en-US" sz="3200" b="1" i="1" smtClean="0">
                <a:latin typeface="Arial" charset="0"/>
                <a:cs typeface="Arial" charset="0"/>
              </a:rPr>
              <a:t>“tell them what you’re going to tell them...”)</a:t>
            </a:r>
          </a:p>
          <a:p>
            <a:pPr marL="457200" indent="-349250" eaLnBrk="1" hangingPunct="1">
              <a:spcBef>
                <a:spcPct val="0"/>
              </a:spcBef>
              <a:buFont typeface="Wingdings 3" pitchFamily="18" charset="2"/>
              <a:buNone/>
            </a:pPr>
            <a:r>
              <a:rPr lang="en-US" altLang="en-US" sz="3200" b="1" smtClean="0">
                <a:latin typeface="Arial" charset="0"/>
                <a:cs typeface="Arial" charset="0"/>
              </a:rPr>
              <a:t>2. State the case (</a:t>
            </a:r>
            <a:r>
              <a:rPr lang="en-US" altLang="en-US" sz="3200" b="1" i="1" smtClean="0">
                <a:latin typeface="Arial" charset="0"/>
                <a:cs typeface="Arial" charset="0"/>
              </a:rPr>
              <a:t>narratio</a:t>
            </a:r>
            <a:r>
              <a:rPr lang="en-US" altLang="en-US" sz="3200" b="1" smtClean="0">
                <a:latin typeface="Arial" charset="0"/>
                <a:cs typeface="Arial" charset="0"/>
              </a:rPr>
              <a:t>) – </a:t>
            </a:r>
            <a:r>
              <a:rPr lang="en-US" altLang="en-US" sz="3200" smtClean="0">
                <a:latin typeface="Arial" charset="0"/>
                <a:cs typeface="Arial" charset="0"/>
              </a:rPr>
              <a:t>give the main argument, and all the relevant information </a:t>
            </a:r>
            <a:r>
              <a:rPr lang="en-US" altLang="en-US" sz="3200" b="1" i="1" smtClean="0">
                <a:latin typeface="Arial" charset="0"/>
                <a:cs typeface="Arial" charset="0"/>
              </a:rPr>
              <a:t>(“tell them…”) </a:t>
            </a:r>
          </a:p>
          <a:p>
            <a:pPr marL="457200" indent="-349250" eaLnBrk="1" hangingPunct="1">
              <a:spcBef>
                <a:spcPct val="0"/>
              </a:spcBef>
              <a:buFont typeface="Wingdings 3" pitchFamily="18" charset="2"/>
              <a:buNone/>
            </a:pPr>
            <a:r>
              <a:rPr lang="en-US" altLang="en-US" sz="3200" b="1" smtClean="0">
                <a:latin typeface="Arial" charset="0"/>
                <a:cs typeface="Arial" charset="0"/>
              </a:rPr>
              <a:t>3. Outline the major points (</a:t>
            </a:r>
            <a:r>
              <a:rPr lang="en-US" altLang="en-US" sz="3200" b="1" i="1" smtClean="0">
                <a:latin typeface="Arial" charset="0"/>
                <a:cs typeface="Arial" charset="0"/>
              </a:rPr>
              <a:t>partitio</a:t>
            </a:r>
            <a:r>
              <a:rPr lang="en-US" altLang="en-US" sz="3200" b="1" smtClean="0">
                <a:latin typeface="Arial" charset="0"/>
                <a:cs typeface="Arial" charset="0"/>
              </a:rPr>
              <a:t>) – </a:t>
            </a:r>
            <a:r>
              <a:rPr lang="en-US" altLang="en-US" sz="3200" smtClean="0">
                <a:latin typeface="Arial" charset="0"/>
                <a:cs typeface="Arial" charset="0"/>
              </a:rPr>
              <a:t>name the issues in dispute and list the arguments to be used in the order they will appear</a:t>
            </a:r>
            <a:r>
              <a:rPr lang="en-US" altLang="en-US" sz="2800" smtClean="0">
                <a:latin typeface="Arial" charset="0"/>
                <a:cs typeface="Arial" charset="0"/>
              </a:rPr>
              <a:t>. </a:t>
            </a:r>
          </a:p>
        </p:txBody>
      </p:sp>
      <p:sp>
        <p:nvSpPr>
          <p:cNvPr id="13315"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Elements of Structure in Classical Rhetoric</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6200" y="539750"/>
            <a:ext cx="9067800" cy="6858000"/>
          </a:xfrm>
        </p:spPr>
        <p:txBody>
          <a:bodyPr/>
          <a:lstStyle/>
          <a:p>
            <a:pPr marL="457200" indent="-349250" eaLnBrk="1" hangingPunct="1">
              <a:spcBef>
                <a:spcPct val="0"/>
              </a:spcBef>
              <a:buFont typeface="Wingdings 3" pitchFamily="18" charset="2"/>
              <a:buNone/>
            </a:pPr>
            <a:r>
              <a:rPr lang="en-US" altLang="en-US" b="1" smtClean="0">
                <a:latin typeface="Arial" charset="0"/>
                <a:cs typeface="Arial" charset="0"/>
              </a:rPr>
              <a:t>4. </a:t>
            </a:r>
            <a:r>
              <a:rPr lang="en-US" altLang="en-US" sz="3200" b="1" smtClean="0">
                <a:latin typeface="Arial" charset="0"/>
                <a:cs typeface="Arial" charset="0"/>
              </a:rPr>
              <a:t>The proof of the case (</a:t>
            </a:r>
            <a:r>
              <a:rPr lang="en-US" altLang="en-US" sz="3200" b="1" i="1" smtClean="0">
                <a:latin typeface="Arial" charset="0"/>
                <a:cs typeface="Arial" charset="0"/>
              </a:rPr>
              <a:t>confirmatio</a:t>
            </a:r>
            <a:r>
              <a:rPr lang="en-US" altLang="en-US" sz="3200" b="1" smtClean="0">
                <a:latin typeface="Arial" charset="0"/>
                <a:cs typeface="Arial" charset="0"/>
              </a:rPr>
              <a:t>) – </a:t>
            </a:r>
            <a:r>
              <a:rPr lang="en-US" altLang="en-US" sz="3200" smtClean="0">
                <a:latin typeface="Arial" charset="0"/>
                <a:cs typeface="Arial" charset="0"/>
              </a:rPr>
              <a:t>confirm or validate content in the </a:t>
            </a:r>
            <a:r>
              <a:rPr lang="en-US" altLang="en-US" sz="3200" i="1" smtClean="0">
                <a:latin typeface="Arial" charset="0"/>
                <a:cs typeface="Arial" charset="0"/>
              </a:rPr>
              <a:t>narratio</a:t>
            </a:r>
            <a:r>
              <a:rPr lang="en-US" altLang="en-US" sz="3200" smtClean="0">
                <a:latin typeface="Arial" charset="0"/>
                <a:cs typeface="Arial" charset="0"/>
              </a:rPr>
              <a:t> and </a:t>
            </a:r>
            <a:r>
              <a:rPr lang="en-US" altLang="en-US" sz="3200" i="1" smtClean="0">
                <a:latin typeface="Arial" charset="0"/>
                <a:cs typeface="Arial" charset="0"/>
              </a:rPr>
              <a:t>partitio</a:t>
            </a:r>
            <a:r>
              <a:rPr lang="en-US" altLang="en-US" sz="3200" smtClean="0">
                <a:latin typeface="Arial" charset="0"/>
                <a:cs typeface="Arial" charset="0"/>
              </a:rPr>
              <a:t>.</a:t>
            </a:r>
          </a:p>
          <a:p>
            <a:pPr marL="457200" indent="-349250" eaLnBrk="1" hangingPunct="1">
              <a:spcBef>
                <a:spcPct val="0"/>
              </a:spcBef>
              <a:buFont typeface="Wingdings 3" pitchFamily="18" charset="2"/>
              <a:buNone/>
            </a:pPr>
            <a:r>
              <a:rPr lang="en-US" altLang="en-US" sz="3200" b="1" smtClean="0">
                <a:latin typeface="Arial" charset="0"/>
                <a:cs typeface="Arial" charset="0"/>
              </a:rPr>
              <a:t>5. Refute possible opposing arguments (</a:t>
            </a:r>
            <a:r>
              <a:rPr lang="en-US" altLang="en-US" sz="3200" b="1" i="1" smtClean="0">
                <a:latin typeface="Arial" charset="0"/>
                <a:cs typeface="Arial" charset="0"/>
              </a:rPr>
              <a:t>confutatio)</a:t>
            </a:r>
            <a:r>
              <a:rPr lang="en-US" altLang="en-US" sz="3200" b="1" smtClean="0">
                <a:latin typeface="Arial" charset="0"/>
                <a:cs typeface="Arial" charset="0"/>
              </a:rPr>
              <a:t> – </a:t>
            </a:r>
            <a:r>
              <a:rPr lang="en-US" altLang="en-US" sz="3200" smtClean="0">
                <a:latin typeface="Arial" charset="0"/>
                <a:cs typeface="Arial" charset="0"/>
              </a:rPr>
              <a:t>anticipate that some people may disagree and address possible (or previous) arguments against your case.</a:t>
            </a:r>
          </a:p>
          <a:p>
            <a:pPr marL="457200" indent="-349250" eaLnBrk="1" hangingPunct="1">
              <a:spcBef>
                <a:spcPct val="0"/>
              </a:spcBef>
              <a:buFont typeface="Wingdings 3" pitchFamily="18" charset="2"/>
              <a:buNone/>
            </a:pPr>
            <a:r>
              <a:rPr lang="en-US" altLang="en-US" sz="3200" b="1" smtClean="0">
                <a:latin typeface="Arial" charset="0"/>
                <a:cs typeface="Arial" charset="0"/>
              </a:rPr>
              <a:t>6. The Conclusion (</a:t>
            </a:r>
            <a:r>
              <a:rPr lang="en-US" altLang="en-US" sz="3200" b="1" i="1" smtClean="0">
                <a:latin typeface="Arial" charset="0"/>
                <a:cs typeface="Arial" charset="0"/>
              </a:rPr>
              <a:t>peroratio</a:t>
            </a:r>
            <a:r>
              <a:rPr lang="en-US" altLang="en-US" sz="3200" b="1" smtClean="0">
                <a:latin typeface="Arial" charset="0"/>
                <a:cs typeface="Arial" charset="0"/>
              </a:rPr>
              <a:t>) – </a:t>
            </a:r>
            <a:r>
              <a:rPr lang="en-US" altLang="en-US" sz="3200" smtClean="0">
                <a:latin typeface="Arial" charset="0"/>
                <a:cs typeface="Arial" charset="0"/>
              </a:rPr>
              <a:t>sum up the arguments, and arouse sympathy for the case.  </a:t>
            </a:r>
            <a:r>
              <a:rPr lang="en-US" altLang="en-US" sz="3200" b="1" i="1" smtClean="0">
                <a:latin typeface="Arial" charset="0"/>
                <a:cs typeface="Arial" charset="0"/>
              </a:rPr>
              <a:t>(“tell them what you told them…”) </a:t>
            </a:r>
          </a:p>
        </p:txBody>
      </p:sp>
      <p:sp>
        <p:nvSpPr>
          <p:cNvPr id="14339"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Elements of Structure in Classical Rhetoric</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6200" y="539750"/>
            <a:ext cx="8915400" cy="6858000"/>
          </a:xfrm>
        </p:spPr>
        <p:txBody>
          <a:bodyPr/>
          <a:lstStyle/>
          <a:p>
            <a:pPr marL="457200" indent="-349250" eaLnBrk="1" hangingPunct="1">
              <a:spcBef>
                <a:spcPct val="0"/>
              </a:spcBef>
              <a:buFont typeface="Wingdings 3" pitchFamily="18" charset="2"/>
              <a:buNone/>
              <a:defRPr/>
            </a:pPr>
            <a:r>
              <a:rPr lang="en-US" altLang="en-US" b="1" i="1" dirty="0" smtClean="0">
                <a:latin typeface="Arial" charset="0"/>
                <a:cs typeface="Arial" charset="0"/>
              </a:rPr>
              <a:t>“Why We Believe in the Resurrection” Sermon, from 2/8/155, at Lakeside Presbyterian Church.</a:t>
            </a:r>
          </a:p>
          <a:p>
            <a:pPr marL="457200" indent="-349250" eaLnBrk="1" hangingPunct="1">
              <a:spcBef>
                <a:spcPct val="0"/>
              </a:spcBef>
              <a:buFont typeface="Wingdings 3" pitchFamily="18" charset="2"/>
              <a:buNone/>
              <a:defRPr/>
            </a:pPr>
            <a:r>
              <a:rPr lang="en-US" altLang="en-US" b="1" dirty="0" smtClean="0">
                <a:latin typeface="Arial" charset="0"/>
                <a:cs typeface="Arial" charset="0"/>
              </a:rPr>
              <a:t>1. </a:t>
            </a:r>
            <a:r>
              <a:rPr lang="en-US" altLang="en-US" sz="3200" b="1" dirty="0" smtClean="0">
                <a:latin typeface="Arial" charset="0"/>
                <a:cs typeface="Arial" charset="0"/>
              </a:rPr>
              <a:t>Introduction – </a:t>
            </a:r>
            <a:r>
              <a:rPr lang="en-US" sz="3200" b="1" dirty="0" smtClean="0">
                <a:latin typeface="Arial" panose="020B0604020202020204" pitchFamily="34" charset="0"/>
                <a:cs typeface="Arial" panose="020B0604020202020204" pitchFamily="34" charset="0"/>
              </a:rPr>
              <a:t>T</a:t>
            </a:r>
            <a:r>
              <a:rPr lang="en-US" altLang="en-US" sz="3200" b="1" dirty="0" smtClean="0">
                <a:latin typeface="Arial" charset="0"/>
                <a:cs typeface="Arial" charset="0"/>
              </a:rPr>
              <a:t>ell them</a:t>
            </a:r>
            <a:r>
              <a:rPr lang="en-US" sz="3200" b="1" dirty="0" smtClean="0">
                <a:latin typeface="Arial" panose="020B0604020202020204" pitchFamily="34" charset="0"/>
                <a:cs typeface="Arial" panose="020B0604020202020204" pitchFamily="34" charset="0"/>
              </a:rPr>
              <a:t> why what is at stake and why this is important. </a:t>
            </a:r>
          </a:p>
          <a:p>
            <a:pPr marL="565150" indent="-457200" eaLnBrk="1" hangingPunct="1">
              <a:spcBef>
                <a:spcPct val="0"/>
              </a:spcBef>
              <a:buClrTx/>
              <a:buSzPct val="80000"/>
              <a:defRPr/>
            </a:pPr>
            <a:r>
              <a:rPr lang="en-US" altLang="en-US" sz="2800" dirty="0" smtClean="0">
                <a:latin typeface="Arial" panose="020B0604020202020204" pitchFamily="34" charset="0"/>
                <a:cs typeface="Arial" panose="020B0604020202020204" pitchFamily="34" charset="0"/>
              </a:rPr>
              <a:t>Stated series purpose; read Scripture that established basis of sermon.</a:t>
            </a:r>
          </a:p>
          <a:p>
            <a:pPr marL="565150" indent="-457200" eaLnBrk="1" hangingPunct="1">
              <a:spcBef>
                <a:spcPct val="0"/>
              </a:spcBef>
              <a:buClrTx/>
              <a:buSzPct val="80000"/>
              <a:defRPr/>
            </a:pPr>
            <a:r>
              <a:rPr lang="en-US" sz="2800" i="1" dirty="0" smtClean="0">
                <a:latin typeface="Arial" panose="020B0604020202020204" pitchFamily="34" charset="0"/>
                <a:cs typeface="Arial" panose="020B0604020202020204" pitchFamily="34" charset="0"/>
              </a:rPr>
              <a:t>“…our </a:t>
            </a:r>
            <a:r>
              <a:rPr lang="en-US" sz="2800" i="1" dirty="0">
                <a:latin typeface="Arial" panose="020B0604020202020204" pitchFamily="34" charset="0"/>
                <a:cs typeface="Arial" panose="020B0604020202020204" pitchFamily="34" charset="0"/>
              </a:rPr>
              <a:t>Christian faith stands or falls on ONE ASPECT about Jesus – and that is the belief that, on the third day following his death, he was resurrected, coming back from the dead proving that he was and is the Son of God.  This is, without doubt, the most critical doctrine of the Christian faith</a:t>
            </a:r>
            <a:r>
              <a:rPr lang="en-US" sz="2800" i="1" dirty="0" smtClean="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Michael Green quote:  </a:t>
            </a:r>
            <a:r>
              <a:rPr lang="en-US" sz="2800" i="1" dirty="0" smtClean="0">
                <a:latin typeface="Arial" panose="020B0604020202020204" pitchFamily="34" charset="0"/>
                <a:cs typeface="Arial" panose="020B0604020202020204" pitchFamily="34" charset="0"/>
              </a:rPr>
              <a:t>“…</a:t>
            </a:r>
            <a:r>
              <a:rPr lang="en-US" sz="2800" i="1" dirty="0">
                <a:latin typeface="Arial" panose="020B0604020202020204" pitchFamily="34" charset="0"/>
                <a:cs typeface="Arial" panose="020B0604020202020204" pitchFamily="34" charset="0"/>
              </a:rPr>
              <a:t>disprove it, and you have disposed of Christianity.”</a:t>
            </a:r>
            <a:endParaRPr lang="en-US" altLang="en-US" sz="2800" i="1" dirty="0" smtClean="0">
              <a:latin typeface="Arial" panose="020B0604020202020204" pitchFamily="34" charset="0"/>
              <a:cs typeface="Arial" panose="020B0604020202020204" pitchFamily="34" charset="0"/>
            </a:endParaRPr>
          </a:p>
          <a:p>
            <a:pPr marL="622300" indent="-514350" eaLnBrk="1" hangingPunct="1">
              <a:spcBef>
                <a:spcPct val="0"/>
              </a:spcBef>
              <a:buClrTx/>
              <a:buSzPct val="80000"/>
              <a:buFont typeface="Wingdings 3" pitchFamily="18" charset="2"/>
              <a:buAutoNum type="alphaUcPeriod"/>
              <a:defRPr/>
            </a:pPr>
            <a:endParaRPr lang="en-US" altLang="en-US" sz="2800" dirty="0" smtClean="0">
              <a:latin typeface="Arial" panose="020B0604020202020204" pitchFamily="34" charset="0"/>
              <a:cs typeface="Arial" panose="020B0604020202020204" pitchFamily="34" charset="0"/>
            </a:endParaRPr>
          </a:p>
          <a:p>
            <a:pPr marL="622300" indent="-514350" eaLnBrk="1" hangingPunct="1">
              <a:spcBef>
                <a:spcPct val="0"/>
              </a:spcBef>
              <a:buClrTx/>
              <a:buSzPct val="80000"/>
              <a:buFont typeface="Wingdings 3" pitchFamily="18" charset="2"/>
              <a:buAutoNum type="alphaUcPeriod"/>
              <a:defRPr/>
            </a:pPr>
            <a:endParaRPr lang="en-US" altLang="en-US" sz="2800" dirty="0" smtClean="0">
              <a:latin typeface="Arial" panose="020B0604020202020204" pitchFamily="34" charset="0"/>
              <a:cs typeface="Arial" panose="020B0604020202020204" pitchFamily="34" charset="0"/>
            </a:endParaRPr>
          </a:p>
          <a:p>
            <a:pPr marL="107950" indent="0" eaLnBrk="1" hangingPunct="1">
              <a:spcBef>
                <a:spcPct val="0"/>
              </a:spcBef>
              <a:buFont typeface="Wingdings 3" pitchFamily="18" charset="2"/>
              <a:buNone/>
              <a:defRPr/>
            </a:pPr>
            <a:endParaRPr lang="en-US" altLang="en-US" sz="2800" dirty="0" smtClean="0">
              <a:latin typeface="Arial" panose="020B0604020202020204" pitchFamily="34" charset="0"/>
              <a:cs typeface="Arial" panose="020B0604020202020204" pitchFamily="34" charset="0"/>
            </a:endParaRPr>
          </a:p>
        </p:txBody>
      </p:sp>
      <p:sp>
        <p:nvSpPr>
          <p:cNvPr id="15363"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Case Study in the Elements of Structure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0" y="539750"/>
            <a:ext cx="9067800" cy="6318250"/>
          </a:xfrm>
        </p:spPr>
        <p:txBody>
          <a:bodyPr/>
          <a:lstStyle/>
          <a:p>
            <a:pPr marL="457200" indent="-349250" eaLnBrk="1" hangingPunct="1">
              <a:spcBef>
                <a:spcPct val="0"/>
              </a:spcBef>
              <a:buFont typeface="Wingdings 3" pitchFamily="18" charset="2"/>
              <a:buNone/>
              <a:defRPr/>
            </a:pPr>
            <a:r>
              <a:rPr lang="en-US" altLang="en-US" sz="3200" b="1" dirty="0" smtClean="0">
                <a:latin typeface="Arial" charset="0"/>
                <a:cs typeface="Arial" charset="0"/>
              </a:rPr>
              <a:t>2. State the case – </a:t>
            </a:r>
            <a:r>
              <a:rPr lang="en-US" altLang="en-US" sz="3200" b="1" dirty="0">
                <a:latin typeface="Arial" panose="020B0604020202020204" pitchFamily="34" charset="0"/>
                <a:cs typeface="Arial" panose="020B0604020202020204" pitchFamily="34" charset="0"/>
              </a:rPr>
              <a:t>G</a:t>
            </a:r>
            <a:r>
              <a:rPr lang="en-US" sz="3200" b="1" dirty="0" smtClean="0">
                <a:latin typeface="Arial" panose="020B0604020202020204" pitchFamily="34" charset="0"/>
                <a:cs typeface="Arial" panose="020B0604020202020204" pitchFamily="34" charset="0"/>
              </a:rPr>
              <a:t>ive the main argument, and all relevant information.</a:t>
            </a:r>
          </a:p>
          <a:p>
            <a:pPr marL="457200" indent="-349250" eaLnBrk="1" hangingPunct="1">
              <a:spcBef>
                <a:spcPct val="0"/>
              </a:spcBef>
              <a:buClrTx/>
              <a:buSzPct val="80000"/>
              <a:defRPr/>
            </a:pPr>
            <a:r>
              <a:rPr lang="en-US" sz="2400" dirty="0" smtClean="0">
                <a:latin typeface="Arial" panose="020B0604020202020204" pitchFamily="34" charset="0"/>
                <a:cs typeface="Arial" panose="020B0604020202020204" pitchFamily="34" charset="0"/>
              </a:rPr>
              <a:t>“…we believe it (</a:t>
            </a:r>
            <a:r>
              <a:rPr lang="en-US" sz="2400" i="1" dirty="0" smtClean="0">
                <a:latin typeface="Arial" panose="020B0604020202020204" pitchFamily="34" charset="0"/>
                <a:cs typeface="Arial" panose="020B0604020202020204" pitchFamily="34" charset="0"/>
              </a:rPr>
              <a:t>the resurrection story</a:t>
            </a:r>
            <a:r>
              <a:rPr lang="en-US" sz="2400" dirty="0" smtClean="0">
                <a:latin typeface="Arial" panose="020B0604020202020204" pitchFamily="34" charset="0"/>
                <a:cs typeface="Arial" panose="020B0604020202020204" pitchFamily="34" charset="0"/>
              </a:rPr>
              <a:t>) because it has all the marks of being true.  It makes complete sense to accept the biblical accounts of the resurrection as a reliably reported historical event – and that’s what I want us to look at.”</a:t>
            </a:r>
          </a:p>
          <a:p>
            <a:pPr>
              <a:buClrTx/>
              <a:buSzPct val="80000"/>
              <a:defRPr/>
            </a:pPr>
            <a:r>
              <a:rPr lang="en-US" sz="2400" dirty="0" smtClean="0">
                <a:latin typeface="Arial" panose="020B0604020202020204" pitchFamily="34" charset="0"/>
                <a:cs typeface="Arial" panose="020B0604020202020204" pitchFamily="34" charset="0"/>
              </a:rPr>
              <a:t>…Dr</a:t>
            </a:r>
            <a:r>
              <a:rPr lang="en-US" sz="2400" dirty="0">
                <a:latin typeface="Arial" panose="020B0604020202020204" pitchFamily="34" charset="0"/>
                <a:cs typeface="Arial" panose="020B0604020202020204" pitchFamily="34" charset="0"/>
              </a:rPr>
              <a:t>. Wilbur Smith, professor at Trinity Evangelical Seminary and one of the most important biblical scholars of the 20</a:t>
            </a:r>
            <a:r>
              <a:rPr lang="en-US" sz="2400" baseline="30000" dirty="0">
                <a:latin typeface="Arial" panose="020B0604020202020204" pitchFamily="34" charset="0"/>
                <a:cs typeface="Arial" panose="020B0604020202020204" pitchFamily="34" charset="0"/>
              </a:rPr>
              <a:t>th</a:t>
            </a:r>
            <a:r>
              <a:rPr lang="en-US" sz="2400" dirty="0">
                <a:latin typeface="Arial" panose="020B0604020202020204" pitchFamily="34" charset="0"/>
                <a:cs typeface="Arial" panose="020B0604020202020204" pitchFamily="34" charset="0"/>
              </a:rPr>
              <a:t> century, put it like this: </a:t>
            </a:r>
            <a:r>
              <a:rPr lang="en-US" sz="2400" i="1" dirty="0">
                <a:latin typeface="Arial" panose="020B0604020202020204" pitchFamily="34" charset="0"/>
                <a:cs typeface="Arial" panose="020B0604020202020204" pitchFamily="34" charset="0"/>
              </a:rPr>
              <a:t>"Let it simply be said that we know more about the details of the hours immediately before and the actual death of Jesus, in and near Jerusalem, than we know about the death of any other one man in all the ancient world."</a:t>
            </a:r>
          </a:p>
          <a:p>
            <a:pPr>
              <a:buClrTx/>
              <a:buSzPct val="80000"/>
              <a:defRPr/>
            </a:pPr>
            <a:r>
              <a:rPr lang="en-US" sz="2400" dirty="0" smtClean="0">
                <a:latin typeface="Arial" panose="020B0604020202020204" pitchFamily="34" charset="0"/>
                <a:cs typeface="Arial" panose="020B0604020202020204" pitchFamily="34" charset="0"/>
              </a:rPr>
              <a:t>“Famed </a:t>
            </a:r>
            <a:r>
              <a:rPr lang="en-US" sz="2400" dirty="0">
                <a:latin typeface="Arial" panose="020B0604020202020204" pitchFamily="34" charset="0"/>
                <a:cs typeface="Arial" panose="020B0604020202020204" pitchFamily="34" charset="0"/>
              </a:rPr>
              <a:t>Cambridge scholar and professor Brooke Foss Westcott said:</a:t>
            </a:r>
            <a:r>
              <a:rPr lang="en-US" sz="2400" i="1" dirty="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‘Indeed</a:t>
            </a:r>
            <a:r>
              <a:rPr lang="en-US" sz="2400" i="1" dirty="0">
                <a:latin typeface="Arial" panose="020B0604020202020204" pitchFamily="34" charset="0"/>
                <a:cs typeface="Arial" panose="020B0604020202020204" pitchFamily="34" charset="0"/>
              </a:rPr>
              <a:t>, taking all the evidence together, it is not too much to say that there is no historic incident better or more variously supported than the resurrection of Christ</a:t>
            </a:r>
            <a:r>
              <a:rPr lang="en-US" sz="2400" i="1"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
        <p:nvSpPr>
          <p:cNvPr id="16387"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Case Study in the Elements of Structure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539750"/>
            <a:ext cx="8763000" cy="6858000"/>
          </a:xfrm>
        </p:spPr>
        <p:txBody>
          <a:bodyPr/>
          <a:lstStyle/>
          <a:p>
            <a:pPr marL="457200" indent="-349250" eaLnBrk="1" hangingPunct="1">
              <a:spcBef>
                <a:spcPct val="0"/>
              </a:spcBef>
              <a:buFont typeface="Wingdings 3" pitchFamily="18" charset="2"/>
              <a:buNone/>
              <a:defRPr/>
            </a:pPr>
            <a:r>
              <a:rPr lang="en-US" altLang="en-US" sz="3200" b="1" dirty="0" smtClean="0">
                <a:latin typeface="Arial" charset="0"/>
                <a:cs typeface="Arial" charset="0"/>
              </a:rPr>
              <a:t>3. Outline the major point.  N</a:t>
            </a:r>
            <a:r>
              <a:rPr lang="en-US" sz="3200" b="1" dirty="0" smtClean="0">
                <a:latin typeface="Arial" panose="020B0604020202020204" pitchFamily="34" charset="0"/>
                <a:cs typeface="Arial" panose="020B0604020202020204" pitchFamily="34" charset="0"/>
              </a:rPr>
              <a:t>ame </a:t>
            </a:r>
            <a:r>
              <a:rPr lang="en-US" sz="3200" b="1" dirty="0">
                <a:latin typeface="Arial" panose="020B0604020202020204" pitchFamily="34" charset="0"/>
                <a:cs typeface="Arial" panose="020B0604020202020204" pitchFamily="34" charset="0"/>
              </a:rPr>
              <a:t>the issues </a:t>
            </a:r>
            <a:r>
              <a:rPr lang="en-US" sz="3200" b="1" dirty="0" smtClean="0">
                <a:latin typeface="Arial" panose="020B0604020202020204" pitchFamily="34" charset="0"/>
                <a:cs typeface="Arial" panose="020B0604020202020204" pitchFamily="34" charset="0"/>
              </a:rPr>
              <a:t>in </a:t>
            </a:r>
            <a:r>
              <a:rPr lang="en-US" sz="3200" b="1" dirty="0">
                <a:latin typeface="Arial" panose="020B0604020202020204" pitchFamily="34" charset="0"/>
                <a:cs typeface="Arial" panose="020B0604020202020204" pitchFamily="34" charset="0"/>
              </a:rPr>
              <a:t>dispute and </a:t>
            </a:r>
            <a:r>
              <a:rPr lang="en-US" sz="3200" b="1" dirty="0" smtClean="0">
                <a:latin typeface="Arial" panose="020B0604020202020204" pitchFamily="34" charset="0"/>
                <a:cs typeface="Arial" panose="020B0604020202020204" pitchFamily="34" charset="0"/>
              </a:rPr>
              <a:t>list </a:t>
            </a:r>
            <a:r>
              <a:rPr lang="en-US" sz="3200" b="1" dirty="0">
                <a:latin typeface="Arial" panose="020B0604020202020204" pitchFamily="34" charset="0"/>
                <a:cs typeface="Arial" panose="020B0604020202020204" pitchFamily="34" charset="0"/>
              </a:rPr>
              <a:t>the </a:t>
            </a:r>
            <a:r>
              <a:rPr lang="en-US" sz="3200" b="1" dirty="0" smtClean="0">
                <a:latin typeface="Arial" panose="020B0604020202020204" pitchFamily="34" charset="0"/>
                <a:cs typeface="Arial" panose="020B0604020202020204" pitchFamily="34" charset="0"/>
              </a:rPr>
              <a:t>arguments</a:t>
            </a:r>
            <a:r>
              <a:rPr lang="en-US" altLang="en-US" sz="2800" b="1" dirty="0" smtClean="0">
                <a:latin typeface="Arial" panose="020B0604020202020204" pitchFamily="34" charset="0"/>
                <a:cs typeface="Arial" panose="020B0604020202020204" pitchFamily="34" charset="0"/>
              </a:rPr>
              <a:t>. </a:t>
            </a:r>
          </a:p>
          <a:p>
            <a:pPr marL="342900" indent="-234950" eaLnBrk="1" hangingPunct="1">
              <a:spcBef>
                <a:spcPct val="0"/>
              </a:spcBef>
              <a:buClrTx/>
              <a:buSzPct val="80000"/>
              <a:defRPr/>
            </a:pPr>
            <a:r>
              <a:rPr lang="en-US" sz="2400" dirty="0" smtClean="0">
                <a:latin typeface="Arial" panose="020B0604020202020204" pitchFamily="34" charset="0"/>
                <a:cs typeface="Arial" panose="020B0604020202020204" pitchFamily="34" charset="0"/>
              </a:rPr>
              <a:t>“Such bold comments in support of the historicity of the resurrection – and thousands more I could quote from great scholars and legal minds – reflect that the accepted Gospel accounts are FULL of historical facts….  We have details on the day and time Jesus died; the location; the events of his several trials; details of his torment</a:t>
            </a:r>
            <a:r>
              <a:rPr lang="en-US" sz="2400" dirty="0">
                <a:latin typeface="Arial" panose="020B0604020202020204" pitchFamily="34" charset="0"/>
                <a:cs typeface="Arial" panose="020B0604020202020204" pitchFamily="34" charset="0"/>
              </a:rPr>
              <a:t> at the hands of the soldiers; of the procession to the place of execution (with Simon of Cyrene forced to carry the cross); of the </a:t>
            </a:r>
            <a:r>
              <a:rPr lang="en-US" sz="2400" u="sng" dirty="0">
                <a:latin typeface="Arial" panose="020B0604020202020204" pitchFamily="34" charset="0"/>
                <a:cs typeface="Arial" panose="020B0604020202020204" pitchFamily="34" charset="0"/>
              </a:rPr>
              <a:t>location</a:t>
            </a:r>
            <a:r>
              <a:rPr lang="en-US" sz="2400" dirty="0">
                <a:latin typeface="Arial" panose="020B0604020202020204" pitchFamily="34" charset="0"/>
                <a:cs typeface="Arial" panose="020B0604020202020204" pitchFamily="34" charset="0"/>
              </a:rPr>
              <a:t> of the crucifixion; the actions of the Roman guards in gambling for his clothes; comments from the other two crucified victims; the wording of a sign posted above Jesus’ head; the words Jesus said; the witnesses who were there; what </a:t>
            </a:r>
            <a:r>
              <a:rPr lang="en-US" sz="2400" u="sng" dirty="0">
                <a:latin typeface="Arial" panose="020B0604020202020204" pitchFamily="34" charset="0"/>
                <a:cs typeface="Arial" panose="020B0604020202020204" pitchFamily="34" charset="0"/>
              </a:rPr>
              <a:t>time</a:t>
            </a:r>
            <a:r>
              <a:rPr lang="en-US" sz="2400" dirty="0">
                <a:latin typeface="Arial" panose="020B0604020202020204" pitchFamily="34" charset="0"/>
                <a:cs typeface="Arial" panose="020B0604020202020204" pitchFamily="34" charset="0"/>
              </a:rPr>
              <a:t> he died; how and when his body was removed….   And on and on.  Historical detail after historical detail</a:t>
            </a:r>
            <a:r>
              <a:rPr lang="en-US" sz="2400" dirty="0" smtClean="0">
                <a:latin typeface="Arial" panose="020B0604020202020204" pitchFamily="34" charset="0"/>
                <a:cs typeface="Arial" panose="020B0604020202020204" pitchFamily="34" charset="0"/>
              </a:rPr>
              <a:t>.”</a:t>
            </a:r>
            <a:endParaRPr lang="en-US" altLang="en-US" sz="2400" dirty="0" smtClean="0">
              <a:latin typeface="Arial" panose="020B0604020202020204" pitchFamily="34" charset="0"/>
              <a:cs typeface="Arial" panose="020B0604020202020204" pitchFamily="34" charset="0"/>
            </a:endParaRPr>
          </a:p>
          <a:p>
            <a:pPr marL="457200" indent="-349250" eaLnBrk="1" hangingPunct="1">
              <a:spcBef>
                <a:spcPct val="0"/>
              </a:spcBef>
              <a:buFont typeface="Wingdings 3" pitchFamily="18" charset="2"/>
              <a:buNone/>
              <a:defRPr/>
            </a:pPr>
            <a:endParaRPr lang="en-US" altLang="en-US" sz="2800" dirty="0" smtClean="0">
              <a:latin typeface="Arial" panose="020B0604020202020204" pitchFamily="34" charset="0"/>
              <a:cs typeface="Arial" panose="020B0604020202020204" pitchFamily="34" charset="0"/>
            </a:endParaRPr>
          </a:p>
        </p:txBody>
      </p:sp>
      <p:sp>
        <p:nvSpPr>
          <p:cNvPr id="17411" name="TextBox 1"/>
          <p:cNvSpPr txBox="1">
            <a:spLocks noChangeArrowheads="1"/>
          </p:cNvSpPr>
          <p:nvPr/>
        </p:nvSpPr>
        <p:spPr bwMode="auto">
          <a:xfrm>
            <a:off x="228600" y="3175"/>
            <a:ext cx="88392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3175"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1" eaLnBrk="1" hangingPunct="1">
              <a:lnSpc>
                <a:spcPct val="90000"/>
              </a:lnSpc>
              <a:spcBef>
                <a:spcPct val="0"/>
              </a:spcBef>
              <a:buClr>
                <a:schemeClr val="tx1"/>
              </a:buClr>
              <a:buSzPct val="80000"/>
              <a:buFont typeface="Verdana" pitchFamily="34" charset="0"/>
              <a:buNone/>
            </a:pPr>
            <a:r>
              <a:rPr lang="en-US" altLang="en-US" sz="3200" b="1">
                <a:latin typeface="Arial" charset="0"/>
              </a:rPr>
              <a:t>Case Study in the Elements of Structure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9607</TotalTime>
  <Words>1811</Words>
  <Application>Microsoft Office PowerPoint</Application>
  <PresentationFormat>On-screen Show (4:3)</PresentationFormat>
  <Paragraphs>109</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Times New Roman</vt:lpstr>
      <vt:lpstr>Arial</vt:lpstr>
      <vt:lpstr>Lucida Sans Unicode</vt:lpstr>
      <vt:lpstr>Wingdings 3</vt:lpstr>
      <vt:lpstr>Verdana</vt:lpstr>
      <vt:lpstr>Wingdings 2</vt:lpstr>
      <vt:lpstr>Wingdings</vt:lpstr>
      <vt:lpstr>Concourse</vt:lpstr>
      <vt:lpstr>Communications  &amp; Homiletics (CL2)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Believe and Teach</dc:title>
  <dc:creator>Ross D. Arnold</dc:creator>
  <cp:lastModifiedBy>Carolyn</cp:lastModifiedBy>
  <cp:revision>352</cp:revision>
  <cp:lastPrinted>2015-02-11T18:40:21Z</cp:lastPrinted>
  <dcterms:created xsi:type="dcterms:W3CDTF">2001-09-16T00:08:39Z</dcterms:created>
  <dcterms:modified xsi:type="dcterms:W3CDTF">2015-02-11T19:05:50Z</dcterms:modified>
</cp:coreProperties>
</file>