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5"/>
  </p:notesMasterIdLst>
  <p:handoutMasterIdLst>
    <p:handoutMasterId r:id="rId16"/>
  </p:handoutMasterIdLst>
  <p:sldIdLst>
    <p:sldId id="256" r:id="rId2"/>
    <p:sldId id="276" r:id="rId3"/>
    <p:sldId id="297" r:id="rId4"/>
    <p:sldId id="301" r:id="rId5"/>
    <p:sldId id="303" r:id="rId6"/>
    <p:sldId id="302" r:id="rId7"/>
    <p:sldId id="304" r:id="rId8"/>
    <p:sldId id="305" r:id="rId9"/>
    <p:sldId id="307" r:id="rId10"/>
    <p:sldId id="308" r:id="rId11"/>
    <p:sldId id="309" r:id="rId12"/>
    <p:sldId id="310" r:id="rId13"/>
    <p:sldId id="311" r:id="rId14"/>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63" d="100"/>
          <a:sy n="63" d="100"/>
        </p:scale>
        <p:origin x="-108"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45C7B64B-AC67-46C9-90F8-35E21AB36AAA}" type="slidenum">
              <a:rPr lang="en-US"/>
              <a:pPr>
                <a:defRPr/>
              </a:pPr>
              <a:t>‹#›</a:t>
            </a:fld>
            <a:endParaRPr lang="en-US" dirty="0"/>
          </a:p>
        </p:txBody>
      </p:sp>
    </p:spTree>
    <p:extLst>
      <p:ext uri="{BB962C8B-B14F-4D97-AF65-F5344CB8AC3E}">
        <p14:creationId xmlns:p14="http://schemas.microsoft.com/office/powerpoint/2010/main" val="282336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B9B3BC52-E9FE-4E77-B74B-2683F700436B}" type="slidenum">
              <a:rPr lang="en-US"/>
              <a:pPr>
                <a:defRPr/>
              </a:pPr>
              <a:t>‹#›</a:t>
            </a:fld>
            <a:endParaRPr lang="en-US" dirty="0"/>
          </a:p>
        </p:txBody>
      </p:sp>
    </p:spTree>
    <p:extLst>
      <p:ext uri="{BB962C8B-B14F-4D97-AF65-F5344CB8AC3E}">
        <p14:creationId xmlns:p14="http://schemas.microsoft.com/office/powerpoint/2010/main" val="891567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485C937-9474-4F52-A1E9-5A31BAB91E54}" type="slidenum">
              <a:rPr lang="en-US" altLang="en-US" smtClean="0"/>
              <a:pPr eaLnBrk="1" hangingPunct="1">
                <a:spcBef>
                  <a:spcPct val="0"/>
                </a:spcBef>
                <a:defRPr/>
              </a:pPr>
              <a:t>3</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819B0A2-A4CF-424A-8313-8D42BA5EE069}" type="slidenum">
              <a:rPr lang="en-US" altLang="en-US" smtClean="0"/>
              <a:pPr eaLnBrk="1" hangingPunct="1">
                <a:spcBef>
                  <a:spcPct val="0"/>
                </a:spcBef>
                <a:defRPr/>
              </a:pPr>
              <a:t>12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6E02A3D-43D5-4BD1-AB5C-D2FCD6B821A9}" type="slidenum">
              <a:rPr lang="en-US" altLang="en-US" smtClean="0"/>
              <a:pPr eaLnBrk="1" hangingPunct="1">
                <a:spcBef>
                  <a:spcPct val="0"/>
                </a:spcBef>
                <a:defRPr/>
              </a:pPr>
              <a:t>13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14BEB54-1696-451A-B78B-6BF50BD87502}" type="slidenum">
              <a:rPr lang="en-US" altLang="en-US" smtClean="0"/>
              <a:pPr eaLnBrk="1" hangingPunct="1">
                <a:spcBef>
                  <a:spcPct val="0"/>
                </a:spcBef>
                <a:defRPr/>
              </a:pPr>
              <a:t>4</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033F22B-CA92-4A9B-8E2F-E8693EC6917F}" type="slidenum">
              <a:rPr lang="en-US" altLang="en-US" smtClean="0"/>
              <a:pPr eaLnBrk="1" hangingPunct="1">
                <a:spcBef>
                  <a:spcPct val="0"/>
                </a:spcBef>
                <a:defRPr/>
              </a:pPr>
              <a:t>5</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5030E55-6E61-4B55-9DAD-F39F67108960}" type="slidenum">
              <a:rPr lang="en-US" altLang="en-US" smtClean="0"/>
              <a:pPr eaLnBrk="1" hangingPunct="1">
                <a:spcBef>
                  <a:spcPct val="0"/>
                </a:spcBef>
                <a:defRPr/>
              </a:pPr>
              <a:t>6</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AD5A369-E8A1-47A2-A3D1-113702DD47B9}" type="slidenum">
              <a:rPr lang="en-US" altLang="en-US" smtClean="0"/>
              <a:pPr eaLnBrk="1" hangingPunct="1">
                <a:spcBef>
                  <a:spcPct val="0"/>
                </a:spcBef>
                <a:defRPr/>
              </a:pPr>
              <a:t>7</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BDD397A-2968-4D8B-ACDA-C9C741328E8B}" type="slidenum">
              <a:rPr lang="en-US" altLang="en-US" smtClean="0"/>
              <a:pPr eaLnBrk="1" hangingPunct="1">
                <a:spcBef>
                  <a:spcPct val="0"/>
                </a:spcBef>
                <a:defRPr/>
              </a:pPr>
              <a:t>8</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88C92E4-2590-4BB2-AC78-5704D841F99F}" type="slidenum">
              <a:rPr lang="en-US" altLang="en-US" smtClean="0"/>
              <a:pPr eaLnBrk="1" hangingPunct="1">
                <a:spcBef>
                  <a:spcPct val="0"/>
                </a:spcBef>
                <a:defRPr/>
              </a:pPr>
              <a:t>9</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9C58E6D-853F-4DA5-8BA4-EFBCB4D6F61E}" type="slidenum">
              <a:rPr lang="en-US" altLang="en-US" smtClean="0"/>
              <a:pPr eaLnBrk="1" hangingPunct="1">
                <a:spcBef>
                  <a:spcPct val="0"/>
                </a:spcBef>
                <a:defRPr/>
              </a:pPr>
              <a:t>10</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B1ECBFA-4AA2-4BA6-BC2E-715999C56DE6}" type="slidenum">
              <a:rPr lang="en-US" altLang="en-US" smtClean="0"/>
              <a:pPr eaLnBrk="1" hangingPunct="1">
                <a:spcBef>
                  <a:spcPct val="0"/>
                </a:spcBef>
                <a:defRPr/>
              </a:pPr>
              <a:t>11</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9E5F152-9012-4A00-82BF-A9CFDC51B41D}" type="slidenum">
              <a:rPr lang="en-US"/>
              <a:pPr>
                <a:defRPr/>
              </a:pPr>
              <a:t>‹#›</a:t>
            </a:fld>
            <a:endParaRPr lang="en-US" dirty="0"/>
          </a:p>
        </p:txBody>
      </p:sp>
    </p:spTree>
    <p:extLst>
      <p:ext uri="{BB962C8B-B14F-4D97-AF65-F5344CB8AC3E}">
        <p14:creationId xmlns:p14="http://schemas.microsoft.com/office/powerpoint/2010/main" val="7470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32F659F-6A76-42FF-8147-8CA92990A2A3}" type="slidenum">
              <a:rPr lang="en-US"/>
              <a:pPr>
                <a:defRPr/>
              </a:pPr>
              <a:t>‹#›</a:t>
            </a:fld>
            <a:endParaRPr lang="en-US" dirty="0"/>
          </a:p>
        </p:txBody>
      </p:sp>
    </p:spTree>
    <p:extLst>
      <p:ext uri="{BB962C8B-B14F-4D97-AF65-F5344CB8AC3E}">
        <p14:creationId xmlns:p14="http://schemas.microsoft.com/office/powerpoint/2010/main" val="30384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BBAD85F-1252-4D76-B148-0003EC3F49B5}" type="slidenum">
              <a:rPr lang="en-US"/>
              <a:pPr>
                <a:defRPr/>
              </a:pPr>
              <a:t>‹#›</a:t>
            </a:fld>
            <a:endParaRPr lang="en-US" dirty="0"/>
          </a:p>
        </p:txBody>
      </p:sp>
    </p:spTree>
    <p:extLst>
      <p:ext uri="{BB962C8B-B14F-4D97-AF65-F5344CB8AC3E}">
        <p14:creationId xmlns:p14="http://schemas.microsoft.com/office/powerpoint/2010/main" val="69060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71ED647-ED61-4A9F-A2F3-97F744176529}" type="slidenum">
              <a:rPr lang="en-US"/>
              <a:pPr>
                <a:defRPr/>
              </a:pPr>
              <a:t>‹#›</a:t>
            </a:fld>
            <a:endParaRPr lang="en-US" dirty="0"/>
          </a:p>
        </p:txBody>
      </p:sp>
    </p:spTree>
    <p:extLst>
      <p:ext uri="{BB962C8B-B14F-4D97-AF65-F5344CB8AC3E}">
        <p14:creationId xmlns:p14="http://schemas.microsoft.com/office/powerpoint/2010/main" val="230206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5961E6A-5836-4056-9C08-2FE45BDD46CE}" type="slidenum">
              <a:rPr lang="en-US"/>
              <a:pPr>
                <a:defRPr/>
              </a:pPr>
              <a:t>‹#›</a:t>
            </a:fld>
            <a:endParaRPr lang="en-US" dirty="0"/>
          </a:p>
        </p:txBody>
      </p:sp>
    </p:spTree>
    <p:extLst>
      <p:ext uri="{BB962C8B-B14F-4D97-AF65-F5344CB8AC3E}">
        <p14:creationId xmlns:p14="http://schemas.microsoft.com/office/powerpoint/2010/main" val="2345707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124F82E-8245-4087-9B91-70A805CA5C9E}" type="slidenum">
              <a:rPr lang="en-US"/>
              <a:pPr>
                <a:defRPr/>
              </a:pPr>
              <a:t>‹#›</a:t>
            </a:fld>
            <a:endParaRPr lang="en-US" dirty="0"/>
          </a:p>
        </p:txBody>
      </p:sp>
    </p:spTree>
    <p:extLst>
      <p:ext uri="{BB962C8B-B14F-4D97-AF65-F5344CB8AC3E}">
        <p14:creationId xmlns:p14="http://schemas.microsoft.com/office/powerpoint/2010/main" val="200467230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7FA4B32-C948-429D-9855-0F62DF463D69}" type="slidenum">
              <a:rPr lang="en-US"/>
              <a:pPr>
                <a:defRPr/>
              </a:pPr>
              <a:t>‹#›</a:t>
            </a:fld>
            <a:endParaRPr lang="en-US" dirty="0"/>
          </a:p>
        </p:txBody>
      </p:sp>
    </p:spTree>
    <p:extLst>
      <p:ext uri="{BB962C8B-B14F-4D97-AF65-F5344CB8AC3E}">
        <p14:creationId xmlns:p14="http://schemas.microsoft.com/office/powerpoint/2010/main" val="258536571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D660C40-F68A-43B2-A340-8BE1A10982A4}" type="slidenum">
              <a:rPr lang="en-US"/>
              <a:pPr>
                <a:defRPr/>
              </a:pPr>
              <a:t>‹#›</a:t>
            </a:fld>
            <a:endParaRPr lang="en-US" dirty="0"/>
          </a:p>
        </p:txBody>
      </p:sp>
    </p:spTree>
    <p:extLst>
      <p:ext uri="{BB962C8B-B14F-4D97-AF65-F5344CB8AC3E}">
        <p14:creationId xmlns:p14="http://schemas.microsoft.com/office/powerpoint/2010/main" val="227690535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E5578CA-BBA6-43E4-8FD9-53F3A75E1267}" type="slidenum">
              <a:rPr lang="en-US"/>
              <a:pPr>
                <a:defRPr/>
              </a:pPr>
              <a:t>‹#›</a:t>
            </a:fld>
            <a:endParaRPr lang="en-US" dirty="0"/>
          </a:p>
        </p:txBody>
      </p:sp>
    </p:spTree>
    <p:extLst>
      <p:ext uri="{BB962C8B-B14F-4D97-AF65-F5344CB8AC3E}">
        <p14:creationId xmlns:p14="http://schemas.microsoft.com/office/powerpoint/2010/main" val="135323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AAE068A-FD04-4E4F-9014-95D8D791D1E8}" type="slidenum">
              <a:rPr lang="en-US"/>
              <a:pPr>
                <a:defRPr/>
              </a:pPr>
              <a:t>‹#›</a:t>
            </a:fld>
            <a:endParaRPr lang="en-US" dirty="0"/>
          </a:p>
        </p:txBody>
      </p:sp>
    </p:spTree>
    <p:extLst>
      <p:ext uri="{BB962C8B-B14F-4D97-AF65-F5344CB8AC3E}">
        <p14:creationId xmlns:p14="http://schemas.microsoft.com/office/powerpoint/2010/main" val="343838058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4F9C072-E7FA-4C85-98C4-DDA37EAD3391}" type="slidenum">
              <a:rPr lang="en-US"/>
              <a:pPr>
                <a:defRPr/>
              </a:pPr>
              <a:t>‹#›</a:t>
            </a:fld>
            <a:endParaRPr lang="en-US" dirty="0"/>
          </a:p>
        </p:txBody>
      </p:sp>
    </p:spTree>
    <p:extLst>
      <p:ext uri="{BB962C8B-B14F-4D97-AF65-F5344CB8AC3E}">
        <p14:creationId xmlns:p14="http://schemas.microsoft.com/office/powerpoint/2010/main" val="1883476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15EF13B6-42D9-4574-8D93-D458C4563FE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71488" y="3413125"/>
            <a:ext cx="830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Philosophy of Human Nature</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What makes a person distinct from all other persons?  What constitutes personal identity?</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And what happens if a person </a:t>
            </a:r>
            <a:r>
              <a:rPr lang="en-US" altLang="en-US" sz="2600" b="1" i="1" dirty="0" smtClean="0">
                <a:latin typeface="Arial" charset="0"/>
                <a:cs typeface="Arial" charset="0"/>
              </a:rPr>
              <a:t>significantly</a:t>
            </a:r>
            <a:r>
              <a:rPr lang="en-US" altLang="en-US" sz="2600" b="1" dirty="0" smtClean="0">
                <a:latin typeface="Arial" charset="0"/>
                <a:cs typeface="Arial" charset="0"/>
              </a:rPr>
              <a:t> changes – are they still the same person? </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Is a changed person still the same person if…</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He retains the continuity of his memories?</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He has the same body and same relevant physical characteristics?  (motivated by a materialistic worldview)</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He has the same brain?</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He has the same soul?  (the resurrection question)</a:t>
            </a:r>
          </a:p>
          <a:p>
            <a:pPr lvl="2" eaLnBrk="1" hangingPunct="1">
              <a:lnSpc>
                <a:spcPct val="90000"/>
              </a:lnSpc>
              <a:buClr>
                <a:schemeClr val="tx1"/>
              </a:buClr>
              <a:buSzPct val="80000"/>
              <a:buFont typeface="Wingdings" pitchFamily="2" charset="2"/>
              <a:buChar char="Ø"/>
              <a:defRPr/>
            </a:pPr>
            <a:endParaRPr lang="en-US" altLang="en-US" sz="800" dirty="0" smtClean="0">
              <a:latin typeface="Arial" charset="0"/>
              <a:cs typeface="Arial" charset="0"/>
            </a:endParaRPr>
          </a:p>
          <a:p>
            <a:pPr marL="630238" lvl="2" indent="0" eaLnBrk="1" hangingPunct="1">
              <a:lnSpc>
                <a:spcPct val="90000"/>
              </a:lnSpc>
              <a:buClr>
                <a:schemeClr val="tx1"/>
              </a:buClr>
              <a:buSzPct val="80000"/>
              <a:buFont typeface="Wingdings 2" pitchFamily="18" charset="2"/>
              <a:buNone/>
              <a:defRPr/>
            </a:pPr>
            <a:r>
              <a:rPr lang="en-US" altLang="en-US" sz="2400" dirty="0" smtClean="0">
                <a:latin typeface="Arial" charset="0"/>
                <a:cs typeface="Arial" charset="0"/>
              </a:rPr>
              <a:t>Or, perhaps…</a:t>
            </a:r>
            <a:endParaRPr lang="en-US" altLang="en-US" sz="2400" dirty="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He has the same character, as reflected in his motivations.  (“a new creation”)</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Personal Identity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6" end="6"/>
                                            </p:txEl>
                                          </p:spTgt>
                                        </p:tgtEl>
                                        <p:attrNameLst>
                                          <p:attrName>style.visibility</p:attrName>
                                        </p:attrNameLst>
                                      </p:cBhvr>
                                      <p:to>
                                        <p:strVal val="visible"/>
                                      </p:to>
                                    </p:set>
                                    <p:animEffect transition="in" filter="fade">
                                      <p:cBhvr>
                                        <p:cTn id="35" dur="1000"/>
                                        <p:tgtEl>
                                          <p:spTgt spid="12290">
                                            <p:txEl>
                                              <p:pRg st="6" end="6"/>
                                            </p:txEl>
                                          </p:spTgt>
                                        </p:tgtEl>
                                      </p:cBhvr>
                                    </p:animEffect>
                                    <p:anim calcmode="lin" valueType="num">
                                      <p:cBhvr>
                                        <p:cTn id="36"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7" end="7"/>
                                            </p:txEl>
                                          </p:spTgt>
                                        </p:tgtEl>
                                        <p:attrNameLst>
                                          <p:attrName>style.visibility</p:attrName>
                                        </p:attrNameLst>
                                      </p:cBhvr>
                                      <p:to>
                                        <p:strVal val="visible"/>
                                      </p:to>
                                    </p:set>
                                    <p:animEffect transition="in" filter="fade">
                                      <p:cBhvr>
                                        <p:cTn id="42" dur="1000"/>
                                        <p:tgtEl>
                                          <p:spTgt spid="12290">
                                            <p:txEl>
                                              <p:pRg st="7" end="7"/>
                                            </p:txEl>
                                          </p:spTgt>
                                        </p:tgtEl>
                                      </p:cBhvr>
                                    </p:animEffect>
                                    <p:anim calcmode="lin" valueType="num">
                                      <p:cBhvr>
                                        <p:cTn id="43"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8" end="8"/>
                                            </p:txEl>
                                          </p:spTgt>
                                        </p:tgtEl>
                                        <p:attrNameLst>
                                          <p:attrName>style.visibility</p:attrName>
                                        </p:attrNameLst>
                                      </p:cBhvr>
                                      <p:to>
                                        <p:strVal val="visible"/>
                                      </p:to>
                                    </p:set>
                                    <p:animEffect transition="in" filter="fade">
                                      <p:cBhvr>
                                        <p:cTn id="49" dur="1000"/>
                                        <p:tgtEl>
                                          <p:spTgt spid="12290">
                                            <p:txEl>
                                              <p:pRg st="8" end="8"/>
                                            </p:txEl>
                                          </p:spTgt>
                                        </p:tgtEl>
                                      </p:cBhvr>
                                    </p:animEffect>
                                    <p:anim calcmode="lin" valueType="num">
                                      <p:cBhvr>
                                        <p:cTn id="50"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2290">
                                            <p:txEl>
                                              <p:pRg st="10" end="10"/>
                                            </p:txEl>
                                          </p:spTgt>
                                        </p:tgtEl>
                                        <p:attrNameLst>
                                          <p:attrName>style.visibility</p:attrName>
                                        </p:attrNameLst>
                                      </p:cBhvr>
                                      <p:to>
                                        <p:strVal val="visible"/>
                                      </p:to>
                                    </p:set>
                                    <p:animEffect transition="in" filter="fade">
                                      <p:cBhvr>
                                        <p:cTn id="56" dur="1000"/>
                                        <p:tgtEl>
                                          <p:spTgt spid="12290">
                                            <p:txEl>
                                              <p:pRg st="10" end="10"/>
                                            </p:txEl>
                                          </p:spTgt>
                                        </p:tgtEl>
                                      </p:cBhvr>
                                    </p:animEffect>
                                    <p:anim calcmode="lin" valueType="num">
                                      <p:cBhvr>
                                        <p:cTn id="57" dur="1000" fill="hold"/>
                                        <p:tgtEl>
                                          <p:spTgt spid="12290">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12290">
                                            <p:txEl>
                                              <p:pRg st="10" end="10"/>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2290">
                                            <p:txEl>
                                              <p:pRg st="11" end="11"/>
                                            </p:txEl>
                                          </p:spTgt>
                                        </p:tgtEl>
                                        <p:attrNameLst>
                                          <p:attrName>style.visibility</p:attrName>
                                        </p:attrNameLst>
                                      </p:cBhvr>
                                      <p:to>
                                        <p:strVal val="visible"/>
                                      </p:to>
                                    </p:set>
                                    <p:animEffect transition="in" filter="fade">
                                      <p:cBhvr>
                                        <p:cTn id="61" dur="1000"/>
                                        <p:tgtEl>
                                          <p:spTgt spid="12290">
                                            <p:txEl>
                                              <p:pRg st="11" end="11"/>
                                            </p:txEl>
                                          </p:spTgt>
                                        </p:tgtEl>
                                      </p:cBhvr>
                                    </p:animEffect>
                                    <p:anim calcmode="lin" valueType="num">
                                      <p:cBhvr>
                                        <p:cTn id="62" dur="1000" fill="hold"/>
                                        <p:tgtEl>
                                          <p:spTgt spid="12290">
                                            <p:txEl>
                                              <p:pRg st="11" end="11"/>
                                            </p:txEl>
                                          </p:spTgt>
                                        </p:tgtEl>
                                        <p:attrNameLst>
                                          <p:attrName>ppt_x</p:attrName>
                                        </p:attrNameLst>
                                      </p:cBhvr>
                                      <p:tavLst>
                                        <p:tav tm="0">
                                          <p:val>
                                            <p:strVal val="#ppt_x"/>
                                          </p:val>
                                        </p:tav>
                                        <p:tav tm="100000">
                                          <p:val>
                                            <p:strVal val="#ppt_x"/>
                                          </p:val>
                                        </p:tav>
                                      </p:tavLst>
                                    </p:anim>
                                    <p:anim calcmode="lin" valueType="num">
                                      <p:cBhvr>
                                        <p:cTn id="63" dur="1000" fill="hold"/>
                                        <p:tgtEl>
                                          <p:spTgt spid="1229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Are we free agents? </a:t>
            </a:r>
          </a:p>
          <a:p>
            <a:pPr lvl="1" eaLnBrk="1" hangingPunct="1">
              <a:lnSpc>
                <a:spcPct val="90000"/>
              </a:lnSpc>
              <a:buClr>
                <a:schemeClr val="tx1"/>
              </a:buClr>
              <a:buSzPct val="80000"/>
              <a:buFont typeface="Wingdings" pitchFamily="2" charset="2"/>
              <a:buChar char="Ø"/>
            </a:pPr>
            <a:r>
              <a:rPr lang="en-US" altLang="en-US" sz="400" b="1" smtClean="0">
                <a:latin typeface="Arial" charset="0"/>
                <a:cs typeface="Arial" charset="0"/>
              </a:rPr>
              <a:t> </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Are we able to make our own choices, to do good or bad, to act or refrain from acting as we wish, and so to be held morally responsible?</a:t>
            </a:r>
          </a:p>
          <a:p>
            <a:pPr eaLnBrk="1" hangingPunct="1">
              <a:lnSpc>
                <a:spcPct val="90000"/>
              </a:lnSpc>
              <a:buClr>
                <a:schemeClr val="tx1"/>
              </a:buClr>
              <a:buSzPct val="80000"/>
              <a:buFont typeface="Wingdings" pitchFamily="2" charset="2"/>
              <a:buChar char="Ø"/>
            </a:pPr>
            <a:endParaRPr lang="en-US" altLang="en-US" sz="4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What is the relationship between </a:t>
            </a:r>
            <a:r>
              <a:rPr lang="en-US" altLang="en-US" sz="2600" b="1" i="1" smtClean="0">
                <a:latin typeface="Arial" charset="0"/>
                <a:cs typeface="Arial" charset="0"/>
              </a:rPr>
              <a:t>human freedom </a:t>
            </a:r>
            <a:r>
              <a:rPr lang="en-US" altLang="en-US" sz="2600" b="1" smtClean="0">
                <a:latin typeface="Arial" charset="0"/>
                <a:cs typeface="Arial" charset="0"/>
              </a:rPr>
              <a:t>and </a:t>
            </a:r>
            <a:r>
              <a:rPr lang="en-US" altLang="en-US" sz="2600" b="1" i="1" smtClean="0">
                <a:latin typeface="Arial" charset="0"/>
                <a:cs typeface="Arial" charset="0"/>
              </a:rPr>
              <a:t>determinism</a:t>
            </a:r>
            <a:r>
              <a:rPr lang="en-US" altLang="en-US" sz="2600" b="1" smtClean="0">
                <a:latin typeface="Arial" charset="0"/>
                <a:cs typeface="Arial" charset="0"/>
              </a:rPr>
              <a:t> </a:t>
            </a:r>
            <a:r>
              <a:rPr lang="en-US" altLang="en-US" sz="2600" smtClean="0">
                <a:latin typeface="Arial" charset="0"/>
                <a:cs typeface="Arial" charset="0"/>
              </a:rPr>
              <a:t>(the materialistic idea that all things must act according to unchangeable natural laws)</a:t>
            </a:r>
            <a:r>
              <a:rPr lang="en-US" altLang="en-US" sz="2600" b="1"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14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Compatibilism </a:t>
            </a:r>
            <a:r>
              <a:rPr lang="en-US" altLang="en-US" sz="2600" smtClean="0">
                <a:latin typeface="Arial" charset="0"/>
                <a:cs typeface="Arial" charset="0"/>
              </a:rPr>
              <a:t>says that human freedom and determinism are logically consistent.</a:t>
            </a:r>
          </a:p>
          <a:p>
            <a:pPr lvl="1" eaLnBrk="1" hangingPunct="1">
              <a:lnSpc>
                <a:spcPct val="90000"/>
              </a:lnSpc>
              <a:buClr>
                <a:schemeClr val="tx1"/>
              </a:buClr>
              <a:buSzPct val="80000"/>
              <a:buFont typeface="Wingdings" pitchFamily="2" charset="2"/>
              <a:buChar char="Ø"/>
            </a:pPr>
            <a:endParaRPr lang="en-US" altLang="en-US" sz="14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Incompatibilism </a:t>
            </a:r>
            <a:r>
              <a:rPr lang="en-US" altLang="en-US" sz="2600" smtClean="0">
                <a:latin typeface="Arial" charset="0"/>
                <a:cs typeface="Arial" charset="0"/>
              </a:rPr>
              <a:t>says that human freedom and responsibility are NOT compatible with determinism.</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Free Will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2290">
                                            <p:txEl>
                                              <p:pRg st="6" end="6"/>
                                            </p:txEl>
                                          </p:spTgt>
                                        </p:tgtEl>
                                        <p:attrNameLst>
                                          <p:attrName>style.visibility</p:attrName>
                                        </p:attrNameLst>
                                      </p:cBhvr>
                                      <p:to>
                                        <p:strVal val="visible"/>
                                      </p:to>
                                    </p:set>
                                    <p:animEffect transition="in" filter="fade">
                                      <p:cBhvr>
                                        <p:cTn id="33" dur="1000"/>
                                        <p:tgtEl>
                                          <p:spTgt spid="12290">
                                            <p:txEl>
                                              <p:pRg st="6" end="6"/>
                                            </p:txEl>
                                          </p:spTgt>
                                        </p:tgtEl>
                                      </p:cBhvr>
                                    </p:animEffect>
                                    <p:anim calcmode="lin" valueType="num">
                                      <p:cBhvr>
                                        <p:cTn id="34"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12290">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2290">
                                            <p:txEl>
                                              <p:pRg st="8" end="8"/>
                                            </p:txEl>
                                          </p:spTgt>
                                        </p:tgtEl>
                                        <p:attrNameLst>
                                          <p:attrName>style.visibility</p:attrName>
                                        </p:attrNameLst>
                                      </p:cBhvr>
                                      <p:to>
                                        <p:strVal val="visible"/>
                                      </p:to>
                                    </p:set>
                                    <p:animEffect transition="in" filter="fade">
                                      <p:cBhvr>
                                        <p:cTn id="38" dur="1000"/>
                                        <p:tgtEl>
                                          <p:spTgt spid="12290">
                                            <p:txEl>
                                              <p:pRg st="8" end="8"/>
                                            </p:txEl>
                                          </p:spTgt>
                                        </p:tgtEl>
                                      </p:cBhvr>
                                    </p:animEffect>
                                    <p:anim calcmode="lin" valueType="num">
                                      <p:cBhvr>
                                        <p:cTn id="39"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Hard determinism </a:t>
            </a:r>
            <a:r>
              <a:rPr lang="en-US" altLang="en-US" sz="2600" smtClean="0">
                <a:latin typeface="Arial" charset="0"/>
                <a:cs typeface="Arial" charset="0"/>
              </a:rPr>
              <a:t>accepts the </a:t>
            </a:r>
            <a:r>
              <a:rPr lang="en-US" altLang="en-US" sz="2600" i="1" smtClean="0">
                <a:latin typeface="Arial" charset="0"/>
                <a:cs typeface="Arial" charset="0"/>
              </a:rPr>
              <a:t>consequent argument </a:t>
            </a:r>
            <a:r>
              <a:rPr lang="en-US" altLang="en-US" sz="2600" smtClean="0">
                <a:latin typeface="Arial" charset="0"/>
                <a:cs typeface="Arial" charset="0"/>
              </a:rPr>
              <a:t>– our acts are the consequences of the laws of nature and the past, and so we are not free or morally responsible for our actions.</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Libertarianism </a:t>
            </a:r>
            <a:r>
              <a:rPr lang="en-US" altLang="en-US" sz="2600" smtClean="0">
                <a:latin typeface="Arial" charset="0"/>
                <a:cs typeface="Arial" charset="0"/>
              </a:rPr>
              <a:t>– the idea that humans have </a:t>
            </a:r>
            <a:r>
              <a:rPr lang="en-US" altLang="en-US" sz="2600" i="1" smtClean="0">
                <a:latin typeface="Arial" charset="0"/>
                <a:cs typeface="Arial" charset="0"/>
              </a:rPr>
              <a:t>the power of contrary choice, </a:t>
            </a:r>
            <a:r>
              <a:rPr lang="en-US" altLang="en-US" sz="2600" smtClean="0">
                <a:latin typeface="Arial" charset="0"/>
                <a:cs typeface="Arial" charset="0"/>
              </a:rPr>
              <a:t>or </a:t>
            </a:r>
            <a:r>
              <a:rPr lang="en-US" altLang="en-US" sz="2600" i="1" smtClean="0">
                <a:latin typeface="Arial" charset="0"/>
                <a:cs typeface="Arial" charset="0"/>
              </a:rPr>
              <a:t>the ability to do otherwise</a:t>
            </a:r>
            <a:r>
              <a:rPr lang="en-US" altLang="en-US" sz="2600" smtClean="0">
                <a:latin typeface="Arial" charset="0"/>
                <a:cs typeface="Arial" charset="0"/>
              </a:rPr>
              <a:t>, as a necessary requirement for moral responsibility.  (most consistent with orthodox Christianity)</a:t>
            </a:r>
          </a:p>
          <a:p>
            <a:pPr lvl="1" eaLnBrk="1" hangingPunct="1">
              <a:lnSpc>
                <a:spcPct val="90000"/>
              </a:lnSpc>
              <a:buClr>
                <a:schemeClr val="tx1"/>
              </a:buClr>
              <a:buSzPct val="80000"/>
              <a:buFont typeface="Wingdings" pitchFamily="2" charset="2"/>
              <a:buChar char="Ø"/>
            </a:pPr>
            <a:endParaRPr lang="en-US" altLang="en-US" sz="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The </a:t>
            </a:r>
            <a:r>
              <a:rPr lang="en-US" altLang="en-US" sz="2600" i="1" smtClean="0">
                <a:latin typeface="Arial" charset="0"/>
                <a:cs typeface="Arial" charset="0"/>
              </a:rPr>
              <a:t>libertarian’s dilemma </a:t>
            </a:r>
            <a:r>
              <a:rPr lang="en-US" altLang="en-US" sz="2600" smtClean="0">
                <a:latin typeface="Arial" charset="0"/>
                <a:cs typeface="Arial" charset="0"/>
              </a:rPr>
              <a:t>is a false argument that a person’s actions must either be determined, or else happen by a chance occurrence of factors, and so either way are not under that person’s control.</a:t>
            </a:r>
          </a:p>
          <a:p>
            <a:pPr lvl="1" eaLnBrk="1" hangingPunct="1">
              <a:lnSpc>
                <a:spcPct val="90000"/>
              </a:lnSpc>
              <a:buClr>
                <a:schemeClr val="tx1"/>
              </a:buClr>
              <a:buSzPct val="80000"/>
              <a:buFont typeface="Wingdings" pitchFamily="2" charset="2"/>
              <a:buChar char="Ø"/>
            </a:pPr>
            <a:endParaRPr lang="en-US" altLang="en-US" sz="5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This is false because it fails to realize factors may exist that </a:t>
            </a:r>
            <a:r>
              <a:rPr lang="en-US" altLang="en-US" sz="2600" i="1" smtClean="0">
                <a:latin typeface="Arial" charset="0"/>
                <a:cs typeface="Arial" charset="0"/>
              </a:rPr>
              <a:t>influence</a:t>
            </a:r>
            <a:r>
              <a:rPr lang="en-US" altLang="en-US" sz="2600" smtClean="0">
                <a:latin typeface="Arial" charset="0"/>
                <a:cs typeface="Arial" charset="0"/>
              </a:rPr>
              <a:t> a person’s actions without </a:t>
            </a:r>
            <a:r>
              <a:rPr lang="en-US" altLang="en-US" sz="2600" i="1" smtClean="0">
                <a:latin typeface="Arial" charset="0"/>
                <a:cs typeface="Arial" charset="0"/>
              </a:rPr>
              <a:t>requiring</a:t>
            </a:r>
            <a:r>
              <a:rPr lang="en-US" altLang="en-US" sz="2600" smtClean="0">
                <a:latin typeface="Arial" charset="0"/>
                <a:cs typeface="Arial" charset="0"/>
              </a:rPr>
              <a:t> them, and so still allow free choice – so determinism and chance are not the only two options.</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a:t>
            </a:r>
            <a:r>
              <a:rPr lang="en-US" altLang="en-US" sz="2800" dirty="0" err="1" smtClean="0">
                <a:solidFill>
                  <a:schemeClr val="tx1"/>
                </a:solidFill>
                <a:effectLst/>
                <a:latin typeface="Arial" panose="020B0604020202020204" pitchFamily="34" charset="0"/>
                <a:cs typeface="Arial" panose="020B0604020202020204" pitchFamily="34" charset="0"/>
              </a:rPr>
              <a:t>Incompatibilism</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Compatibilism </a:t>
            </a:r>
            <a:r>
              <a:rPr lang="en-US" altLang="en-US" sz="2600" smtClean="0">
                <a:latin typeface="Arial" charset="0"/>
                <a:cs typeface="Arial" charset="0"/>
              </a:rPr>
              <a:t>insists that human actions can be determined in some ways, without this constituting a threat to human freedom and moral responsibility.</a:t>
            </a:r>
          </a:p>
          <a:p>
            <a:pPr lvl="1" eaLnBrk="1" hangingPunct="1">
              <a:lnSpc>
                <a:spcPct val="90000"/>
              </a:lnSpc>
              <a:buClr>
                <a:schemeClr val="tx1"/>
              </a:buClr>
              <a:buSzPct val="80000"/>
              <a:buFont typeface="Wingdings" pitchFamily="2" charset="2"/>
              <a:buChar char="Ø"/>
            </a:pPr>
            <a:endParaRPr lang="en-US" altLang="en-US" sz="1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When we speak of free action, all we mean is that a person is able to do what he wants to do, and that what the person does (as long as not coerced or constrained) </a:t>
            </a:r>
            <a:r>
              <a:rPr lang="en-US" altLang="en-US" sz="2600" i="1" smtClean="0">
                <a:latin typeface="Arial" charset="0"/>
                <a:cs typeface="Arial" charset="0"/>
              </a:rPr>
              <a:t>is</a:t>
            </a:r>
            <a:r>
              <a:rPr lang="en-US" altLang="en-US" sz="2600" smtClean="0">
                <a:latin typeface="Arial" charset="0"/>
                <a:cs typeface="Arial" charset="0"/>
              </a:rPr>
              <a:t> what they wanted to do.</a:t>
            </a:r>
          </a:p>
          <a:p>
            <a:pPr lvl="1" eaLnBrk="1" hangingPunct="1">
              <a:lnSpc>
                <a:spcPct val="90000"/>
              </a:lnSpc>
              <a:buClr>
                <a:schemeClr val="tx1"/>
              </a:buClr>
              <a:buSzPct val="80000"/>
              <a:buFont typeface="Wingdings" pitchFamily="2" charset="2"/>
              <a:buChar char="Ø"/>
            </a:pPr>
            <a:endParaRPr lang="en-US" altLang="en-US" sz="1800" smtClean="0">
              <a:latin typeface="Arial" charset="0"/>
              <a:cs typeface="Arial" charset="0"/>
            </a:endParaRPr>
          </a:p>
          <a:p>
            <a:pPr marL="573088" lvl="2"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Freedom is the ability to act according to one’s desires and intentions, and this is compatible with determinism, as our choices occur </a:t>
            </a:r>
            <a:r>
              <a:rPr lang="en-US" altLang="en-US" sz="2800" i="1" smtClean="0">
                <a:latin typeface="Arial" charset="0"/>
                <a:cs typeface="Arial" charset="0"/>
              </a:rPr>
              <a:t>within</a:t>
            </a:r>
            <a:r>
              <a:rPr lang="en-US" altLang="en-US" sz="2800" smtClean="0">
                <a:latin typeface="Arial" charset="0"/>
                <a:cs typeface="Arial" charset="0"/>
              </a:rPr>
              <a:t> the parameters of natural law, and so we are morally responsible for our actions.</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a:t>
            </a:r>
            <a:r>
              <a:rPr lang="en-US" altLang="en-US" sz="2800" dirty="0" err="1">
                <a:solidFill>
                  <a:schemeClr val="tx1"/>
                </a:solidFill>
                <a:effectLst/>
                <a:latin typeface="Arial" panose="020B0604020202020204" pitchFamily="34" charset="0"/>
                <a:cs typeface="Arial" panose="020B0604020202020204" pitchFamily="34" charset="0"/>
              </a:rPr>
              <a:t>C</a:t>
            </a:r>
            <a:r>
              <a:rPr lang="en-US" altLang="en-US" sz="2800" dirty="0" err="1" smtClean="0">
                <a:solidFill>
                  <a:schemeClr val="tx1"/>
                </a:solidFill>
                <a:effectLst/>
                <a:latin typeface="Arial" panose="020B0604020202020204" pitchFamily="34" charset="0"/>
                <a:cs typeface="Arial" panose="020B0604020202020204" pitchFamily="34" charset="0"/>
              </a:rPr>
              <a:t>ompatibilism</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fade">
                                      <p:cBhvr>
                                        <p:cTn id="7" dur="1000"/>
                                        <p:tgtEl>
                                          <p:spTgt spid="12290">
                                            <p:txEl>
                                              <p:pRg st="2" end="2"/>
                                            </p:txEl>
                                          </p:spTgt>
                                        </p:tgtEl>
                                      </p:cBhvr>
                                    </p:animEffect>
                                    <p:anim calcmode="lin" valueType="num">
                                      <p:cBhvr>
                                        <p:cTn id="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4" end="4"/>
                                            </p:txEl>
                                          </p:spTgt>
                                        </p:tgtEl>
                                        <p:attrNameLst>
                                          <p:attrName>style.visibility</p:attrName>
                                        </p:attrNameLst>
                                      </p:cBhvr>
                                      <p:to>
                                        <p:strVal val="visible"/>
                                      </p:to>
                                    </p:set>
                                    <p:animEffect transition="in" filter="fade">
                                      <p:cBhvr>
                                        <p:cTn id="14" dur="1000"/>
                                        <p:tgtEl>
                                          <p:spTgt spid="12290">
                                            <p:txEl>
                                              <p:pRg st="4" end="4"/>
                                            </p:txEl>
                                          </p:spTgt>
                                        </p:tgtEl>
                                      </p:cBhvr>
                                    </p:animEffect>
                                    <p:anim calcmode="lin" valueType="num">
                                      <p:cBhvr>
                                        <p:cTn id="1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a:t>
            </a:r>
          </a:p>
          <a:p>
            <a:pPr eaLnBrk="1" hangingPunct="1">
              <a:spcBef>
                <a:spcPct val="0"/>
              </a:spcBef>
              <a:buClrTx/>
              <a:buSzTx/>
              <a:buFont typeface="Wingdings 3" pitchFamily="18" charset="2"/>
              <a:buNone/>
            </a:pPr>
            <a:r>
              <a:rPr lang="en-US" altLang="en-US" sz="3200">
                <a:latin typeface="Arial" charset="0"/>
              </a:rPr>
              <a:t>Sept. 19 – Philosophy of 	Science;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Philosophy of Human Nature;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Perhaps the most basic questions regarding human nature are: </a:t>
            </a:r>
            <a:r>
              <a:rPr lang="en-US" altLang="en-US" sz="2600" b="1" i="1" smtClean="0">
                <a:latin typeface="Arial" charset="0"/>
                <a:cs typeface="Arial" charset="0"/>
              </a:rPr>
              <a:t>What makes us human</a:t>
            </a:r>
            <a:r>
              <a:rPr lang="en-US" altLang="en-US" sz="2600" b="1" smtClean="0">
                <a:latin typeface="Arial" charset="0"/>
                <a:cs typeface="Arial" charset="0"/>
              </a:rPr>
              <a:t>? </a:t>
            </a:r>
            <a:r>
              <a:rPr lang="en-US" altLang="en-US" sz="2600" smtClean="0">
                <a:latin typeface="Arial" charset="0"/>
                <a:cs typeface="Arial" charset="0"/>
              </a:rPr>
              <a:t>and</a:t>
            </a:r>
            <a:r>
              <a:rPr lang="en-US" altLang="en-US" sz="2600" b="1" smtClean="0">
                <a:latin typeface="Arial" charset="0"/>
                <a:cs typeface="Arial" charset="0"/>
              </a:rPr>
              <a:t> </a:t>
            </a:r>
            <a:r>
              <a:rPr lang="en-US" altLang="en-US" sz="2600" b="1" i="1" smtClean="0">
                <a:latin typeface="Arial" charset="0"/>
                <a:cs typeface="Arial" charset="0"/>
              </a:rPr>
              <a:t>What gives each of us our distinct personalities</a:t>
            </a:r>
            <a:r>
              <a:rPr lang="en-US" altLang="en-US" sz="2600" b="1" smtClean="0">
                <a:latin typeface="Arial" charset="0"/>
                <a:cs typeface="Arial" charset="0"/>
              </a:rPr>
              <a:t>? </a:t>
            </a:r>
          </a:p>
          <a:p>
            <a:pPr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Or, </a:t>
            </a:r>
            <a:r>
              <a:rPr lang="en-US" altLang="en-US" sz="2600" b="1" i="1" smtClean="0">
                <a:latin typeface="Arial" charset="0"/>
                <a:cs typeface="Arial" charset="0"/>
              </a:rPr>
              <a:t>What makes me, ME</a:t>
            </a:r>
            <a:r>
              <a:rPr lang="en-US" altLang="en-US" sz="2600" b="1" smtClean="0">
                <a:latin typeface="Arial" charset="0"/>
                <a:cs typeface="Arial" charset="0"/>
              </a:rPr>
              <a:t>?  </a:t>
            </a:r>
            <a:r>
              <a:rPr lang="en-US" altLang="en-US" sz="2600" b="1" i="1" smtClean="0">
                <a:latin typeface="Arial" charset="0"/>
                <a:cs typeface="Arial" charset="0"/>
              </a:rPr>
              <a:t>What makes me human, and what makes me distinct from other humans</a:t>
            </a:r>
            <a:r>
              <a:rPr lang="en-US" altLang="en-US" sz="2600" b="1"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26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Mind-Body Dualism – </a:t>
            </a:r>
            <a:r>
              <a:rPr lang="en-US" altLang="en-US" sz="2600" smtClean="0">
                <a:latin typeface="Arial" charset="0"/>
                <a:cs typeface="Arial" charset="0"/>
              </a:rPr>
              <a:t>proposes that people have two distinct aspects or parts: their physical bodies; and their immaterial, non-physical souls.</a:t>
            </a:r>
          </a:p>
          <a:p>
            <a:pPr lvl="1"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Physicalism </a:t>
            </a:r>
            <a:r>
              <a:rPr lang="en-US" altLang="en-US" sz="2600" smtClean="0">
                <a:latin typeface="Arial" charset="0"/>
                <a:cs typeface="Arial" charset="0"/>
              </a:rPr>
              <a:t>– proposes that everything – including the human consciousness – can be fully described in terms of physics and physical processes. (based on philosophical materialism)</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Human Nature – What am I?</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Descartes </a:t>
            </a:r>
            <a:r>
              <a:rPr lang="en-US" altLang="en-US" sz="2800" smtClean="0">
                <a:latin typeface="Arial" charset="0"/>
                <a:cs typeface="Arial" charset="0"/>
              </a:rPr>
              <a:t>argued for mind-body dualism, saying:</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Mind and body have very different and distinct properties.</a:t>
            </a:r>
          </a:p>
          <a:p>
            <a:pPr lvl="3" eaLnBrk="1" hangingPunct="1">
              <a:lnSpc>
                <a:spcPct val="90000"/>
              </a:lnSpc>
              <a:buClr>
                <a:schemeClr val="tx1"/>
              </a:buClr>
              <a:buSzPct val="80000"/>
              <a:buFont typeface="Wingdings" pitchFamily="2" charset="2"/>
              <a:buChar char="Ø"/>
            </a:pPr>
            <a:r>
              <a:rPr lang="en-US" altLang="en-US" sz="2200" smtClean="0">
                <a:latin typeface="Arial" charset="0"/>
                <a:cs typeface="Arial" charset="0"/>
              </a:rPr>
              <a:t>The body is divisible while the mind is indivisible.</a:t>
            </a:r>
          </a:p>
          <a:p>
            <a:pPr lvl="3" eaLnBrk="1" hangingPunct="1">
              <a:lnSpc>
                <a:spcPct val="90000"/>
              </a:lnSpc>
              <a:buClr>
                <a:schemeClr val="tx1"/>
              </a:buClr>
              <a:buSzPct val="80000"/>
              <a:buFont typeface="Wingdings" pitchFamily="2" charset="2"/>
              <a:buChar char="Ø"/>
            </a:pPr>
            <a:r>
              <a:rPr lang="en-US" altLang="en-US" sz="2200" smtClean="0">
                <a:latin typeface="Arial" charset="0"/>
                <a:cs typeface="Arial" charset="0"/>
              </a:rPr>
              <a:t>The activity of the mind is private, while the activities of body are observable and so public.</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Argument from Subjectivity</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human mind has a sense of subjectivity, and can perceive subjectivity in other cognitive creatures, so that we can imagine being in the place of other cognitive creatures, but never of non-cognitive objects.  This suggests the mind is fundamentally more than physical.</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Argument from Qualia</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Humans constantly are perceiving “qualia” – phenomenal qualities of things – in all perceptual experiences, but no physicalist description of the brain can account for this 		aspect of perceptual experience.</a:t>
            </a:r>
          </a:p>
          <a:p>
            <a:pPr lvl="1"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Mind-Body Dualism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Effect transition="in" filter="fade">
                                      <p:cBhvr>
                                        <p:cTn id="17" dur="1000"/>
                                        <p:tgtEl>
                                          <p:spTgt spid="12290">
                                            <p:txEl>
                                              <p:pRg st="2" end="2"/>
                                            </p:txEl>
                                          </p:spTgt>
                                        </p:tgtEl>
                                      </p:cBhvr>
                                    </p:animEffect>
                                    <p:anim calcmode="lin" valueType="num">
                                      <p:cBhvr>
                                        <p:cTn id="1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290">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290">
                                            <p:txEl>
                                              <p:pRg st="3" end="3"/>
                                            </p:txEl>
                                          </p:spTgt>
                                        </p:tgtEl>
                                        <p:attrNameLst>
                                          <p:attrName>style.visibility</p:attrName>
                                        </p:attrNameLst>
                                      </p:cBhvr>
                                      <p:to>
                                        <p:strVal val="visible"/>
                                      </p:to>
                                    </p:set>
                                    <p:animEffect transition="in" filter="fade">
                                      <p:cBhvr>
                                        <p:cTn id="22" dur="1000"/>
                                        <p:tgtEl>
                                          <p:spTgt spid="12290">
                                            <p:txEl>
                                              <p:pRg st="3" end="3"/>
                                            </p:txEl>
                                          </p:spTgt>
                                        </p:tgtEl>
                                      </p:cBhvr>
                                    </p:animEffect>
                                    <p:anim calcmode="lin" valueType="num">
                                      <p:cBhvr>
                                        <p:cTn id="23"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2290">
                                            <p:txEl>
                                              <p:pRg st="4" end="4"/>
                                            </p:txEl>
                                          </p:spTgt>
                                        </p:tgtEl>
                                        <p:attrNameLst>
                                          <p:attrName>style.visibility</p:attrName>
                                        </p:attrNameLst>
                                      </p:cBhvr>
                                      <p:to>
                                        <p:strVal val="visible"/>
                                      </p:to>
                                    </p:set>
                                    <p:animEffect transition="in" filter="fade">
                                      <p:cBhvr>
                                        <p:cTn id="29" dur="1000"/>
                                        <p:tgtEl>
                                          <p:spTgt spid="12290">
                                            <p:txEl>
                                              <p:pRg st="4" end="4"/>
                                            </p:txEl>
                                          </p:spTgt>
                                        </p:tgtEl>
                                      </p:cBhvr>
                                    </p:animEffect>
                                    <p:anim calcmode="lin" valueType="num">
                                      <p:cBhvr>
                                        <p:cTn id="30"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2290">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2290">
                                            <p:txEl>
                                              <p:pRg st="5" end="5"/>
                                            </p:txEl>
                                          </p:spTgt>
                                        </p:tgtEl>
                                        <p:attrNameLst>
                                          <p:attrName>style.visibility</p:attrName>
                                        </p:attrNameLst>
                                      </p:cBhvr>
                                      <p:to>
                                        <p:strVal val="visible"/>
                                      </p:to>
                                    </p:set>
                                    <p:animEffect transition="in" filter="fade">
                                      <p:cBhvr>
                                        <p:cTn id="34" dur="1000"/>
                                        <p:tgtEl>
                                          <p:spTgt spid="12290">
                                            <p:txEl>
                                              <p:pRg st="5" end="5"/>
                                            </p:txEl>
                                          </p:spTgt>
                                        </p:tgtEl>
                                      </p:cBhvr>
                                    </p:animEffect>
                                    <p:anim calcmode="lin" valueType="num">
                                      <p:cBhvr>
                                        <p:cTn id="35"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12290">
                                            <p:txEl>
                                              <p:pRg st="6" end="6"/>
                                            </p:txEl>
                                          </p:spTgt>
                                        </p:tgtEl>
                                        <p:attrNameLst>
                                          <p:attrName>style.visibility</p:attrName>
                                        </p:attrNameLst>
                                      </p:cBhvr>
                                      <p:to>
                                        <p:strVal val="visible"/>
                                      </p:to>
                                    </p:set>
                                    <p:animEffect transition="in" filter="fade">
                                      <p:cBhvr>
                                        <p:cTn id="41" dur="1000"/>
                                        <p:tgtEl>
                                          <p:spTgt spid="12290">
                                            <p:txEl>
                                              <p:pRg st="6" end="6"/>
                                            </p:txEl>
                                          </p:spTgt>
                                        </p:tgtEl>
                                      </p:cBhvr>
                                    </p:animEffect>
                                    <p:anim calcmode="lin" valueType="num">
                                      <p:cBhvr>
                                        <p:cTn id="42"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2290">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2290">
                                            <p:txEl>
                                              <p:pRg st="7" end="7"/>
                                            </p:txEl>
                                          </p:spTgt>
                                        </p:tgtEl>
                                        <p:attrNameLst>
                                          <p:attrName>style.visibility</p:attrName>
                                        </p:attrNameLst>
                                      </p:cBhvr>
                                      <p:to>
                                        <p:strVal val="visible"/>
                                      </p:to>
                                    </p:set>
                                    <p:animEffect transition="in" filter="fade">
                                      <p:cBhvr>
                                        <p:cTn id="46" dur="1000"/>
                                        <p:tgtEl>
                                          <p:spTgt spid="12290">
                                            <p:txEl>
                                              <p:pRg st="7" end="7"/>
                                            </p:txEl>
                                          </p:spTgt>
                                        </p:tgtEl>
                                      </p:cBhvr>
                                    </p:animEffect>
                                    <p:anim calcmode="lin" valueType="num">
                                      <p:cBhvr>
                                        <p:cTn id="47"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Argument from Intentionality</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recognition that mental states refer to things outside themselves in a way that requires no sense of physical relationship – we simply think “about” things in meaningful ways – which no merely physical object could ever do.</a:t>
            </a:r>
          </a:p>
          <a:p>
            <a:pPr lvl="1" eaLnBrk="1" hangingPunct="1">
              <a:lnSpc>
                <a:spcPct val="90000"/>
              </a:lnSpc>
              <a:buClr>
                <a:schemeClr val="tx1"/>
              </a:buClr>
              <a:buSzPct val="80000"/>
              <a:buFont typeface="Wingdings" pitchFamily="2" charset="2"/>
              <a:buChar char="Ø"/>
            </a:pPr>
            <a:endParaRPr lang="en-US" altLang="en-US" sz="26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Criticisms of Mind-Dualism</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Problem of </a:t>
            </a:r>
            <a:r>
              <a:rPr lang="en-US" altLang="en-US" sz="2400" i="1" smtClean="0">
                <a:latin typeface="Arial" charset="0"/>
                <a:cs typeface="Arial" charset="0"/>
              </a:rPr>
              <a:t>Casual Overdetermination </a:t>
            </a:r>
            <a:r>
              <a:rPr lang="en-US" altLang="en-US" sz="2400" smtClean="0">
                <a:latin typeface="Arial" charset="0"/>
                <a:cs typeface="Arial" charset="0"/>
              </a:rPr>
              <a:t>says that the entire “chain” of perceptual experience involves concrete objects and processes – so how is the “soul” involved?</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a:t>
            </a:r>
            <a:r>
              <a:rPr lang="en-US" altLang="en-US" sz="2400" i="1" smtClean="0">
                <a:latin typeface="Arial" charset="0"/>
                <a:cs typeface="Arial" charset="0"/>
              </a:rPr>
              <a:t>Interaction Problem </a:t>
            </a:r>
            <a:r>
              <a:rPr lang="en-US" altLang="en-US" sz="2400" smtClean="0">
                <a:latin typeface="Arial" charset="0"/>
                <a:cs typeface="Arial" charset="0"/>
              </a:rPr>
              <a:t>says that for the soul to be separate from and yet causally interact with the physical body it would have to create energy, but where would such energy come from?  (The 2</a:t>
            </a:r>
            <a:r>
              <a:rPr lang="en-US" altLang="en-US" sz="2400" baseline="30000" smtClean="0">
                <a:latin typeface="Arial" charset="0"/>
                <a:cs typeface="Arial" charset="0"/>
              </a:rPr>
              <a:t>nd</a:t>
            </a:r>
            <a:r>
              <a:rPr lang="en-US" altLang="en-US" sz="2400" smtClean="0">
                <a:latin typeface="Arial" charset="0"/>
                <a:cs typeface="Arial" charset="0"/>
              </a:rPr>
              <a:t> law of thermodynamics says energy cannot be either created or destroyed.)</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Mind-Body Dualism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1000"/>
                                        <p:tgtEl>
                                          <p:spTgt spid="12290">
                                            <p:txEl>
                                              <p:pRg st="3" end="3"/>
                                            </p:txEl>
                                          </p:spTgt>
                                        </p:tgtEl>
                                      </p:cBhvr>
                                    </p:animEffect>
                                    <p:anim calcmode="lin" valueType="num">
                                      <p:cBhvr>
                                        <p:cTn id="20"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1000"/>
                                        <p:tgtEl>
                                          <p:spTgt spid="12290">
                                            <p:txEl>
                                              <p:pRg st="4" end="4"/>
                                            </p:txEl>
                                          </p:spTgt>
                                        </p:tgtEl>
                                      </p:cBhvr>
                                    </p:animEffect>
                                    <p:anim calcmode="lin" valueType="num">
                                      <p:cBhvr>
                                        <p:cTn id="2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2290">
                                            <p:txEl>
                                              <p:pRg st="5" end="5"/>
                                            </p:txEl>
                                          </p:spTgt>
                                        </p:tgtEl>
                                        <p:attrNameLst>
                                          <p:attrName>style.visibility</p:attrName>
                                        </p:attrNameLst>
                                      </p:cBhvr>
                                      <p:to>
                                        <p:strVal val="visible"/>
                                      </p:to>
                                    </p:set>
                                    <p:animEffect transition="in" filter="fade">
                                      <p:cBhvr>
                                        <p:cTn id="31" dur="1000"/>
                                        <p:tgtEl>
                                          <p:spTgt spid="12290">
                                            <p:txEl>
                                              <p:pRg st="5" end="5"/>
                                            </p:txEl>
                                          </p:spTgt>
                                        </p:tgtEl>
                                      </p:cBhvr>
                                    </p:animEffect>
                                    <p:anim calcmode="lin" valueType="num">
                                      <p:cBhvr>
                                        <p:cTn id="32"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Philosophical Behaviorism</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insistence that we are only physical beings, and that functions and qualities normally associated with the “mind” are in fact simply behaviors or tendencies to behave in certain ways.</a:t>
            </a:r>
          </a:p>
          <a:p>
            <a:pPr lvl="1" eaLnBrk="1" hangingPunct="1">
              <a:lnSpc>
                <a:spcPct val="90000"/>
              </a:lnSpc>
              <a:buClr>
                <a:schemeClr val="tx1"/>
              </a:buClr>
              <a:buSzPct val="80000"/>
              <a:buFont typeface="Wingdings" pitchFamily="2" charset="2"/>
              <a:buChar char="Ø"/>
            </a:pPr>
            <a:endParaRPr lang="en-US" altLang="en-US" sz="26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Criticisms of Philosophical Behaviorism</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Some thoughts, feelings and desires are never expressed as behaviors.  In fact, some behaviors may be contrary to feelings.  Other thoughts (such as abstracts) have no possible manifestation in behavior.</a:t>
            </a:r>
          </a:p>
          <a:p>
            <a:pPr lvl="2" eaLnBrk="1" hangingPunct="1">
              <a:lnSpc>
                <a:spcPct val="90000"/>
              </a:lnSpc>
              <a:buClr>
                <a:schemeClr val="tx1"/>
              </a:buClr>
              <a:buSzPct val="80000"/>
              <a:buFont typeface="Wingdings" pitchFamily="2" charset="2"/>
              <a:buChar char="Ø"/>
            </a:pPr>
            <a:endParaRPr lang="en-US" altLang="en-US" sz="12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This denies the subjective – that is, interior and hidden – first-person aspects of the mind that go beyond behavior.</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a:t>
            </a:r>
            <a:r>
              <a:rPr lang="en-US" altLang="en-US" sz="2800" dirty="0" err="1" smtClean="0">
                <a:solidFill>
                  <a:schemeClr val="tx1"/>
                </a:solidFill>
                <a:effectLst/>
                <a:latin typeface="Arial" panose="020B0604020202020204" pitchFamily="34" charset="0"/>
                <a:cs typeface="Arial" panose="020B0604020202020204" pitchFamily="34" charset="0"/>
              </a:rPr>
              <a:t>Physicalism</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1000"/>
                                        <p:tgtEl>
                                          <p:spTgt spid="12290">
                                            <p:txEl>
                                              <p:pRg st="3" end="3"/>
                                            </p:txEl>
                                          </p:spTgt>
                                        </p:tgtEl>
                                      </p:cBhvr>
                                    </p:animEffect>
                                    <p:anim calcmode="lin" valueType="num">
                                      <p:cBhvr>
                                        <p:cTn id="20"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1000"/>
                                        <p:tgtEl>
                                          <p:spTgt spid="12290">
                                            <p:txEl>
                                              <p:pRg st="4" end="4"/>
                                            </p:txEl>
                                          </p:spTgt>
                                        </p:tgtEl>
                                      </p:cBhvr>
                                    </p:animEffect>
                                    <p:anim calcmode="lin" valueType="num">
                                      <p:cBhvr>
                                        <p:cTn id="2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2290">
                                            <p:txEl>
                                              <p:pRg st="6" end="6"/>
                                            </p:txEl>
                                          </p:spTgt>
                                        </p:tgtEl>
                                        <p:attrNameLst>
                                          <p:attrName>style.visibility</p:attrName>
                                        </p:attrNameLst>
                                      </p:cBhvr>
                                      <p:to>
                                        <p:strVal val="visible"/>
                                      </p:to>
                                    </p:set>
                                    <p:animEffect transition="in" filter="fade">
                                      <p:cBhvr>
                                        <p:cTn id="31" dur="1000"/>
                                        <p:tgtEl>
                                          <p:spTgt spid="12290">
                                            <p:txEl>
                                              <p:pRg st="6" end="6"/>
                                            </p:txEl>
                                          </p:spTgt>
                                        </p:tgtEl>
                                      </p:cBhvr>
                                    </p:animEffect>
                                    <p:anim calcmode="lin" valueType="num">
                                      <p:cBhvr>
                                        <p:cTn id="32"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Strict Identity Theory</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Mental states are synonymous with brain states; sensations, beliefs, awareness are nothing more than chemical events and processes within the brain.</a:t>
            </a:r>
          </a:p>
          <a:p>
            <a:pPr lvl="1" eaLnBrk="1" hangingPunct="1">
              <a:lnSpc>
                <a:spcPct val="90000"/>
              </a:lnSpc>
              <a:buClr>
                <a:schemeClr val="tx1"/>
              </a:buClr>
              <a:buSzPct val="80000"/>
              <a:buFont typeface="Wingdings" pitchFamily="2" charset="2"/>
              <a:buChar char="Ø"/>
            </a:pPr>
            <a:endParaRPr lang="en-US" altLang="en-US" sz="26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Criticisms of Strict Identity Theory</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This theory insists that brain states and mental states are the same, but this cannot be true – there are mental states which cannot be directly equated to concrete events, locations, shapes or other physical criteria.  There is not hard evidence to support that ALL mental activity – such as subjective awareness, perception of qualia, intentionality – is physically specific within the brain.  (</a:t>
            </a:r>
            <a:r>
              <a:rPr lang="en-US" altLang="en-US" sz="2400" i="1" smtClean="0">
                <a:latin typeface="Arial" charset="0"/>
                <a:cs typeface="Arial" charset="0"/>
              </a:rPr>
              <a:t>Eliminativists</a:t>
            </a:r>
            <a:r>
              <a:rPr lang="en-US" altLang="en-US" sz="2400" smtClean="0">
                <a:latin typeface="Arial" charset="0"/>
                <a:cs typeface="Arial" charset="0"/>
              </a:rPr>
              <a:t> insist that science will eventually show this connection…) </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a:t>
            </a:r>
            <a:r>
              <a:rPr lang="en-US" altLang="en-US" sz="2800" dirty="0" err="1" smtClean="0">
                <a:solidFill>
                  <a:schemeClr val="tx1"/>
                </a:solidFill>
                <a:effectLst/>
                <a:latin typeface="Arial" panose="020B0604020202020204" pitchFamily="34" charset="0"/>
                <a:cs typeface="Arial" panose="020B0604020202020204" pitchFamily="34" charset="0"/>
              </a:rPr>
              <a:t>Physicalism</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1000"/>
                                        <p:tgtEl>
                                          <p:spTgt spid="12290">
                                            <p:txEl>
                                              <p:pRg st="3" end="3"/>
                                            </p:txEl>
                                          </p:spTgt>
                                        </p:tgtEl>
                                      </p:cBhvr>
                                    </p:animEffect>
                                    <p:anim calcmode="lin" valueType="num">
                                      <p:cBhvr>
                                        <p:cTn id="20"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1000"/>
                                        <p:tgtEl>
                                          <p:spTgt spid="12290">
                                            <p:txEl>
                                              <p:pRg st="4" end="4"/>
                                            </p:txEl>
                                          </p:spTgt>
                                        </p:tgtEl>
                                      </p:cBhvr>
                                    </p:animEffect>
                                    <p:anim calcmode="lin" valueType="num">
                                      <p:cBhvr>
                                        <p:cTn id="2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Functionalism</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Focuses not on what the brain </a:t>
            </a:r>
            <a:r>
              <a:rPr lang="en-US" altLang="en-US" sz="2400" i="1" smtClean="0">
                <a:latin typeface="Arial" charset="0"/>
                <a:cs typeface="Arial" charset="0"/>
              </a:rPr>
              <a:t>is</a:t>
            </a:r>
            <a:r>
              <a:rPr lang="en-US" altLang="en-US" sz="2400" smtClean="0">
                <a:latin typeface="Arial" charset="0"/>
                <a:cs typeface="Arial" charset="0"/>
              </a:rPr>
              <a:t>, but on what it </a:t>
            </a:r>
            <a:r>
              <a:rPr lang="en-US" altLang="en-US" sz="2400" i="1" smtClean="0">
                <a:latin typeface="Arial" charset="0"/>
                <a:cs typeface="Arial" charset="0"/>
              </a:rPr>
              <a:t>does</a:t>
            </a:r>
            <a:r>
              <a:rPr lang="en-US" altLang="en-US" sz="2400" smtClean="0">
                <a:latin typeface="Arial" charset="0"/>
                <a:cs typeface="Arial" charset="0"/>
              </a:rPr>
              <a:t>.  In effect, the human mind is simply a very sophisticated computing device, so that there will (so they say) someday be Artificial Intelligence systems that will also be able to demonstrate beliefs, intentions and self-awareness.</a:t>
            </a:r>
          </a:p>
          <a:p>
            <a:pPr lvl="1" eaLnBrk="1" hangingPunct="1">
              <a:lnSpc>
                <a:spcPct val="90000"/>
              </a:lnSpc>
              <a:buClr>
                <a:schemeClr val="tx1"/>
              </a:buClr>
              <a:buSzPct val="80000"/>
              <a:buFont typeface="Wingdings" pitchFamily="2" charset="2"/>
              <a:buChar char="Ø"/>
            </a:pPr>
            <a:endParaRPr lang="en-US" altLang="en-US" sz="12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Criticisms of Functionalism</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Critics insist that reduction of mental states to causal or computational operations within our brain does not adequately  account for the qualitative facts of human mental life – especially the perception and evaluation of qualia such as colors, flavors, smells, tastes, etc. (Searle and his </a:t>
            </a:r>
            <a:r>
              <a:rPr lang="en-US" altLang="en-US" sz="2400" i="1" smtClean="0">
                <a:latin typeface="Arial" charset="0"/>
                <a:cs typeface="Arial" charset="0"/>
              </a:rPr>
              <a:t>property dualism</a:t>
            </a:r>
            <a:r>
              <a:rPr lang="en-US" altLang="en-US" sz="2400" smtClean="0">
                <a:latin typeface="Arial" charset="0"/>
                <a:cs typeface="Arial" charset="0"/>
              </a:rPr>
              <a:t>, which regards mental states as properties of the brain.)</a:t>
            </a:r>
          </a:p>
        </p:txBody>
      </p:sp>
      <p:sp>
        <p:nvSpPr>
          <p:cNvPr id="8194" name="Rectangle 2"/>
          <p:cNvSpPr>
            <a:spLocks noGrp="1" noChangeArrowheads="1"/>
          </p:cNvSpPr>
          <p:nvPr>
            <p:ph type="title"/>
          </p:nvPr>
        </p:nvSpPr>
        <p:spPr>
          <a:xfrm>
            <a:off x="76200" y="381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Human Nature – </a:t>
            </a:r>
            <a:r>
              <a:rPr lang="en-US" altLang="en-US" sz="2800" dirty="0" err="1" smtClean="0">
                <a:solidFill>
                  <a:schemeClr val="tx1"/>
                </a:solidFill>
                <a:effectLst/>
                <a:latin typeface="Arial" panose="020B0604020202020204" pitchFamily="34" charset="0"/>
                <a:cs typeface="Arial" panose="020B0604020202020204" pitchFamily="34" charset="0"/>
              </a:rPr>
              <a:t>Physicalism</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1000"/>
                                        <p:tgtEl>
                                          <p:spTgt spid="12290">
                                            <p:txEl>
                                              <p:pRg st="3" end="3"/>
                                            </p:txEl>
                                          </p:spTgt>
                                        </p:tgtEl>
                                      </p:cBhvr>
                                    </p:animEffect>
                                    <p:anim calcmode="lin" valueType="num">
                                      <p:cBhvr>
                                        <p:cTn id="20"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1000"/>
                                        <p:tgtEl>
                                          <p:spTgt spid="12290">
                                            <p:txEl>
                                              <p:pRg st="4" end="4"/>
                                            </p:txEl>
                                          </p:spTgt>
                                        </p:tgtEl>
                                      </p:cBhvr>
                                    </p:animEffect>
                                    <p:anim calcmode="lin" valueType="num">
                                      <p:cBhvr>
                                        <p:cTn id="2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11340</TotalTime>
  <Words>1368</Words>
  <Application>Microsoft Office PowerPoint</Application>
  <PresentationFormat>On-screen Show (4:3)</PresentationFormat>
  <Paragraphs>110</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Philosophy of Human Nature – What am I?</vt:lpstr>
      <vt:lpstr>Philosophy of Human Nature – Mind-Body Dualism</vt:lpstr>
      <vt:lpstr>Philosophy of Human Nature – Mind-Body Dualism</vt:lpstr>
      <vt:lpstr>Philosophy of Human Nature – Physicalism</vt:lpstr>
      <vt:lpstr>Philosophy of Human Nature – Physicalism</vt:lpstr>
      <vt:lpstr>Philosophy of Human Nature – Physicalism</vt:lpstr>
      <vt:lpstr>Philosophy of Human Nature – Personal Identity</vt:lpstr>
      <vt:lpstr>Philosophy of Human Nature – Free Will</vt:lpstr>
      <vt:lpstr>Philosophy of Human Nature – Incompatibilism</vt:lpstr>
      <vt:lpstr>Philosophy of Human Nature – Compatibilism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425</cp:revision>
  <cp:lastPrinted>2014-10-03T17:20:21Z</cp:lastPrinted>
  <dcterms:created xsi:type="dcterms:W3CDTF">2001-09-16T00:08:39Z</dcterms:created>
  <dcterms:modified xsi:type="dcterms:W3CDTF">2014-10-03T17:25:54Z</dcterms:modified>
</cp:coreProperties>
</file>