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33"/>
  </p:notesMasterIdLst>
  <p:handoutMasterIdLst>
    <p:handoutMasterId r:id="rId34"/>
  </p:handoutMasterIdLst>
  <p:sldIdLst>
    <p:sldId id="256" r:id="rId2"/>
    <p:sldId id="276" r:id="rId3"/>
    <p:sldId id="297" r:id="rId4"/>
    <p:sldId id="301" r:id="rId5"/>
    <p:sldId id="302" r:id="rId6"/>
    <p:sldId id="303" r:id="rId7"/>
    <p:sldId id="304" r:id="rId8"/>
    <p:sldId id="305" r:id="rId9"/>
    <p:sldId id="306" r:id="rId10"/>
    <p:sldId id="307" r:id="rId11"/>
    <p:sldId id="308" r:id="rId12"/>
    <p:sldId id="310" r:id="rId13"/>
    <p:sldId id="309"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Lst>
  <p:sldSz cx="9144000" cy="6858000" type="screen4x3"/>
  <p:notesSz cx="6858000" cy="906145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80524" autoAdjust="0"/>
  </p:normalViewPr>
  <p:slideViewPr>
    <p:cSldViewPr>
      <p:cViewPr>
        <p:scale>
          <a:sx n="109" d="100"/>
          <a:sy n="109" d="100"/>
        </p:scale>
        <p:origin x="-15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388620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609013"/>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3886200" y="8609013"/>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lgn="r">
              <a:defRPr sz="1200">
                <a:cs typeface="+mn-cs"/>
              </a:defRPr>
            </a:lvl1pPr>
          </a:lstStyle>
          <a:p>
            <a:pPr>
              <a:defRPr/>
            </a:pPr>
            <a:fld id="{2748B7EB-BF28-435D-9E9E-46E7B9463F76}" type="slidenum">
              <a:rPr lang="en-US"/>
              <a:pPr>
                <a:defRPr/>
              </a:pPr>
              <a:t>‹#›</a:t>
            </a:fld>
            <a:endParaRPr lang="en-US" dirty="0"/>
          </a:p>
        </p:txBody>
      </p:sp>
    </p:spTree>
    <p:extLst>
      <p:ext uri="{BB962C8B-B14F-4D97-AF65-F5344CB8AC3E}">
        <p14:creationId xmlns:p14="http://schemas.microsoft.com/office/powerpoint/2010/main" val="2856230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388620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lgn="r">
              <a:defRPr sz="1200">
                <a:cs typeface="+mn-cs"/>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63638" y="681038"/>
            <a:ext cx="4530725" cy="3397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15988" y="4303713"/>
            <a:ext cx="5026025"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609013"/>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3886200" y="8609013"/>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lgn="r">
              <a:defRPr sz="1200">
                <a:cs typeface="+mn-cs"/>
              </a:defRPr>
            </a:lvl1pPr>
          </a:lstStyle>
          <a:p>
            <a:pPr>
              <a:defRPr/>
            </a:pPr>
            <a:fld id="{D3CB2107-259D-426B-91CB-91A1EE2216B7}" type="slidenum">
              <a:rPr lang="en-US"/>
              <a:pPr>
                <a:defRPr/>
              </a:pPr>
              <a:t>‹#›</a:t>
            </a:fld>
            <a:endParaRPr lang="en-US" dirty="0"/>
          </a:p>
        </p:txBody>
      </p:sp>
    </p:spTree>
    <p:extLst>
      <p:ext uri="{BB962C8B-B14F-4D97-AF65-F5344CB8AC3E}">
        <p14:creationId xmlns:p14="http://schemas.microsoft.com/office/powerpoint/2010/main" val="4177660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48B75E6B-3EA8-4642-92A9-2ED22E518C7A}" type="slidenum">
              <a:rPr lang="en-US" altLang="en-US" smtClean="0"/>
              <a:pPr eaLnBrk="1" hangingPunct="1">
                <a:spcBef>
                  <a:spcPct val="0"/>
                </a:spcBef>
                <a:defRPr/>
              </a:pPr>
              <a:t>3</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FBA87FA-19C0-4A8E-9675-6CE70960EB9C}" type="slidenum">
              <a:rPr lang="en-US" altLang="en-US" smtClean="0"/>
              <a:pPr eaLnBrk="1" hangingPunct="1">
                <a:spcBef>
                  <a:spcPct val="0"/>
                </a:spcBef>
                <a:defRPr/>
              </a:pPr>
              <a:t>12</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5710BCB-3430-43F3-8FD8-D66214440C08}" type="slidenum">
              <a:rPr lang="en-US" altLang="en-US" smtClean="0"/>
              <a:pPr eaLnBrk="1" hangingPunct="1">
                <a:spcBef>
                  <a:spcPct val="0"/>
                </a:spcBef>
                <a:defRPr/>
              </a:pPr>
              <a:t>13</a:t>
            </a:fld>
            <a:endParaRPr lang="en-US" altLang="en-US"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54B655D-D55B-4873-8028-A1CA95617E9F}" type="slidenum">
              <a:rPr lang="en-US" altLang="en-US" smtClean="0"/>
              <a:pPr eaLnBrk="1" hangingPunct="1">
                <a:spcBef>
                  <a:spcPct val="0"/>
                </a:spcBef>
                <a:defRPr/>
              </a:pPr>
              <a:t>14</a:t>
            </a:fld>
            <a:endParaRPr lang="en-US" altLang="en-US"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FB4C54A-C8AD-4A89-99DB-8EA593185EB9}" type="slidenum">
              <a:rPr lang="en-US" altLang="en-US" smtClean="0"/>
              <a:pPr eaLnBrk="1" hangingPunct="1">
                <a:spcBef>
                  <a:spcPct val="0"/>
                </a:spcBef>
                <a:defRPr/>
              </a:pPr>
              <a:t>15</a:t>
            </a:fld>
            <a:endParaRPr lang="en-US" altLang="en-US" dirty="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C93E571-96C9-404E-9D7A-560FB551A57E}" type="slidenum">
              <a:rPr lang="en-US" altLang="en-US" smtClean="0"/>
              <a:pPr eaLnBrk="1" hangingPunct="1">
                <a:spcBef>
                  <a:spcPct val="0"/>
                </a:spcBef>
                <a:defRPr/>
              </a:pPr>
              <a:t>16</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36AC998-92D9-41DE-9BB5-5049F7A5020E}" type="slidenum">
              <a:rPr lang="en-US" altLang="en-US" smtClean="0"/>
              <a:pPr eaLnBrk="1" hangingPunct="1">
                <a:spcBef>
                  <a:spcPct val="0"/>
                </a:spcBef>
                <a:defRPr/>
              </a:pPr>
              <a:t>17</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DD287F5-99E2-4819-B30D-688CAFAC0EFB}" type="slidenum">
              <a:rPr lang="en-US" altLang="en-US" smtClean="0"/>
              <a:pPr eaLnBrk="1" hangingPunct="1">
                <a:spcBef>
                  <a:spcPct val="0"/>
                </a:spcBef>
                <a:defRPr/>
              </a:pPr>
              <a:t>18</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4B6B9742-8CEE-4D3C-8EEF-8CBD232A67BB}" type="slidenum">
              <a:rPr lang="en-US" altLang="en-US" smtClean="0"/>
              <a:pPr eaLnBrk="1" hangingPunct="1">
                <a:spcBef>
                  <a:spcPct val="0"/>
                </a:spcBef>
                <a:defRPr/>
              </a:pPr>
              <a:t>19</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92A0010C-AE3E-42EE-A5DE-656D1650731A}" type="slidenum">
              <a:rPr lang="en-US" altLang="en-US" smtClean="0"/>
              <a:pPr eaLnBrk="1" hangingPunct="1">
                <a:spcBef>
                  <a:spcPct val="0"/>
                </a:spcBef>
                <a:defRPr/>
              </a:pPr>
              <a:t>20</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3E8D3869-FA6F-49CE-AD8A-3512FD3F9F2A}" type="slidenum">
              <a:rPr lang="en-US" altLang="en-US" smtClean="0"/>
              <a:pPr eaLnBrk="1" hangingPunct="1">
                <a:spcBef>
                  <a:spcPct val="0"/>
                </a:spcBef>
                <a:defRPr/>
              </a:pPr>
              <a:t>21</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CF6C572-33E9-443E-93B0-E6C5CFABF816}" type="slidenum">
              <a:rPr lang="en-US" altLang="en-US" smtClean="0"/>
              <a:pPr eaLnBrk="1" hangingPunct="1">
                <a:spcBef>
                  <a:spcPct val="0"/>
                </a:spcBef>
                <a:defRPr/>
              </a:pPr>
              <a:t>4</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DE1A850A-E768-4A39-92EB-E9126DC42A3C}" type="slidenum">
              <a:rPr lang="en-US" altLang="en-US" smtClean="0"/>
              <a:pPr eaLnBrk="1" hangingPunct="1">
                <a:spcBef>
                  <a:spcPct val="0"/>
                </a:spcBef>
                <a:defRPr/>
              </a:pPr>
              <a:t>22</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0BC69324-4634-4D6A-BC76-AD26C4F3294F}" type="slidenum">
              <a:rPr lang="en-US" altLang="en-US" smtClean="0"/>
              <a:pPr eaLnBrk="1" hangingPunct="1">
                <a:spcBef>
                  <a:spcPct val="0"/>
                </a:spcBef>
                <a:defRPr/>
              </a:pPr>
              <a:t>23</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CDD01E6-99E1-43B1-B548-7F7EC6153F47}" type="slidenum">
              <a:rPr lang="en-US" altLang="en-US" smtClean="0"/>
              <a:pPr eaLnBrk="1" hangingPunct="1">
                <a:spcBef>
                  <a:spcPct val="0"/>
                </a:spcBef>
                <a:defRPr/>
              </a:pPr>
              <a:t>24</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792E143F-79E3-451E-9972-62F932C590BF}" type="slidenum">
              <a:rPr lang="en-US" altLang="en-US" smtClean="0"/>
              <a:pPr eaLnBrk="1" hangingPunct="1">
                <a:spcBef>
                  <a:spcPct val="0"/>
                </a:spcBef>
                <a:defRPr/>
              </a:pPr>
              <a:t>25</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E8528CB8-0AF1-419E-853A-0312F38D0411}" type="slidenum">
              <a:rPr lang="en-US" altLang="en-US" smtClean="0"/>
              <a:pPr eaLnBrk="1" hangingPunct="1">
                <a:spcBef>
                  <a:spcPct val="0"/>
                </a:spcBef>
                <a:defRPr/>
              </a:pPr>
              <a:t>26</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66B125C5-865E-4221-9CF6-6F4BAC876EEC}" type="slidenum">
              <a:rPr lang="en-US" altLang="en-US" smtClean="0"/>
              <a:pPr eaLnBrk="1" hangingPunct="1">
                <a:spcBef>
                  <a:spcPct val="0"/>
                </a:spcBef>
                <a:defRPr/>
              </a:pPr>
              <a:t>27</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1CABD21-1E64-4CBF-B8A9-3E49AF8264EA}" type="slidenum">
              <a:rPr lang="en-US" altLang="en-US" smtClean="0"/>
              <a:pPr eaLnBrk="1" hangingPunct="1">
                <a:spcBef>
                  <a:spcPct val="0"/>
                </a:spcBef>
                <a:defRPr/>
              </a:pPr>
              <a:t>28</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96F6B4D7-580E-4949-84B8-07104D74C40C}" type="slidenum">
              <a:rPr lang="en-US" altLang="en-US" smtClean="0"/>
              <a:pPr eaLnBrk="1" hangingPunct="1">
                <a:spcBef>
                  <a:spcPct val="0"/>
                </a:spcBef>
                <a:defRPr/>
              </a:pPr>
              <a:t>29</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FD54482-3AA6-4695-B426-1A2F790FB5AD}" type="slidenum">
              <a:rPr lang="en-US" altLang="en-US" smtClean="0"/>
              <a:pPr eaLnBrk="1" hangingPunct="1">
                <a:spcBef>
                  <a:spcPct val="0"/>
                </a:spcBef>
                <a:defRPr/>
              </a:pPr>
              <a:t>30</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3FFBD66-FE93-48A1-AB3C-617A69840685}" type="slidenum">
              <a:rPr lang="en-US" altLang="en-US" smtClean="0"/>
              <a:pPr eaLnBrk="1" hangingPunct="1">
                <a:spcBef>
                  <a:spcPct val="0"/>
                </a:spcBef>
                <a:defRPr/>
              </a:pPr>
              <a:t>31</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01F57588-D87B-4ABD-80C2-0D07FAAE2AD9}" type="slidenum">
              <a:rPr lang="en-US" altLang="en-US" smtClean="0"/>
              <a:pPr eaLnBrk="1" hangingPunct="1">
                <a:spcBef>
                  <a:spcPct val="0"/>
                </a:spcBef>
                <a:defRPr/>
              </a:pPr>
              <a:t>5</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461D34A-9C0A-4586-B619-DDDB905D8F1B}" type="slidenum">
              <a:rPr lang="en-US" altLang="en-US" smtClean="0"/>
              <a:pPr eaLnBrk="1" hangingPunct="1">
                <a:spcBef>
                  <a:spcPct val="0"/>
                </a:spcBef>
                <a:defRPr/>
              </a:pPr>
              <a:t>6</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D4E29CFF-D01E-47D4-A181-F4B916A0EE04}" type="slidenum">
              <a:rPr lang="en-US" altLang="en-US" smtClean="0"/>
              <a:pPr eaLnBrk="1" hangingPunct="1">
                <a:spcBef>
                  <a:spcPct val="0"/>
                </a:spcBef>
                <a:defRPr/>
              </a:pPr>
              <a:t>7</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263CB90-956F-4713-B29B-E964A31851D1}" type="slidenum">
              <a:rPr lang="en-US" altLang="en-US" smtClean="0"/>
              <a:pPr eaLnBrk="1" hangingPunct="1">
                <a:spcBef>
                  <a:spcPct val="0"/>
                </a:spcBef>
                <a:defRPr/>
              </a:pPr>
              <a:t>8</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C6E70969-166A-4607-AEDE-38B7781A5D3C}" type="slidenum">
              <a:rPr lang="en-US" altLang="en-US" smtClean="0"/>
              <a:pPr eaLnBrk="1" hangingPunct="1">
                <a:spcBef>
                  <a:spcPct val="0"/>
                </a:spcBef>
                <a:defRPr/>
              </a:pPr>
              <a:t>9</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66EF4A2E-9324-42A2-BA3E-CF372865C1B2}" type="slidenum">
              <a:rPr lang="en-US" altLang="en-US" smtClean="0"/>
              <a:pPr eaLnBrk="1" hangingPunct="1">
                <a:spcBef>
                  <a:spcPct val="0"/>
                </a:spcBef>
                <a:defRPr/>
              </a:pPr>
              <a:t>10</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16324" indent="-275155" eaLnBrk="0" hangingPunct="0">
              <a:spcBef>
                <a:spcPct val="30000"/>
              </a:spcBef>
              <a:defRPr sz="1200">
                <a:solidFill>
                  <a:schemeClr val="tx1"/>
                </a:solidFill>
                <a:latin typeface="Times New Roman" pitchFamily="18" charset="0"/>
              </a:defRPr>
            </a:lvl2pPr>
            <a:lvl3pPr marL="1102156" indent="-219817" eaLnBrk="0" hangingPunct="0">
              <a:spcBef>
                <a:spcPct val="30000"/>
              </a:spcBef>
              <a:defRPr sz="1200">
                <a:solidFill>
                  <a:schemeClr val="tx1"/>
                </a:solidFill>
                <a:latin typeface="Times New Roman" pitchFamily="18" charset="0"/>
              </a:defRPr>
            </a:lvl3pPr>
            <a:lvl4pPr marL="1543325" indent="-219817" eaLnBrk="0" hangingPunct="0">
              <a:spcBef>
                <a:spcPct val="30000"/>
              </a:spcBef>
              <a:defRPr sz="1200">
                <a:solidFill>
                  <a:schemeClr val="tx1"/>
                </a:solidFill>
                <a:latin typeface="Times New Roman" pitchFamily="18" charset="0"/>
              </a:defRPr>
            </a:lvl4pPr>
            <a:lvl5pPr marL="1984495" indent="-219817" eaLnBrk="0" hangingPunct="0">
              <a:spcBef>
                <a:spcPct val="30000"/>
              </a:spcBef>
              <a:defRPr sz="1200">
                <a:solidFill>
                  <a:schemeClr val="tx1"/>
                </a:solidFill>
                <a:latin typeface="Times New Roman" pitchFamily="18" charset="0"/>
              </a:defRPr>
            </a:lvl5pPr>
            <a:lvl6pPr marL="2427202" indent="-219817" eaLnBrk="0" fontAlgn="base" hangingPunct="0">
              <a:spcBef>
                <a:spcPct val="30000"/>
              </a:spcBef>
              <a:spcAft>
                <a:spcPct val="0"/>
              </a:spcAft>
              <a:defRPr sz="1200">
                <a:solidFill>
                  <a:schemeClr val="tx1"/>
                </a:solidFill>
                <a:latin typeface="Times New Roman" pitchFamily="18" charset="0"/>
              </a:defRPr>
            </a:lvl6pPr>
            <a:lvl7pPr marL="2869909" indent="-219817" eaLnBrk="0" fontAlgn="base" hangingPunct="0">
              <a:spcBef>
                <a:spcPct val="30000"/>
              </a:spcBef>
              <a:spcAft>
                <a:spcPct val="0"/>
              </a:spcAft>
              <a:defRPr sz="1200">
                <a:solidFill>
                  <a:schemeClr val="tx1"/>
                </a:solidFill>
                <a:latin typeface="Times New Roman" pitchFamily="18" charset="0"/>
              </a:defRPr>
            </a:lvl7pPr>
            <a:lvl8pPr marL="3312615" indent="-219817" eaLnBrk="0" fontAlgn="base" hangingPunct="0">
              <a:spcBef>
                <a:spcPct val="30000"/>
              </a:spcBef>
              <a:spcAft>
                <a:spcPct val="0"/>
              </a:spcAft>
              <a:defRPr sz="1200">
                <a:solidFill>
                  <a:schemeClr val="tx1"/>
                </a:solidFill>
                <a:latin typeface="Times New Roman" pitchFamily="18" charset="0"/>
              </a:defRPr>
            </a:lvl8pPr>
            <a:lvl9pPr marL="3755322" indent="-21981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6E8FE1C3-64EF-4F60-932D-E31220BD4255}" type="slidenum">
              <a:rPr lang="en-US" altLang="en-US" smtClean="0"/>
              <a:pPr eaLnBrk="1" hangingPunct="1">
                <a:spcBef>
                  <a:spcPct val="0"/>
                </a:spcBef>
                <a:defRPr/>
              </a:pPr>
              <a:t>11</a:t>
            </a:fld>
            <a:endParaRPr lang="en-US" altLang="en-US"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00106C28-6C78-4C30-B703-D8E16DFB89FA}" type="slidenum">
              <a:rPr lang="en-US"/>
              <a:pPr>
                <a:defRPr/>
              </a:pPr>
              <a:t>‹#›</a:t>
            </a:fld>
            <a:endParaRPr lang="en-US" dirty="0"/>
          </a:p>
        </p:txBody>
      </p:sp>
    </p:spTree>
    <p:extLst>
      <p:ext uri="{BB962C8B-B14F-4D97-AF65-F5344CB8AC3E}">
        <p14:creationId xmlns:p14="http://schemas.microsoft.com/office/powerpoint/2010/main" val="65892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EF8217E-2519-4A05-B549-5DFED45723E8}" type="slidenum">
              <a:rPr lang="en-US"/>
              <a:pPr>
                <a:defRPr/>
              </a:pPr>
              <a:t>‹#›</a:t>
            </a:fld>
            <a:endParaRPr lang="en-US" dirty="0"/>
          </a:p>
        </p:txBody>
      </p:sp>
    </p:spTree>
    <p:extLst>
      <p:ext uri="{BB962C8B-B14F-4D97-AF65-F5344CB8AC3E}">
        <p14:creationId xmlns:p14="http://schemas.microsoft.com/office/powerpoint/2010/main" val="219360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7D2C963-EF90-42C6-8DD1-2DF61F28E33B}" type="slidenum">
              <a:rPr lang="en-US"/>
              <a:pPr>
                <a:defRPr/>
              </a:pPr>
              <a:t>‹#›</a:t>
            </a:fld>
            <a:endParaRPr lang="en-US" dirty="0"/>
          </a:p>
        </p:txBody>
      </p:sp>
    </p:spTree>
    <p:extLst>
      <p:ext uri="{BB962C8B-B14F-4D97-AF65-F5344CB8AC3E}">
        <p14:creationId xmlns:p14="http://schemas.microsoft.com/office/powerpoint/2010/main" val="995793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E2C25D3-EF49-4876-8331-BA205D6A2CCD}" type="slidenum">
              <a:rPr lang="en-US"/>
              <a:pPr>
                <a:defRPr/>
              </a:pPr>
              <a:t>‹#›</a:t>
            </a:fld>
            <a:endParaRPr lang="en-US" dirty="0"/>
          </a:p>
        </p:txBody>
      </p:sp>
    </p:spTree>
    <p:extLst>
      <p:ext uri="{BB962C8B-B14F-4D97-AF65-F5344CB8AC3E}">
        <p14:creationId xmlns:p14="http://schemas.microsoft.com/office/powerpoint/2010/main" val="975937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E0B0C4E-1CDD-4742-9BB2-27220AC9B170}" type="slidenum">
              <a:rPr lang="en-US"/>
              <a:pPr>
                <a:defRPr/>
              </a:pPr>
              <a:t>‹#›</a:t>
            </a:fld>
            <a:endParaRPr lang="en-US" dirty="0"/>
          </a:p>
        </p:txBody>
      </p:sp>
    </p:spTree>
    <p:extLst>
      <p:ext uri="{BB962C8B-B14F-4D97-AF65-F5344CB8AC3E}">
        <p14:creationId xmlns:p14="http://schemas.microsoft.com/office/powerpoint/2010/main" val="40781451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321C05B-01E4-402E-AC46-F6C0DEAD7407}" type="slidenum">
              <a:rPr lang="en-US"/>
              <a:pPr>
                <a:defRPr/>
              </a:pPr>
              <a:t>‹#›</a:t>
            </a:fld>
            <a:endParaRPr lang="en-US" dirty="0"/>
          </a:p>
        </p:txBody>
      </p:sp>
    </p:spTree>
    <p:extLst>
      <p:ext uri="{BB962C8B-B14F-4D97-AF65-F5344CB8AC3E}">
        <p14:creationId xmlns:p14="http://schemas.microsoft.com/office/powerpoint/2010/main" val="134858944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4DD26DA-7B61-4C6A-BCF9-3081D21D6565}" type="slidenum">
              <a:rPr lang="en-US"/>
              <a:pPr>
                <a:defRPr/>
              </a:pPr>
              <a:t>‹#›</a:t>
            </a:fld>
            <a:endParaRPr lang="en-US" dirty="0"/>
          </a:p>
        </p:txBody>
      </p:sp>
    </p:spTree>
    <p:extLst>
      <p:ext uri="{BB962C8B-B14F-4D97-AF65-F5344CB8AC3E}">
        <p14:creationId xmlns:p14="http://schemas.microsoft.com/office/powerpoint/2010/main" val="278048065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09469374-D2C0-46E6-8746-896FBFE8C9B8}" type="slidenum">
              <a:rPr lang="en-US"/>
              <a:pPr>
                <a:defRPr/>
              </a:pPr>
              <a:t>‹#›</a:t>
            </a:fld>
            <a:endParaRPr lang="en-US" dirty="0"/>
          </a:p>
        </p:txBody>
      </p:sp>
    </p:spTree>
    <p:extLst>
      <p:ext uri="{BB962C8B-B14F-4D97-AF65-F5344CB8AC3E}">
        <p14:creationId xmlns:p14="http://schemas.microsoft.com/office/powerpoint/2010/main" val="273931296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51D1093-19E3-4028-BBC4-5BEE60A1B55D}" type="slidenum">
              <a:rPr lang="en-US"/>
              <a:pPr>
                <a:defRPr/>
              </a:pPr>
              <a:t>‹#›</a:t>
            </a:fld>
            <a:endParaRPr lang="en-US" dirty="0"/>
          </a:p>
        </p:txBody>
      </p:sp>
    </p:spTree>
    <p:extLst>
      <p:ext uri="{BB962C8B-B14F-4D97-AF65-F5344CB8AC3E}">
        <p14:creationId xmlns:p14="http://schemas.microsoft.com/office/powerpoint/2010/main" val="97194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40B6C44-4C2F-4FE7-BC11-2A8A199AF32C}" type="slidenum">
              <a:rPr lang="en-US"/>
              <a:pPr>
                <a:defRPr/>
              </a:pPr>
              <a:t>‹#›</a:t>
            </a:fld>
            <a:endParaRPr lang="en-US" dirty="0"/>
          </a:p>
        </p:txBody>
      </p:sp>
    </p:spTree>
    <p:extLst>
      <p:ext uri="{BB962C8B-B14F-4D97-AF65-F5344CB8AC3E}">
        <p14:creationId xmlns:p14="http://schemas.microsoft.com/office/powerpoint/2010/main" val="104798738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313DDD6-90C8-4CD3-BD2F-292C2552D8DA}" type="slidenum">
              <a:rPr lang="en-US"/>
              <a:pPr>
                <a:defRPr/>
              </a:pPr>
              <a:t>‹#›</a:t>
            </a:fld>
            <a:endParaRPr lang="en-US" dirty="0"/>
          </a:p>
        </p:txBody>
      </p:sp>
    </p:spTree>
    <p:extLst>
      <p:ext uri="{BB962C8B-B14F-4D97-AF65-F5344CB8AC3E}">
        <p14:creationId xmlns:p14="http://schemas.microsoft.com/office/powerpoint/2010/main" val="364348481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20640203-9891-4202-8F57-F99B86F80BB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78" r:id="rId1"/>
    <p:sldLayoutId id="2147483974" r:id="rId2"/>
    <p:sldLayoutId id="2147483979" r:id="rId3"/>
    <p:sldLayoutId id="2147483980" r:id="rId4"/>
    <p:sldLayoutId id="2147483981" r:id="rId5"/>
    <p:sldLayoutId id="2147483982" r:id="rId6"/>
    <p:sldLayoutId id="2147483975" r:id="rId7"/>
    <p:sldLayoutId id="2147483983" r:id="rId8"/>
    <p:sldLayoutId id="2147483984" r:id="rId9"/>
    <p:sldLayoutId id="2147483976" r:id="rId10"/>
    <p:sldLayoutId id="2147483977"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Summer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Philosophical Theology 1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(TH5)</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441325" y="3429000"/>
            <a:ext cx="8305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200" b="1">
                <a:latin typeface="Arial" charset="0"/>
              </a:rPr>
              <a:t>Philosophy of Ethics</a:t>
            </a:r>
          </a:p>
          <a:p>
            <a:pPr algn="ctr" eaLnBrk="1" hangingPunct="1">
              <a:spcBef>
                <a:spcPct val="0"/>
              </a:spcBef>
              <a:buClrTx/>
              <a:buSzTx/>
              <a:buFontTx/>
              <a:buNone/>
            </a:pPr>
            <a:r>
              <a:rPr lang="en-US" altLang="en-US" sz="3200" b="1">
                <a:latin typeface="Arial" charset="0"/>
              </a:rPr>
              <a:t>Philosophy of Aesthetics</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8991600" cy="6553200"/>
          </a:xfrm>
        </p:spPr>
        <p:txBody>
          <a:bodyPr/>
          <a:lstStyle/>
          <a:p>
            <a:pPr lvl="1"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 </a:t>
            </a:r>
            <a:r>
              <a:rPr lang="en-US" altLang="en-US" sz="2800" b="1" u="sng" dirty="0" smtClean="0">
                <a:latin typeface="Arial" charset="0"/>
                <a:cs typeface="Arial" charset="0"/>
              </a:rPr>
              <a:t>Cultural Relativism</a:t>
            </a:r>
            <a:r>
              <a:rPr lang="en-US" altLang="en-US" sz="2800" b="1" dirty="0" smtClean="0">
                <a:latin typeface="Arial" charset="0"/>
                <a:cs typeface="Arial" charset="0"/>
              </a:rPr>
              <a:t> – The view that the key to understanding moral convictions is the culture.</a:t>
            </a:r>
          </a:p>
          <a:p>
            <a:pPr lvl="1" eaLnBrk="1" hangingPunct="1">
              <a:lnSpc>
                <a:spcPct val="90000"/>
              </a:lnSpc>
              <a:buClr>
                <a:schemeClr val="tx1"/>
              </a:buClr>
              <a:buSzPct val="80000"/>
              <a:buFont typeface="Wingdings" pitchFamily="2" charset="2"/>
              <a:buChar char="Ø"/>
              <a:defRPr/>
            </a:pPr>
            <a:endParaRPr lang="en-US" altLang="en-US" sz="1200" b="1"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3200" dirty="0">
                <a:latin typeface="Arial" charset="0"/>
                <a:cs typeface="Arial" charset="0"/>
              </a:rPr>
              <a:t>A</a:t>
            </a:r>
            <a:r>
              <a:rPr lang="en-US" altLang="en-US" sz="3200" dirty="0" smtClean="0">
                <a:latin typeface="Arial" charset="0"/>
                <a:cs typeface="Arial" charset="0"/>
              </a:rPr>
              <a:t>nthropologists have proposed that, given the difference in what are considered “normal” practices in cultures, calling a behavior “habitual” is the same as calling it “morally good.”</a:t>
            </a:r>
          </a:p>
          <a:p>
            <a:pPr lvl="1" eaLnBrk="1" hangingPunct="1">
              <a:lnSpc>
                <a:spcPct val="90000"/>
              </a:lnSpc>
              <a:buClr>
                <a:schemeClr val="tx1"/>
              </a:buClr>
              <a:buSzPct val="80000"/>
              <a:buFont typeface="Wingdings" pitchFamily="2" charset="2"/>
              <a:buChar char="Ø"/>
              <a:defRPr/>
            </a:pPr>
            <a:endParaRPr lang="en-US" altLang="en-US" sz="12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3200" dirty="0" smtClean="0">
                <a:latin typeface="Arial" charset="0"/>
                <a:cs typeface="Arial" charset="0"/>
              </a:rPr>
              <a:t>What begins as merely advantageous patterns of thought and behavior, over time are accepted as the standards of right and wrong in a culture (</a:t>
            </a:r>
            <a:r>
              <a:rPr lang="en-US" altLang="en-US" sz="3200" i="1" dirty="0" smtClean="0">
                <a:latin typeface="Arial" charset="0"/>
                <a:cs typeface="Arial" charset="0"/>
              </a:rPr>
              <a:t>“mores”</a:t>
            </a:r>
            <a:r>
              <a:rPr lang="en-US" altLang="en-US" sz="3200" dirty="0" smtClean="0">
                <a:latin typeface="Arial" charset="0"/>
                <a:cs typeface="Arial" charset="0"/>
              </a:rPr>
              <a:t>)</a:t>
            </a:r>
            <a:r>
              <a:rPr lang="en-US" altLang="en-US" sz="3200" i="1" dirty="0" smtClean="0">
                <a:latin typeface="Arial" charset="0"/>
                <a:cs typeface="Arial" charset="0"/>
              </a:rPr>
              <a:t>.</a:t>
            </a:r>
          </a:p>
          <a:p>
            <a:pPr lvl="1" eaLnBrk="1" hangingPunct="1">
              <a:lnSpc>
                <a:spcPct val="90000"/>
              </a:lnSpc>
              <a:buClr>
                <a:schemeClr val="tx1"/>
              </a:buClr>
              <a:buSzPct val="80000"/>
              <a:buFont typeface="Wingdings" pitchFamily="2" charset="2"/>
              <a:buChar char="Ø"/>
              <a:defRPr/>
            </a:pPr>
            <a:endParaRPr lang="en-US" altLang="en-US" sz="3200" dirty="0" smtClean="0">
              <a:latin typeface="Arial" charset="0"/>
              <a:cs typeface="Arial" charset="0"/>
            </a:endParaRPr>
          </a:p>
          <a:p>
            <a:pPr marL="392113" lvl="1" indent="0" eaLnBrk="1" hangingPunct="1">
              <a:lnSpc>
                <a:spcPct val="90000"/>
              </a:lnSpc>
              <a:buClr>
                <a:schemeClr val="tx1"/>
              </a:buClr>
              <a:buSzPct val="80000"/>
              <a:buFont typeface="Verdana" pitchFamily="34" charset="0"/>
              <a:buNone/>
              <a:defRPr/>
            </a:pPr>
            <a:endParaRPr lang="en-US" altLang="en-US" sz="32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endParaRPr lang="en-US" altLang="en-US" sz="28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a:t>
            </a:r>
            <a:r>
              <a:rPr lang="en-US" altLang="en-US" sz="3600" dirty="0">
                <a:solidFill>
                  <a:schemeClr val="tx1"/>
                </a:solidFill>
                <a:effectLst/>
                <a:latin typeface="Arial" panose="020B0604020202020204" pitchFamily="34" charset="0"/>
                <a:cs typeface="Arial" panose="020B0604020202020204" pitchFamily="34" charset="0"/>
              </a:rPr>
              <a:t>Ethical Relativism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8991600" cy="6553200"/>
          </a:xfrm>
        </p:spPr>
        <p:txBody>
          <a:bodyPr/>
          <a:lstStyle/>
          <a:p>
            <a:pPr lvl="1"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 </a:t>
            </a:r>
            <a:r>
              <a:rPr lang="en-US" altLang="en-US" sz="2800" b="1" dirty="0" smtClean="0">
                <a:latin typeface="Arial" charset="0"/>
                <a:cs typeface="Arial" charset="0"/>
              </a:rPr>
              <a:t>Cultural Relativism therefore can be summarized as follows (the </a:t>
            </a:r>
            <a:r>
              <a:rPr lang="en-US" altLang="en-US" sz="2800" b="1" i="1" dirty="0" smtClean="0">
                <a:latin typeface="Arial" charset="0"/>
                <a:cs typeface="Arial" charset="0"/>
              </a:rPr>
              <a:t>Plurality Argument</a:t>
            </a:r>
            <a:r>
              <a:rPr lang="en-US" altLang="en-US" sz="2800" b="1" dirty="0" smtClean="0">
                <a:latin typeface="Arial" charset="0"/>
                <a:cs typeface="Arial" charset="0"/>
              </a:rPr>
              <a:t>):</a:t>
            </a:r>
          </a:p>
          <a:p>
            <a:pPr lvl="1" eaLnBrk="1" hangingPunct="1">
              <a:lnSpc>
                <a:spcPct val="90000"/>
              </a:lnSpc>
              <a:buClr>
                <a:schemeClr val="tx1"/>
              </a:buClr>
              <a:buSzPct val="80000"/>
              <a:buFont typeface="Wingdings" pitchFamily="2" charset="2"/>
              <a:buChar char="Ø"/>
              <a:defRPr/>
            </a:pPr>
            <a:endParaRPr lang="en-US" altLang="en-US" sz="800" b="1" dirty="0" smtClean="0">
              <a:latin typeface="Arial" charset="0"/>
              <a:cs typeface="Arial" charset="0"/>
            </a:endParaRPr>
          </a:p>
          <a:p>
            <a:pPr marL="906463" lvl="1" indent="-514350" eaLnBrk="1" hangingPunct="1">
              <a:lnSpc>
                <a:spcPct val="90000"/>
              </a:lnSpc>
              <a:buClr>
                <a:schemeClr val="tx1"/>
              </a:buClr>
              <a:buSzPct val="80000"/>
              <a:buFont typeface="+mj-lt"/>
              <a:buAutoNum type="arabicPeriod"/>
              <a:defRPr/>
            </a:pPr>
            <a:r>
              <a:rPr lang="en-US" altLang="en-US" sz="3200" dirty="0" smtClean="0">
                <a:latin typeface="Arial" charset="0"/>
                <a:cs typeface="Arial" charset="0"/>
              </a:rPr>
              <a:t>Moral values differ from culture to culture.</a:t>
            </a:r>
          </a:p>
          <a:p>
            <a:pPr marL="906463" lvl="1" indent="-514350" eaLnBrk="1" hangingPunct="1">
              <a:lnSpc>
                <a:spcPct val="90000"/>
              </a:lnSpc>
              <a:buClr>
                <a:schemeClr val="tx1"/>
              </a:buClr>
              <a:buSzPct val="80000"/>
              <a:buFont typeface="+mj-lt"/>
              <a:buAutoNum type="arabicPeriod"/>
              <a:defRPr/>
            </a:pPr>
            <a:r>
              <a:rPr lang="en-US" altLang="en-US" sz="3200" dirty="0" smtClean="0">
                <a:latin typeface="Arial" charset="0"/>
                <a:cs typeface="Arial" charset="0"/>
              </a:rPr>
              <a:t>There therefore is no objective moral standard.</a:t>
            </a:r>
          </a:p>
          <a:p>
            <a:pPr marL="906463" lvl="1" indent="-514350" eaLnBrk="1" hangingPunct="1">
              <a:lnSpc>
                <a:spcPct val="90000"/>
              </a:lnSpc>
              <a:buClr>
                <a:schemeClr val="tx1"/>
              </a:buClr>
              <a:buSzPct val="80000"/>
              <a:buFont typeface="+mj-lt"/>
              <a:buAutoNum type="arabicPeriod"/>
              <a:defRPr/>
            </a:pPr>
            <a:endParaRPr lang="en-US" altLang="en-US" sz="800" dirty="0">
              <a:latin typeface="Arial" charset="0"/>
              <a:cs typeface="Arial" charset="0"/>
            </a:endParaRPr>
          </a:p>
          <a:p>
            <a:pPr lvl="1" eaLnBrk="1" hangingPunct="1">
              <a:lnSpc>
                <a:spcPct val="90000"/>
              </a:lnSpc>
              <a:buClr>
                <a:schemeClr val="tx1"/>
              </a:buClr>
              <a:buSzPct val="80000"/>
              <a:buFont typeface="Wingdings" panose="05000000000000000000" pitchFamily="2" charset="2"/>
              <a:buChar char="Ø"/>
              <a:defRPr/>
            </a:pPr>
            <a:r>
              <a:rPr lang="en-US" altLang="en-US" sz="2800" dirty="0" smtClean="0">
                <a:latin typeface="Arial" charset="0"/>
                <a:cs typeface="Arial" charset="0"/>
              </a:rPr>
              <a:t>But multiple perspectives on a topic does not mean there is not one </a:t>
            </a:r>
            <a:r>
              <a:rPr lang="en-US" altLang="en-US" sz="2800" i="1" dirty="0" smtClean="0">
                <a:latin typeface="Arial" charset="0"/>
                <a:cs typeface="Arial" charset="0"/>
              </a:rPr>
              <a:t>correct</a:t>
            </a:r>
            <a:r>
              <a:rPr lang="en-US" altLang="en-US" sz="2800" dirty="0" smtClean="0">
                <a:latin typeface="Arial" charset="0"/>
                <a:cs typeface="Arial" charset="0"/>
              </a:rPr>
              <a:t> perspective.</a:t>
            </a:r>
          </a:p>
          <a:p>
            <a:pPr lvl="1" eaLnBrk="1" hangingPunct="1">
              <a:lnSpc>
                <a:spcPct val="90000"/>
              </a:lnSpc>
              <a:buClr>
                <a:schemeClr val="tx1"/>
              </a:buClr>
              <a:buSzPct val="80000"/>
              <a:buFont typeface="Wingdings" panose="05000000000000000000" pitchFamily="2" charset="2"/>
              <a:buChar char="Ø"/>
              <a:defRPr/>
            </a:pPr>
            <a:endParaRPr lang="en-US" altLang="en-US" sz="800" dirty="0">
              <a:latin typeface="Arial" charset="0"/>
              <a:cs typeface="Arial" charset="0"/>
            </a:endParaRPr>
          </a:p>
          <a:p>
            <a:pPr lvl="1" eaLnBrk="1" hangingPunct="1">
              <a:lnSpc>
                <a:spcPct val="90000"/>
              </a:lnSpc>
              <a:buClr>
                <a:schemeClr val="tx1"/>
              </a:buClr>
              <a:buSzPct val="80000"/>
              <a:buFont typeface="Wingdings" panose="05000000000000000000" pitchFamily="2" charset="2"/>
              <a:buChar char="Ø"/>
              <a:defRPr/>
            </a:pPr>
            <a:r>
              <a:rPr lang="en-US" altLang="en-US" sz="2800" dirty="0" smtClean="0">
                <a:latin typeface="Arial" charset="0"/>
                <a:cs typeface="Arial" charset="0"/>
              </a:rPr>
              <a:t>If cultural relativism is true, then there are no grounds for criticizing the practices of any culture.  </a:t>
            </a:r>
            <a:r>
              <a:rPr lang="en-US" altLang="en-US" sz="2400" i="1" dirty="0" smtClean="0">
                <a:latin typeface="Arial" charset="0"/>
                <a:cs typeface="Arial" charset="0"/>
              </a:rPr>
              <a:t>(Cannibalism? Slavery? Child prostitution? Female genital mutilation?)</a:t>
            </a:r>
            <a:r>
              <a:rPr lang="en-US" altLang="en-US" sz="2800" dirty="0" smtClean="0">
                <a:latin typeface="Arial" charset="0"/>
                <a:cs typeface="Arial" charset="0"/>
              </a:rPr>
              <a:t>; moral progress would be	impossible; 	and all moral reformers are corrupt.</a:t>
            </a:r>
          </a:p>
          <a:p>
            <a:pPr marL="906463" lvl="1" indent="-514350" eaLnBrk="1" hangingPunct="1">
              <a:lnSpc>
                <a:spcPct val="90000"/>
              </a:lnSpc>
              <a:buClr>
                <a:schemeClr val="tx1"/>
              </a:buClr>
              <a:buSzPct val="80000"/>
              <a:buFont typeface="+mj-lt"/>
              <a:buAutoNum type="arabicPeriod"/>
              <a:defRPr/>
            </a:pPr>
            <a:endParaRPr lang="en-US" altLang="en-US" sz="3200" dirty="0" smtClean="0">
              <a:latin typeface="Arial" charset="0"/>
              <a:cs typeface="Arial" charset="0"/>
            </a:endParaRPr>
          </a:p>
          <a:p>
            <a:pPr marL="392113" lvl="1" indent="0" eaLnBrk="1" hangingPunct="1">
              <a:lnSpc>
                <a:spcPct val="90000"/>
              </a:lnSpc>
              <a:buClr>
                <a:schemeClr val="tx1"/>
              </a:buClr>
              <a:buSzPct val="80000"/>
              <a:buFont typeface="Verdana" pitchFamily="34" charset="0"/>
              <a:buNone/>
              <a:defRPr/>
            </a:pPr>
            <a:endParaRPr lang="en-US" altLang="en-US" sz="32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endParaRPr lang="en-US" altLang="en-US" sz="28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a:t>
            </a:r>
            <a:r>
              <a:rPr lang="en-US" altLang="en-US" sz="3600" dirty="0">
                <a:solidFill>
                  <a:schemeClr val="tx1"/>
                </a:solidFill>
                <a:effectLst/>
                <a:latin typeface="Arial" panose="020B0604020202020204" pitchFamily="34" charset="0"/>
                <a:cs typeface="Arial" panose="020B0604020202020204" pitchFamily="34" charset="0"/>
              </a:rPr>
              <a:t>Ethical Relativism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5" end="5"/>
                                            </p:txEl>
                                          </p:spTgt>
                                        </p:tgtEl>
                                        <p:attrNameLst>
                                          <p:attrName>style.visibility</p:attrName>
                                        </p:attrNameLst>
                                      </p:cBhvr>
                                      <p:to>
                                        <p:strVal val="visible"/>
                                      </p:to>
                                    </p:set>
                                    <p:animEffect transition="in" filter="fade">
                                      <p:cBhvr>
                                        <p:cTn id="28" dur="1000"/>
                                        <p:tgtEl>
                                          <p:spTgt spid="12290">
                                            <p:txEl>
                                              <p:pRg st="5" end="5"/>
                                            </p:txEl>
                                          </p:spTgt>
                                        </p:tgtEl>
                                      </p:cBhvr>
                                    </p:animEffect>
                                    <p:anim calcmode="lin" valueType="num">
                                      <p:cBhvr>
                                        <p:cTn id="29"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7" end="7"/>
                                            </p:txEl>
                                          </p:spTgt>
                                        </p:tgtEl>
                                        <p:attrNameLst>
                                          <p:attrName>style.visibility</p:attrName>
                                        </p:attrNameLst>
                                      </p:cBhvr>
                                      <p:to>
                                        <p:strVal val="visible"/>
                                      </p:to>
                                    </p:set>
                                    <p:animEffect transition="in" filter="fade">
                                      <p:cBhvr>
                                        <p:cTn id="35" dur="1000"/>
                                        <p:tgtEl>
                                          <p:spTgt spid="12290">
                                            <p:txEl>
                                              <p:pRg st="7" end="7"/>
                                            </p:txEl>
                                          </p:spTgt>
                                        </p:tgtEl>
                                      </p:cBhvr>
                                    </p:animEffect>
                                    <p:anim calcmode="lin" valueType="num">
                                      <p:cBhvr>
                                        <p:cTn id="36"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8991600" cy="6553200"/>
          </a:xfrm>
        </p:spPr>
        <p:txBody>
          <a:bodyPr/>
          <a:lstStyle/>
          <a:p>
            <a:pPr lvl="1"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 </a:t>
            </a:r>
            <a:r>
              <a:rPr lang="en-US" altLang="en-US" sz="2800" b="1" u="sng" dirty="0" smtClean="0">
                <a:latin typeface="Arial" charset="0"/>
                <a:cs typeface="Arial" charset="0"/>
              </a:rPr>
              <a:t>Moral Subjectivism</a:t>
            </a:r>
            <a:r>
              <a:rPr lang="en-US" altLang="en-US" sz="2800" b="1" dirty="0" smtClean="0">
                <a:latin typeface="Arial" charset="0"/>
                <a:cs typeface="Arial" charset="0"/>
              </a:rPr>
              <a:t> – The view that moral values are relative to individual people rather than people groups.  </a:t>
            </a:r>
            <a:r>
              <a:rPr lang="en-US" altLang="en-US" sz="2800" dirty="0" smtClean="0">
                <a:latin typeface="Arial" charset="0"/>
                <a:cs typeface="Arial" charset="0"/>
              </a:rPr>
              <a:t>(Whatever a person prefers is what is morally right.)</a:t>
            </a:r>
          </a:p>
          <a:p>
            <a:pPr lvl="1" eaLnBrk="1" hangingPunct="1">
              <a:lnSpc>
                <a:spcPct val="90000"/>
              </a:lnSpc>
              <a:buClr>
                <a:schemeClr val="tx1"/>
              </a:buClr>
              <a:buSzPct val="80000"/>
              <a:buFont typeface="Wingdings" pitchFamily="2" charset="2"/>
              <a:buChar char="Ø"/>
              <a:defRPr/>
            </a:pPr>
            <a:endParaRPr lang="en-US" altLang="en-US" sz="800" b="1"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800" dirty="0" smtClean="0">
                <a:latin typeface="Arial" charset="0"/>
                <a:cs typeface="Arial" charset="0"/>
              </a:rPr>
              <a:t>Like cultural relativism, moral subjectivism denies the existence of any universal truth.</a:t>
            </a:r>
          </a:p>
          <a:p>
            <a:pPr lvl="1" eaLnBrk="1" hangingPunct="1">
              <a:lnSpc>
                <a:spcPct val="90000"/>
              </a:lnSpc>
              <a:buClr>
                <a:schemeClr val="tx1"/>
              </a:buClr>
              <a:buSzPct val="80000"/>
              <a:buFont typeface="Wingdings" pitchFamily="2" charset="2"/>
              <a:buChar char="Ø"/>
              <a:defRPr/>
            </a:pPr>
            <a:endParaRPr lang="en-US" altLang="en-US" sz="800" b="1"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3000" dirty="0" smtClean="0">
                <a:latin typeface="Arial" charset="0"/>
                <a:cs typeface="Arial" charset="0"/>
              </a:rPr>
              <a:t>But if moral subjectivism is true, then no one can ever be mistaken in their moral judgments; we have no grounds ever to be critical of another person’s moral choices (rapists? serial killers? pornographers?); and no debate on ethical issues is possible, ever.</a:t>
            </a:r>
          </a:p>
          <a:p>
            <a:pPr lvl="1" eaLnBrk="1" hangingPunct="1">
              <a:lnSpc>
                <a:spcPct val="90000"/>
              </a:lnSpc>
              <a:buClr>
                <a:schemeClr val="tx1"/>
              </a:buClr>
              <a:buSzPct val="80000"/>
              <a:buFont typeface="Wingdings" pitchFamily="2" charset="2"/>
              <a:buChar char="Ø"/>
              <a:defRPr/>
            </a:pPr>
            <a:endParaRPr lang="en-US" altLang="en-US" sz="3200" dirty="0" smtClean="0">
              <a:latin typeface="Arial" charset="0"/>
              <a:cs typeface="Arial" charset="0"/>
            </a:endParaRPr>
          </a:p>
          <a:p>
            <a:pPr marL="392113" lvl="1" indent="0" eaLnBrk="1" hangingPunct="1">
              <a:lnSpc>
                <a:spcPct val="90000"/>
              </a:lnSpc>
              <a:buClr>
                <a:schemeClr val="tx1"/>
              </a:buClr>
              <a:buSzPct val="80000"/>
              <a:buFont typeface="Verdana" pitchFamily="34" charset="0"/>
              <a:buNone/>
              <a:defRPr/>
            </a:pPr>
            <a:endParaRPr lang="en-US" altLang="en-US" sz="32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endParaRPr lang="en-US" altLang="en-US" sz="28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a:t>
            </a:r>
            <a:r>
              <a:rPr lang="en-US" altLang="en-US" sz="3600" dirty="0">
                <a:solidFill>
                  <a:schemeClr val="tx1"/>
                </a:solidFill>
                <a:effectLst/>
                <a:latin typeface="Arial" panose="020B0604020202020204" pitchFamily="34" charset="0"/>
                <a:cs typeface="Arial" panose="020B0604020202020204" pitchFamily="34" charset="0"/>
              </a:rPr>
              <a:t>Ethical Relativism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8991600" cy="6553200"/>
          </a:xfrm>
        </p:spPr>
        <p:txBody>
          <a:bodyPr/>
          <a:lstStyle/>
          <a:p>
            <a:pPr lvl="1"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 </a:t>
            </a:r>
            <a:r>
              <a:rPr lang="en-US" altLang="en-US" sz="2800" b="1" u="sng" dirty="0" smtClean="0">
                <a:latin typeface="Arial" charset="0"/>
                <a:cs typeface="Arial" charset="0"/>
              </a:rPr>
              <a:t>Emotivism</a:t>
            </a:r>
            <a:r>
              <a:rPr lang="en-US" altLang="en-US" sz="2800" b="1" dirty="0" smtClean="0">
                <a:latin typeface="Arial" charset="0"/>
                <a:cs typeface="Arial" charset="0"/>
              </a:rPr>
              <a:t> </a:t>
            </a:r>
            <a:r>
              <a:rPr lang="en-US" altLang="en-US" sz="2800" dirty="0" smtClean="0">
                <a:latin typeface="Arial" charset="0"/>
                <a:cs typeface="Arial" charset="0"/>
              </a:rPr>
              <a:t>is the effort to apply the </a:t>
            </a:r>
            <a:r>
              <a:rPr lang="en-US" altLang="en-US" sz="2800" i="1" dirty="0" smtClean="0">
                <a:latin typeface="Arial" charset="0"/>
                <a:cs typeface="Arial" charset="0"/>
              </a:rPr>
              <a:t>verification principle</a:t>
            </a:r>
            <a:r>
              <a:rPr lang="en-US" altLang="en-US" sz="2800" dirty="0" smtClean="0">
                <a:latin typeface="Arial" charset="0"/>
                <a:cs typeface="Arial" charset="0"/>
              </a:rPr>
              <a:t> from </a:t>
            </a:r>
            <a:r>
              <a:rPr lang="en-US" altLang="en-US" sz="2800" i="1" dirty="0" smtClean="0">
                <a:latin typeface="Arial" charset="0"/>
                <a:cs typeface="Arial" charset="0"/>
              </a:rPr>
              <a:t>logical positivism </a:t>
            </a:r>
            <a:r>
              <a:rPr lang="en-US" altLang="en-US" sz="2800" dirty="0" smtClean="0">
                <a:latin typeface="Arial" charset="0"/>
                <a:cs typeface="Arial" charset="0"/>
              </a:rPr>
              <a:t>to ethics, with the conclusion being that no ethical statements can be empirically verified, so such statements have no cognitive content and are merely expressions of </a:t>
            </a:r>
            <a:r>
              <a:rPr lang="en-US" altLang="en-US" sz="2800" i="1" dirty="0" smtClean="0">
                <a:latin typeface="Arial" charset="0"/>
                <a:cs typeface="Arial" charset="0"/>
              </a:rPr>
              <a:t>feelings</a:t>
            </a:r>
            <a:r>
              <a:rPr lang="en-US" altLang="en-US" sz="2800" dirty="0" smtClean="0">
                <a:latin typeface="Arial" charset="0"/>
                <a:cs typeface="Arial" charset="0"/>
              </a:rPr>
              <a:t> intended to arouse actions.</a:t>
            </a:r>
          </a:p>
          <a:p>
            <a:pPr lvl="1" eaLnBrk="1" hangingPunct="1">
              <a:lnSpc>
                <a:spcPct val="90000"/>
              </a:lnSpc>
              <a:buClr>
                <a:schemeClr val="tx1"/>
              </a:buClr>
              <a:buSzPct val="80000"/>
              <a:buFont typeface="Wingdings" pitchFamily="2" charset="2"/>
              <a:buChar char="Ø"/>
              <a:defRPr/>
            </a:pPr>
            <a:endParaRPr lang="en-US" altLang="en-US" sz="2800" dirty="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800" i="1" dirty="0" smtClean="0">
                <a:latin typeface="Arial" charset="0"/>
                <a:cs typeface="Arial" charset="0"/>
              </a:rPr>
              <a:t>Emotivism</a:t>
            </a:r>
            <a:r>
              <a:rPr lang="en-US" altLang="en-US" sz="2800" dirty="0" smtClean="0">
                <a:latin typeface="Arial" charset="0"/>
                <a:cs typeface="Arial" charset="0"/>
              </a:rPr>
              <a:t> therefore denies that moral statements have any real meaning or truth value, but rather are nothing more than emotional outbursts.  There cannot be any normative moral standards according to </a:t>
            </a:r>
            <a:r>
              <a:rPr lang="en-US" altLang="en-US" sz="2800" i="1" dirty="0" smtClean="0">
                <a:latin typeface="Arial" charset="0"/>
                <a:cs typeface="Arial" charset="0"/>
              </a:rPr>
              <a:t>emotivism</a:t>
            </a:r>
            <a:r>
              <a:rPr lang="en-US" altLang="en-US" sz="2800" dirty="0" smtClean="0">
                <a:latin typeface="Arial" charset="0"/>
                <a:cs typeface="Arial" charset="0"/>
              </a:rPr>
              <a:t>, and so no possibility of any rational consideration of ethical questions. </a:t>
            </a:r>
          </a:p>
          <a:p>
            <a:pPr lvl="1" eaLnBrk="1" hangingPunct="1">
              <a:lnSpc>
                <a:spcPct val="90000"/>
              </a:lnSpc>
              <a:buClr>
                <a:schemeClr val="tx1"/>
              </a:buClr>
              <a:buSzPct val="80000"/>
              <a:buFont typeface="Wingdings" pitchFamily="2" charset="2"/>
              <a:buChar char="Ø"/>
              <a:defRPr/>
            </a:pPr>
            <a:endParaRPr lang="en-US" altLang="en-US" sz="800" b="1" dirty="0" smtClean="0">
              <a:latin typeface="Arial" charset="0"/>
              <a:cs typeface="Arial" charset="0"/>
            </a:endParaRPr>
          </a:p>
          <a:p>
            <a:pPr marL="906463" lvl="1" indent="-514350" eaLnBrk="1" hangingPunct="1">
              <a:lnSpc>
                <a:spcPct val="90000"/>
              </a:lnSpc>
              <a:buClr>
                <a:schemeClr val="tx1"/>
              </a:buClr>
              <a:buSzPct val="80000"/>
              <a:buFont typeface="+mj-lt"/>
              <a:buAutoNum type="arabicPeriod"/>
              <a:defRPr/>
            </a:pPr>
            <a:endParaRPr lang="en-US" altLang="en-US" sz="3200" dirty="0" smtClean="0">
              <a:latin typeface="Arial" charset="0"/>
              <a:cs typeface="Arial" charset="0"/>
            </a:endParaRPr>
          </a:p>
          <a:p>
            <a:pPr marL="392113" lvl="1" indent="0" eaLnBrk="1" hangingPunct="1">
              <a:lnSpc>
                <a:spcPct val="90000"/>
              </a:lnSpc>
              <a:buClr>
                <a:schemeClr val="tx1"/>
              </a:buClr>
              <a:buSzPct val="80000"/>
              <a:buFont typeface="Verdana" pitchFamily="34" charset="0"/>
              <a:buNone/>
              <a:defRPr/>
            </a:pPr>
            <a:endParaRPr lang="en-US" altLang="en-US" sz="32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endParaRPr lang="en-US" altLang="en-US" sz="28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a:t>
            </a:r>
            <a:r>
              <a:rPr lang="en-US" altLang="en-US" sz="3600" dirty="0">
                <a:solidFill>
                  <a:schemeClr val="tx1"/>
                </a:solidFill>
                <a:effectLst/>
                <a:latin typeface="Arial" panose="020B0604020202020204" pitchFamily="34" charset="0"/>
                <a:cs typeface="Arial" panose="020B0604020202020204" pitchFamily="34" charset="0"/>
              </a:rPr>
              <a:t>Ethical Relativism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8991600" cy="6553200"/>
          </a:xfrm>
        </p:spPr>
        <p:txBody>
          <a:bodyPr/>
          <a:lstStyle/>
          <a:p>
            <a:pPr lvl="1"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 </a:t>
            </a:r>
            <a:r>
              <a:rPr lang="en-US" altLang="en-US" sz="2800" b="1" u="sng" dirty="0" smtClean="0">
                <a:latin typeface="Arial" charset="0"/>
                <a:cs typeface="Arial" charset="0"/>
              </a:rPr>
              <a:t>Nihilism</a:t>
            </a:r>
            <a:r>
              <a:rPr lang="en-US" altLang="en-US" sz="2800" b="1" dirty="0" smtClean="0">
                <a:latin typeface="Arial" charset="0"/>
                <a:cs typeface="Arial" charset="0"/>
              </a:rPr>
              <a:t> </a:t>
            </a:r>
            <a:r>
              <a:rPr lang="en-US" altLang="en-US" sz="2800" dirty="0" smtClean="0">
                <a:latin typeface="Arial" charset="0"/>
                <a:cs typeface="Arial" charset="0"/>
              </a:rPr>
              <a:t>is the view that life is meaningless, and comes out of a complete rejection of metaphysics, of God and of the Western theistic worldview.</a:t>
            </a:r>
          </a:p>
          <a:p>
            <a:pPr lvl="1" eaLnBrk="1" hangingPunct="1">
              <a:lnSpc>
                <a:spcPct val="90000"/>
              </a:lnSpc>
              <a:buClr>
                <a:schemeClr val="tx1"/>
              </a:buClr>
              <a:buSzPct val="80000"/>
              <a:buFont typeface="Wingdings" pitchFamily="2" charset="2"/>
              <a:buChar char="Ø"/>
              <a:defRPr/>
            </a:pPr>
            <a:endParaRPr lang="en-US" altLang="en-US" sz="1600" dirty="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800" dirty="0" smtClean="0">
                <a:latin typeface="Arial" charset="0"/>
                <a:cs typeface="Arial" charset="0"/>
              </a:rPr>
              <a:t>Friedrich Nietzsche </a:t>
            </a:r>
            <a:r>
              <a:rPr lang="en-US" altLang="en-US" sz="2000" dirty="0" smtClean="0">
                <a:latin typeface="Arial" charset="0"/>
                <a:cs typeface="Arial" charset="0"/>
              </a:rPr>
              <a:t>(1844-1900)</a:t>
            </a:r>
            <a:r>
              <a:rPr lang="en-US" altLang="en-US" sz="2800" dirty="0" smtClean="0">
                <a:latin typeface="Arial" charset="0"/>
                <a:cs typeface="Arial" charset="0"/>
              </a:rPr>
              <a:t> proclaimed “God is dead” (meaning Western people no longer believed in Him), and that therefore moral values have no foundation and “everything is permitted.”</a:t>
            </a:r>
          </a:p>
          <a:p>
            <a:pPr lvl="1" eaLnBrk="1" hangingPunct="1">
              <a:lnSpc>
                <a:spcPct val="90000"/>
              </a:lnSpc>
              <a:buClr>
                <a:schemeClr val="tx1"/>
              </a:buClr>
              <a:buSzPct val="80000"/>
              <a:buFont typeface="Wingdings" pitchFamily="2" charset="2"/>
              <a:buChar char="Ø"/>
              <a:defRPr/>
            </a:pPr>
            <a:endParaRPr lang="en-US" altLang="en-US" sz="16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800" dirty="0" smtClean="0">
                <a:latin typeface="Arial" charset="0"/>
                <a:cs typeface="Arial" charset="0"/>
              </a:rPr>
              <a:t>Nietzsche and other nihilists then were faced with the challenge of trying to find meaning in a meaningless world; to create value in life when real values were no longer available.</a:t>
            </a:r>
            <a:endParaRPr lang="en-US" altLang="en-US" sz="3200" dirty="0" smtClean="0">
              <a:latin typeface="Arial" charset="0"/>
              <a:cs typeface="Arial" charset="0"/>
            </a:endParaRPr>
          </a:p>
          <a:p>
            <a:pPr marL="392113" lvl="1" indent="0" eaLnBrk="1" hangingPunct="1">
              <a:lnSpc>
                <a:spcPct val="90000"/>
              </a:lnSpc>
              <a:buClr>
                <a:schemeClr val="tx1"/>
              </a:buClr>
              <a:buSzPct val="80000"/>
              <a:buFont typeface="Verdana" pitchFamily="34" charset="0"/>
              <a:buNone/>
              <a:defRPr/>
            </a:pPr>
            <a:endParaRPr lang="en-US" altLang="en-US" sz="32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endParaRPr lang="en-US" altLang="en-US" sz="28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What is right?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91600" cy="6553200"/>
          </a:xfrm>
        </p:spPr>
        <p:txBody>
          <a:bodyPr/>
          <a:lstStyle/>
          <a:p>
            <a:pPr lvl="1"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 </a:t>
            </a:r>
            <a:r>
              <a:rPr lang="en-US" altLang="en-US" sz="2800" b="1" u="sng" dirty="0" smtClean="0">
                <a:latin typeface="Arial" charset="0"/>
                <a:cs typeface="Arial" charset="0"/>
              </a:rPr>
              <a:t>Existentialism</a:t>
            </a:r>
            <a:r>
              <a:rPr lang="en-US" altLang="en-US" sz="2800" b="1" dirty="0" smtClean="0">
                <a:latin typeface="Arial" charset="0"/>
                <a:cs typeface="Arial" charset="0"/>
              </a:rPr>
              <a:t> </a:t>
            </a:r>
            <a:r>
              <a:rPr lang="en-US" altLang="en-US" sz="2800" dirty="0" smtClean="0">
                <a:latin typeface="Arial" charset="0"/>
                <a:cs typeface="Arial" charset="0"/>
              </a:rPr>
              <a:t>is the view that human beings do not have a fixed nature, but that our natures evolve as we experience life – or </a:t>
            </a:r>
            <a:r>
              <a:rPr lang="en-US" altLang="en-US" sz="2800" i="1" dirty="0" smtClean="0">
                <a:latin typeface="Arial" charset="0"/>
                <a:cs typeface="Arial" charset="0"/>
              </a:rPr>
              <a:t>exist.  </a:t>
            </a:r>
            <a:r>
              <a:rPr lang="en-US" altLang="en-US" sz="2800" dirty="0" smtClean="0">
                <a:latin typeface="Arial" charset="0"/>
                <a:cs typeface="Arial" charset="0"/>
              </a:rPr>
              <a:t>We are capable of defining ourselves and our own destinies, but also are left to create our own sense of meaning and purpose.</a:t>
            </a:r>
            <a:endParaRPr lang="en-US" altLang="en-US" sz="3200" dirty="0" smtClean="0">
              <a:latin typeface="Arial" charset="0"/>
              <a:cs typeface="Arial" charset="0"/>
            </a:endParaRPr>
          </a:p>
          <a:p>
            <a:pPr marL="392113" lvl="1" indent="0" eaLnBrk="1" hangingPunct="1">
              <a:lnSpc>
                <a:spcPct val="90000"/>
              </a:lnSpc>
              <a:buClr>
                <a:schemeClr val="tx1"/>
              </a:buClr>
              <a:buSzPct val="80000"/>
              <a:buFont typeface="Verdana" pitchFamily="34" charset="0"/>
              <a:buNone/>
              <a:defRPr/>
            </a:pPr>
            <a:endParaRPr lang="en-US" altLang="en-US" sz="16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800" dirty="0" smtClean="0">
                <a:latin typeface="Arial" charset="0"/>
                <a:cs typeface="Arial" charset="0"/>
              </a:rPr>
              <a:t>Atheistic existentialists </a:t>
            </a:r>
            <a:r>
              <a:rPr lang="en-US" altLang="en-US" sz="2800" i="1" dirty="0" smtClean="0">
                <a:latin typeface="Arial" charset="0"/>
                <a:cs typeface="Arial" charset="0"/>
              </a:rPr>
              <a:t>(Nietzsche, Camus, Sartre) </a:t>
            </a:r>
            <a:r>
              <a:rPr lang="en-US" altLang="en-US" sz="2800" dirty="0" smtClean="0">
                <a:latin typeface="Arial" charset="0"/>
                <a:cs typeface="Arial" charset="0"/>
              </a:rPr>
              <a:t>took the same route as nihilists, trying to fin meaning and value for themselves.</a:t>
            </a:r>
          </a:p>
          <a:p>
            <a:pPr lvl="1" eaLnBrk="1" hangingPunct="1">
              <a:lnSpc>
                <a:spcPct val="90000"/>
              </a:lnSpc>
              <a:buClr>
                <a:schemeClr val="tx1"/>
              </a:buClr>
              <a:buSzPct val="80000"/>
              <a:buFont typeface="Wingdings" pitchFamily="2" charset="2"/>
              <a:buChar char="Ø"/>
              <a:defRPr/>
            </a:pPr>
            <a:endParaRPr lang="en-US" altLang="en-US" sz="18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800" dirty="0" smtClean="0">
                <a:latin typeface="Arial" charset="0"/>
                <a:cs typeface="Arial" charset="0"/>
              </a:rPr>
              <a:t>Theistic existentialists </a:t>
            </a:r>
            <a:r>
              <a:rPr lang="en-US" altLang="en-US" sz="2800" i="1" dirty="0" smtClean="0">
                <a:latin typeface="Arial" charset="0"/>
                <a:cs typeface="Arial" charset="0"/>
              </a:rPr>
              <a:t>(Kierkegaard, Marcel, Buber) </a:t>
            </a:r>
            <a:r>
              <a:rPr lang="en-US" altLang="en-US" sz="2800" dirty="0" smtClean="0">
                <a:latin typeface="Arial" charset="0"/>
                <a:cs typeface="Arial" charset="0"/>
              </a:rPr>
              <a:t>emphasized the need to approach God through radical faith, which goes beyond reason.</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a:t>
            </a:r>
            <a:r>
              <a:rPr lang="en-US" altLang="en-US" sz="3600" dirty="0">
                <a:solidFill>
                  <a:schemeClr val="tx1"/>
                </a:solidFill>
                <a:effectLst/>
                <a:latin typeface="Arial" panose="020B0604020202020204" pitchFamily="34" charset="0"/>
                <a:cs typeface="Arial" panose="020B0604020202020204" pitchFamily="34" charset="0"/>
              </a:rPr>
              <a:t>Ethical Relativism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52400" y="609600"/>
            <a:ext cx="9296400" cy="6553200"/>
          </a:xfrm>
        </p:spPr>
        <p:txBody>
          <a:bodyPr/>
          <a:lstStyle/>
          <a:p>
            <a:pPr lvl="1"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 </a:t>
            </a:r>
            <a:r>
              <a:rPr lang="en-US" altLang="en-US" sz="2800" b="1" u="sng" dirty="0" smtClean="0">
                <a:latin typeface="Arial" charset="0"/>
                <a:cs typeface="Arial" charset="0"/>
              </a:rPr>
              <a:t>Moral Objectivism</a:t>
            </a:r>
            <a:r>
              <a:rPr lang="en-US" altLang="en-US" sz="2800" b="1" dirty="0" smtClean="0">
                <a:latin typeface="Arial" charset="0"/>
                <a:cs typeface="Arial" charset="0"/>
              </a:rPr>
              <a:t> – The belief that there is a universally true ethical standard, a moral code that applies to every person.</a:t>
            </a:r>
          </a:p>
          <a:p>
            <a:pPr lvl="1" eaLnBrk="1" hangingPunct="1">
              <a:lnSpc>
                <a:spcPct val="90000"/>
              </a:lnSpc>
              <a:buClr>
                <a:schemeClr val="tx1"/>
              </a:buClr>
              <a:buSzPct val="80000"/>
              <a:buFont typeface="Wingdings" pitchFamily="2" charset="2"/>
              <a:buChar char="Ø"/>
              <a:defRPr/>
            </a:pPr>
            <a:endParaRPr lang="en-US" altLang="en-US" sz="600" b="1" dirty="0" smtClean="0">
              <a:latin typeface="Arial" charset="0"/>
              <a:cs typeface="Arial" charset="0"/>
            </a:endParaRPr>
          </a:p>
          <a:p>
            <a:pPr lvl="2" eaLnBrk="1" hangingPunct="1">
              <a:lnSpc>
                <a:spcPct val="90000"/>
              </a:lnSpc>
              <a:buClr>
                <a:schemeClr val="tx1"/>
              </a:buClr>
              <a:buSzPct val="80000"/>
              <a:buFont typeface="Wingdings" pitchFamily="2" charset="2"/>
              <a:buChar char="Ø"/>
              <a:defRPr/>
            </a:pPr>
            <a:r>
              <a:rPr lang="en-US" altLang="en-US" sz="3000" dirty="0" smtClean="0">
                <a:latin typeface="Arial" charset="0"/>
                <a:cs typeface="Arial" charset="0"/>
              </a:rPr>
              <a:t> </a:t>
            </a:r>
            <a:r>
              <a:rPr lang="en-US" altLang="en-US" sz="2800" dirty="0" smtClean="0">
                <a:latin typeface="Arial" charset="0"/>
                <a:cs typeface="Arial" charset="0"/>
              </a:rPr>
              <a:t>Moral statements have a truth value that is independent of cultural practices, individual preferences, and human emotions. </a:t>
            </a:r>
          </a:p>
          <a:p>
            <a:pPr lvl="1" eaLnBrk="1" hangingPunct="1">
              <a:lnSpc>
                <a:spcPct val="90000"/>
              </a:lnSpc>
              <a:buClr>
                <a:schemeClr val="tx1"/>
              </a:buClr>
              <a:buSzPct val="80000"/>
              <a:buFont typeface="Wingdings" pitchFamily="2" charset="2"/>
              <a:buChar char="Ø"/>
              <a:defRPr/>
            </a:pPr>
            <a:endParaRPr lang="en-US" altLang="en-US" sz="500" dirty="0" smtClean="0">
              <a:latin typeface="Arial" charset="0"/>
              <a:cs typeface="Arial" charset="0"/>
            </a:endParaRPr>
          </a:p>
          <a:p>
            <a:pPr lvl="2" eaLnBrk="1" hangingPunct="1">
              <a:lnSpc>
                <a:spcPct val="90000"/>
              </a:lnSpc>
              <a:buClr>
                <a:schemeClr val="tx1"/>
              </a:buClr>
              <a:buSzPct val="80000"/>
              <a:buFont typeface="Wingdings" pitchFamily="2" charset="2"/>
              <a:buChar char="Ø"/>
              <a:defRPr/>
            </a:pPr>
            <a:r>
              <a:rPr lang="en-US" altLang="en-US" sz="2800" dirty="0">
                <a:latin typeface="Arial" charset="0"/>
                <a:cs typeface="Arial" charset="0"/>
              </a:rPr>
              <a:t> </a:t>
            </a:r>
            <a:r>
              <a:rPr lang="en-US" altLang="en-US" sz="2800" dirty="0" smtClean="0">
                <a:latin typeface="Arial" charset="0"/>
                <a:cs typeface="Arial" charset="0"/>
              </a:rPr>
              <a:t>When a person declares, for example, that “Stealing is wrong” or “Giving to charity is good,” these judgments describe the acts in question, and NOT simply cultural or personal attitudes toward them.</a:t>
            </a:r>
          </a:p>
          <a:p>
            <a:pPr lvl="2" eaLnBrk="1" hangingPunct="1">
              <a:lnSpc>
                <a:spcPct val="90000"/>
              </a:lnSpc>
              <a:buClr>
                <a:schemeClr val="tx1"/>
              </a:buClr>
              <a:buSzPct val="80000"/>
              <a:buFont typeface="Wingdings" pitchFamily="2" charset="2"/>
              <a:buChar char="Ø"/>
              <a:defRPr/>
            </a:pPr>
            <a:endParaRPr lang="en-US" altLang="en-US" sz="500" dirty="0" smtClean="0">
              <a:latin typeface="Arial" charset="0"/>
              <a:cs typeface="Arial" charset="0"/>
            </a:endParaRPr>
          </a:p>
          <a:p>
            <a:pPr lvl="2" eaLnBrk="1" hangingPunct="1">
              <a:lnSpc>
                <a:spcPct val="90000"/>
              </a:lnSpc>
              <a:buClr>
                <a:schemeClr val="tx1"/>
              </a:buClr>
              <a:buSzPct val="80000"/>
              <a:buFont typeface="Wingdings" pitchFamily="2" charset="2"/>
              <a:buChar char="Ø"/>
              <a:defRPr/>
            </a:pPr>
            <a:r>
              <a:rPr lang="en-US" altLang="en-US" sz="2800" dirty="0" smtClean="0">
                <a:latin typeface="Arial" charset="0"/>
                <a:cs typeface="Arial" charset="0"/>
              </a:rPr>
              <a:t>Moral objectivism is today, and has always been, 	   the dominant view of ethical philosophers.</a:t>
            </a:r>
          </a:p>
          <a:p>
            <a:pPr marL="392113" lvl="1" indent="0" eaLnBrk="1" hangingPunct="1">
              <a:lnSpc>
                <a:spcPct val="90000"/>
              </a:lnSpc>
              <a:buClr>
                <a:schemeClr val="tx1"/>
              </a:buClr>
              <a:buSzPct val="80000"/>
              <a:buFont typeface="Verdana" pitchFamily="34" charset="0"/>
              <a:buNone/>
              <a:defRPr/>
            </a:pPr>
            <a:endParaRPr lang="en-US" altLang="en-US" sz="28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endParaRPr lang="en-US" altLang="en-US" sz="28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a:t>
            </a:r>
            <a:r>
              <a:rPr lang="en-US" altLang="en-US" sz="3600" dirty="0">
                <a:solidFill>
                  <a:schemeClr val="tx1"/>
                </a:solidFill>
                <a:effectLst/>
                <a:latin typeface="Arial" panose="020B0604020202020204" pitchFamily="34" charset="0"/>
                <a:cs typeface="Arial" panose="020B0604020202020204" pitchFamily="34" charset="0"/>
              </a:rPr>
              <a:t>Ethical </a:t>
            </a:r>
            <a:r>
              <a:rPr lang="en-US" altLang="en-US" sz="3600" dirty="0" smtClean="0">
                <a:solidFill>
                  <a:schemeClr val="tx1"/>
                </a:solidFill>
                <a:effectLst/>
                <a:latin typeface="Arial" panose="020B0604020202020204" pitchFamily="34" charset="0"/>
                <a:cs typeface="Arial" panose="020B0604020202020204" pitchFamily="34" charset="0"/>
              </a:rPr>
              <a:t>Objectivism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52400" y="609600"/>
            <a:ext cx="9220200" cy="6553200"/>
          </a:xfrm>
        </p:spPr>
        <p:txBody>
          <a:bodyPr/>
          <a:lstStyle/>
          <a:p>
            <a:pPr lvl="1" eaLnBrk="1" hangingPunct="1">
              <a:lnSpc>
                <a:spcPct val="90000"/>
              </a:lnSpc>
              <a:buClr>
                <a:schemeClr val="tx1"/>
              </a:buClr>
              <a:buSzPct val="80000"/>
              <a:buFont typeface="Wingdings" pitchFamily="2" charset="2"/>
              <a:buChar char="Ø"/>
              <a:defRPr/>
            </a:pPr>
            <a:r>
              <a:rPr lang="en-US" altLang="en-US" sz="3200" b="1" dirty="0" smtClean="0">
                <a:latin typeface="Arial" charset="0"/>
                <a:cs typeface="Arial" charset="0"/>
              </a:rPr>
              <a:t>But what IS the universal moral standard proposed by Moral Objectivism, and from where does it come?</a:t>
            </a:r>
          </a:p>
          <a:p>
            <a:pPr lvl="1" eaLnBrk="1" hangingPunct="1">
              <a:lnSpc>
                <a:spcPct val="90000"/>
              </a:lnSpc>
              <a:buClr>
                <a:schemeClr val="tx1"/>
              </a:buClr>
              <a:buSzPct val="80000"/>
              <a:buFont typeface="Wingdings" pitchFamily="2" charset="2"/>
              <a:buChar char="Ø"/>
              <a:defRPr/>
            </a:pPr>
            <a:endParaRPr lang="en-US" altLang="en-US" sz="14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3200" b="1" i="1" dirty="0" smtClean="0">
                <a:latin typeface="Arial" charset="0"/>
                <a:cs typeface="Arial" charset="0"/>
              </a:rPr>
              <a:t>Naturalistic ethical theories </a:t>
            </a:r>
            <a:r>
              <a:rPr lang="en-US" altLang="en-US" sz="3200" dirty="0" smtClean="0">
                <a:latin typeface="Arial" charset="0"/>
                <a:cs typeface="Arial" charset="0"/>
              </a:rPr>
              <a:t>propose that the universal moral standard is found in natural facts, such as human self-interest, pleasure, or reason.</a:t>
            </a:r>
          </a:p>
          <a:p>
            <a:pPr lvl="1" eaLnBrk="1" hangingPunct="1">
              <a:lnSpc>
                <a:spcPct val="90000"/>
              </a:lnSpc>
              <a:buClr>
                <a:schemeClr val="tx1"/>
              </a:buClr>
              <a:buSzPct val="80000"/>
              <a:buFont typeface="Wingdings" pitchFamily="2" charset="2"/>
              <a:buChar char="Ø"/>
              <a:defRPr/>
            </a:pPr>
            <a:endParaRPr lang="en-US" altLang="en-US" sz="14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3200" b="1" i="1" dirty="0" err="1" smtClean="0">
                <a:latin typeface="Arial" charset="0"/>
                <a:cs typeface="Arial" charset="0"/>
              </a:rPr>
              <a:t>Nonnaturalistic</a:t>
            </a:r>
            <a:r>
              <a:rPr lang="en-US" altLang="en-US" sz="3200" b="1" i="1" dirty="0" smtClean="0">
                <a:latin typeface="Arial" charset="0"/>
                <a:cs typeface="Arial" charset="0"/>
              </a:rPr>
              <a:t> ethical theories </a:t>
            </a:r>
            <a:r>
              <a:rPr lang="en-US" altLang="en-US" sz="3200" dirty="0" smtClean="0">
                <a:latin typeface="Arial" charset="0"/>
                <a:cs typeface="Arial" charset="0"/>
              </a:rPr>
              <a:t>claim the moral standard transcends the natural world. </a:t>
            </a:r>
          </a:p>
          <a:p>
            <a:pPr marL="392113" lvl="1" indent="0" eaLnBrk="1" hangingPunct="1">
              <a:lnSpc>
                <a:spcPct val="90000"/>
              </a:lnSpc>
              <a:buClr>
                <a:schemeClr val="tx1"/>
              </a:buClr>
              <a:buSzPct val="80000"/>
              <a:buFont typeface="Verdana" pitchFamily="34" charset="0"/>
              <a:buNone/>
              <a:defRPr/>
            </a:pPr>
            <a:endParaRPr lang="en-US" altLang="en-US" sz="28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endParaRPr lang="en-US" altLang="en-US" sz="28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a:t>
            </a:r>
            <a:r>
              <a:rPr lang="en-US" altLang="en-US" sz="3600" dirty="0">
                <a:solidFill>
                  <a:schemeClr val="tx1"/>
                </a:solidFill>
                <a:effectLst/>
                <a:latin typeface="Arial" panose="020B0604020202020204" pitchFamily="34" charset="0"/>
                <a:cs typeface="Arial" panose="020B0604020202020204" pitchFamily="34" charset="0"/>
              </a:rPr>
              <a:t>Ethical Objectivism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52400" y="609600"/>
            <a:ext cx="9220200" cy="6553200"/>
          </a:xfrm>
        </p:spPr>
        <p:txBody>
          <a:bodyPr/>
          <a:lstStyle/>
          <a:p>
            <a:pPr lvl="1" eaLnBrk="1" hangingPunct="1">
              <a:lnSpc>
                <a:spcPct val="90000"/>
              </a:lnSpc>
              <a:buClr>
                <a:schemeClr val="tx1"/>
              </a:buClr>
              <a:buSzPct val="80000"/>
              <a:buFont typeface="Wingdings" pitchFamily="2" charset="2"/>
              <a:buChar char="Ø"/>
            </a:pPr>
            <a:r>
              <a:rPr lang="en-US" altLang="en-US" sz="3000" b="1" u="sng" smtClean="0">
                <a:latin typeface="Arial" charset="0"/>
                <a:cs typeface="Arial" charset="0"/>
              </a:rPr>
              <a:t>Ethical Egoism</a:t>
            </a:r>
            <a:r>
              <a:rPr lang="en-US" altLang="en-US" sz="3000" b="1" smtClean="0">
                <a:latin typeface="Arial" charset="0"/>
                <a:cs typeface="Arial" charset="0"/>
              </a:rPr>
              <a:t> – </a:t>
            </a:r>
            <a:r>
              <a:rPr lang="en-US" altLang="en-US" sz="2800" smtClean="0">
                <a:latin typeface="Arial" charset="0"/>
                <a:cs typeface="Arial" charset="0"/>
              </a:rPr>
              <a:t>The belief that one’s basic moral duty is to always act in one’s own self-interest; that it is </a:t>
            </a:r>
            <a:r>
              <a:rPr lang="en-US" altLang="en-US" sz="2800" i="1" smtClean="0">
                <a:latin typeface="Arial" charset="0"/>
                <a:cs typeface="Arial" charset="0"/>
              </a:rPr>
              <a:t>right</a:t>
            </a:r>
            <a:r>
              <a:rPr lang="en-US" altLang="en-US" sz="2800" smtClean="0">
                <a:latin typeface="Arial" charset="0"/>
                <a:cs typeface="Arial" charset="0"/>
              </a:rPr>
              <a:t> to be selfish.</a:t>
            </a:r>
          </a:p>
          <a:p>
            <a:pPr lvl="1" eaLnBrk="1" hangingPunct="1">
              <a:lnSpc>
                <a:spcPct val="90000"/>
              </a:lnSpc>
              <a:buClr>
                <a:schemeClr val="tx1"/>
              </a:buClr>
              <a:buSzPct val="80000"/>
              <a:buFont typeface="Wingdings" pitchFamily="2" charset="2"/>
              <a:buChar char="Ø"/>
            </a:pPr>
            <a:endParaRPr lang="en-US" altLang="en-US" sz="12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i="1" smtClean="0">
                <a:latin typeface="Arial" charset="0"/>
                <a:cs typeface="Arial" charset="0"/>
              </a:rPr>
              <a:t>Ayn Rand </a:t>
            </a:r>
            <a:r>
              <a:rPr lang="en-US" altLang="en-US" sz="2600" smtClean="0">
                <a:latin typeface="Arial" charset="0"/>
                <a:cs typeface="Arial" charset="0"/>
              </a:rPr>
              <a:t>said humans are an end in themselves, and whatever best enables human beings to survive must be our ultimate guide in ethics.</a:t>
            </a:r>
          </a:p>
          <a:p>
            <a:pPr lvl="2"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Rand praised human competition and denounced altruism and self-sacrifice as counterproductive.</a:t>
            </a:r>
          </a:p>
          <a:p>
            <a:pPr lvl="2"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i="1" smtClean="0">
                <a:latin typeface="Arial" charset="0"/>
                <a:cs typeface="Arial" charset="0"/>
              </a:rPr>
              <a:t>Psychological egoism </a:t>
            </a:r>
            <a:r>
              <a:rPr lang="en-US" altLang="en-US" sz="2600" smtClean="0">
                <a:latin typeface="Arial" charset="0"/>
                <a:cs typeface="Arial" charset="0"/>
              </a:rPr>
              <a:t>– the claim that humans always pursue their own self interest.</a:t>
            </a:r>
          </a:p>
          <a:p>
            <a:pPr lvl="2"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Rand’s moral theory is a direct adaptation of Darwinian and capitalistic ideas to ethics.  (“</a:t>
            </a:r>
            <a:r>
              <a:rPr lang="en-US" altLang="en-US" sz="2600" i="1" smtClean="0">
                <a:latin typeface="Arial" charset="0"/>
                <a:cs typeface="Arial" charset="0"/>
              </a:rPr>
              <a:t>Greed is good</a:t>
            </a:r>
            <a:r>
              <a:rPr lang="en-US" altLang="en-US" sz="2600" smtClean="0">
                <a:latin typeface="Arial" charset="0"/>
                <a:cs typeface="Arial" charset="0"/>
              </a:rPr>
              <a:t>.”)</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Ethical Naturalism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8" end="8"/>
                                            </p:txEl>
                                          </p:spTgt>
                                        </p:tgtEl>
                                        <p:attrNameLst>
                                          <p:attrName>style.visibility</p:attrName>
                                        </p:attrNameLst>
                                      </p:cBhvr>
                                      <p:to>
                                        <p:strVal val="visible"/>
                                      </p:to>
                                    </p:set>
                                    <p:animEffect transition="in" filter="fade">
                                      <p:cBhvr>
                                        <p:cTn id="35" dur="1000"/>
                                        <p:tgtEl>
                                          <p:spTgt spid="12290">
                                            <p:txEl>
                                              <p:pRg st="8" end="8"/>
                                            </p:txEl>
                                          </p:spTgt>
                                        </p:tgtEl>
                                      </p:cBhvr>
                                    </p:animEffect>
                                    <p:anim calcmode="lin" valueType="num">
                                      <p:cBhvr>
                                        <p:cTn id="36"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52400" y="609600"/>
            <a:ext cx="9220200" cy="6553200"/>
          </a:xfrm>
        </p:spPr>
        <p:txBody>
          <a:bodyPr/>
          <a:lstStyle/>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But, contrary to ethical egoism, in competition, not everyone can win.</a:t>
            </a:r>
          </a:p>
          <a:p>
            <a:pPr lvl="1" eaLnBrk="1" hangingPunct="1">
              <a:lnSpc>
                <a:spcPct val="90000"/>
              </a:lnSpc>
              <a:buClr>
                <a:schemeClr val="tx1"/>
              </a:buClr>
              <a:buSzPct val="80000"/>
              <a:buFont typeface="Wingdings" pitchFamily="2" charset="2"/>
              <a:buChar char="Ø"/>
            </a:pPr>
            <a:endParaRPr lang="en-US" altLang="en-US" sz="16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The theory is also fundamentally unjust, making right whatever I believe is in MY best interest, and so supporting the strong over the weak, those in power over those who are oppressed – and so would encourage slavery, dictatorships, bullying, etc.</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It also defies any common sense evaluation that says altruism and self-sacrifice are good.</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And how can we even know what actions will contribute to one’s long-term self-interest?</a:t>
            </a:r>
            <a:endParaRPr lang="en-US" altLang="en-US" sz="26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Ethical Naturalism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4" end="4"/>
                                            </p:txEl>
                                          </p:spTgt>
                                        </p:tgtEl>
                                        <p:attrNameLst>
                                          <p:attrName>style.visibility</p:attrName>
                                        </p:attrNameLst>
                                      </p:cBhvr>
                                      <p:to>
                                        <p:strVal val="visible"/>
                                      </p:to>
                                    </p:set>
                                    <p:animEffect transition="in" filter="fade">
                                      <p:cBhvr>
                                        <p:cTn id="28" dur="1000"/>
                                        <p:tgtEl>
                                          <p:spTgt spid="12290">
                                            <p:txEl>
                                              <p:pRg st="4" end="4"/>
                                            </p:txEl>
                                          </p:spTgt>
                                        </p:tgtEl>
                                      </p:cBhvr>
                                    </p:animEffect>
                                    <p:anim calcmode="lin" valueType="num">
                                      <p:cBhvr>
                                        <p:cTn id="29"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0"/>
            <a:ext cx="88392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Philosophical Theology 1 </a:t>
            </a:r>
            <a:r>
              <a:rPr lang="en-US" altLang="en-US" sz="3600" b="1">
                <a:latin typeface="Arial" charset="0"/>
              </a:rPr>
              <a:t> (TH5)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Aug. 15 – Intro to Philosophical Theology; Logic</a:t>
            </a:r>
          </a:p>
          <a:p>
            <a:pPr eaLnBrk="1" hangingPunct="1">
              <a:spcBef>
                <a:spcPct val="0"/>
              </a:spcBef>
              <a:buClrTx/>
              <a:buSzTx/>
              <a:buFontTx/>
              <a:buNone/>
            </a:pPr>
            <a:r>
              <a:rPr lang="en-US" altLang="en-US" sz="3200">
                <a:latin typeface="Arial" charset="0"/>
              </a:rPr>
              <a:t>Aug. 22 – Truth &amp; Epistemology</a:t>
            </a:r>
          </a:p>
          <a:p>
            <a:pPr eaLnBrk="1" hangingPunct="1">
              <a:spcBef>
                <a:spcPct val="0"/>
              </a:spcBef>
              <a:buClrTx/>
              <a:buSzTx/>
              <a:buFontTx/>
              <a:buNone/>
            </a:pPr>
            <a:r>
              <a:rPr lang="en-US" altLang="en-US" sz="3200">
                <a:latin typeface="Arial" charset="0"/>
              </a:rPr>
              <a:t>Aug. 29 – Metaphysics</a:t>
            </a:r>
          </a:p>
          <a:p>
            <a:pPr eaLnBrk="1" hangingPunct="1">
              <a:spcBef>
                <a:spcPct val="0"/>
              </a:spcBef>
              <a:buClrTx/>
              <a:buSzTx/>
              <a:buFontTx/>
              <a:buNone/>
            </a:pPr>
            <a:r>
              <a:rPr lang="en-US" altLang="en-US" sz="3200">
                <a:latin typeface="Arial" charset="0"/>
              </a:rPr>
              <a:t>Sept. 5 – </a:t>
            </a:r>
            <a:r>
              <a:rPr lang="en-US" altLang="en-US" sz="3200" b="1" i="1">
                <a:latin typeface="Arial" charset="0"/>
              </a:rPr>
              <a:t>No Class </a:t>
            </a:r>
            <a:endParaRPr lang="en-US" altLang="en-US" sz="3200">
              <a:latin typeface="Arial" charset="0"/>
            </a:endParaRPr>
          </a:p>
          <a:p>
            <a:pPr eaLnBrk="1" hangingPunct="1">
              <a:spcBef>
                <a:spcPct val="0"/>
              </a:spcBef>
              <a:buClrTx/>
              <a:buSzTx/>
              <a:buFontTx/>
              <a:buNone/>
            </a:pPr>
            <a:r>
              <a:rPr lang="en-US" altLang="en-US" sz="3200">
                <a:latin typeface="Arial" charset="0"/>
              </a:rPr>
              <a:t>Sept. 12 – Philosophy of Religion </a:t>
            </a:r>
          </a:p>
          <a:p>
            <a:pPr eaLnBrk="1" hangingPunct="1">
              <a:spcBef>
                <a:spcPct val="0"/>
              </a:spcBef>
              <a:buClrTx/>
              <a:buSzTx/>
              <a:buFont typeface="Wingdings 3" pitchFamily="18" charset="2"/>
              <a:buNone/>
            </a:pPr>
            <a:r>
              <a:rPr lang="en-US" altLang="en-US" sz="3200">
                <a:latin typeface="Arial" charset="0"/>
              </a:rPr>
              <a:t>Sept. 19 – Philosophy of 	Science; Human 	Nature; Philosophy of Politics</a:t>
            </a:r>
          </a:p>
          <a:p>
            <a:pPr eaLnBrk="1" hangingPunct="1">
              <a:spcBef>
                <a:spcPct val="0"/>
              </a:spcBef>
              <a:buClrTx/>
              <a:buSzTx/>
              <a:buFontTx/>
              <a:buNone/>
            </a:pPr>
            <a:r>
              <a:rPr lang="en-US" altLang="en-US" sz="3200">
                <a:latin typeface="Arial" charset="0"/>
              </a:rPr>
              <a:t>Sept. 26 – Ethics: What is Right?; Aesthetics: 	What is Beautiful?</a:t>
            </a:r>
          </a:p>
          <a:p>
            <a:pPr eaLnBrk="1" hangingPunct="1">
              <a:spcBef>
                <a:spcPct val="0"/>
              </a:spcBef>
              <a:buClrTx/>
              <a:buSzTx/>
              <a:buFontTx/>
              <a:buNone/>
            </a:pPr>
            <a:r>
              <a:rPr lang="en-US" altLang="en-US" sz="3200">
                <a:latin typeface="Arial" charset="0"/>
              </a:rPr>
              <a:t>October 3 – Conclusion; Final Exam</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52400" y="609600"/>
            <a:ext cx="9220200" cy="6553200"/>
          </a:xfrm>
        </p:spPr>
        <p:txBody>
          <a:bodyPr/>
          <a:lstStyle/>
          <a:p>
            <a:pPr lvl="1" eaLnBrk="1" hangingPunct="1">
              <a:lnSpc>
                <a:spcPct val="90000"/>
              </a:lnSpc>
              <a:buClr>
                <a:schemeClr val="tx1"/>
              </a:buClr>
              <a:buSzPct val="80000"/>
              <a:buFont typeface="Wingdings" pitchFamily="2" charset="2"/>
              <a:buChar char="Ø"/>
            </a:pPr>
            <a:r>
              <a:rPr lang="en-US" altLang="en-US" sz="3000" b="1" u="sng" smtClean="0">
                <a:latin typeface="Arial" charset="0"/>
                <a:cs typeface="Arial" charset="0"/>
              </a:rPr>
              <a:t>Utilitarianism</a:t>
            </a:r>
            <a:r>
              <a:rPr lang="en-US" altLang="en-US" sz="3000" b="1" smtClean="0">
                <a:latin typeface="Arial" charset="0"/>
                <a:cs typeface="Arial" charset="0"/>
              </a:rPr>
              <a:t> – </a:t>
            </a:r>
            <a:r>
              <a:rPr lang="en-US" altLang="en-US" sz="3000" smtClean="0">
                <a:latin typeface="Arial" charset="0"/>
                <a:cs typeface="Arial" charset="0"/>
              </a:rPr>
              <a:t>the belief that ethical choices can and should be made based on the pursuit of pleasure and the avoidance of pain</a:t>
            </a:r>
            <a:r>
              <a:rPr lang="en-US" altLang="en-US" sz="2800" smtClean="0">
                <a:latin typeface="Arial" charset="0"/>
                <a:cs typeface="Arial" charset="0"/>
              </a:rPr>
              <a:t>.</a:t>
            </a:r>
          </a:p>
          <a:p>
            <a:pPr lvl="1" eaLnBrk="1" hangingPunct="1">
              <a:lnSpc>
                <a:spcPct val="90000"/>
              </a:lnSpc>
              <a:buClr>
                <a:schemeClr val="tx1"/>
              </a:buClr>
              <a:buSzPct val="80000"/>
              <a:buFont typeface="Wingdings" pitchFamily="2" charset="2"/>
              <a:buChar char="Ø"/>
            </a:pPr>
            <a:endParaRPr lang="en-US" altLang="en-US" sz="12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Psychological hedonism </a:t>
            </a:r>
            <a:r>
              <a:rPr lang="en-US" altLang="en-US" sz="2600" smtClean="0">
                <a:latin typeface="Arial" charset="0"/>
                <a:cs typeface="Arial" charset="0"/>
              </a:rPr>
              <a:t>– the claim that as a matter of fact all human beings seek pleasure.</a:t>
            </a:r>
          </a:p>
          <a:p>
            <a:pPr lvl="2"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Ethical hedonism </a:t>
            </a:r>
            <a:r>
              <a:rPr lang="en-US" altLang="en-US" sz="2600" smtClean="0">
                <a:latin typeface="Arial" charset="0"/>
                <a:cs typeface="Arial" charset="0"/>
              </a:rPr>
              <a:t>– the thesis that pleasure if the highest human good.</a:t>
            </a:r>
          </a:p>
          <a:p>
            <a:pPr lvl="2"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The Principle of Utility </a:t>
            </a:r>
            <a:r>
              <a:rPr lang="en-US" altLang="en-US" sz="2600" smtClean="0">
                <a:latin typeface="Arial" charset="0"/>
                <a:cs typeface="Arial" charset="0"/>
              </a:rPr>
              <a:t>– the suggestion that every action can be evaluated based on whether it increase or diminishes happiness.  (But </a:t>
            </a:r>
            <a:r>
              <a:rPr lang="en-US" altLang="en-US" sz="2600" i="1" smtClean="0">
                <a:latin typeface="Arial" charset="0"/>
                <a:cs typeface="Arial" charset="0"/>
              </a:rPr>
              <a:t>whose</a:t>
            </a:r>
            <a:r>
              <a:rPr lang="en-US" altLang="en-US" sz="2600" smtClean="0">
                <a:latin typeface="Arial" charset="0"/>
                <a:cs typeface="Arial" charset="0"/>
              </a:rPr>
              <a:t> happiness?  And what is the definition of “</a:t>
            </a:r>
            <a:r>
              <a:rPr lang="en-US" altLang="en-US" sz="2600" i="1" smtClean="0">
                <a:latin typeface="Arial" charset="0"/>
                <a:cs typeface="Arial" charset="0"/>
              </a:rPr>
              <a:t>happiness</a:t>
            </a:r>
            <a:r>
              <a:rPr lang="en-US" altLang="en-US" sz="2600" smtClean="0">
                <a:latin typeface="Arial" charset="0"/>
                <a:cs typeface="Arial" charset="0"/>
              </a:rPr>
              <a:t>?”)</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Ethical Naturalism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3000" b="1" u="sng" smtClean="0">
                <a:latin typeface="Arial" charset="0"/>
                <a:cs typeface="Arial" charset="0"/>
              </a:rPr>
              <a:t>Kantian Ethics</a:t>
            </a:r>
            <a:r>
              <a:rPr lang="en-US" altLang="en-US" sz="3000" b="1" smtClean="0">
                <a:latin typeface="Arial" charset="0"/>
                <a:cs typeface="Arial" charset="0"/>
              </a:rPr>
              <a:t> – </a:t>
            </a:r>
            <a:r>
              <a:rPr lang="en-US" altLang="en-US" sz="3000" smtClean="0">
                <a:latin typeface="Arial" charset="0"/>
                <a:cs typeface="Arial" charset="0"/>
              </a:rPr>
              <a:t>Immanuel Kant emphasized moral duties, completely apart from any consequences.  (Because morality is part of human rationality, one does what is right as an act of good will, no matter the consequences.)</a:t>
            </a:r>
            <a:endParaRPr lang="en-US" altLang="en-US" sz="28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12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The Categorical Imperative </a:t>
            </a:r>
            <a:r>
              <a:rPr lang="en-US" altLang="en-US" sz="2600" smtClean="0">
                <a:latin typeface="Arial" charset="0"/>
                <a:cs typeface="Arial" charset="0"/>
              </a:rPr>
              <a:t>– one should never will a course of action that would result in a contradiction of one’s own will, and whoever abides by this principle has good will.</a:t>
            </a:r>
          </a:p>
          <a:p>
            <a:pPr lvl="2" eaLnBrk="1" hangingPunct="1">
              <a:lnSpc>
                <a:spcPct val="90000"/>
              </a:lnSpc>
              <a:buClr>
                <a:schemeClr val="tx1"/>
              </a:buClr>
              <a:buSzPct val="80000"/>
              <a:buFont typeface="Wingdings" pitchFamily="2" charset="2"/>
              <a:buChar char="Ø"/>
            </a:pPr>
            <a:endParaRPr lang="en-US" altLang="en-US" sz="800" smtClean="0">
              <a:solidFill>
                <a:srgbClr val="FF0000"/>
              </a:solidFill>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“Act only according to that maxim by which you can at the same time will that it should be a universal law.”  </a:t>
            </a:r>
            <a:r>
              <a:rPr lang="en-US" altLang="en-US" sz="2800" i="1" smtClean="0">
                <a:latin typeface="Arial" charset="0"/>
                <a:cs typeface="Arial" charset="0"/>
              </a:rPr>
              <a:t>(“Can you universalize the rule of your action.” </a:t>
            </a:r>
            <a:r>
              <a:rPr lang="en-US" altLang="en-US" sz="2800" smtClean="0">
                <a:latin typeface="Arial" charset="0"/>
                <a:cs typeface="Arial" charset="0"/>
              </a:rPr>
              <a:t>or,  </a:t>
            </a:r>
            <a:r>
              <a:rPr lang="en-US" altLang="en-US" sz="2800" i="1" smtClean="0">
                <a:latin typeface="Arial" charset="0"/>
                <a:cs typeface="Arial" charset="0"/>
              </a:rPr>
              <a:t>What would happen is everyone acted this way?</a:t>
            </a:r>
            <a:r>
              <a:rPr lang="en-US" altLang="en-US" sz="2800" smtClean="0">
                <a:latin typeface="Arial" charset="0"/>
                <a:cs typeface="Arial" charset="0"/>
              </a:rPr>
              <a:t>)</a:t>
            </a:r>
            <a:endParaRPr lang="en-US" altLang="en-US" sz="32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Ethical Naturalism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9144000" cy="6553200"/>
          </a:xfrm>
        </p:spPr>
        <p:txBody>
          <a:bodyPr/>
          <a:lstStyle/>
          <a:p>
            <a:pPr lvl="1" eaLnBrk="1" hangingPunct="1">
              <a:lnSpc>
                <a:spcPct val="90000"/>
              </a:lnSpc>
              <a:buClr>
                <a:schemeClr val="tx1"/>
              </a:buClr>
              <a:buSzPct val="80000"/>
              <a:buFont typeface="Wingdings" pitchFamily="2" charset="2"/>
              <a:buChar char="Ø"/>
            </a:pPr>
            <a:r>
              <a:rPr lang="en-US" altLang="en-US" sz="3000" b="1" u="sng" smtClean="0">
                <a:latin typeface="Arial" charset="0"/>
                <a:cs typeface="Arial" charset="0"/>
              </a:rPr>
              <a:t>Rule Utilitarianism</a:t>
            </a:r>
            <a:r>
              <a:rPr lang="en-US" altLang="en-US" sz="3000" b="1" smtClean="0">
                <a:latin typeface="Arial" charset="0"/>
                <a:cs typeface="Arial" charset="0"/>
              </a:rPr>
              <a:t> – </a:t>
            </a:r>
            <a:r>
              <a:rPr lang="en-US" altLang="en-US" sz="3000" smtClean="0">
                <a:latin typeface="Arial" charset="0"/>
                <a:cs typeface="Arial" charset="0"/>
              </a:rPr>
              <a:t>propose that we should focus on consequences, but of general moral rules rather than individual acts (versus </a:t>
            </a:r>
            <a:r>
              <a:rPr lang="en-US" altLang="en-US" sz="3000" i="1" smtClean="0">
                <a:latin typeface="Arial" charset="0"/>
                <a:cs typeface="Arial" charset="0"/>
              </a:rPr>
              <a:t>act utilitarianism</a:t>
            </a:r>
            <a:r>
              <a:rPr lang="en-US" altLang="en-US" sz="3000" smtClean="0">
                <a:latin typeface="Arial" charset="0"/>
                <a:cs typeface="Arial" charset="0"/>
              </a:rPr>
              <a:t>).  But this does not help us when challenged by apparent conflicts in moral rules.</a:t>
            </a:r>
          </a:p>
          <a:p>
            <a:pPr lvl="1" eaLnBrk="1" hangingPunct="1">
              <a:lnSpc>
                <a:spcPct val="90000"/>
              </a:lnSpc>
              <a:buClr>
                <a:schemeClr val="tx1"/>
              </a:buClr>
              <a:buSzPct val="80000"/>
              <a:buFont typeface="Wingdings" pitchFamily="2" charset="2"/>
              <a:buChar char="Ø"/>
            </a:pPr>
            <a:endParaRPr lang="en-US" altLang="en-US" sz="10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000" b="1" u="sng" smtClean="0">
                <a:latin typeface="Arial" charset="0"/>
                <a:cs typeface="Arial" charset="0"/>
              </a:rPr>
              <a:t>Virtue Ethics</a:t>
            </a:r>
            <a:r>
              <a:rPr lang="en-US" altLang="en-US" sz="3000" b="1" smtClean="0">
                <a:latin typeface="Arial" charset="0"/>
                <a:cs typeface="Arial" charset="0"/>
              </a:rPr>
              <a:t> </a:t>
            </a:r>
            <a:r>
              <a:rPr lang="en-US" altLang="en-US" sz="3000" smtClean="0">
                <a:latin typeface="Arial" charset="0"/>
                <a:cs typeface="Arial" charset="0"/>
              </a:rPr>
              <a:t>– a return to a more ancient focus on which qualities should be possessed by a </a:t>
            </a:r>
            <a:r>
              <a:rPr lang="en-US" altLang="en-US" sz="3000" i="1" smtClean="0">
                <a:latin typeface="Arial" charset="0"/>
                <a:cs typeface="Arial" charset="0"/>
              </a:rPr>
              <a:t>good person</a:t>
            </a:r>
            <a:r>
              <a:rPr lang="en-US" altLang="en-US" sz="3000" smtClean="0">
                <a:latin typeface="Arial" charset="0"/>
                <a:cs typeface="Arial" charset="0"/>
              </a:rPr>
              <a:t>, on the premise that </a:t>
            </a:r>
            <a:r>
              <a:rPr lang="en-US" altLang="en-US" sz="3000" i="1" smtClean="0">
                <a:latin typeface="Arial" charset="0"/>
                <a:cs typeface="Arial" charset="0"/>
              </a:rPr>
              <a:t>personal character </a:t>
            </a:r>
            <a:r>
              <a:rPr lang="en-US" altLang="en-US" sz="3000" smtClean="0">
                <a:latin typeface="Arial" charset="0"/>
                <a:cs typeface="Arial" charset="0"/>
              </a:rPr>
              <a:t>is the best guide to ethical decisions.</a:t>
            </a:r>
          </a:p>
          <a:p>
            <a:pPr lvl="1"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Intellectual Virtues </a:t>
            </a:r>
            <a:r>
              <a:rPr lang="en-US" altLang="en-US" sz="2800" smtClean="0">
                <a:latin typeface="Arial" charset="0"/>
                <a:cs typeface="Arial" charset="0"/>
              </a:rPr>
              <a:t>– those that can be taught </a:t>
            </a:r>
          </a:p>
          <a:p>
            <a:pPr lvl="2"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Moral Virtues </a:t>
            </a:r>
            <a:r>
              <a:rPr lang="en-US" altLang="en-US" sz="2800" smtClean="0">
                <a:latin typeface="Arial" charset="0"/>
                <a:cs typeface="Arial" charset="0"/>
              </a:rPr>
              <a:t>– those that can only be developed through practice.</a:t>
            </a:r>
          </a:p>
          <a:p>
            <a:pPr lvl="2"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Virtues almost always lie midway between 2 vices.</a:t>
            </a:r>
          </a:p>
          <a:p>
            <a:pPr lvl="2" eaLnBrk="1" hangingPunct="1">
              <a:lnSpc>
                <a:spcPct val="90000"/>
              </a:lnSpc>
              <a:buClr>
                <a:schemeClr val="tx1"/>
              </a:buClr>
              <a:buSzPct val="80000"/>
              <a:buFont typeface="Wingdings" pitchFamily="2" charset="2"/>
              <a:buChar char="Ø"/>
            </a:pPr>
            <a:endParaRPr lang="en-US" altLang="en-US" sz="10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Ethical Naturalism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5" end="5"/>
                                            </p:txEl>
                                          </p:spTgt>
                                        </p:tgtEl>
                                        <p:attrNameLst>
                                          <p:attrName>style.visibility</p:attrName>
                                        </p:attrNameLst>
                                      </p:cBhvr>
                                      <p:to>
                                        <p:strVal val="visible"/>
                                      </p:to>
                                    </p:set>
                                    <p:animEffect transition="in" filter="fade">
                                      <p:cBhvr>
                                        <p:cTn id="28" dur="1000"/>
                                        <p:tgtEl>
                                          <p:spTgt spid="12290">
                                            <p:txEl>
                                              <p:pRg st="5" end="5"/>
                                            </p:txEl>
                                          </p:spTgt>
                                        </p:tgtEl>
                                      </p:cBhvr>
                                    </p:animEffect>
                                    <p:anim calcmode="lin" valueType="num">
                                      <p:cBhvr>
                                        <p:cTn id="29"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7" end="7"/>
                                            </p:txEl>
                                          </p:spTgt>
                                        </p:tgtEl>
                                        <p:attrNameLst>
                                          <p:attrName>style.visibility</p:attrName>
                                        </p:attrNameLst>
                                      </p:cBhvr>
                                      <p:to>
                                        <p:strVal val="visible"/>
                                      </p:to>
                                    </p:set>
                                    <p:animEffect transition="in" filter="fade">
                                      <p:cBhvr>
                                        <p:cTn id="35" dur="1000"/>
                                        <p:tgtEl>
                                          <p:spTgt spid="12290">
                                            <p:txEl>
                                              <p:pRg st="7" end="7"/>
                                            </p:txEl>
                                          </p:spTgt>
                                        </p:tgtEl>
                                      </p:cBhvr>
                                    </p:animEffect>
                                    <p:anim calcmode="lin" valueType="num">
                                      <p:cBhvr>
                                        <p:cTn id="36"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9144000" cy="6553200"/>
          </a:xfrm>
        </p:spPr>
        <p:txBody>
          <a:bodyPr/>
          <a:lstStyle/>
          <a:p>
            <a:pPr lvl="1" eaLnBrk="1" hangingPunct="1">
              <a:lnSpc>
                <a:spcPct val="90000"/>
              </a:lnSpc>
              <a:buClr>
                <a:schemeClr val="tx1"/>
              </a:buClr>
              <a:buSzPct val="80000"/>
              <a:buFont typeface="Wingdings" pitchFamily="2" charset="2"/>
              <a:buChar char="Ø"/>
              <a:defRPr/>
            </a:pPr>
            <a:r>
              <a:rPr lang="en-US" altLang="en-US" sz="3000" b="1" u="sng" dirty="0" smtClean="0">
                <a:latin typeface="Arial" charset="0"/>
                <a:cs typeface="Arial" charset="0"/>
              </a:rPr>
              <a:t>Natural Law Ethics</a:t>
            </a:r>
            <a:r>
              <a:rPr lang="en-US" altLang="en-US" sz="3000" b="1" dirty="0" smtClean="0">
                <a:latin typeface="Arial" charset="0"/>
                <a:cs typeface="Arial" charset="0"/>
              </a:rPr>
              <a:t> – </a:t>
            </a:r>
            <a:r>
              <a:rPr lang="en-US" altLang="en-US" sz="3000" dirty="0" smtClean="0">
                <a:latin typeface="Arial" charset="0"/>
                <a:cs typeface="Arial" charset="0"/>
              </a:rPr>
              <a:t>defines human good in terms of our ultimate purpose, and we are made rational so we can perceive prescriptive laws as moral norms.  (That the important moral truths are self-evident to us, if we choose to be aware.)</a:t>
            </a:r>
          </a:p>
          <a:p>
            <a:pPr lvl="1" eaLnBrk="1" hangingPunct="1">
              <a:lnSpc>
                <a:spcPct val="90000"/>
              </a:lnSpc>
              <a:buClr>
                <a:schemeClr val="tx1"/>
              </a:buClr>
              <a:buSzPct val="80000"/>
              <a:buFont typeface="Wingdings" pitchFamily="2" charset="2"/>
              <a:buChar char="Ø"/>
              <a:defRPr/>
            </a:pPr>
            <a:endParaRPr lang="en-US" altLang="en-US" sz="800" dirty="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3000" dirty="0" smtClean="0">
                <a:latin typeface="Arial" charset="0"/>
                <a:cs typeface="Arial" charset="0"/>
              </a:rPr>
              <a:t>Aquinas proposed that, in the event of an apparent conflict of moral truths in which both good and evil can result, we follow the principle of double effect:</a:t>
            </a:r>
          </a:p>
          <a:p>
            <a:pPr marL="1144588" lvl="2" indent="-514350" eaLnBrk="1" hangingPunct="1">
              <a:lnSpc>
                <a:spcPct val="90000"/>
              </a:lnSpc>
              <a:buClr>
                <a:schemeClr val="tx1"/>
              </a:buClr>
              <a:buSzPct val="80000"/>
              <a:buFont typeface="+mj-lt"/>
              <a:buAutoNum type="arabicPeriod"/>
              <a:defRPr/>
            </a:pPr>
            <a:r>
              <a:rPr lang="en-US" altLang="en-US" sz="2600" dirty="0" smtClean="0">
                <a:latin typeface="Arial" charset="0"/>
                <a:cs typeface="Arial" charset="0"/>
              </a:rPr>
              <a:t>The evil consequence is not directly intended.</a:t>
            </a:r>
          </a:p>
          <a:p>
            <a:pPr marL="1144588" lvl="2" indent="-514350" eaLnBrk="1" hangingPunct="1">
              <a:lnSpc>
                <a:spcPct val="90000"/>
              </a:lnSpc>
              <a:buClr>
                <a:schemeClr val="tx1"/>
              </a:buClr>
              <a:buSzPct val="80000"/>
              <a:buFont typeface="+mj-lt"/>
              <a:buAutoNum type="arabicPeriod"/>
              <a:defRPr/>
            </a:pPr>
            <a:r>
              <a:rPr lang="en-US" altLang="en-US" sz="2600" dirty="0" smtClean="0">
                <a:latin typeface="Arial" charset="0"/>
                <a:cs typeface="Arial" charset="0"/>
              </a:rPr>
              <a:t>The evil consequence is not the means for producing the good effect.</a:t>
            </a:r>
          </a:p>
          <a:p>
            <a:pPr marL="1144588" lvl="2" indent="-514350" eaLnBrk="1" hangingPunct="1">
              <a:lnSpc>
                <a:spcPct val="90000"/>
              </a:lnSpc>
              <a:buClr>
                <a:schemeClr val="tx1"/>
              </a:buClr>
              <a:buSzPct val="80000"/>
              <a:buFont typeface="+mj-lt"/>
              <a:buAutoNum type="arabicPeriod"/>
              <a:defRPr/>
            </a:pPr>
            <a:r>
              <a:rPr lang="en-US" altLang="en-US" sz="2600" dirty="0" smtClean="0">
                <a:latin typeface="Arial" charset="0"/>
                <a:cs typeface="Arial" charset="0"/>
              </a:rPr>
              <a:t>There is proportionate reason to perform the act despite the evil consequences. </a:t>
            </a:r>
          </a:p>
          <a:p>
            <a:pPr lvl="2" eaLnBrk="1" hangingPunct="1">
              <a:lnSpc>
                <a:spcPct val="90000"/>
              </a:lnSpc>
              <a:buClr>
                <a:schemeClr val="tx1"/>
              </a:buClr>
              <a:buSzPct val="80000"/>
              <a:buFont typeface="Wingdings" panose="05000000000000000000" pitchFamily="2" charset="2"/>
              <a:buChar char="Ø"/>
              <a:defRPr/>
            </a:pPr>
            <a:endParaRPr lang="en-US" altLang="en-US" sz="10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Ethical </a:t>
            </a:r>
            <a:r>
              <a:rPr lang="en-US" altLang="en-US" sz="3600" dirty="0" err="1" smtClean="0">
                <a:solidFill>
                  <a:schemeClr val="tx1"/>
                </a:solidFill>
                <a:effectLst/>
                <a:latin typeface="Arial" panose="020B0604020202020204" pitchFamily="34" charset="0"/>
                <a:cs typeface="Arial" panose="020B0604020202020204" pitchFamily="34" charset="0"/>
              </a:rPr>
              <a:t>Nonnaturalism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4" end="4"/>
                                            </p:txEl>
                                          </p:spTgt>
                                        </p:tgtEl>
                                        <p:attrNameLst>
                                          <p:attrName>style.visibility</p:attrName>
                                        </p:attrNameLst>
                                      </p:cBhvr>
                                      <p:to>
                                        <p:strVal val="visible"/>
                                      </p:to>
                                    </p:set>
                                    <p:animEffect transition="in" filter="fade">
                                      <p:cBhvr>
                                        <p:cTn id="28" dur="1000"/>
                                        <p:tgtEl>
                                          <p:spTgt spid="12290">
                                            <p:txEl>
                                              <p:pRg st="4" end="4"/>
                                            </p:txEl>
                                          </p:spTgt>
                                        </p:tgtEl>
                                      </p:cBhvr>
                                    </p:animEffect>
                                    <p:anim calcmode="lin" valueType="num">
                                      <p:cBhvr>
                                        <p:cTn id="29"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5" end="5"/>
                                            </p:txEl>
                                          </p:spTgt>
                                        </p:tgtEl>
                                        <p:attrNameLst>
                                          <p:attrName>style.visibility</p:attrName>
                                        </p:attrNameLst>
                                      </p:cBhvr>
                                      <p:to>
                                        <p:strVal val="visible"/>
                                      </p:to>
                                    </p:set>
                                    <p:animEffect transition="in" filter="fade">
                                      <p:cBhvr>
                                        <p:cTn id="35" dur="1000"/>
                                        <p:tgtEl>
                                          <p:spTgt spid="12290">
                                            <p:txEl>
                                              <p:pRg st="5" end="5"/>
                                            </p:txEl>
                                          </p:spTgt>
                                        </p:tgtEl>
                                      </p:cBhvr>
                                    </p:animEffect>
                                    <p:anim calcmode="lin" valueType="num">
                                      <p:cBhvr>
                                        <p:cTn id="36"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9144000" cy="6553200"/>
          </a:xfrm>
        </p:spPr>
        <p:txBody>
          <a:bodyPr/>
          <a:lstStyle/>
          <a:p>
            <a:pPr lvl="1" eaLnBrk="1" hangingPunct="1">
              <a:lnSpc>
                <a:spcPct val="90000"/>
              </a:lnSpc>
              <a:buClr>
                <a:schemeClr val="tx1"/>
              </a:buClr>
              <a:buSzPct val="80000"/>
              <a:buFont typeface="Wingdings" pitchFamily="2" charset="2"/>
              <a:buChar char="Ø"/>
            </a:pPr>
            <a:r>
              <a:rPr lang="en-US" altLang="en-US" sz="3200" b="1" u="sng" smtClean="0">
                <a:latin typeface="Arial" charset="0"/>
                <a:cs typeface="Arial" charset="0"/>
              </a:rPr>
              <a:t>Divine Command Theory</a:t>
            </a:r>
            <a:r>
              <a:rPr lang="en-US" altLang="en-US" sz="3200" b="1" smtClean="0">
                <a:latin typeface="Arial" charset="0"/>
                <a:cs typeface="Arial" charset="0"/>
              </a:rPr>
              <a:t> – </a:t>
            </a:r>
            <a:r>
              <a:rPr lang="en-US" altLang="en-US" sz="3200" smtClean="0">
                <a:latin typeface="Arial" charset="0"/>
                <a:cs typeface="Arial" charset="0"/>
              </a:rPr>
              <a:t>the moral standard is determined by God’s command.</a:t>
            </a:r>
          </a:p>
          <a:p>
            <a:pPr lvl="1" eaLnBrk="1" hangingPunct="1">
              <a:lnSpc>
                <a:spcPct val="90000"/>
              </a:lnSpc>
              <a:buClr>
                <a:schemeClr val="tx1"/>
              </a:buClr>
              <a:buSzPct val="80000"/>
              <a:buFont typeface="Wingdings" pitchFamily="2" charset="2"/>
              <a:buChar char="Ø"/>
            </a:pPr>
            <a:endParaRPr lang="en-US" altLang="en-US" sz="14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Divine commands impose obligations because:</a:t>
            </a:r>
          </a:p>
          <a:p>
            <a:pPr lvl="2"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God created, sustains and owns the universe.</a:t>
            </a:r>
          </a:p>
          <a:p>
            <a:pPr lvl="2"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A beneficiary is rightly obligated to the benefactor.</a:t>
            </a:r>
          </a:p>
          <a:p>
            <a:pPr lvl="2"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We can ultimately go further and say that moral good is not just based on what God commands, but on His own moral perfection.  God Himself is the moral standard.</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Ethical </a:t>
            </a:r>
            <a:r>
              <a:rPr lang="en-US" altLang="en-US" sz="3600" dirty="0" err="1" smtClean="0">
                <a:solidFill>
                  <a:schemeClr val="tx1"/>
                </a:solidFill>
                <a:effectLst/>
                <a:latin typeface="Arial" panose="020B0604020202020204" pitchFamily="34" charset="0"/>
                <a:cs typeface="Arial" panose="020B0604020202020204" pitchFamily="34" charset="0"/>
              </a:rPr>
              <a:t>Nonnaturalism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2290">
                                            <p:txEl>
                                              <p:pRg st="4" end="4"/>
                                            </p:txEl>
                                          </p:spTgt>
                                        </p:tgtEl>
                                        <p:attrNameLst>
                                          <p:attrName>style.visibility</p:attrName>
                                        </p:attrNameLst>
                                      </p:cBhvr>
                                      <p:to>
                                        <p:strVal val="visible"/>
                                      </p:to>
                                    </p:set>
                                    <p:animEffect transition="in" filter="fade">
                                      <p:cBhvr>
                                        <p:cTn id="26" dur="1000"/>
                                        <p:tgtEl>
                                          <p:spTgt spid="12290">
                                            <p:txEl>
                                              <p:pRg st="4" end="4"/>
                                            </p:txEl>
                                          </p:spTgt>
                                        </p:tgtEl>
                                      </p:cBhvr>
                                    </p:animEffect>
                                    <p:anim calcmode="lin" valueType="num">
                                      <p:cBhvr>
                                        <p:cTn id="27"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12290">
                                            <p:txEl>
                                              <p:pRg st="6" end="6"/>
                                            </p:txEl>
                                          </p:spTgt>
                                        </p:tgtEl>
                                        <p:attrNameLst>
                                          <p:attrName>style.visibility</p:attrName>
                                        </p:attrNameLst>
                                      </p:cBhvr>
                                      <p:to>
                                        <p:strVal val="visible"/>
                                      </p:to>
                                    </p:set>
                                    <p:animEffect transition="in" filter="fade">
                                      <p:cBhvr>
                                        <p:cTn id="33" dur="1000"/>
                                        <p:tgtEl>
                                          <p:spTgt spid="12290">
                                            <p:txEl>
                                              <p:pRg st="6" end="6"/>
                                            </p:txEl>
                                          </p:spTgt>
                                        </p:tgtEl>
                                      </p:cBhvr>
                                    </p:animEffect>
                                    <p:anim calcmode="lin" valueType="num">
                                      <p:cBhvr>
                                        <p:cTn id="34"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3600" smtClean="0">
                <a:latin typeface="Arial" charset="0"/>
                <a:cs typeface="Arial" charset="0"/>
              </a:rPr>
              <a:t>We must rejected ethical relativism, while still acknowledging some elements of cultural relativism, subjectivism and emotivism.</a:t>
            </a:r>
          </a:p>
          <a:p>
            <a:pPr lvl="1" eaLnBrk="1" hangingPunct="1">
              <a:lnSpc>
                <a:spcPct val="90000"/>
              </a:lnSpc>
              <a:buClr>
                <a:schemeClr val="tx1"/>
              </a:buClr>
              <a:buSzPct val="80000"/>
              <a:buFont typeface="Wingdings" pitchFamily="2" charset="2"/>
              <a:buChar char="Ø"/>
            </a:pPr>
            <a:endParaRPr lang="en-US" altLang="en-US" sz="14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600" smtClean="0">
                <a:latin typeface="Arial" charset="0"/>
                <a:cs typeface="Arial" charset="0"/>
              </a:rPr>
              <a:t>As Christians, we must affirm some version of moral objectivism, especially as represented in Divine Command Theory, with an emphasis on morality based on the moral character of God.</a:t>
            </a:r>
          </a:p>
          <a:p>
            <a:pPr lvl="1" eaLnBrk="1" hangingPunct="1">
              <a:lnSpc>
                <a:spcPct val="90000"/>
              </a:lnSpc>
              <a:buClr>
                <a:schemeClr val="tx1"/>
              </a:buClr>
              <a:buSzPct val="80000"/>
              <a:buFont typeface="Wingdings" pitchFamily="2" charset="2"/>
              <a:buChar char="Ø"/>
            </a:pPr>
            <a:endParaRPr lang="en-US" altLang="en-US" sz="36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32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32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Conclusion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4800" smtClean="0">
                <a:latin typeface="Arial" charset="0"/>
                <a:cs typeface="Arial" charset="0"/>
              </a:rPr>
              <a:t>Is beauty simply a matter of personal opinion?</a:t>
            </a:r>
          </a:p>
          <a:p>
            <a:pPr lvl="1" eaLnBrk="1" hangingPunct="1">
              <a:lnSpc>
                <a:spcPct val="90000"/>
              </a:lnSpc>
              <a:buClr>
                <a:schemeClr val="tx1"/>
              </a:buClr>
              <a:buSzPct val="80000"/>
              <a:buFont typeface="Wingdings" pitchFamily="2" charset="2"/>
              <a:buChar char="Ø"/>
            </a:pPr>
            <a:endParaRPr lang="en-US" altLang="en-US" sz="18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4800" smtClean="0">
                <a:latin typeface="Arial" charset="0"/>
                <a:cs typeface="Arial" charset="0"/>
              </a:rPr>
              <a:t>Or is beauty a real quality that exists in some things and not others, no matter what individual people think?</a:t>
            </a:r>
            <a:endParaRPr lang="en-US" altLang="en-US" sz="44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44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Aesthetics – What is Beauty?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animEffect transition="in" filter="fade">
                                      <p:cBhvr>
                                        <p:cTn id="7" dur="1000"/>
                                        <p:tgtEl>
                                          <p:spTgt spid="12290">
                                            <p:txEl>
                                              <p:pRg st="2" end="2"/>
                                            </p:txEl>
                                          </p:spTgt>
                                        </p:tgtEl>
                                      </p:cBhvr>
                                    </p:animEffect>
                                    <p:anim calcmode="lin" valueType="num">
                                      <p:cBhvr>
                                        <p:cTn id="8"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Human beings have an inherent desire to make, appreciate and enjoy beautiful things.  But… “What is art?”</a:t>
            </a:r>
          </a:p>
          <a:p>
            <a:pPr lvl="1" eaLnBrk="1" hangingPunct="1">
              <a:lnSpc>
                <a:spcPct val="90000"/>
              </a:lnSpc>
              <a:buClr>
                <a:schemeClr val="tx1"/>
              </a:buClr>
              <a:buSzPct val="80000"/>
              <a:buFont typeface="Wingdings" pitchFamily="2" charset="2"/>
              <a:buChar char="Ø"/>
            </a:pPr>
            <a:endParaRPr lang="en-US" altLang="en-US" sz="3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1.  </a:t>
            </a:r>
            <a:r>
              <a:rPr lang="en-US" altLang="en-US" sz="3000" smtClean="0">
                <a:latin typeface="Arial" charset="0"/>
                <a:cs typeface="Arial" charset="0"/>
              </a:rPr>
              <a:t>Any human-made object?</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2.  Whatever is presented as art? (the 				institutional theory)</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3.  The product of the artistic process?</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4.  Whatever brings (or tends to bring) aesthetic 		pleasure to those who experience the 		object?  (paradigm case approach)</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5.  Human-made objects created to be enjoyed 		for their beauty.</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6.  Human-made objects that are enjoyable 			for their beauty.</a:t>
            </a:r>
          </a:p>
          <a:p>
            <a:pPr lvl="1" eaLnBrk="1" hangingPunct="1">
              <a:lnSpc>
                <a:spcPct val="90000"/>
              </a:lnSpc>
              <a:buClr>
                <a:schemeClr val="tx1"/>
              </a:buClr>
              <a:buSzPct val="80000"/>
              <a:buFont typeface="Wingdings" pitchFamily="2" charset="2"/>
              <a:buChar char="Ø"/>
            </a:pPr>
            <a:endParaRPr lang="en-US" altLang="en-US" sz="30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44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Aesthetics – What is Beauty?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4" end="4"/>
                                            </p:txEl>
                                          </p:spTgt>
                                        </p:tgtEl>
                                        <p:attrNameLst>
                                          <p:attrName>style.visibility</p:attrName>
                                        </p:attrNameLst>
                                      </p:cBhvr>
                                      <p:to>
                                        <p:strVal val="visible"/>
                                      </p:to>
                                    </p:set>
                                    <p:animEffect transition="in" filter="fade">
                                      <p:cBhvr>
                                        <p:cTn id="28" dur="1000"/>
                                        <p:tgtEl>
                                          <p:spTgt spid="12290">
                                            <p:txEl>
                                              <p:pRg st="4" end="4"/>
                                            </p:txEl>
                                          </p:spTgt>
                                        </p:tgtEl>
                                      </p:cBhvr>
                                    </p:animEffect>
                                    <p:anim calcmode="lin" valueType="num">
                                      <p:cBhvr>
                                        <p:cTn id="29"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5" end="5"/>
                                            </p:txEl>
                                          </p:spTgt>
                                        </p:tgtEl>
                                        <p:attrNameLst>
                                          <p:attrName>style.visibility</p:attrName>
                                        </p:attrNameLst>
                                      </p:cBhvr>
                                      <p:to>
                                        <p:strVal val="visible"/>
                                      </p:to>
                                    </p:set>
                                    <p:animEffect transition="in" filter="fade">
                                      <p:cBhvr>
                                        <p:cTn id="35" dur="1000"/>
                                        <p:tgtEl>
                                          <p:spTgt spid="12290">
                                            <p:txEl>
                                              <p:pRg st="5" end="5"/>
                                            </p:txEl>
                                          </p:spTgt>
                                        </p:tgtEl>
                                      </p:cBhvr>
                                    </p:animEffect>
                                    <p:anim calcmode="lin" valueType="num">
                                      <p:cBhvr>
                                        <p:cTn id="36"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2290">
                                            <p:txEl>
                                              <p:pRg st="6" end="6"/>
                                            </p:txEl>
                                          </p:spTgt>
                                        </p:tgtEl>
                                        <p:attrNameLst>
                                          <p:attrName>style.visibility</p:attrName>
                                        </p:attrNameLst>
                                      </p:cBhvr>
                                      <p:to>
                                        <p:strVal val="visible"/>
                                      </p:to>
                                    </p:set>
                                    <p:animEffect transition="in" filter="fade">
                                      <p:cBhvr>
                                        <p:cTn id="42" dur="1000"/>
                                        <p:tgtEl>
                                          <p:spTgt spid="12290">
                                            <p:txEl>
                                              <p:pRg st="6" end="6"/>
                                            </p:txEl>
                                          </p:spTgt>
                                        </p:tgtEl>
                                      </p:cBhvr>
                                    </p:animEffect>
                                    <p:anim calcmode="lin" valueType="num">
                                      <p:cBhvr>
                                        <p:cTn id="43"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2290">
                                            <p:txEl>
                                              <p:pRg st="7" end="7"/>
                                            </p:txEl>
                                          </p:spTgt>
                                        </p:tgtEl>
                                        <p:attrNameLst>
                                          <p:attrName>style.visibility</p:attrName>
                                        </p:attrNameLst>
                                      </p:cBhvr>
                                      <p:to>
                                        <p:strVal val="visible"/>
                                      </p:to>
                                    </p:set>
                                    <p:animEffect transition="in" filter="fade">
                                      <p:cBhvr>
                                        <p:cTn id="49" dur="1000"/>
                                        <p:tgtEl>
                                          <p:spTgt spid="12290">
                                            <p:txEl>
                                              <p:pRg st="7" end="7"/>
                                            </p:txEl>
                                          </p:spTgt>
                                        </p:tgtEl>
                                      </p:cBhvr>
                                    </p:animEffect>
                                    <p:anim calcmode="lin" valueType="num">
                                      <p:cBhvr>
                                        <p:cTn id="50"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229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9144000" cy="6553200"/>
          </a:xfrm>
        </p:spPr>
        <p:txBody>
          <a:bodyPr/>
          <a:lstStyle/>
          <a:p>
            <a:pPr lvl="1"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“What is the function or purpose of art?”</a:t>
            </a:r>
          </a:p>
          <a:p>
            <a:pPr lvl="1" eaLnBrk="1" hangingPunct="1">
              <a:lnSpc>
                <a:spcPct val="90000"/>
              </a:lnSpc>
              <a:buClr>
                <a:schemeClr val="tx1"/>
              </a:buClr>
              <a:buSzPct val="80000"/>
              <a:buFont typeface="Wingdings" pitchFamily="2" charset="2"/>
              <a:buChar char="Ø"/>
            </a:pPr>
            <a:endParaRPr lang="en-US" altLang="en-US" sz="12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1.  </a:t>
            </a:r>
            <a:r>
              <a:rPr lang="en-US" altLang="en-US" sz="3000" smtClean="0">
                <a:latin typeface="Arial" charset="0"/>
                <a:cs typeface="Arial" charset="0"/>
              </a:rPr>
              <a:t>Mimesis – art as imitation.</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2.  Expressionism – art as expression of emotion.</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3.  Formalism – art as significant form.</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4.  Marxism – art as ideology and political power.</a:t>
            </a: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5.  Christian aesthetics – the Imago Dei and 			world projection.</a:t>
            </a:r>
          </a:p>
          <a:p>
            <a:pPr lvl="1" eaLnBrk="1" hangingPunct="1">
              <a:lnSpc>
                <a:spcPct val="90000"/>
              </a:lnSpc>
              <a:buClr>
                <a:schemeClr val="tx1"/>
              </a:buClr>
              <a:buSzPct val="80000"/>
              <a:buFont typeface="Wingdings" pitchFamily="2" charset="2"/>
              <a:buChar char="Ø"/>
            </a:pPr>
            <a:endParaRPr lang="en-US" altLang="en-US" sz="30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There is wisdom in affirming an eclectic Christian view of art and its function.</a:t>
            </a:r>
          </a:p>
          <a:p>
            <a:pPr lvl="1" eaLnBrk="1" hangingPunct="1">
              <a:lnSpc>
                <a:spcPct val="90000"/>
              </a:lnSpc>
              <a:buClr>
                <a:schemeClr val="tx1"/>
              </a:buClr>
              <a:buSzPct val="80000"/>
              <a:buFont typeface="Wingdings" pitchFamily="2" charset="2"/>
              <a:buChar char="Ø"/>
            </a:pPr>
            <a:endParaRPr lang="en-US" altLang="en-US" sz="44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Aesthetics – What is Beauty?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4" end="4"/>
                                            </p:txEl>
                                          </p:spTgt>
                                        </p:tgtEl>
                                        <p:attrNameLst>
                                          <p:attrName>style.visibility</p:attrName>
                                        </p:attrNameLst>
                                      </p:cBhvr>
                                      <p:to>
                                        <p:strVal val="visible"/>
                                      </p:to>
                                    </p:set>
                                    <p:animEffect transition="in" filter="fade">
                                      <p:cBhvr>
                                        <p:cTn id="28" dur="1000"/>
                                        <p:tgtEl>
                                          <p:spTgt spid="12290">
                                            <p:txEl>
                                              <p:pRg st="4" end="4"/>
                                            </p:txEl>
                                          </p:spTgt>
                                        </p:tgtEl>
                                      </p:cBhvr>
                                    </p:animEffect>
                                    <p:anim calcmode="lin" valueType="num">
                                      <p:cBhvr>
                                        <p:cTn id="29"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5" end="5"/>
                                            </p:txEl>
                                          </p:spTgt>
                                        </p:tgtEl>
                                        <p:attrNameLst>
                                          <p:attrName>style.visibility</p:attrName>
                                        </p:attrNameLst>
                                      </p:cBhvr>
                                      <p:to>
                                        <p:strVal val="visible"/>
                                      </p:to>
                                    </p:set>
                                    <p:animEffect transition="in" filter="fade">
                                      <p:cBhvr>
                                        <p:cTn id="35" dur="1000"/>
                                        <p:tgtEl>
                                          <p:spTgt spid="12290">
                                            <p:txEl>
                                              <p:pRg st="5" end="5"/>
                                            </p:txEl>
                                          </p:spTgt>
                                        </p:tgtEl>
                                      </p:cBhvr>
                                    </p:animEffect>
                                    <p:anim calcmode="lin" valueType="num">
                                      <p:cBhvr>
                                        <p:cTn id="36"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2290">
                                            <p:txEl>
                                              <p:pRg st="6" end="6"/>
                                            </p:txEl>
                                          </p:spTgt>
                                        </p:tgtEl>
                                        <p:attrNameLst>
                                          <p:attrName>style.visibility</p:attrName>
                                        </p:attrNameLst>
                                      </p:cBhvr>
                                      <p:to>
                                        <p:strVal val="visible"/>
                                      </p:to>
                                    </p:set>
                                    <p:animEffect transition="in" filter="fade">
                                      <p:cBhvr>
                                        <p:cTn id="42" dur="1000"/>
                                        <p:tgtEl>
                                          <p:spTgt spid="12290">
                                            <p:txEl>
                                              <p:pRg st="6" end="6"/>
                                            </p:txEl>
                                          </p:spTgt>
                                        </p:tgtEl>
                                      </p:cBhvr>
                                    </p:animEffect>
                                    <p:anim calcmode="lin" valueType="num">
                                      <p:cBhvr>
                                        <p:cTn id="43"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2290">
                                            <p:txEl>
                                              <p:pRg st="8" end="8"/>
                                            </p:txEl>
                                          </p:spTgt>
                                        </p:tgtEl>
                                        <p:attrNameLst>
                                          <p:attrName>style.visibility</p:attrName>
                                        </p:attrNameLst>
                                      </p:cBhvr>
                                      <p:to>
                                        <p:strVal val="visible"/>
                                      </p:to>
                                    </p:set>
                                    <p:animEffect transition="in" filter="fade">
                                      <p:cBhvr>
                                        <p:cTn id="49" dur="1000"/>
                                        <p:tgtEl>
                                          <p:spTgt spid="12290">
                                            <p:txEl>
                                              <p:pRg st="8" end="8"/>
                                            </p:txEl>
                                          </p:spTgt>
                                        </p:tgtEl>
                                      </p:cBhvr>
                                    </p:animEffect>
                                    <p:anim calcmode="lin" valueType="num">
                                      <p:cBhvr>
                                        <p:cTn id="50"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839200" cy="6553200"/>
          </a:xfrm>
        </p:spPr>
        <p:txBody>
          <a:bodyPr/>
          <a:lstStyle/>
          <a:p>
            <a:pPr lvl="1" eaLnBrk="1" hangingPunct="1">
              <a:lnSpc>
                <a:spcPct val="90000"/>
              </a:lnSpc>
              <a:buClr>
                <a:schemeClr val="tx1"/>
              </a:buClr>
              <a:buSzPct val="80000"/>
              <a:buFont typeface="Wingdings" pitchFamily="2" charset="2"/>
              <a:buChar char="Ø"/>
            </a:pPr>
            <a:r>
              <a:rPr lang="en-US" altLang="en-US" sz="3200" b="1" u="sng" smtClean="0">
                <a:latin typeface="Arial" charset="0"/>
                <a:cs typeface="Arial" charset="0"/>
              </a:rPr>
              <a:t>Aesthetic Subjectivism </a:t>
            </a:r>
            <a:r>
              <a:rPr lang="en-US" altLang="en-US" sz="3200" smtClean="0">
                <a:latin typeface="Arial" charset="0"/>
                <a:cs typeface="Arial" charset="0"/>
              </a:rPr>
              <a:t>– beauty really is in the eye of the beholder; there is no objective quality to beauty, so no piece of art is superior to any other. (related to </a:t>
            </a:r>
            <a:r>
              <a:rPr lang="en-US" altLang="en-US" sz="3200" i="1" smtClean="0">
                <a:latin typeface="Arial" charset="0"/>
                <a:cs typeface="Arial" charset="0"/>
              </a:rPr>
              <a:t>moral subjectivism</a:t>
            </a:r>
            <a:r>
              <a:rPr lang="en-US" altLang="en-US" sz="3200" smtClean="0">
                <a:latin typeface="Arial" charset="0"/>
                <a:cs typeface="Arial" charset="0"/>
              </a:rPr>
              <a:t>)</a:t>
            </a:r>
          </a:p>
          <a:p>
            <a:pPr lvl="1" eaLnBrk="1" hangingPunct="1">
              <a:lnSpc>
                <a:spcPct val="90000"/>
              </a:lnSpc>
              <a:buClr>
                <a:schemeClr val="tx1"/>
              </a:buClr>
              <a:buSzPct val="80000"/>
              <a:buFont typeface="Wingdings" pitchFamily="2" charset="2"/>
              <a:buChar char="Ø"/>
            </a:pPr>
            <a:endParaRPr lang="en-US" altLang="en-US" sz="16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b="1" u="sng" smtClean="0">
                <a:latin typeface="Arial" charset="0"/>
                <a:cs typeface="Arial" charset="0"/>
              </a:rPr>
              <a:t>Aesthetic Objectivism </a:t>
            </a:r>
            <a:r>
              <a:rPr lang="en-US" altLang="en-US" sz="3200" smtClean="0">
                <a:latin typeface="Arial" charset="0"/>
                <a:cs typeface="Arial" charset="0"/>
              </a:rPr>
              <a:t>– there is an objective quality to beauty, which is why great works of art are almost universally recognized as such.</a:t>
            </a:r>
          </a:p>
          <a:p>
            <a:pPr lvl="1" eaLnBrk="1" hangingPunct="1">
              <a:lnSpc>
                <a:spcPct val="90000"/>
              </a:lnSpc>
              <a:buClr>
                <a:schemeClr val="tx1"/>
              </a:buClr>
              <a:buSzPct val="80000"/>
              <a:buFont typeface="Wingdings" pitchFamily="2" charset="2"/>
              <a:buChar char="Ø"/>
            </a:pPr>
            <a:endParaRPr lang="en-US" altLang="en-US" sz="32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But what is the nature of these “objective standards?”</a:t>
            </a:r>
          </a:p>
          <a:p>
            <a:pPr lvl="1" eaLnBrk="1" hangingPunct="1">
              <a:lnSpc>
                <a:spcPct val="90000"/>
              </a:lnSpc>
              <a:buClr>
                <a:schemeClr val="tx1"/>
              </a:buClr>
              <a:buSzPct val="80000"/>
              <a:buFont typeface="Wingdings" pitchFamily="2" charset="2"/>
              <a:buChar char="Ø"/>
            </a:pPr>
            <a:endParaRPr lang="en-US" altLang="en-US" sz="32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44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Aesthetics – What is Beauty?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89154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Literally, it is </a:t>
            </a:r>
            <a:r>
              <a:rPr lang="en-US" sz="3200" i="1" dirty="0" smtClean="0">
                <a:latin typeface="Arial" panose="020B0604020202020204" pitchFamily="34" charset="0"/>
                <a:cs typeface="Arial" panose="020B0604020202020204" pitchFamily="34" charset="0"/>
              </a:rPr>
              <a:t>a love of wisdom </a:t>
            </a:r>
            <a:r>
              <a:rPr lang="en-US" sz="3200" dirty="0" smtClean="0">
                <a:latin typeface="Arial" panose="020B0604020202020204" pitchFamily="34" charset="0"/>
                <a:cs typeface="Arial" panose="020B0604020202020204" pitchFamily="34" charset="0"/>
              </a:rPr>
              <a:t>– </a:t>
            </a:r>
            <a:r>
              <a:rPr lang="en-US" sz="3200" i="1" dirty="0" err="1" smtClean="0">
                <a:latin typeface="Arial" panose="020B0604020202020204" pitchFamily="34" charset="0"/>
                <a:cs typeface="Arial" panose="020B0604020202020204" pitchFamily="34" charset="0"/>
              </a:rPr>
              <a:t>phileo</a:t>
            </a:r>
            <a:r>
              <a:rPr lang="en-US" sz="3200" dirty="0" smtClean="0">
                <a:latin typeface="Arial" panose="020B0604020202020204" pitchFamily="34" charset="0"/>
                <a:cs typeface="Arial" panose="020B0604020202020204" pitchFamily="34" charset="0"/>
              </a:rPr>
              <a:t> is Greek for “love,” </a:t>
            </a:r>
            <a:r>
              <a:rPr lang="en-US" sz="3200" i="1" dirty="0" err="1" smtClean="0">
                <a:latin typeface="Arial" panose="020B0604020202020204" pitchFamily="34" charset="0"/>
                <a:cs typeface="Arial" panose="020B0604020202020204" pitchFamily="34" charset="0"/>
              </a:rPr>
              <a:t>sophos</a:t>
            </a:r>
            <a:r>
              <a:rPr lang="en-US" sz="3200" i="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means “wisdom.”</a:t>
            </a:r>
          </a:p>
          <a:p>
            <a:pPr marL="110616" indent="0" eaLnBrk="1" fontAlgn="auto" hangingPunct="1">
              <a:lnSpc>
                <a:spcPct val="90000"/>
              </a:lnSpc>
              <a:spcBef>
                <a:spcPts val="324"/>
              </a:spcBef>
              <a:spcAft>
                <a:spcPts val="0"/>
              </a:spcAft>
              <a:buClr>
                <a:schemeClr val="tx1"/>
              </a:buClr>
              <a:buSzPct val="80000"/>
              <a:buFont typeface="Wingdings 3" pitchFamily="18" charset="2"/>
              <a:buNone/>
              <a:defRPr/>
            </a:pPr>
            <a:endParaRPr lang="en-US" sz="6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Philosophy </a:t>
            </a:r>
            <a:r>
              <a:rPr lang="en-US" sz="3200" dirty="0">
                <a:latin typeface="Arial" panose="020B0604020202020204" pitchFamily="34" charset="0"/>
                <a:cs typeface="Arial" panose="020B0604020202020204" pitchFamily="34" charset="0"/>
              </a:rPr>
              <a:t>is the critical examination of our foundational beliefs concerning the nature of reality, knowledge and truth; and our moral and social values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a:latin typeface="Arial" panose="020B0604020202020204" pitchFamily="34" charset="0"/>
                <a:cs typeface="Arial" panose="020B0604020202020204" pitchFamily="34" charset="0"/>
              </a:rPr>
              <a:t>P</a:t>
            </a:r>
            <a:r>
              <a:rPr lang="en-US" sz="3200" dirty="0" smtClean="0">
                <a:latin typeface="Arial" panose="020B0604020202020204" pitchFamily="34" charset="0"/>
                <a:cs typeface="Arial" panose="020B0604020202020204" pitchFamily="34" charset="0"/>
              </a:rPr>
              <a:t>hilosophy is the means and process by which we examine our lives and the meaning in our lives.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b="1" dirty="0" smtClean="0">
                <a:latin typeface="Arial" panose="020B0604020202020204" pitchFamily="34" charset="0"/>
                <a:cs typeface="Arial" panose="020B0604020202020204" pitchFamily="34" charset="0"/>
              </a:rPr>
              <a:t>Philosophy is the attempt to think rationally and critically about life’s most important questions in order to obtain knowledge and wisdom about them.</a:t>
            </a: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28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38100"/>
            <a:ext cx="89154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What is philosophy?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85800"/>
            <a:ext cx="8839200" cy="6553200"/>
          </a:xfrm>
        </p:spPr>
        <p:txBody>
          <a:bodyPr/>
          <a:lstStyle/>
          <a:p>
            <a:pPr lvl="1" eaLnBrk="1" hangingPunct="1">
              <a:lnSpc>
                <a:spcPct val="90000"/>
              </a:lnSpc>
              <a:buClr>
                <a:schemeClr val="tx1"/>
              </a:buClr>
              <a:buSzPct val="80000"/>
              <a:buFont typeface="Wingdings" pitchFamily="2" charset="2"/>
              <a:buChar char="Ø"/>
            </a:pPr>
            <a:r>
              <a:rPr lang="en-US" altLang="en-US" sz="3600" b="1" u="sng" smtClean="0">
                <a:latin typeface="Arial" charset="0"/>
                <a:cs typeface="Arial" charset="0"/>
              </a:rPr>
              <a:t>Aestheticism</a:t>
            </a:r>
            <a:r>
              <a:rPr lang="en-US" altLang="en-US" sz="3600" b="1" smtClean="0">
                <a:latin typeface="Arial" charset="0"/>
                <a:cs typeface="Arial" charset="0"/>
              </a:rPr>
              <a:t> </a:t>
            </a:r>
            <a:r>
              <a:rPr lang="en-US" altLang="en-US" sz="3600" smtClean="0">
                <a:latin typeface="Arial" charset="0"/>
                <a:cs typeface="Arial" charset="0"/>
              </a:rPr>
              <a:t>– the idea that art and the artist are no susceptible to moral evaluation or judgment.</a:t>
            </a:r>
          </a:p>
          <a:p>
            <a:pPr lvl="1" eaLnBrk="1" hangingPunct="1">
              <a:lnSpc>
                <a:spcPct val="90000"/>
              </a:lnSpc>
              <a:buClr>
                <a:schemeClr val="tx1"/>
              </a:buClr>
              <a:buSzPct val="80000"/>
              <a:buFont typeface="Wingdings" pitchFamily="2" charset="2"/>
              <a:buChar char="Ø"/>
            </a:pPr>
            <a:endParaRPr lang="en-US" altLang="en-US" sz="18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600" b="1" u="sng" smtClean="0">
                <a:latin typeface="Arial" charset="0"/>
                <a:cs typeface="Arial" charset="0"/>
              </a:rPr>
              <a:t>Moralism </a:t>
            </a:r>
            <a:r>
              <a:rPr lang="en-US" altLang="en-US" sz="3600" smtClean="0">
                <a:latin typeface="Arial" charset="0"/>
                <a:cs typeface="Arial" charset="0"/>
              </a:rPr>
              <a:t>– the belief that art is wholly subservient to ethics – good art must serve an ethical purpose.</a:t>
            </a:r>
          </a:p>
          <a:p>
            <a:pPr lvl="1" eaLnBrk="1" hangingPunct="1">
              <a:lnSpc>
                <a:spcPct val="90000"/>
              </a:lnSpc>
              <a:buClr>
                <a:schemeClr val="tx1"/>
              </a:buClr>
              <a:buSzPct val="80000"/>
              <a:buFont typeface="Wingdings" pitchFamily="2" charset="2"/>
              <a:buChar char="Ø"/>
            </a:pPr>
            <a:endParaRPr lang="en-US" altLang="en-US" sz="14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600" b="1" u="sng" smtClean="0">
                <a:latin typeface="Arial" charset="0"/>
                <a:cs typeface="Arial" charset="0"/>
              </a:rPr>
              <a:t>Ethicism</a:t>
            </a:r>
            <a:r>
              <a:rPr lang="en-US" altLang="en-US" sz="3600" smtClean="0">
                <a:latin typeface="Arial" charset="0"/>
                <a:cs typeface="Arial" charset="0"/>
              </a:rPr>
              <a:t> – says moral attributes in art are relevant, but not wholly determinative of aesthetic merit.</a:t>
            </a:r>
            <a:endParaRPr lang="en-US" altLang="en-US" sz="3600" b="1" u="sng"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32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4400" smtClean="0">
              <a:latin typeface="Arial" charset="0"/>
              <a:cs typeface="Arial" charset="0"/>
            </a:endParaRPr>
          </a:p>
        </p:txBody>
      </p:sp>
      <p:sp>
        <p:nvSpPr>
          <p:cNvPr id="8194" name="Rectangle 2"/>
          <p:cNvSpPr>
            <a:spLocks noGrp="1" noChangeArrowheads="1"/>
          </p:cNvSpPr>
          <p:nvPr>
            <p:ph type="title"/>
          </p:nvPr>
        </p:nvSpPr>
        <p:spPr>
          <a:xfrm>
            <a:off x="58947" y="23004"/>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Aesthetics – Art &amp; Ethics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85800"/>
            <a:ext cx="9144000" cy="6553200"/>
          </a:xfrm>
        </p:spPr>
        <p:txBody>
          <a:bodyPr/>
          <a:lstStyle/>
          <a:p>
            <a:pPr lvl="1" eaLnBrk="1" hangingPunct="1">
              <a:lnSpc>
                <a:spcPct val="90000"/>
              </a:lnSpc>
              <a:buClr>
                <a:schemeClr val="tx1"/>
              </a:buClr>
              <a:buSzPct val="80000"/>
              <a:buFont typeface="Wingdings" pitchFamily="2" charset="2"/>
              <a:buChar char="Ø"/>
            </a:pPr>
            <a:r>
              <a:rPr lang="en-US" altLang="en-US" sz="3600" b="1" smtClean="0">
                <a:latin typeface="Arial" charset="0"/>
                <a:cs typeface="Arial" charset="0"/>
              </a:rPr>
              <a:t>The Christian View of  Aesthetic Value</a:t>
            </a:r>
          </a:p>
          <a:p>
            <a:pPr lvl="1" eaLnBrk="1" hangingPunct="1">
              <a:lnSpc>
                <a:spcPct val="90000"/>
              </a:lnSpc>
              <a:buClr>
                <a:schemeClr val="tx1"/>
              </a:buClr>
              <a:buSzPct val="80000"/>
              <a:buFont typeface="Wingdings" pitchFamily="2" charset="2"/>
              <a:buChar char="Ø"/>
            </a:pPr>
            <a:endParaRPr lang="en-US" altLang="en-US" sz="16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4400" smtClean="0">
                <a:latin typeface="Arial" charset="0"/>
                <a:cs typeface="Arial" charset="0"/>
              </a:rPr>
              <a:t>God has shown aesthetic concerns.</a:t>
            </a:r>
          </a:p>
          <a:p>
            <a:pPr lvl="2" eaLnBrk="1" hangingPunct="1">
              <a:lnSpc>
                <a:spcPct val="90000"/>
              </a:lnSpc>
              <a:buClr>
                <a:schemeClr val="tx1"/>
              </a:buClr>
              <a:buSzPct val="80000"/>
              <a:buFont typeface="Wingdings" pitchFamily="2" charset="2"/>
              <a:buChar char="Ø"/>
            </a:pPr>
            <a:r>
              <a:rPr lang="en-US" altLang="en-US" sz="4400" smtClean="0">
                <a:latin typeface="Arial" charset="0"/>
                <a:cs typeface="Arial" charset="0"/>
              </a:rPr>
              <a:t>God is still the source of all beauty.</a:t>
            </a:r>
          </a:p>
          <a:p>
            <a:pPr lvl="2" eaLnBrk="1" hangingPunct="1">
              <a:lnSpc>
                <a:spcPct val="90000"/>
              </a:lnSpc>
              <a:buClr>
                <a:schemeClr val="tx1"/>
              </a:buClr>
              <a:buSzPct val="80000"/>
              <a:buFont typeface="Wingdings" pitchFamily="2" charset="2"/>
              <a:buChar char="Ø"/>
            </a:pPr>
            <a:r>
              <a:rPr lang="en-US" altLang="en-US" sz="4400" smtClean="0">
                <a:latin typeface="Arial" charset="0"/>
                <a:cs typeface="Arial" charset="0"/>
              </a:rPr>
              <a:t>God’s nature is as a beautiful being.</a:t>
            </a:r>
          </a:p>
          <a:p>
            <a:pPr lvl="2" eaLnBrk="1" hangingPunct="1">
              <a:lnSpc>
                <a:spcPct val="90000"/>
              </a:lnSpc>
              <a:buClr>
                <a:schemeClr val="tx1"/>
              </a:buClr>
              <a:buSzPct val="80000"/>
              <a:buFont typeface="Wingdings" pitchFamily="2" charset="2"/>
              <a:buChar char="Ø"/>
            </a:pPr>
            <a:endParaRPr lang="en-US" altLang="en-US" sz="44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44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4400" smtClean="0">
              <a:latin typeface="Arial" charset="0"/>
              <a:cs typeface="Arial" charset="0"/>
            </a:endParaRPr>
          </a:p>
        </p:txBody>
      </p:sp>
      <p:sp>
        <p:nvSpPr>
          <p:cNvPr id="8194" name="Rectangle 2"/>
          <p:cNvSpPr>
            <a:spLocks noGrp="1" noChangeArrowheads="1"/>
          </p:cNvSpPr>
          <p:nvPr>
            <p:ph type="title"/>
          </p:nvPr>
        </p:nvSpPr>
        <p:spPr>
          <a:xfrm>
            <a:off x="58947" y="23004"/>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Aesthetics – Art &amp; Ethics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4" end="4"/>
                                            </p:txEl>
                                          </p:spTgt>
                                        </p:tgtEl>
                                        <p:attrNameLst>
                                          <p:attrName>style.visibility</p:attrName>
                                        </p:attrNameLst>
                                      </p:cBhvr>
                                      <p:to>
                                        <p:strVal val="visible"/>
                                      </p:to>
                                    </p:set>
                                    <p:animEffect transition="in" filter="fade">
                                      <p:cBhvr>
                                        <p:cTn id="28" dur="1000"/>
                                        <p:tgtEl>
                                          <p:spTgt spid="12290">
                                            <p:txEl>
                                              <p:pRg st="4" end="4"/>
                                            </p:txEl>
                                          </p:spTgt>
                                        </p:tgtEl>
                                      </p:cBhvr>
                                    </p:animEffect>
                                    <p:anim calcmode="lin" valueType="num">
                                      <p:cBhvr>
                                        <p:cTn id="29"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28600" y="609600"/>
            <a:ext cx="92202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“If you knew you could get away with a very profitable crime, would you do it?”</a:t>
            </a:r>
          </a:p>
          <a:p>
            <a:pPr lvl="1" eaLnBrk="1" hangingPunct="1">
              <a:lnSpc>
                <a:spcPct val="90000"/>
              </a:lnSpc>
              <a:buClr>
                <a:schemeClr val="tx1"/>
              </a:buClr>
              <a:buSzPct val="80000"/>
              <a:buFont typeface="Wingdings" pitchFamily="2" charset="2"/>
              <a:buChar char="Ø"/>
            </a:pPr>
            <a:endParaRPr lang="en-US" altLang="en-US" sz="8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What is “right?” </a:t>
            </a:r>
          </a:p>
          <a:p>
            <a:pPr lvl="1" eaLnBrk="1" hangingPunct="1">
              <a:lnSpc>
                <a:spcPct val="90000"/>
              </a:lnSpc>
              <a:buClr>
                <a:schemeClr val="tx1"/>
              </a:buClr>
              <a:buSzPct val="80000"/>
              <a:buFont typeface="Wingdings" pitchFamily="2" charset="2"/>
              <a:buChar char="Ø"/>
            </a:pPr>
            <a:endParaRPr lang="en-US" altLang="en-US" sz="800" b="1"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The thing that brings the most benefit </a:t>
            </a:r>
            <a:r>
              <a:rPr lang="en-US" altLang="en-US" sz="2600" b="1" u="sng" smtClean="0">
                <a:latin typeface="Arial" charset="0"/>
                <a:cs typeface="Arial" charset="0"/>
              </a:rPr>
              <a:t>to me</a:t>
            </a:r>
            <a:r>
              <a:rPr lang="en-US" altLang="en-US" sz="2600" b="1" smtClean="0">
                <a:latin typeface="Arial" charset="0"/>
                <a:cs typeface="Arial" charset="0"/>
              </a:rPr>
              <a:t>?  </a:t>
            </a:r>
          </a:p>
          <a:p>
            <a:pPr lvl="2"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The thing that brings the most benefit </a:t>
            </a:r>
            <a:r>
              <a:rPr lang="en-US" altLang="en-US" sz="2600" b="1" u="sng" smtClean="0">
                <a:latin typeface="Arial" charset="0"/>
                <a:cs typeface="Arial" charset="0"/>
              </a:rPr>
              <a:t>to others</a:t>
            </a:r>
            <a:r>
              <a:rPr lang="en-US" altLang="en-US" sz="2600" b="1" smtClean="0">
                <a:latin typeface="Arial" charset="0"/>
                <a:cs typeface="Arial" charset="0"/>
              </a:rPr>
              <a:t>?</a:t>
            </a:r>
          </a:p>
          <a:p>
            <a:pPr lvl="2"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The thing that brings the most benefit </a:t>
            </a:r>
            <a:r>
              <a:rPr lang="en-US" altLang="en-US" sz="2600" b="1" u="sng" smtClean="0">
                <a:latin typeface="Arial" charset="0"/>
                <a:cs typeface="Arial" charset="0"/>
              </a:rPr>
              <a:t>to the </a:t>
            </a:r>
            <a:r>
              <a:rPr lang="en-US" altLang="en-US" sz="2600" b="1" i="1" u="sng" smtClean="0">
                <a:latin typeface="Arial" charset="0"/>
                <a:cs typeface="Arial" charset="0"/>
              </a:rPr>
              <a:t>most </a:t>
            </a:r>
            <a:r>
              <a:rPr lang="en-US" altLang="en-US" sz="2600" b="1" u="sng" smtClean="0">
                <a:latin typeface="Arial" charset="0"/>
                <a:cs typeface="Arial" charset="0"/>
              </a:rPr>
              <a:t>people</a:t>
            </a:r>
            <a:r>
              <a:rPr lang="en-US" altLang="en-US" sz="2600" b="1" smtClean="0">
                <a:latin typeface="Arial" charset="0"/>
                <a:cs typeface="Arial" charset="0"/>
              </a:rPr>
              <a:t>?</a:t>
            </a:r>
          </a:p>
          <a:p>
            <a:pPr lvl="2"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What does it mean to act “morally,” and what are our motives for doing so?</a:t>
            </a:r>
          </a:p>
          <a:p>
            <a:pPr lvl="2"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How far should we (or will we) go to act morally and do what is right, even if the results are unpleasant?</a:t>
            </a:r>
          </a:p>
          <a:p>
            <a:pPr lvl="2" eaLnBrk="1" hangingPunct="1">
              <a:lnSpc>
                <a:spcPct val="90000"/>
              </a:lnSpc>
              <a:buClr>
                <a:schemeClr val="tx1"/>
              </a:buClr>
              <a:buSzPct val="80000"/>
              <a:buFont typeface="Wingdings" pitchFamily="2" charset="2"/>
              <a:buChar char="Ø"/>
            </a:pPr>
            <a:endParaRPr lang="en-US" altLang="en-US" sz="400" b="1"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If all our understanding of logic, epistemology, metaphysics, human nature, and God Himself doesn't translate into better living, what good is it?</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What is right?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5" end="5"/>
                                            </p:txEl>
                                          </p:spTgt>
                                        </p:tgtEl>
                                        <p:attrNameLst>
                                          <p:attrName>style.visibility</p:attrName>
                                        </p:attrNameLst>
                                      </p:cBhvr>
                                      <p:to>
                                        <p:strVal val="visible"/>
                                      </p:to>
                                    </p:set>
                                    <p:animEffect transition="in" filter="fade">
                                      <p:cBhvr>
                                        <p:cTn id="28" dur="1000"/>
                                        <p:tgtEl>
                                          <p:spTgt spid="12290">
                                            <p:txEl>
                                              <p:pRg st="5" end="5"/>
                                            </p:txEl>
                                          </p:spTgt>
                                        </p:tgtEl>
                                      </p:cBhvr>
                                    </p:animEffect>
                                    <p:anim calcmode="lin" valueType="num">
                                      <p:cBhvr>
                                        <p:cTn id="29"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6" end="6"/>
                                            </p:txEl>
                                          </p:spTgt>
                                        </p:tgtEl>
                                        <p:attrNameLst>
                                          <p:attrName>style.visibility</p:attrName>
                                        </p:attrNameLst>
                                      </p:cBhvr>
                                      <p:to>
                                        <p:strVal val="visible"/>
                                      </p:to>
                                    </p:set>
                                    <p:animEffect transition="in" filter="fade">
                                      <p:cBhvr>
                                        <p:cTn id="35" dur="1000"/>
                                        <p:tgtEl>
                                          <p:spTgt spid="12290">
                                            <p:txEl>
                                              <p:pRg st="6" end="6"/>
                                            </p:txEl>
                                          </p:spTgt>
                                        </p:tgtEl>
                                      </p:cBhvr>
                                    </p:animEffect>
                                    <p:anim calcmode="lin" valueType="num">
                                      <p:cBhvr>
                                        <p:cTn id="36"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2290">
                                            <p:txEl>
                                              <p:pRg st="7" end="7"/>
                                            </p:txEl>
                                          </p:spTgt>
                                        </p:tgtEl>
                                        <p:attrNameLst>
                                          <p:attrName>style.visibility</p:attrName>
                                        </p:attrNameLst>
                                      </p:cBhvr>
                                      <p:to>
                                        <p:strVal val="visible"/>
                                      </p:to>
                                    </p:set>
                                    <p:animEffect transition="in" filter="fade">
                                      <p:cBhvr>
                                        <p:cTn id="42" dur="1000"/>
                                        <p:tgtEl>
                                          <p:spTgt spid="12290">
                                            <p:txEl>
                                              <p:pRg st="7" end="7"/>
                                            </p:txEl>
                                          </p:spTgt>
                                        </p:tgtEl>
                                      </p:cBhvr>
                                    </p:animEffect>
                                    <p:anim calcmode="lin" valueType="num">
                                      <p:cBhvr>
                                        <p:cTn id="43"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229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2290">
                                            <p:txEl>
                                              <p:pRg st="8" end="8"/>
                                            </p:txEl>
                                          </p:spTgt>
                                        </p:tgtEl>
                                        <p:attrNameLst>
                                          <p:attrName>style.visibility</p:attrName>
                                        </p:attrNameLst>
                                      </p:cBhvr>
                                      <p:to>
                                        <p:strVal val="visible"/>
                                      </p:to>
                                    </p:set>
                                    <p:animEffect transition="in" filter="fade">
                                      <p:cBhvr>
                                        <p:cTn id="49" dur="1000"/>
                                        <p:tgtEl>
                                          <p:spTgt spid="12290">
                                            <p:txEl>
                                              <p:pRg st="8" end="8"/>
                                            </p:txEl>
                                          </p:spTgt>
                                        </p:tgtEl>
                                      </p:cBhvr>
                                    </p:animEffect>
                                    <p:anim calcmode="lin" valueType="num">
                                      <p:cBhvr>
                                        <p:cTn id="50"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2290">
                                            <p:txEl>
                                              <p:pRg st="10" end="10"/>
                                            </p:txEl>
                                          </p:spTgt>
                                        </p:tgtEl>
                                        <p:attrNameLst>
                                          <p:attrName>style.visibility</p:attrName>
                                        </p:attrNameLst>
                                      </p:cBhvr>
                                      <p:to>
                                        <p:strVal val="visible"/>
                                      </p:to>
                                    </p:set>
                                    <p:animEffect transition="in" filter="fade">
                                      <p:cBhvr>
                                        <p:cTn id="56" dur="1000"/>
                                        <p:tgtEl>
                                          <p:spTgt spid="12290">
                                            <p:txEl>
                                              <p:pRg st="10" end="10"/>
                                            </p:txEl>
                                          </p:spTgt>
                                        </p:tgtEl>
                                      </p:cBhvr>
                                    </p:animEffect>
                                    <p:anim calcmode="lin" valueType="num">
                                      <p:cBhvr>
                                        <p:cTn id="57" dur="1000" fill="hold"/>
                                        <p:tgtEl>
                                          <p:spTgt spid="12290">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12290">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defRPr/>
            </a:pPr>
            <a:r>
              <a:rPr lang="en-US" altLang="en-US" sz="2800" b="1" dirty="0" smtClean="0">
                <a:latin typeface="Arial" charset="0"/>
                <a:cs typeface="Arial" charset="0"/>
              </a:rPr>
              <a:t>The problem is that it’s sometime difficult to discern what course of action is best. </a:t>
            </a:r>
          </a:p>
          <a:p>
            <a:pPr lvl="2" eaLnBrk="1" hangingPunct="1">
              <a:lnSpc>
                <a:spcPct val="90000"/>
              </a:lnSpc>
              <a:buClr>
                <a:schemeClr val="tx1"/>
              </a:buClr>
              <a:buSzPct val="80000"/>
              <a:buFont typeface="Wingdings" pitchFamily="2" charset="2"/>
              <a:buChar char="Ø"/>
              <a:defRPr/>
            </a:pPr>
            <a:r>
              <a:rPr lang="en-US" altLang="en-US" sz="2600" b="1" dirty="0" smtClean="0">
                <a:latin typeface="Arial" charset="0"/>
                <a:cs typeface="Arial" charset="0"/>
              </a:rPr>
              <a:t>How do we discern moral truth? </a:t>
            </a:r>
          </a:p>
          <a:p>
            <a:pPr lvl="2" eaLnBrk="1" hangingPunct="1">
              <a:lnSpc>
                <a:spcPct val="90000"/>
              </a:lnSpc>
              <a:buClr>
                <a:schemeClr val="tx1"/>
              </a:buClr>
              <a:buSzPct val="80000"/>
              <a:buFont typeface="Wingdings" pitchFamily="2" charset="2"/>
              <a:buChar char="Ø"/>
              <a:defRPr/>
            </a:pPr>
            <a:r>
              <a:rPr lang="en-US" altLang="en-US" sz="2600" b="1" dirty="0" smtClean="0">
                <a:latin typeface="Arial" charset="0"/>
                <a:cs typeface="Arial" charset="0"/>
              </a:rPr>
              <a:t>What principles are there to guide us in moral decision-making? </a:t>
            </a:r>
          </a:p>
          <a:p>
            <a:pPr lvl="2" eaLnBrk="1" hangingPunct="1">
              <a:lnSpc>
                <a:spcPct val="90000"/>
              </a:lnSpc>
              <a:buClr>
                <a:schemeClr val="tx1"/>
              </a:buClr>
              <a:buSzPct val="80000"/>
              <a:buFont typeface="Wingdings" pitchFamily="2" charset="2"/>
              <a:buChar char="Ø"/>
              <a:defRPr/>
            </a:pPr>
            <a:r>
              <a:rPr lang="en-US" altLang="en-US" sz="2600" b="1" dirty="0" smtClean="0">
                <a:latin typeface="Arial" charset="0"/>
                <a:cs typeface="Arial" charset="0"/>
              </a:rPr>
              <a:t>Or is there even such a thing as moral truth? </a:t>
            </a:r>
          </a:p>
          <a:p>
            <a:pPr lvl="2" eaLnBrk="1" hangingPunct="1">
              <a:lnSpc>
                <a:spcPct val="90000"/>
              </a:lnSpc>
              <a:buClr>
                <a:schemeClr val="tx1"/>
              </a:buClr>
              <a:buSzPct val="80000"/>
              <a:buFont typeface="Wingdings" pitchFamily="2" charset="2"/>
              <a:buChar char="Ø"/>
              <a:defRPr/>
            </a:pPr>
            <a:r>
              <a:rPr lang="en-US" altLang="en-US" sz="2600" b="1" dirty="0" smtClean="0">
                <a:latin typeface="Arial" charset="0"/>
                <a:cs typeface="Arial" charset="0"/>
              </a:rPr>
              <a:t>Is morality rather just a matter of opinion and emotions? </a:t>
            </a:r>
          </a:p>
          <a:p>
            <a:pPr lvl="2" eaLnBrk="1" hangingPunct="1">
              <a:lnSpc>
                <a:spcPct val="90000"/>
              </a:lnSpc>
              <a:buClr>
                <a:schemeClr val="tx1"/>
              </a:buClr>
              <a:buSzPct val="80000"/>
              <a:buFont typeface="Wingdings" pitchFamily="2" charset="2"/>
              <a:buChar char="Ø"/>
              <a:defRPr/>
            </a:pPr>
            <a:r>
              <a:rPr lang="en-US" altLang="en-US" sz="2600" b="1" dirty="0" smtClean="0">
                <a:latin typeface="Arial" charset="0"/>
                <a:cs typeface="Arial" charset="0"/>
              </a:rPr>
              <a:t>And what role does religious belief properly play in ethics?</a:t>
            </a:r>
          </a:p>
          <a:p>
            <a:pPr lvl="1" eaLnBrk="1" hangingPunct="1">
              <a:lnSpc>
                <a:spcPct val="90000"/>
              </a:lnSpc>
              <a:buClr>
                <a:schemeClr val="tx1"/>
              </a:buClr>
              <a:buSzPct val="80000"/>
              <a:buFont typeface="Wingdings" pitchFamily="2" charset="2"/>
              <a:buChar char="Ø"/>
              <a:defRPr/>
            </a:pPr>
            <a:endParaRPr lang="en-US" altLang="en-US" sz="1100" b="1" dirty="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600" b="1" dirty="0">
                <a:latin typeface="Arial" charset="0"/>
                <a:cs typeface="Arial" charset="0"/>
              </a:rPr>
              <a:t>T</a:t>
            </a:r>
            <a:r>
              <a:rPr lang="en-US" altLang="en-US" sz="2600" b="1" dirty="0" smtClean="0">
                <a:latin typeface="Arial" charset="0"/>
                <a:cs typeface="Arial" charset="0"/>
              </a:rPr>
              <a:t>he philosophy of ethics seeks to confront the need to find a connection between ethical theory and ethical practice, especially since some ethical   </a:t>
            </a:r>
          </a:p>
          <a:p>
            <a:pPr marL="392113" lvl="1" indent="0" eaLnBrk="1" hangingPunct="1">
              <a:lnSpc>
                <a:spcPct val="90000"/>
              </a:lnSpc>
              <a:buClr>
                <a:schemeClr val="tx1"/>
              </a:buClr>
              <a:buSzPct val="80000"/>
              <a:buFont typeface="Verdana" pitchFamily="34" charset="0"/>
              <a:buNone/>
              <a:defRPr/>
            </a:pPr>
            <a:r>
              <a:rPr lang="en-US" altLang="en-US" sz="2600" b="1" dirty="0">
                <a:latin typeface="Arial" charset="0"/>
                <a:cs typeface="Arial" charset="0"/>
              </a:rPr>
              <a:t>	</a:t>
            </a:r>
            <a:r>
              <a:rPr lang="en-US" altLang="en-US" sz="2600" b="1" dirty="0" smtClean="0">
                <a:latin typeface="Arial" charset="0"/>
                <a:cs typeface="Arial" charset="0"/>
              </a:rPr>
              <a:t>	situations are not morally clear.</a:t>
            </a:r>
          </a:p>
          <a:p>
            <a:pPr lvl="1" eaLnBrk="1" hangingPunct="1">
              <a:lnSpc>
                <a:spcPct val="90000"/>
              </a:lnSpc>
              <a:buClr>
                <a:schemeClr val="tx1"/>
              </a:buClr>
              <a:buSzPct val="80000"/>
              <a:buFont typeface="Wingdings" pitchFamily="2" charset="2"/>
              <a:buChar char="Ø"/>
              <a:defRPr/>
            </a:pPr>
            <a:endParaRPr lang="en-US" altLang="en-US" sz="2600" b="1"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What is right?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3" end="3"/>
                                            </p:txEl>
                                          </p:spTgt>
                                        </p:tgtEl>
                                        <p:attrNameLst>
                                          <p:attrName>style.visibility</p:attrName>
                                        </p:attrNameLst>
                                      </p:cBhvr>
                                      <p:to>
                                        <p:strVal val="visible"/>
                                      </p:to>
                                    </p:set>
                                    <p:animEffect transition="in" filter="fade">
                                      <p:cBhvr>
                                        <p:cTn id="28" dur="1000"/>
                                        <p:tgtEl>
                                          <p:spTgt spid="12290">
                                            <p:txEl>
                                              <p:pRg st="3" end="3"/>
                                            </p:txEl>
                                          </p:spTgt>
                                        </p:tgtEl>
                                      </p:cBhvr>
                                    </p:animEffect>
                                    <p:anim calcmode="lin" valueType="num">
                                      <p:cBhvr>
                                        <p:cTn id="29"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4" end="4"/>
                                            </p:txEl>
                                          </p:spTgt>
                                        </p:tgtEl>
                                        <p:attrNameLst>
                                          <p:attrName>style.visibility</p:attrName>
                                        </p:attrNameLst>
                                      </p:cBhvr>
                                      <p:to>
                                        <p:strVal val="visible"/>
                                      </p:to>
                                    </p:set>
                                    <p:animEffect transition="in" filter="fade">
                                      <p:cBhvr>
                                        <p:cTn id="35" dur="1000"/>
                                        <p:tgtEl>
                                          <p:spTgt spid="12290">
                                            <p:txEl>
                                              <p:pRg st="4" end="4"/>
                                            </p:txEl>
                                          </p:spTgt>
                                        </p:tgtEl>
                                      </p:cBhvr>
                                    </p:animEffect>
                                    <p:anim calcmode="lin" valueType="num">
                                      <p:cBhvr>
                                        <p:cTn id="36"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2290">
                                            <p:txEl>
                                              <p:pRg st="5" end="5"/>
                                            </p:txEl>
                                          </p:spTgt>
                                        </p:tgtEl>
                                        <p:attrNameLst>
                                          <p:attrName>style.visibility</p:attrName>
                                        </p:attrNameLst>
                                      </p:cBhvr>
                                      <p:to>
                                        <p:strVal val="visible"/>
                                      </p:to>
                                    </p:set>
                                    <p:animEffect transition="in" filter="fade">
                                      <p:cBhvr>
                                        <p:cTn id="42" dur="1000"/>
                                        <p:tgtEl>
                                          <p:spTgt spid="12290">
                                            <p:txEl>
                                              <p:pRg st="5" end="5"/>
                                            </p:txEl>
                                          </p:spTgt>
                                        </p:tgtEl>
                                      </p:cBhvr>
                                    </p:animEffect>
                                    <p:anim calcmode="lin" valueType="num">
                                      <p:cBhvr>
                                        <p:cTn id="43"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2290">
                                            <p:txEl>
                                              <p:pRg st="7" end="7"/>
                                            </p:txEl>
                                          </p:spTgt>
                                        </p:tgtEl>
                                        <p:attrNameLst>
                                          <p:attrName>style.visibility</p:attrName>
                                        </p:attrNameLst>
                                      </p:cBhvr>
                                      <p:to>
                                        <p:strVal val="visible"/>
                                      </p:to>
                                    </p:set>
                                    <p:animEffect transition="in" filter="fade">
                                      <p:cBhvr>
                                        <p:cTn id="49" dur="1000"/>
                                        <p:tgtEl>
                                          <p:spTgt spid="12290">
                                            <p:txEl>
                                              <p:pRg st="7" end="7"/>
                                            </p:txEl>
                                          </p:spTgt>
                                        </p:tgtEl>
                                      </p:cBhvr>
                                    </p:animEffect>
                                    <p:anim calcmode="lin" valueType="num">
                                      <p:cBhvr>
                                        <p:cTn id="50"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2290">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2290">
                                            <p:txEl>
                                              <p:pRg st="8" end="8"/>
                                            </p:txEl>
                                          </p:spTgt>
                                        </p:tgtEl>
                                        <p:attrNameLst>
                                          <p:attrName>style.visibility</p:attrName>
                                        </p:attrNameLst>
                                      </p:cBhvr>
                                      <p:to>
                                        <p:strVal val="visible"/>
                                      </p:to>
                                    </p:set>
                                    <p:animEffect transition="in" filter="fade">
                                      <p:cBhvr>
                                        <p:cTn id="54" dur="1000"/>
                                        <p:tgtEl>
                                          <p:spTgt spid="12290">
                                            <p:txEl>
                                              <p:pRg st="8" end="8"/>
                                            </p:txEl>
                                          </p:spTgt>
                                        </p:tgtEl>
                                      </p:cBhvr>
                                    </p:animEffect>
                                    <p:anim calcmode="lin" valueType="num">
                                      <p:cBhvr>
                                        <p:cTn id="55"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There appear to be </a:t>
            </a:r>
            <a:r>
              <a:rPr lang="en-US" altLang="en-US" sz="2800" b="1" i="1" smtClean="0">
                <a:latin typeface="Arial" charset="0"/>
                <a:cs typeface="Arial" charset="0"/>
              </a:rPr>
              <a:t>common sense </a:t>
            </a:r>
            <a:r>
              <a:rPr lang="en-US" altLang="en-US" sz="2800" b="1" smtClean="0">
                <a:latin typeface="Arial" charset="0"/>
                <a:cs typeface="Arial" charset="0"/>
              </a:rPr>
              <a:t>principles which apply to ethical decision making:</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The </a:t>
            </a:r>
            <a:r>
              <a:rPr lang="en-US" altLang="en-US" sz="2400" b="1" smtClean="0">
                <a:latin typeface="Arial" charset="0"/>
                <a:cs typeface="Arial" charset="0"/>
              </a:rPr>
              <a:t>principle of autonomy </a:t>
            </a:r>
            <a:r>
              <a:rPr lang="en-US" altLang="en-US" sz="2400" smtClean="0">
                <a:latin typeface="Arial" charset="0"/>
                <a:cs typeface="Arial" charset="0"/>
              </a:rPr>
              <a:t>– people should be allowed to be self-determining.</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The </a:t>
            </a:r>
            <a:r>
              <a:rPr lang="en-US" altLang="en-US" sz="2400" b="1" smtClean="0">
                <a:latin typeface="Arial" charset="0"/>
                <a:cs typeface="Arial" charset="0"/>
              </a:rPr>
              <a:t>principle of utility </a:t>
            </a:r>
            <a:r>
              <a:rPr lang="en-US" altLang="en-US" sz="2400" smtClean="0">
                <a:latin typeface="Arial" charset="0"/>
                <a:cs typeface="Arial" charset="0"/>
              </a:rPr>
              <a:t>– maximize pleasure and minimize pain.</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The </a:t>
            </a:r>
            <a:r>
              <a:rPr lang="en-US" altLang="en-US" sz="2400" b="1" smtClean="0">
                <a:latin typeface="Arial" charset="0"/>
                <a:cs typeface="Arial" charset="0"/>
              </a:rPr>
              <a:t>principle of justice </a:t>
            </a:r>
            <a:r>
              <a:rPr lang="en-US" altLang="en-US" sz="2400" smtClean="0">
                <a:latin typeface="Arial" charset="0"/>
                <a:cs typeface="Arial" charset="0"/>
              </a:rPr>
              <a:t>– all people should be treated fairly and equally.</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The </a:t>
            </a:r>
            <a:r>
              <a:rPr lang="en-US" altLang="en-US" sz="2400" b="1" smtClean="0">
                <a:latin typeface="Arial" charset="0"/>
                <a:cs typeface="Arial" charset="0"/>
              </a:rPr>
              <a:t>principle of the sanctity of life </a:t>
            </a:r>
            <a:r>
              <a:rPr lang="en-US" altLang="en-US" sz="2400" smtClean="0">
                <a:latin typeface="Arial" charset="0"/>
                <a:cs typeface="Arial" charset="0"/>
              </a:rPr>
              <a:t>– respect all human life as sacred.</a:t>
            </a: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But what if two or more of these ethical principles seem to be in conflict in a given case – how do we resolve this?</a:t>
            </a: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This is why we need an </a:t>
            </a:r>
            <a:r>
              <a:rPr lang="en-US" altLang="en-US" sz="2600" b="1" i="1" smtClean="0">
                <a:latin typeface="Arial" charset="0"/>
                <a:cs typeface="Arial" charset="0"/>
              </a:rPr>
              <a:t>ethical theory </a:t>
            </a:r>
            <a:r>
              <a:rPr lang="en-US" altLang="en-US" sz="2600" b="1" smtClean="0">
                <a:latin typeface="Arial" charset="0"/>
                <a:cs typeface="Arial" charset="0"/>
              </a:rPr>
              <a:t>– a general   	 framework for moral decision making.</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What is right?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3" end="3"/>
                                            </p:txEl>
                                          </p:spTgt>
                                        </p:tgtEl>
                                        <p:attrNameLst>
                                          <p:attrName>style.visibility</p:attrName>
                                        </p:attrNameLst>
                                      </p:cBhvr>
                                      <p:to>
                                        <p:strVal val="visible"/>
                                      </p:to>
                                    </p:set>
                                    <p:animEffect transition="in" filter="fade">
                                      <p:cBhvr>
                                        <p:cTn id="28" dur="1000"/>
                                        <p:tgtEl>
                                          <p:spTgt spid="12290">
                                            <p:txEl>
                                              <p:pRg st="3" end="3"/>
                                            </p:txEl>
                                          </p:spTgt>
                                        </p:tgtEl>
                                      </p:cBhvr>
                                    </p:animEffect>
                                    <p:anim calcmode="lin" valueType="num">
                                      <p:cBhvr>
                                        <p:cTn id="29"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4" end="4"/>
                                            </p:txEl>
                                          </p:spTgt>
                                        </p:tgtEl>
                                        <p:attrNameLst>
                                          <p:attrName>style.visibility</p:attrName>
                                        </p:attrNameLst>
                                      </p:cBhvr>
                                      <p:to>
                                        <p:strVal val="visible"/>
                                      </p:to>
                                    </p:set>
                                    <p:animEffect transition="in" filter="fade">
                                      <p:cBhvr>
                                        <p:cTn id="35" dur="1000"/>
                                        <p:tgtEl>
                                          <p:spTgt spid="12290">
                                            <p:txEl>
                                              <p:pRg st="4" end="4"/>
                                            </p:txEl>
                                          </p:spTgt>
                                        </p:tgtEl>
                                      </p:cBhvr>
                                    </p:animEffect>
                                    <p:anim calcmode="lin" valueType="num">
                                      <p:cBhvr>
                                        <p:cTn id="36"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2290">
                                            <p:txEl>
                                              <p:pRg st="5" end="5"/>
                                            </p:txEl>
                                          </p:spTgt>
                                        </p:tgtEl>
                                        <p:attrNameLst>
                                          <p:attrName>style.visibility</p:attrName>
                                        </p:attrNameLst>
                                      </p:cBhvr>
                                      <p:to>
                                        <p:strVal val="visible"/>
                                      </p:to>
                                    </p:set>
                                    <p:animEffect transition="in" filter="fade">
                                      <p:cBhvr>
                                        <p:cTn id="42" dur="1000"/>
                                        <p:tgtEl>
                                          <p:spTgt spid="12290">
                                            <p:txEl>
                                              <p:pRg st="5" end="5"/>
                                            </p:txEl>
                                          </p:spTgt>
                                        </p:tgtEl>
                                      </p:cBhvr>
                                    </p:animEffect>
                                    <p:anim calcmode="lin" valueType="num">
                                      <p:cBhvr>
                                        <p:cTn id="43"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2290">
                                            <p:txEl>
                                              <p:pRg st="6" end="6"/>
                                            </p:txEl>
                                          </p:spTgt>
                                        </p:tgtEl>
                                        <p:attrNameLst>
                                          <p:attrName>style.visibility</p:attrName>
                                        </p:attrNameLst>
                                      </p:cBhvr>
                                      <p:to>
                                        <p:strVal val="visible"/>
                                      </p:to>
                                    </p:set>
                                    <p:animEffect transition="in" filter="fade">
                                      <p:cBhvr>
                                        <p:cTn id="49" dur="1000"/>
                                        <p:tgtEl>
                                          <p:spTgt spid="12290">
                                            <p:txEl>
                                              <p:pRg st="6" end="6"/>
                                            </p:txEl>
                                          </p:spTgt>
                                        </p:tgtEl>
                                      </p:cBhvr>
                                    </p:animEffect>
                                    <p:anim calcmode="lin" valueType="num">
                                      <p:cBhvr>
                                        <p:cTn id="50"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9144000" cy="6553200"/>
          </a:xfrm>
        </p:spPr>
        <p:txBody>
          <a:bodyPr/>
          <a:lstStyle/>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 Ethical theories not only aim to prioritize moral principles; they also aim to tell us the meaning of moral terms, concepts, and principles.</a:t>
            </a:r>
          </a:p>
          <a:p>
            <a:pPr lvl="1"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 Every ethical theory asks what it means to make a moral judgment such as “Honesty is good” or “Bin Laden is bad.” </a:t>
            </a:r>
          </a:p>
          <a:p>
            <a:pPr lvl="1" eaLnBrk="1" hangingPunct="1">
              <a:lnSpc>
                <a:spcPct val="90000"/>
              </a:lnSpc>
              <a:buClr>
                <a:schemeClr val="tx1"/>
              </a:buClr>
              <a:buSzPct val="80000"/>
              <a:buFont typeface="Wingdings" pitchFamily="2" charset="2"/>
              <a:buChar char="Ø"/>
            </a:pPr>
            <a:endParaRPr lang="en-US" altLang="en-US" sz="8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 Moral theories aim to tell us the real meaning of such terms as </a:t>
            </a:r>
            <a:r>
              <a:rPr lang="en-US" altLang="en-US" sz="2800" b="1" i="1" smtClean="0">
                <a:latin typeface="Arial" charset="0"/>
                <a:cs typeface="Arial" charset="0"/>
              </a:rPr>
              <a:t>duty</a:t>
            </a:r>
            <a:r>
              <a:rPr lang="en-US" altLang="en-US" sz="2800" b="1" smtClean="0">
                <a:latin typeface="Arial" charset="0"/>
                <a:cs typeface="Arial" charset="0"/>
              </a:rPr>
              <a:t>, </a:t>
            </a:r>
            <a:r>
              <a:rPr lang="en-US" altLang="en-US" sz="2800" b="1" i="1" smtClean="0">
                <a:latin typeface="Arial" charset="0"/>
                <a:cs typeface="Arial" charset="0"/>
              </a:rPr>
              <a:t>right</a:t>
            </a:r>
            <a:r>
              <a:rPr lang="en-US" altLang="en-US" sz="2800" b="1" smtClean="0">
                <a:latin typeface="Arial" charset="0"/>
                <a:cs typeface="Arial" charset="0"/>
              </a:rPr>
              <a:t>, </a:t>
            </a:r>
            <a:r>
              <a:rPr lang="en-US" altLang="en-US" sz="2800" b="1" i="1" smtClean="0">
                <a:latin typeface="Arial" charset="0"/>
                <a:cs typeface="Arial" charset="0"/>
              </a:rPr>
              <a:t>obligation</a:t>
            </a:r>
            <a:r>
              <a:rPr lang="en-US" altLang="en-US" sz="2800" b="1" smtClean="0">
                <a:latin typeface="Arial" charset="0"/>
                <a:cs typeface="Arial" charset="0"/>
              </a:rPr>
              <a:t>, </a:t>
            </a:r>
            <a:r>
              <a:rPr lang="en-US" altLang="en-US" sz="2800" b="1" i="1" smtClean="0">
                <a:latin typeface="Arial" charset="0"/>
                <a:cs typeface="Arial" charset="0"/>
              </a:rPr>
              <a:t>justice</a:t>
            </a:r>
            <a:r>
              <a:rPr lang="en-US" altLang="en-US" sz="2800" b="1" smtClean="0">
                <a:latin typeface="Arial" charset="0"/>
                <a:cs typeface="Arial" charset="0"/>
              </a:rPr>
              <a:t>, </a:t>
            </a:r>
            <a:r>
              <a:rPr lang="en-US" altLang="en-US" sz="2800" smtClean="0">
                <a:latin typeface="Arial" charset="0"/>
                <a:cs typeface="Arial" charset="0"/>
              </a:rPr>
              <a:t>and </a:t>
            </a:r>
            <a:r>
              <a:rPr lang="en-US" altLang="en-US" sz="2800" b="1" i="1" smtClean="0">
                <a:latin typeface="Arial" charset="0"/>
                <a:cs typeface="Arial" charset="0"/>
              </a:rPr>
              <a:t>virtue</a:t>
            </a:r>
            <a:r>
              <a:rPr lang="en-US" altLang="en-US" sz="2800" b="1" smtClean="0">
                <a:latin typeface="Arial" charset="0"/>
                <a:cs typeface="Arial" charset="0"/>
              </a:rPr>
              <a:t>. </a:t>
            </a:r>
            <a:r>
              <a:rPr lang="en-US" altLang="en-US" sz="2800" smtClean="0">
                <a:latin typeface="Arial" charset="0"/>
                <a:cs typeface="Arial" charset="0"/>
              </a:rPr>
              <a:t>Such theoretical concepts pertain to the branch of ethics called </a:t>
            </a:r>
            <a:r>
              <a:rPr lang="en-US" altLang="en-US" sz="2800" b="1" i="1" u="sng" smtClean="0">
                <a:latin typeface="Arial" charset="0"/>
                <a:cs typeface="Arial" charset="0"/>
              </a:rPr>
              <a:t>Metaethics</a:t>
            </a:r>
            <a:r>
              <a:rPr lang="en-US" altLang="en-US" sz="2800" b="1" smtClean="0">
                <a:latin typeface="Arial" charset="0"/>
                <a:cs typeface="Arial" charset="0"/>
              </a:rPr>
              <a:t>.</a:t>
            </a:r>
          </a:p>
          <a:p>
            <a:pPr lvl="1" eaLnBrk="1" hangingPunct="1">
              <a:lnSpc>
                <a:spcPct val="90000"/>
              </a:lnSpc>
              <a:buClr>
                <a:schemeClr val="tx1"/>
              </a:buClr>
              <a:buSzPct val="80000"/>
              <a:buFont typeface="Wingdings" pitchFamily="2" charset="2"/>
              <a:buChar char="Ø"/>
            </a:pPr>
            <a:endParaRPr lang="en-US" altLang="en-US" sz="8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b="1" i="1" smtClean="0">
                <a:latin typeface="Arial" charset="0"/>
                <a:cs typeface="Arial" charset="0"/>
              </a:rPr>
              <a:t> </a:t>
            </a:r>
            <a:r>
              <a:rPr lang="en-US" altLang="en-US" sz="2800" b="1" i="1" u="sng" smtClean="0">
                <a:latin typeface="Arial" charset="0"/>
                <a:cs typeface="Arial" charset="0"/>
              </a:rPr>
              <a:t>Normative Ethics</a:t>
            </a:r>
            <a:r>
              <a:rPr lang="en-US" altLang="en-US" sz="2800" b="1" i="1" smtClean="0">
                <a:latin typeface="Arial" charset="0"/>
                <a:cs typeface="Arial" charset="0"/>
              </a:rPr>
              <a:t> </a:t>
            </a:r>
            <a:r>
              <a:rPr lang="en-US" altLang="en-US" sz="2800" smtClean="0">
                <a:latin typeface="Arial" charset="0"/>
                <a:cs typeface="Arial" charset="0"/>
              </a:rPr>
              <a:t>seeks to address the practical implications of moral theory – the rightness or   		    wrongness of particular actions, policies or laws.</a:t>
            </a:r>
          </a:p>
          <a:p>
            <a:pPr lvl="1"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What is right?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9144000" cy="6553200"/>
          </a:xfrm>
        </p:spPr>
        <p:txBody>
          <a:bodyPr/>
          <a:lstStyle/>
          <a:p>
            <a:pPr lvl="1"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 One of the most basic ethical questions:</a:t>
            </a:r>
          </a:p>
          <a:p>
            <a:pPr lvl="1" eaLnBrk="1" hangingPunct="1">
              <a:lnSpc>
                <a:spcPct val="90000"/>
              </a:lnSpc>
              <a:buClr>
                <a:schemeClr val="tx1"/>
              </a:buClr>
              <a:buSzPct val="80000"/>
              <a:buFont typeface="Wingdings" pitchFamily="2" charset="2"/>
              <a:buChar char="Ø"/>
            </a:pPr>
            <a:endParaRPr lang="en-US" altLang="en-US" sz="800" b="1"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Is there absolute moral truth?  </a:t>
            </a:r>
            <a:r>
              <a:rPr lang="en-US" altLang="en-US" sz="3200" smtClean="0">
                <a:latin typeface="Arial" charset="0"/>
                <a:cs typeface="Arial" charset="0"/>
              </a:rPr>
              <a:t>That is, are there moral values that are true for everyone, regardless of culture or personal preference?</a:t>
            </a:r>
          </a:p>
          <a:p>
            <a:pPr lvl="2" eaLnBrk="1" hangingPunct="1">
              <a:lnSpc>
                <a:spcPct val="90000"/>
              </a:lnSpc>
              <a:buClr>
                <a:schemeClr val="tx1"/>
              </a:buClr>
              <a:buSzPct val="80000"/>
              <a:buFont typeface="Wingdings" pitchFamily="2" charset="2"/>
              <a:buChar char="Ø"/>
            </a:pPr>
            <a:endParaRPr lang="en-US" altLang="en-US" sz="1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Moral Objectivists </a:t>
            </a:r>
            <a:r>
              <a:rPr lang="en-US" altLang="en-US" sz="3200" smtClean="0">
                <a:latin typeface="Arial" charset="0"/>
                <a:cs typeface="Arial" charset="0"/>
              </a:rPr>
              <a:t>are those who believe there </a:t>
            </a:r>
            <a:r>
              <a:rPr lang="en-US" altLang="en-US" sz="3200" u="sng" smtClean="0">
                <a:latin typeface="Arial" charset="0"/>
                <a:cs typeface="Arial" charset="0"/>
              </a:rPr>
              <a:t>are</a:t>
            </a:r>
            <a:r>
              <a:rPr lang="en-US" altLang="en-US" sz="3200" smtClean="0">
                <a:latin typeface="Arial" charset="0"/>
                <a:cs typeface="Arial" charset="0"/>
              </a:rPr>
              <a:t> universal moral standards.</a:t>
            </a:r>
          </a:p>
          <a:p>
            <a:pPr lvl="2" eaLnBrk="1" hangingPunct="1">
              <a:lnSpc>
                <a:spcPct val="90000"/>
              </a:lnSpc>
              <a:buClr>
                <a:schemeClr val="tx1"/>
              </a:buClr>
              <a:buSzPct val="80000"/>
              <a:buFont typeface="Wingdings" pitchFamily="2" charset="2"/>
              <a:buChar char="Ø"/>
            </a:pPr>
            <a:endParaRPr lang="en-US" altLang="en-US" sz="1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Moral Relativists </a:t>
            </a:r>
            <a:r>
              <a:rPr lang="en-US" altLang="en-US" sz="3200" smtClean="0">
                <a:latin typeface="Arial" charset="0"/>
                <a:cs typeface="Arial" charset="0"/>
              </a:rPr>
              <a:t>are those who </a:t>
            </a:r>
            <a:r>
              <a:rPr lang="en-US" altLang="en-US" sz="3200" u="sng" smtClean="0">
                <a:latin typeface="Arial" charset="0"/>
                <a:cs typeface="Arial" charset="0"/>
              </a:rPr>
              <a:t>deny</a:t>
            </a:r>
            <a:r>
              <a:rPr lang="en-US" altLang="en-US" sz="3200" smtClean="0">
                <a:latin typeface="Arial" charset="0"/>
                <a:cs typeface="Arial" charset="0"/>
              </a:rPr>
              <a:t> there are universal moral standards.</a:t>
            </a:r>
          </a:p>
          <a:p>
            <a:pPr lvl="1"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What is right?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62000"/>
            <a:ext cx="8991600" cy="6553200"/>
          </a:xfrm>
        </p:spPr>
        <p:txBody>
          <a:bodyPr/>
          <a:lstStyle/>
          <a:p>
            <a:pPr lvl="1"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 </a:t>
            </a:r>
            <a:r>
              <a:rPr lang="en-US" altLang="en-US" sz="3200" b="1" u="sng" smtClean="0">
                <a:latin typeface="Arial" charset="0"/>
                <a:cs typeface="Arial" charset="0"/>
              </a:rPr>
              <a:t>Ethical Relativism </a:t>
            </a:r>
            <a:r>
              <a:rPr lang="en-US" altLang="en-US" sz="3200" b="1" smtClean="0">
                <a:latin typeface="Arial" charset="0"/>
                <a:cs typeface="Arial" charset="0"/>
              </a:rPr>
              <a:t>– The view that there are </a:t>
            </a:r>
            <a:r>
              <a:rPr lang="en-US" altLang="en-US" sz="3200" b="1" u="sng" smtClean="0">
                <a:latin typeface="Arial" charset="0"/>
                <a:cs typeface="Arial" charset="0"/>
              </a:rPr>
              <a:t>no</a:t>
            </a:r>
            <a:r>
              <a:rPr lang="en-US" altLang="en-US" sz="3200" b="1" smtClean="0">
                <a:latin typeface="Arial" charset="0"/>
                <a:cs typeface="Arial" charset="0"/>
              </a:rPr>
              <a:t> universally true moral values.</a:t>
            </a:r>
          </a:p>
          <a:p>
            <a:pPr lvl="1" eaLnBrk="1" hangingPunct="1">
              <a:lnSpc>
                <a:spcPct val="90000"/>
              </a:lnSpc>
              <a:buClr>
                <a:schemeClr val="tx1"/>
              </a:buClr>
              <a:buSzPct val="80000"/>
              <a:buFont typeface="Wingdings" pitchFamily="2" charset="2"/>
              <a:buChar char="Ø"/>
            </a:pPr>
            <a:endParaRPr lang="en-US" altLang="en-US" sz="2000" b="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If ethical relativism is correct, what is the meaning of moral judgments, such as “Honesty is good” or “Adultery is wrong”?</a:t>
            </a:r>
          </a:p>
          <a:p>
            <a:pPr lvl="1" eaLnBrk="1" hangingPunct="1">
              <a:lnSpc>
                <a:spcPct val="90000"/>
              </a:lnSpc>
              <a:buClr>
                <a:schemeClr val="tx1"/>
              </a:buClr>
              <a:buSzPct val="80000"/>
              <a:buFont typeface="Wingdings" pitchFamily="2" charset="2"/>
              <a:buChar char="Ø"/>
            </a:pPr>
            <a:endParaRPr lang="en-US" altLang="en-US" sz="20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200" smtClean="0">
                <a:latin typeface="Arial" charset="0"/>
                <a:cs typeface="Arial" charset="0"/>
              </a:rPr>
              <a:t>The answer, according to the relativist, is that such statements merely reflect people's preferences.</a:t>
            </a:r>
          </a:p>
          <a:p>
            <a:pPr lvl="1" eaLnBrk="1" hangingPunct="1">
              <a:lnSpc>
                <a:spcPct val="90000"/>
              </a:lnSpc>
              <a:buClr>
                <a:schemeClr val="tx1"/>
              </a:buClr>
              <a:buSzPct val="80000"/>
              <a:buFont typeface="Wingdings" pitchFamily="2" charset="2"/>
              <a:buChar char="Ø"/>
            </a:pPr>
            <a:endParaRPr lang="en-US" altLang="en-US" sz="3000" b="1"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3200" smtClean="0">
              <a:latin typeface="Arial" charset="0"/>
              <a:cs typeface="Arial" charset="0"/>
            </a:endParaRPr>
          </a:p>
          <a:p>
            <a:pPr lvl="1"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Ethics – Ethical Relativism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8894</TotalTime>
  <Words>2644</Words>
  <Application>Microsoft Office PowerPoint</Application>
  <PresentationFormat>On-screen Show (4:3)</PresentationFormat>
  <Paragraphs>259</Paragraphs>
  <Slides>31</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Times New Roman</vt:lpstr>
      <vt:lpstr>Arial</vt:lpstr>
      <vt:lpstr>Lucida Sans Unicode</vt:lpstr>
      <vt:lpstr>Wingdings 3</vt:lpstr>
      <vt:lpstr>Verdana</vt:lpstr>
      <vt:lpstr>Wingdings 2</vt:lpstr>
      <vt:lpstr>Wingdings</vt:lpstr>
      <vt:lpstr>Concourse</vt:lpstr>
      <vt:lpstr>Philosophical Theology 1 (TH5)</vt:lpstr>
      <vt:lpstr>PowerPoint Presentation</vt:lpstr>
      <vt:lpstr>What is philosophy? </vt:lpstr>
      <vt:lpstr>Philosophy of Ethics – What is right?</vt:lpstr>
      <vt:lpstr>Philosophy of Ethics – What is right?</vt:lpstr>
      <vt:lpstr>Philosophy of Ethics – What is right?</vt:lpstr>
      <vt:lpstr>Philosophy of Ethics – What is right?</vt:lpstr>
      <vt:lpstr>Philosophy of Ethics – What is right?</vt:lpstr>
      <vt:lpstr>Philosophy of Ethics – Ethical Relativism</vt:lpstr>
      <vt:lpstr>Philosophy of Ethics – Ethical Relativism</vt:lpstr>
      <vt:lpstr>Philosophy of Ethics – Ethical Relativism</vt:lpstr>
      <vt:lpstr>Philosophy of Ethics – Ethical Relativism</vt:lpstr>
      <vt:lpstr>Philosophy of Ethics – Ethical Relativism</vt:lpstr>
      <vt:lpstr>Philosophy of Ethics – What is right?</vt:lpstr>
      <vt:lpstr>Philosophy of Ethics – Ethical Relativism</vt:lpstr>
      <vt:lpstr>Philosophy of Ethics – Ethical Objectivism</vt:lpstr>
      <vt:lpstr>Philosophy of Ethics – Ethical Objectivism</vt:lpstr>
      <vt:lpstr>Philosophy of Ethics – Ethical Naturalism</vt:lpstr>
      <vt:lpstr>Philosophy of Ethics – Ethical Naturalism</vt:lpstr>
      <vt:lpstr>Philosophy of Ethics – Ethical Naturalism</vt:lpstr>
      <vt:lpstr>Philosophy of Ethics – Ethical Naturalism</vt:lpstr>
      <vt:lpstr>Philosophy of Ethics – Ethical Naturalism</vt:lpstr>
      <vt:lpstr>Philosophy of Ethics – Ethical Nonnaturalism</vt:lpstr>
      <vt:lpstr>Philosophy of Ethics – Ethical Nonnaturalism</vt:lpstr>
      <vt:lpstr>Philosophy of Ethics – Conclusion </vt:lpstr>
      <vt:lpstr>Philosophy of Aesthetics – What is Beauty? </vt:lpstr>
      <vt:lpstr>Philosophy of Aesthetics – What is Beauty? </vt:lpstr>
      <vt:lpstr>Philosophy of Aesthetics – What is Beauty? </vt:lpstr>
      <vt:lpstr>Philosophy of Aesthetics – What is Beauty? </vt:lpstr>
      <vt:lpstr>Philosophy of Aesthetics – Art &amp; Ethics </vt:lpstr>
      <vt:lpstr>Philosophy of Aesthetics – Art &amp; Ethics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441</cp:revision>
  <cp:lastPrinted>2014-09-26T17:25:15Z</cp:lastPrinted>
  <dcterms:created xsi:type="dcterms:W3CDTF">2001-09-16T00:08:39Z</dcterms:created>
  <dcterms:modified xsi:type="dcterms:W3CDTF">2014-09-27T13:27:16Z</dcterms:modified>
</cp:coreProperties>
</file>