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26"/>
  </p:notesMasterIdLst>
  <p:handoutMasterIdLst>
    <p:handoutMasterId r:id="rId27"/>
  </p:handoutMasterIdLst>
  <p:sldIdLst>
    <p:sldId id="256" r:id="rId2"/>
    <p:sldId id="276" r:id="rId3"/>
    <p:sldId id="297" r:id="rId4"/>
    <p:sldId id="301" r:id="rId5"/>
    <p:sldId id="302" r:id="rId6"/>
    <p:sldId id="303" r:id="rId7"/>
    <p:sldId id="304" r:id="rId8"/>
    <p:sldId id="305" r:id="rId9"/>
    <p:sldId id="306" r:id="rId10"/>
    <p:sldId id="321" r:id="rId11"/>
    <p:sldId id="307" r:id="rId12"/>
    <p:sldId id="308" r:id="rId13"/>
    <p:sldId id="310" r:id="rId14"/>
    <p:sldId id="311" r:id="rId15"/>
    <p:sldId id="309" r:id="rId16"/>
    <p:sldId id="314" r:id="rId17"/>
    <p:sldId id="312" r:id="rId18"/>
    <p:sldId id="313" r:id="rId19"/>
    <p:sldId id="315" r:id="rId20"/>
    <p:sldId id="319" r:id="rId21"/>
    <p:sldId id="318" r:id="rId22"/>
    <p:sldId id="320" r:id="rId23"/>
    <p:sldId id="316" r:id="rId24"/>
    <p:sldId id="317" r:id="rId25"/>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80524" autoAdjust="0"/>
  </p:normalViewPr>
  <p:slideViewPr>
    <p:cSldViewPr>
      <p:cViewPr>
        <p:scale>
          <a:sx n="109" d="100"/>
          <a:sy n="109" d="100"/>
        </p:scale>
        <p:origin x="-15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26739697-3BBA-413A-9012-9F626395F0DC}" type="slidenum">
              <a:rPr lang="en-US"/>
              <a:pPr>
                <a:defRPr/>
              </a:pPr>
              <a:t>‹#›</a:t>
            </a:fld>
            <a:endParaRPr lang="en-US" dirty="0"/>
          </a:p>
        </p:txBody>
      </p:sp>
    </p:spTree>
    <p:extLst>
      <p:ext uri="{BB962C8B-B14F-4D97-AF65-F5344CB8AC3E}">
        <p14:creationId xmlns:p14="http://schemas.microsoft.com/office/powerpoint/2010/main" val="1043366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7901BA4B-F6B3-4E98-9D9B-A21AC9B32D84}" type="slidenum">
              <a:rPr lang="en-US"/>
              <a:pPr>
                <a:defRPr/>
              </a:pPr>
              <a:t>‹#›</a:t>
            </a:fld>
            <a:endParaRPr lang="en-US" dirty="0"/>
          </a:p>
        </p:txBody>
      </p:sp>
    </p:spTree>
    <p:extLst>
      <p:ext uri="{BB962C8B-B14F-4D97-AF65-F5344CB8AC3E}">
        <p14:creationId xmlns:p14="http://schemas.microsoft.com/office/powerpoint/2010/main" val="3493631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D9333FA1-F232-4949-BEC8-DB5B9DD6A885}" type="slidenum">
              <a:rPr lang="en-US" altLang="en-US" smtClean="0"/>
              <a:pPr eaLnBrk="1" hangingPunct="1">
                <a:spcBef>
                  <a:spcPct val="0"/>
                </a:spcBef>
                <a:defRPr/>
              </a:pPr>
              <a:t>3</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A09DB8D7-2CBD-4927-9B44-D65ECE06133F}" type="slidenum">
              <a:rPr lang="en-US" altLang="en-US" smtClean="0"/>
              <a:pPr eaLnBrk="1" hangingPunct="1">
                <a:spcBef>
                  <a:spcPct val="0"/>
                </a:spcBef>
                <a:defRPr/>
              </a:pPr>
              <a:t>13</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B45EF3E8-DCC4-40F3-BE24-C2F9275E0C38}" type="slidenum">
              <a:rPr lang="en-US" altLang="en-US" smtClean="0"/>
              <a:pPr eaLnBrk="1" hangingPunct="1">
                <a:spcBef>
                  <a:spcPct val="0"/>
                </a:spcBef>
                <a:defRPr/>
              </a:pPr>
              <a:t>14</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DBDDED0C-3F02-4EBF-A478-EB6C319E4FCE}" type="slidenum">
              <a:rPr lang="en-US" altLang="en-US" smtClean="0"/>
              <a:pPr eaLnBrk="1" hangingPunct="1">
                <a:spcBef>
                  <a:spcPct val="0"/>
                </a:spcBef>
                <a:defRPr/>
              </a:pPr>
              <a:t>15</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6AC3907-E2D5-4CD3-89E3-BB08B0842E92}" type="slidenum">
              <a:rPr lang="en-US" altLang="en-US" smtClean="0"/>
              <a:pPr eaLnBrk="1" hangingPunct="1">
                <a:spcBef>
                  <a:spcPct val="0"/>
                </a:spcBef>
                <a:defRPr/>
              </a:pPr>
              <a:t>16</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8A40DCE1-880A-4453-8FB8-71596B3777A6}" type="slidenum">
              <a:rPr lang="en-US" altLang="en-US" smtClean="0"/>
              <a:pPr eaLnBrk="1" hangingPunct="1">
                <a:spcBef>
                  <a:spcPct val="0"/>
                </a:spcBef>
                <a:defRPr/>
              </a:pPr>
              <a:t>17</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DC38C7B5-1A79-481C-83ED-96ACEA9EA76A}" type="slidenum">
              <a:rPr lang="en-US" altLang="en-US" smtClean="0"/>
              <a:pPr eaLnBrk="1" hangingPunct="1">
                <a:spcBef>
                  <a:spcPct val="0"/>
                </a:spcBef>
                <a:defRPr/>
              </a:pPr>
              <a:t>18</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99A215F3-6CA0-483F-B98C-491772382535}" type="slidenum">
              <a:rPr lang="en-US" altLang="en-US" smtClean="0"/>
              <a:pPr eaLnBrk="1" hangingPunct="1">
                <a:spcBef>
                  <a:spcPct val="0"/>
                </a:spcBef>
                <a:defRPr/>
              </a:pPr>
              <a:t>19</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521105EC-0C2C-41FF-AD2C-62230CA22FB9}" type="slidenum">
              <a:rPr lang="en-US" altLang="en-US" smtClean="0"/>
              <a:pPr eaLnBrk="1" hangingPunct="1">
                <a:spcBef>
                  <a:spcPct val="0"/>
                </a:spcBef>
                <a:defRPr/>
              </a:pPr>
              <a:t>20</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32A601D-058E-4A3A-8857-B1747E234F8B}" type="slidenum">
              <a:rPr lang="en-US" altLang="en-US" smtClean="0"/>
              <a:pPr eaLnBrk="1" hangingPunct="1">
                <a:spcBef>
                  <a:spcPct val="0"/>
                </a:spcBef>
                <a:defRPr/>
              </a:pPr>
              <a:t>21</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9A456C5-83EB-4EAD-A40D-3E188629CB8E}" type="slidenum">
              <a:rPr lang="en-US" altLang="en-US" smtClean="0"/>
              <a:pPr eaLnBrk="1" hangingPunct="1">
                <a:spcBef>
                  <a:spcPct val="0"/>
                </a:spcBef>
                <a:defRPr/>
              </a:pPr>
              <a:t>22</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F0CA2779-2ADD-4E98-9C7E-FCF492B808E9}" type="slidenum">
              <a:rPr lang="en-US" altLang="en-US" smtClean="0"/>
              <a:pPr eaLnBrk="1" hangingPunct="1">
                <a:spcBef>
                  <a:spcPct val="0"/>
                </a:spcBef>
                <a:defRPr/>
              </a:pPr>
              <a:t>4</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EF8B4B36-DA1D-4AFA-A746-41C4C04D2187}" type="slidenum">
              <a:rPr lang="en-US" altLang="en-US" smtClean="0"/>
              <a:pPr eaLnBrk="1" hangingPunct="1">
                <a:spcBef>
                  <a:spcPct val="0"/>
                </a:spcBef>
                <a:defRPr/>
              </a:pPr>
              <a:t>23</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5A9D366F-BB2B-4030-940D-A02B7D80BDFB}" type="slidenum">
              <a:rPr lang="en-US" altLang="en-US" smtClean="0"/>
              <a:pPr eaLnBrk="1" hangingPunct="1">
                <a:spcBef>
                  <a:spcPct val="0"/>
                </a:spcBef>
                <a:defRPr/>
              </a:pPr>
              <a:t>24</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CD394F22-E512-4E11-B08C-D6D9F4A5062E}" type="slidenum">
              <a:rPr lang="en-US" altLang="en-US" smtClean="0"/>
              <a:pPr eaLnBrk="1" hangingPunct="1">
                <a:spcBef>
                  <a:spcPct val="0"/>
                </a:spcBef>
                <a:defRPr/>
              </a:pPr>
              <a:t>5</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92723242-E308-4419-8159-8A9EFE635202}" type="slidenum">
              <a:rPr lang="en-US" altLang="en-US" smtClean="0"/>
              <a:pPr eaLnBrk="1" hangingPunct="1">
                <a:spcBef>
                  <a:spcPct val="0"/>
                </a:spcBef>
                <a:defRPr/>
              </a:pPr>
              <a:t>6</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A01521E6-488D-461B-93CF-BBDE4A5831E3}" type="slidenum">
              <a:rPr lang="en-US" altLang="en-US" smtClean="0"/>
              <a:pPr eaLnBrk="1" hangingPunct="1">
                <a:spcBef>
                  <a:spcPct val="0"/>
                </a:spcBef>
                <a:defRPr/>
              </a:pPr>
              <a:t>7</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B4800D42-DE1D-4D9B-AF86-D3F2AC0F6101}" type="slidenum">
              <a:rPr lang="en-US" altLang="en-US" smtClean="0"/>
              <a:pPr eaLnBrk="1" hangingPunct="1">
                <a:spcBef>
                  <a:spcPct val="0"/>
                </a:spcBef>
                <a:defRPr/>
              </a:pPr>
              <a:t>8</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F5E4EF13-CBA0-49A1-BE62-B89D0F59289F}" type="slidenum">
              <a:rPr lang="en-US" altLang="en-US" smtClean="0"/>
              <a:pPr eaLnBrk="1" hangingPunct="1">
                <a:spcBef>
                  <a:spcPct val="0"/>
                </a:spcBef>
                <a:defRPr/>
              </a:pPr>
              <a:t>9</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34A31E81-DBED-4862-8476-3CCE4EEAA0D9}" type="slidenum">
              <a:rPr lang="en-US" altLang="en-US" smtClean="0"/>
              <a:pPr eaLnBrk="1" hangingPunct="1">
                <a:spcBef>
                  <a:spcPct val="0"/>
                </a:spcBef>
                <a:defRPr/>
              </a:pPr>
              <a:t>11</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6B0F3C3E-4B8C-49DE-8978-BCA9D9F0968D}" type="slidenum">
              <a:rPr lang="en-US" altLang="en-US" smtClean="0"/>
              <a:pPr eaLnBrk="1" hangingPunct="1">
                <a:spcBef>
                  <a:spcPct val="0"/>
                </a:spcBef>
                <a:defRPr/>
              </a:pPr>
              <a:t>12</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5E04D29-7A30-478D-8D71-97A8B2F06440}" type="slidenum">
              <a:rPr lang="en-US"/>
              <a:pPr>
                <a:defRPr/>
              </a:pPr>
              <a:t>‹#›</a:t>
            </a:fld>
            <a:endParaRPr lang="en-US" dirty="0"/>
          </a:p>
        </p:txBody>
      </p:sp>
    </p:spTree>
    <p:extLst>
      <p:ext uri="{BB962C8B-B14F-4D97-AF65-F5344CB8AC3E}">
        <p14:creationId xmlns:p14="http://schemas.microsoft.com/office/powerpoint/2010/main" val="396701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879F6C5-4B57-4F54-BD9E-271FEF285A55}" type="slidenum">
              <a:rPr lang="en-US"/>
              <a:pPr>
                <a:defRPr/>
              </a:pPr>
              <a:t>‹#›</a:t>
            </a:fld>
            <a:endParaRPr lang="en-US" dirty="0"/>
          </a:p>
        </p:txBody>
      </p:sp>
    </p:spTree>
    <p:extLst>
      <p:ext uri="{BB962C8B-B14F-4D97-AF65-F5344CB8AC3E}">
        <p14:creationId xmlns:p14="http://schemas.microsoft.com/office/powerpoint/2010/main" val="2106179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2472A8C-A676-47CC-9480-208DB5A10E98}" type="slidenum">
              <a:rPr lang="en-US"/>
              <a:pPr>
                <a:defRPr/>
              </a:pPr>
              <a:t>‹#›</a:t>
            </a:fld>
            <a:endParaRPr lang="en-US" dirty="0"/>
          </a:p>
        </p:txBody>
      </p:sp>
    </p:spTree>
    <p:extLst>
      <p:ext uri="{BB962C8B-B14F-4D97-AF65-F5344CB8AC3E}">
        <p14:creationId xmlns:p14="http://schemas.microsoft.com/office/powerpoint/2010/main" val="48483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182285B-E48F-4AA8-BF2E-7D1051F07234}" type="slidenum">
              <a:rPr lang="en-US"/>
              <a:pPr>
                <a:defRPr/>
              </a:pPr>
              <a:t>‹#›</a:t>
            </a:fld>
            <a:endParaRPr lang="en-US" dirty="0"/>
          </a:p>
        </p:txBody>
      </p:sp>
    </p:spTree>
    <p:extLst>
      <p:ext uri="{BB962C8B-B14F-4D97-AF65-F5344CB8AC3E}">
        <p14:creationId xmlns:p14="http://schemas.microsoft.com/office/powerpoint/2010/main" val="229632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D2FD3C6D-F8B0-43E4-BA1A-6DE041913E02}" type="slidenum">
              <a:rPr lang="en-US"/>
              <a:pPr>
                <a:defRPr/>
              </a:pPr>
              <a:t>‹#›</a:t>
            </a:fld>
            <a:endParaRPr lang="en-US" dirty="0"/>
          </a:p>
        </p:txBody>
      </p:sp>
    </p:spTree>
    <p:extLst>
      <p:ext uri="{BB962C8B-B14F-4D97-AF65-F5344CB8AC3E}">
        <p14:creationId xmlns:p14="http://schemas.microsoft.com/office/powerpoint/2010/main" val="7933816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5E4C6FC-6A3A-4A44-B149-E670168CE758}" type="slidenum">
              <a:rPr lang="en-US"/>
              <a:pPr>
                <a:defRPr/>
              </a:pPr>
              <a:t>‹#›</a:t>
            </a:fld>
            <a:endParaRPr lang="en-US" dirty="0"/>
          </a:p>
        </p:txBody>
      </p:sp>
    </p:spTree>
    <p:extLst>
      <p:ext uri="{BB962C8B-B14F-4D97-AF65-F5344CB8AC3E}">
        <p14:creationId xmlns:p14="http://schemas.microsoft.com/office/powerpoint/2010/main" val="64486662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A0B46658-FD84-4757-A8F0-8D8FF28D8444}" type="slidenum">
              <a:rPr lang="en-US"/>
              <a:pPr>
                <a:defRPr/>
              </a:pPr>
              <a:t>‹#›</a:t>
            </a:fld>
            <a:endParaRPr lang="en-US" dirty="0"/>
          </a:p>
        </p:txBody>
      </p:sp>
    </p:spTree>
    <p:extLst>
      <p:ext uri="{BB962C8B-B14F-4D97-AF65-F5344CB8AC3E}">
        <p14:creationId xmlns:p14="http://schemas.microsoft.com/office/powerpoint/2010/main" val="418741985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AA92658-5DB0-4BB6-94ED-3DEB53971ED6}" type="slidenum">
              <a:rPr lang="en-US"/>
              <a:pPr>
                <a:defRPr/>
              </a:pPr>
              <a:t>‹#›</a:t>
            </a:fld>
            <a:endParaRPr lang="en-US" dirty="0"/>
          </a:p>
        </p:txBody>
      </p:sp>
    </p:spTree>
    <p:extLst>
      <p:ext uri="{BB962C8B-B14F-4D97-AF65-F5344CB8AC3E}">
        <p14:creationId xmlns:p14="http://schemas.microsoft.com/office/powerpoint/2010/main" val="65809903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420AF5E-8149-439F-B693-7A52F530E724}" type="slidenum">
              <a:rPr lang="en-US"/>
              <a:pPr>
                <a:defRPr/>
              </a:pPr>
              <a:t>‹#›</a:t>
            </a:fld>
            <a:endParaRPr lang="en-US" dirty="0"/>
          </a:p>
        </p:txBody>
      </p:sp>
    </p:spTree>
    <p:extLst>
      <p:ext uri="{BB962C8B-B14F-4D97-AF65-F5344CB8AC3E}">
        <p14:creationId xmlns:p14="http://schemas.microsoft.com/office/powerpoint/2010/main" val="266500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BCC7533-7A4D-46F0-95F9-35EAFC2F84E1}" type="slidenum">
              <a:rPr lang="en-US"/>
              <a:pPr>
                <a:defRPr/>
              </a:pPr>
              <a:t>‹#›</a:t>
            </a:fld>
            <a:endParaRPr lang="en-US" dirty="0"/>
          </a:p>
        </p:txBody>
      </p:sp>
    </p:spTree>
    <p:extLst>
      <p:ext uri="{BB962C8B-B14F-4D97-AF65-F5344CB8AC3E}">
        <p14:creationId xmlns:p14="http://schemas.microsoft.com/office/powerpoint/2010/main" val="132782718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92DE740B-19CB-427F-972F-294E606F7F0E}" type="slidenum">
              <a:rPr lang="en-US"/>
              <a:pPr>
                <a:defRPr/>
              </a:pPr>
              <a:t>‹#›</a:t>
            </a:fld>
            <a:endParaRPr lang="en-US" dirty="0"/>
          </a:p>
        </p:txBody>
      </p:sp>
    </p:spTree>
    <p:extLst>
      <p:ext uri="{BB962C8B-B14F-4D97-AF65-F5344CB8AC3E}">
        <p14:creationId xmlns:p14="http://schemas.microsoft.com/office/powerpoint/2010/main" val="262533070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2A799847-3175-44BC-9930-D28F11AC3DC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60" r:id="rId1"/>
    <p:sldLayoutId id="2147483956" r:id="rId2"/>
    <p:sldLayoutId id="2147483961" r:id="rId3"/>
    <p:sldLayoutId id="2147483962" r:id="rId4"/>
    <p:sldLayoutId id="2147483963" r:id="rId5"/>
    <p:sldLayoutId id="2147483964" r:id="rId6"/>
    <p:sldLayoutId id="2147483957" r:id="rId7"/>
    <p:sldLayoutId id="2147483965" r:id="rId8"/>
    <p:sldLayoutId id="2147483966" r:id="rId9"/>
    <p:sldLayoutId id="2147483958" r:id="rId10"/>
    <p:sldLayoutId id="214748395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Summer 2014</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1173163"/>
            <a:ext cx="7772400" cy="830262"/>
          </a:xfrm>
        </p:spPr>
        <p:txBody>
          <a:bodyPr>
            <a:normAutofit fontScale="90000"/>
          </a:bodyPr>
          <a:lstStyle/>
          <a:p>
            <a:pP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Philosophical Theology 1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(TH5)</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9220" name="TextBox 1"/>
          <p:cNvSpPr txBox="1">
            <a:spLocks noChangeArrowheads="1"/>
          </p:cNvSpPr>
          <p:nvPr/>
        </p:nvSpPr>
        <p:spPr bwMode="auto">
          <a:xfrm>
            <a:off x="441325" y="3429000"/>
            <a:ext cx="830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200" b="1">
                <a:latin typeface="Arial" charset="0"/>
              </a:rPr>
              <a:t>Philosophy of Religion</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457200" y="0"/>
            <a:ext cx="8686800" cy="6924675"/>
          </a:xfrm>
          <a:prstGeom prst="rect">
            <a:avLst/>
          </a:prstGeom>
        </p:spPr>
        <p:txBody>
          <a:bodyPr>
            <a:spAutoFit/>
          </a:bodyPr>
          <a:lstStyle/>
          <a:p>
            <a:pPr>
              <a:defRPr/>
            </a:pPr>
            <a:r>
              <a:rPr lang="en-US" b="1" u="sng" dirty="0"/>
              <a:t>Twenty Arguments For The Existence Of God </a:t>
            </a:r>
            <a:r>
              <a:rPr lang="en-US" b="1" dirty="0"/>
              <a:t>– Peter </a:t>
            </a:r>
            <a:r>
              <a:rPr lang="en-US" b="1" dirty="0" err="1"/>
              <a:t>Kreeft</a:t>
            </a:r>
            <a:endParaRPr lang="en-US" b="1" dirty="0"/>
          </a:p>
          <a:p>
            <a:pPr>
              <a:defRPr/>
            </a:pPr>
            <a:endParaRPr lang="en-US" sz="400" dirty="0"/>
          </a:p>
          <a:p>
            <a:pPr marL="457200" indent="-457200">
              <a:buFont typeface="+mj-lt"/>
              <a:buAutoNum type="arabicPeriod"/>
              <a:defRPr/>
            </a:pPr>
            <a:r>
              <a:rPr lang="en-US" dirty="0"/>
              <a:t>   </a:t>
            </a:r>
            <a:r>
              <a:rPr lang="en-US" sz="2000" dirty="0"/>
              <a:t>The Argument from Change</a:t>
            </a:r>
          </a:p>
          <a:p>
            <a:pPr marL="457200" indent="-457200">
              <a:buFont typeface="+mj-lt"/>
              <a:buAutoNum type="arabicPeriod"/>
              <a:defRPr/>
            </a:pPr>
            <a:r>
              <a:rPr lang="en-US" sz="2000" dirty="0"/>
              <a:t>    The Argument from Efficient Causality</a:t>
            </a:r>
          </a:p>
          <a:p>
            <a:pPr marL="457200" indent="-457200">
              <a:buFont typeface="+mj-lt"/>
              <a:buAutoNum type="arabicPeriod"/>
              <a:defRPr/>
            </a:pPr>
            <a:r>
              <a:rPr lang="en-US" sz="2000" dirty="0"/>
              <a:t>    The Argument from Time and Contingency</a:t>
            </a:r>
          </a:p>
          <a:p>
            <a:pPr marL="457200" indent="-457200">
              <a:buFont typeface="+mj-lt"/>
              <a:buAutoNum type="arabicPeriod"/>
              <a:defRPr/>
            </a:pPr>
            <a:r>
              <a:rPr lang="en-US" sz="2000" dirty="0"/>
              <a:t>    The Argument from Degrees of Perfection</a:t>
            </a:r>
          </a:p>
          <a:p>
            <a:pPr marL="457200" indent="-457200">
              <a:buFont typeface="+mj-lt"/>
              <a:buAutoNum type="arabicPeriod"/>
              <a:defRPr/>
            </a:pPr>
            <a:r>
              <a:rPr lang="en-US" sz="2000" dirty="0"/>
              <a:t>    The Design Argument</a:t>
            </a:r>
          </a:p>
          <a:p>
            <a:pPr marL="457200" indent="-457200">
              <a:buFont typeface="+mj-lt"/>
              <a:buAutoNum type="arabicPeriod"/>
              <a:defRPr/>
            </a:pPr>
            <a:r>
              <a:rPr lang="en-US" sz="2000" dirty="0"/>
              <a:t>    The </a:t>
            </a:r>
            <a:r>
              <a:rPr lang="en-US" sz="2000" dirty="0" err="1"/>
              <a:t>Kalam</a:t>
            </a:r>
            <a:r>
              <a:rPr lang="en-US" sz="2000" dirty="0"/>
              <a:t> Argument</a:t>
            </a:r>
          </a:p>
          <a:p>
            <a:pPr marL="457200" indent="-457200">
              <a:buFont typeface="+mj-lt"/>
              <a:buAutoNum type="arabicPeriod"/>
              <a:defRPr/>
            </a:pPr>
            <a:r>
              <a:rPr lang="en-US" sz="2000" dirty="0"/>
              <a:t>    The Argument from Contingency</a:t>
            </a:r>
          </a:p>
          <a:p>
            <a:pPr marL="457200" indent="-457200">
              <a:buFont typeface="+mj-lt"/>
              <a:buAutoNum type="arabicPeriod"/>
              <a:defRPr/>
            </a:pPr>
            <a:r>
              <a:rPr lang="en-US" sz="2000" dirty="0"/>
              <a:t>    The Argument from the World as an Interacting Whole</a:t>
            </a:r>
          </a:p>
          <a:p>
            <a:pPr marL="457200" indent="-457200">
              <a:buFont typeface="+mj-lt"/>
              <a:buAutoNum type="arabicPeriod"/>
              <a:defRPr/>
            </a:pPr>
            <a:r>
              <a:rPr lang="en-US" sz="2000" dirty="0"/>
              <a:t>    The Argument from Miracles</a:t>
            </a:r>
          </a:p>
          <a:p>
            <a:pPr marL="457200" indent="-457200">
              <a:buFont typeface="+mj-lt"/>
              <a:buAutoNum type="arabicPeriod"/>
              <a:defRPr/>
            </a:pPr>
            <a:r>
              <a:rPr lang="en-US" sz="2000" dirty="0"/>
              <a:t>    The Argument from Consciousness</a:t>
            </a:r>
          </a:p>
          <a:p>
            <a:pPr marL="457200" indent="-457200">
              <a:buFont typeface="+mj-lt"/>
              <a:buAutoNum type="arabicPeriod"/>
              <a:defRPr/>
            </a:pPr>
            <a:r>
              <a:rPr lang="en-US" sz="2000" dirty="0"/>
              <a:t>    The Argument from Truth</a:t>
            </a:r>
          </a:p>
          <a:p>
            <a:pPr marL="457200" indent="-457200">
              <a:buFont typeface="+mj-lt"/>
              <a:buAutoNum type="arabicPeriod"/>
              <a:defRPr/>
            </a:pPr>
            <a:r>
              <a:rPr lang="en-US" sz="2000" dirty="0"/>
              <a:t>    The Argument from the Origin of the Idea of God</a:t>
            </a:r>
          </a:p>
          <a:p>
            <a:pPr marL="457200" indent="-457200">
              <a:buFont typeface="+mj-lt"/>
              <a:buAutoNum type="arabicPeriod"/>
              <a:defRPr/>
            </a:pPr>
            <a:r>
              <a:rPr lang="en-US" sz="2000" dirty="0"/>
              <a:t>    The Ontological Argument</a:t>
            </a:r>
          </a:p>
          <a:p>
            <a:pPr marL="457200" indent="-457200">
              <a:buFont typeface="+mj-lt"/>
              <a:buAutoNum type="arabicPeriod"/>
              <a:defRPr/>
            </a:pPr>
            <a:r>
              <a:rPr lang="en-US" sz="2000" dirty="0"/>
              <a:t>    The Moral Argument</a:t>
            </a:r>
          </a:p>
          <a:p>
            <a:pPr marL="457200" indent="-457200">
              <a:buFont typeface="+mj-lt"/>
              <a:buAutoNum type="arabicPeriod"/>
              <a:defRPr/>
            </a:pPr>
            <a:r>
              <a:rPr lang="en-US" sz="2000" dirty="0"/>
              <a:t>    The Argument from Conscience</a:t>
            </a:r>
          </a:p>
          <a:p>
            <a:pPr marL="457200" indent="-457200">
              <a:buFont typeface="+mj-lt"/>
              <a:buAutoNum type="arabicPeriod"/>
              <a:defRPr/>
            </a:pPr>
            <a:r>
              <a:rPr lang="en-US" sz="2000" dirty="0"/>
              <a:t>    The Argument from Desire</a:t>
            </a:r>
          </a:p>
          <a:p>
            <a:pPr marL="457200" indent="-457200">
              <a:buFont typeface="+mj-lt"/>
              <a:buAutoNum type="arabicPeriod"/>
              <a:defRPr/>
            </a:pPr>
            <a:r>
              <a:rPr lang="en-US" sz="2000" dirty="0"/>
              <a:t>    The Argument from Aesthetic Experience</a:t>
            </a:r>
          </a:p>
          <a:p>
            <a:pPr marL="457200" indent="-457200">
              <a:buFont typeface="+mj-lt"/>
              <a:buAutoNum type="arabicPeriod"/>
              <a:defRPr/>
            </a:pPr>
            <a:r>
              <a:rPr lang="en-US" sz="2000" dirty="0"/>
              <a:t>    The Argument from Religious Experience</a:t>
            </a:r>
          </a:p>
          <a:p>
            <a:pPr marL="457200" indent="-457200">
              <a:buFont typeface="+mj-lt"/>
              <a:buAutoNum type="arabicPeriod"/>
              <a:defRPr/>
            </a:pPr>
            <a:r>
              <a:rPr lang="en-US" sz="2000" dirty="0"/>
              <a:t>    The Common Consent Argument</a:t>
            </a:r>
          </a:p>
          <a:p>
            <a:pPr marL="457200" indent="-457200">
              <a:buFont typeface="+mj-lt"/>
              <a:buAutoNum type="arabicPeriod"/>
              <a:defRPr/>
            </a:pPr>
            <a:r>
              <a:rPr lang="en-US" sz="2000" dirty="0"/>
              <a:t>    Pascal's Wager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52400" y="609600"/>
            <a:ext cx="9220200" cy="6553200"/>
          </a:xfrm>
        </p:spPr>
        <p:txBody>
          <a:bodyPr/>
          <a:lstStyle/>
          <a:p>
            <a:pPr lvl="1" eaLnBrk="1" hangingPunct="1">
              <a:lnSpc>
                <a:spcPct val="90000"/>
              </a:lnSpc>
              <a:buClr>
                <a:schemeClr val="tx1"/>
              </a:buClr>
              <a:buSzPct val="80000"/>
              <a:buFont typeface="Wingdings" pitchFamily="2" charset="2"/>
              <a:buChar char="Ø"/>
              <a:defRPr/>
            </a:pPr>
            <a:r>
              <a:rPr lang="en-US" altLang="en-US" dirty="0" smtClean="0">
                <a:latin typeface="Arial" charset="0"/>
                <a:cs typeface="Arial" charset="0"/>
              </a:rPr>
              <a:t>Many modern philosophers and scientists maintain the principle of </a:t>
            </a:r>
            <a:r>
              <a:rPr lang="en-US" altLang="en-US" b="1" i="1" dirty="0" err="1" smtClean="0">
                <a:latin typeface="Arial" charset="0"/>
                <a:cs typeface="Arial" charset="0"/>
              </a:rPr>
              <a:t>evidentialism</a:t>
            </a:r>
            <a:r>
              <a:rPr lang="en-US" altLang="en-US" dirty="0" smtClean="0">
                <a:latin typeface="Arial" charset="0"/>
                <a:cs typeface="Arial" charset="0"/>
              </a:rPr>
              <a:t> – the view that </a:t>
            </a:r>
            <a:r>
              <a:rPr lang="en-US" altLang="en-US" i="1" dirty="0" smtClean="0">
                <a:latin typeface="Arial" charset="0"/>
                <a:cs typeface="Arial" charset="0"/>
              </a:rPr>
              <a:t>no belief should be held unless one has sufficient evidence for it</a:t>
            </a:r>
            <a:r>
              <a:rPr lang="en-US" altLang="en-US" dirty="0" smtClean="0">
                <a:latin typeface="Arial" charset="0"/>
                <a:cs typeface="Arial" charset="0"/>
              </a:rPr>
              <a:t>.</a:t>
            </a:r>
          </a:p>
          <a:p>
            <a:pPr lvl="1" eaLnBrk="1" hangingPunct="1">
              <a:lnSpc>
                <a:spcPct val="90000"/>
              </a:lnSpc>
              <a:buClr>
                <a:schemeClr val="tx1"/>
              </a:buClr>
              <a:buSzPct val="80000"/>
              <a:buFont typeface="Wingdings" pitchFamily="2" charset="2"/>
              <a:buChar char="Ø"/>
              <a:defRPr/>
            </a:pPr>
            <a:endParaRPr lang="en-US" altLang="en-US" sz="10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dirty="0" smtClean="0">
                <a:latin typeface="Arial" charset="0"/>
                <a:cs typeface="Arial" charset="0"/>
              </a:rPr>
              <a:t>There </a:t>
            </a:r>
            <a:r>
              <a:rPr lang="en-US" altLang="en-US" u="sng" dirty="0" smtClean="0">
                <a:latin typeface="Arial" charset="0"/>
                <a:cs typeface="Arial" charset="0"/>
              </a:rPr>
              <a:t>is</a:t>
            </a:r>
            <a:r>
              <a:rPr lang="en-US" altLang="en-US" dirty="0" smtClean="0">
                <a:latin typeface="Arial" charset="0"/>
                <a:cs typeface="Arial" charset="0"/>
              </a:rPr>
              <a:t> strong logical evidence for the existence of God – but </a:t>
            </a:r>
            <a:r>
              <a:rPr lang="en-US" altLang="en-US" b="1" i="1" dirty="0" smtClean="0">
                <a:latin typeface="Arial" charset="0"/>
                <a:cs typeface="Arial" charset="0"/>
              </a:rPr>
              <a:t>why should belief in God require evidence at all</a:t>
            </a:r>
            <a:r>
              <a:rPr lang="en-US" altLang="en-US" i="1" dirty="0" smtClean="0">
                <a:latin typeface="Arial" charset="0"/>
                <a:cs typeface="Arial" charset="0"/>
              </a:rPr>
              <a:t>?</a:t>
            </a:r>
          </a:p>
          <a:p>
            <a:pPr lvl="1" eaLnBrk="1" hangingPunct="1">
              <a:lnSpc>
                <a:spcPct val="90000"/>
              </a:lnSpc>
              <a:buClr>
                <a:schemeClr val="tx1"/>
              </a:buClr>
              <a:buSzPct val="80000"/>
              <a:buFont typeface="Wingdings" pitchFamily="2" charset="2"/>
              <a:buChar char="Ø"/>
              <a:defRPr/>
            </a:pPr>
            <a:endParaRPr lang="en-US" altLang="en-US" sz="1000" i="1"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dirty="0" smtClean="0">
                <a:latin typeface="Arial" charset="0"/>
                <a:cs typeface="Arial" charset="0"/>
              </a:rPr>
              <a:t>Why can’t belief in God be seen as properly basic to our existence – that all people have a </a:t>
            </a:r>
            <a:r>
              <a:rPr lang="en-US" altLang="en-US" i="1" dirty="0" smtClean="0">
                <a:latin typeface="Arial" charset="0"/>
                <a:cs typeface="Arial" charset="0"/>
              </a:rPr>
              <a:t>“sense of the divine” </a:t>
            </a:r>
            <a:r>
              <a:rPr lang="en-US" altLang="en-US" dirty="0" smtClean="0">
                <a:latin typeface="Arial" charset="0"/>
                <a:cs typeface="Arial" charset="0"/>
              </a:rPr>
              <a:t>(as Calvin put it), in the same way that we have visual, auditory and other senses that require no further evidential support?</a:t>
            </a:r>
          </a:p>
          <a:p>
            <a:pPr lvl="1" eaLnBrk="1" hangingPunct="1">
              <a:lnSpc>
                <a:spcPct val="90000"/>
              </a:lnSpc>
              <a:buClr>
                <a:schemeClr val="tx1"/>
              </a:buClr>
              <a:buSzPct val="80000"/>
              <a:buFont typeface="Wingdings" pitchFamily="2" charset="2"/>
              <a:buChar char="Ø"/>
              <a:defRPr/>
            </a:pPr>
            <a:endParaRPr lang="en-US" altLang="en-US" sz="1200" dirty="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b="1" i="1" dirty="0" smtClean="0">
                <a:latin typeface="Arial" charset="0"/>
                <a:cs typeface="Arial" charset="0"/>
              </a:rPr>
              <a:t>Reformed epistemology </a:t>
            </a:r>
            <a:r>
              <a:rPr lang="en-US" altLang="en-US" dirty="0" smtClean="0">
                <a:latin typeface="Arial" charset="0"/>
                <a:cs typeface="Arial" charset="0"/>
              </a:rPr>
              <a:t>proposes exactly that – insisting that belief in God is </a:t>
            </a:r>
            <a:r>
              <a:rPr lang="en-US" altLang="en-US" i="1" dirty="0" smtClean="0">
                <a:latin typeface="Arial" charset="0"/>
                <a:cs typeface="Arial" charset="0"/>
              </a:rPr>
              <a:t>properly basic </a:t>
            </a:r>
            <a:r>
              <a:rPr lang="en-US" altLang="en-US" dirty="0" smtClean="0">
                <a:latin typeface="Arial" charset="0"/>
                <a:cs typeface="Arial" charset="0"/>
              </a:rPr>
              <a:t>to humanity, and that those who do not have such belief are broken and blinded (by sin).</a:t>
            </a:r>
          </a:p>
          <a:p>
            <a:pPr lvl="1" eaLnBrk="1" hangingPunct="1">
              <a:lnSpc>
                <a:spcPct val="90000"/>
              </a:lnSpc>
              <a:buClr>
                <a:schemeClr val="tx1"/>
              </a:buClr>
              <a:buSzPct val="80000"/>
              <a:buFont typeface="Wingdings" pitchFamily="2" charset="2"/>
              <a:buChar char="Ø"/>
              <a:defRPr/>
            </a:pPr>
            <a:endParaRPr lang="en-US" altLang="en-US" sz="105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b="1" dirty="0" smtClean="0">
                <a:latin typeface="Arial" charset="0"/>
                <a:cs typeface="Arial" charset="0"/>
              </a:rPr>
              <a:t>While we </a:t>
            </a:r>
            <a:r>
              <a:rPr lang="en-US" altLang="en-US" b="1" i="1" dirty="0" smtClean="0">
                <a:latin typeface="Arial" charset="0"/>
                <a:cs typeface="Arial" charset="0"/>
              </a:rPr>
              <a:t>have</a:t>
            </a:r>
            <a:r>
              <a:rPr lang="en-US" altLang="en-US" b="1" dirty="0" smtClean="0">
                <a:latin typeface="Arial" charset="0"/>
                <a:cs typeface="Arial" charset="0"/>
              </a:rPr>
              <a:t> good arguments for the existence of God, such arguments are not necessary for rational belief in God.</a:t>
            </a:r>
          </a:p>
        </p:txBody>
      </p:sp>
      <p:sp>
        <p:nvSpPr>
          <p:cNvPr id="8194" name="Rectangle 2"/>
          <p:cNvSpPr>
            <a:spLocks noGrp="1" noChangeArrowheads="1"/>
          </p:cNvSpPr>
          <p:nvPr>
            <p:ph type="title"/>
          </p:nvPr>
        </p:nvSpPr>
        <p:spPr>
          <a:xfrm>
            <a:off x="76200" y="3810"/>
            <a:ext cx="9067800" cy="579438"/>
          </a:xfrm>
        </p:spPr>
        <p:txBody>
          <a:bodyPr>
            <a:noAutofit/>
          </a:bodyPr>
          <a:lstStyle/>
          <a:p>
            <a:pPr eaLnBrk="1" fontAlgn="auto" hangingPunct="1">
              <a:spcAft>
                <a:spcPts val="0"/>
              </a:spcAft>
              <a:defRPr/>
            </a:pPr>
            <a:r>
              <a:rPr lang="en-US" altLang="en-US" sz="2400" dirty="0" smtClean="0">
                <a:solidFill>
                  <a:schemeClr val="tx1"/>
                </a:solidFill>
                <a:effectLst/>
                <a:latin typeface="Arial" panose="020B0604020202020204" pitchFamily="34" charset="0"/>
                <a:cs typeface="Arial" panose="020B0604020202020204" pitchFamily="34" charset="0"/>
              </a:rPr>
              <a:t>Do we even </a:t>
            </a:r>
            <a:r>
              <a:rPr lang="en-US" altLang="en-US" sz="2400" u="sng" dirty="0" smtClean="0">
                <a:solidFill>
                  <a:schemeClr val="tx1"/>
                </a:solidFill>
                <a:effectLst/>
                <a:latin typeface="Arial" panose="020B0604020202020204" pitchFamily="34" charset="0"/>
                <a:cs typeface="Arial" panose="020B0604020202020204" pitchFamily="34" charset="0"/>
              </a:rPr>
              <a:t>need</a:t>
            </a:r>
            <a:r>
              <a:rPr lang="en-US" altLang="en-US" sz="2400" dirty="0" smtClean="0">
                <a:solidFill>
                  <a:schemeClr val="tx1"/>
                </a:solidFill>
                <a:effectLst/>
                <a:latin typeface="Arial" panose="020B0604020202020204" pitchFamily="34" charset="0"/>
                <a:cs typeface="Arial" panose="020B0604020202020204" pitchFamily="34" charset="0"/>
              </a:rPr>
              <a:t> rational arguments for God’s existence?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8" end="8"/>
                                            </p:txEl>
                                          </p:spTgt>
                                        </p:tgtEl>
                                        <p:attrNameLst>
                                          <p:attrName>style.visibility</p:attrName>
                                        </p:attrNameLst>
                                      </p:cBhvr>
                                      <p:to>
                                        <p:strVal val="visible"/>
                                      </p:to>
                                    </p:set>
                                    <p:animEffect transition="in" filter="fade">
                                      <p:cBhvr>
                                        <p:cTn id="35" dur="1000"/>
                                        <p:tgtEl>
                                          <p:spTgt spid="8195">
                                            <p:txEl>
                                              <p:pRg st="8" end="8"/>
                                            </p:txEl>
                                          </p:spTgt>
                                        </p:tgtEl>
                                      </p:cBhvr>
                                    </p:animEffect>
                                    <p:anim calcmode="lin" valueType="num">
                                      <p:cBhvr>
                                        <p:cTn id="36"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7620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400" b="1" smtClean="0">
                <a:latin typeface="Arial" charset="0"/>
                <a:cs typeface="Arial" charset="0"/>
              </a:rPr>
              <a:t>Omnipotent </a:t>
            </a:r>
            <a:r>
              <a:rPr lang="en-US" altLang="en-US" sz="2400" smtClean="0">
                <a:latin typeface="Arial" charset="0"/>
                <a:cs typeface="Arial" charset="0"/>
              </a:rPr>
              <a:t>– having the power to do anything that is logically possible; that is, anything that is </a:t>
            </a:r>
            <a:r>
              <a:rPr lang="en-US" altLang="en-US" sz="2400" i="1" smtClean="0">
                <a:latin typeface="Arial" charset="0"/>
                <a:cs typeface="Arial" charset="0"/>
              </a:rPr>
              <a:t>not inherently contradictory</a:t>
            </a:r>
            <a:r>
              <a:rPr lang="en-US" altLang="en-US" sz="2400" smtClean="0">
                <a:latin typeface="Arial" charset="0"/>
                <a:cs typeface="Arial" charset="0"/>
              </a:rPr>
              <a:t>.</a:t>
            </a:r>
          </a:p>
          <a:p>
            <a:pPr lvl="1" eaLnBrk="1" hangingPunct="1">
              <a:lnSpc>
                <a:spcPct val="90000"/>
              </a:lnSpc>
              <a:buClr>
                <a:schemeClr val="tx1"/>
              </a:buClr>
              <a:buSzPct val="80000"/>
              <a:buFont typeface="Wingdings" pitchFamily="2" charset="2"/>
              <a:buChar char="Ø"/>
            </a:pPr>
            <a:endParaRPr lang="en-US" altLang="en-US" sz="7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400" b="1" smtClean="0">
                <a:latin typeface="Arial" charset="0"/>
                <a:cs typeface="Arial" charset="0"/>
              </a:rPr>
              <a:t>Atemporal</a:t>
            </a:r>
            <a:r>
              <a:rPr lang="en-US" altLang="en-US" sz="2400" smtClean="0">
                <a:latin typeface="Arial" charset="0"/>
                <a:cs typeface="Arial" charset="0"/>
              </a:rPr>
              <a:t> – transcending time; that is, not being limited by time, since time is necessarily relative (to space, velocity, mass, etc.), and an absolute God could not be so limited.</a:t>
            </a:r>
          </a:p>
          <a:p>
            <a:pPr lvl="1" eaLnBrk="1" hangingPunct="1">
              <a:lnSpc>
                <a:spcPct val="90000"/>
              </a:lnSpc>
              <a:buClr>
                <a:schemeClr val="tx1"/>
              </a:buClr>
              <a:buSzPct val="80000"/>
              <a:buFont typeface="Wingdings" pitchFamily="2" charset="2"/>
              <a:buChar char="Ø"/>
            </a:pPr>
            <a:endParaRPr lang="en-US" altLang="en-US" sz="8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400" i="1" smtClean="0">
                <a:latin typeface="Arial" charset="0"/>
                <a:cs typeface="Arial" charset="0"/>
              </a:rPr>
              <a:t>Sempiternalism</a:t>
            </a:r>
            <a:r>
              <a:rPr lang="en-US" altLang="en-US" sz="2400" smtClean="0">
                <a:latin typeface="Arial" charset="0"/>
                <a:cs typeface="Arial" charset="0"/>
              </a:rPr>
              <a:t> is the contrasting view that God </a:t>
            </a:r>
            <a:r>
              <a:rPr lang="en-US" altLang="en-US" sz="2400" u="sng" smtClean="0">
                <a:latin typeface="Arial" charset="0"/>
                <a:cs typeface="Arial" charset="0"/>
              </a:rPr>
              <a:t>must</a:t>
            </a:r>
            <a:r>
              <a:rPr lang="en-US" altLang="en-US" sz="2400" smtClean="0">
                <a:latin typeface="Arial" charset="0"/>
                <a:cs typeface="Arial" charset="0"/>
              </a:rPr>
              <a:t> be temporal in order to be personal – to act in history, answer prayers, etc. </a:t>
            </a:r>
          </a:p>
          <a:p>
            <a:pPr lvl="2" eaLnBrk="1" hangingPunct="1">
              <a:lnSpc>
                <a:spcPct val="90000"/>
              </a:lnSpc>
              <a:buClr>
                <a:schemeClr val="tx1"/>
              </a:buClr>
              <a:buSzPct val="80000"/>
              <a:buFont typeface="Wingdings" pitchFamily="2" charset="2"/>
              <a:buChar char="Ø"/>
            </a:pPr>
            <a:endParaRPr lang="en-US" altLang="en-US" sz="8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400" i="1" smtClean="0">
                <a:latin typeface="Arial" charset="0"/>
                <a:cs typeface="Arial" charset="0"/>
              </a:rPr>
              <a:t>Omnitemporalism</a:t>
            </a:r>
            <a:r>
              <a:rPr lang="en-US" altLang="en-US" sz="2400" smtClean="0">
                <a:latin typeface="Arial" charset="0"/>
                <a:cs typeface="Arial" charset="0"/>
              </a:rPr>
              <a:t> is the view that God is atemporal in that he is not limited by time, but instead is present at all times at once, and so is also able to act </a:t>
            </a:r>
            <a:r>
              <a:rPr lang="en-US" altLang="en-US" sz="2400" i="1" smtClean="0">
                <a:latin typeface="Arial" charset="0"/>
                <a:cs typeface="Arial" charset="0"/>
              </a:rPr>
              <a:t>within</a:t>
            </a:r>
            <a:r>
              <a:rPr lang="en-US" altLang="en-US" sz="2400" smtClean="0">
                <a:latin typeface="Arial" charset="0"/>
                <a:cs typeface="Arial" charset="0"/>
              </a:rPr>
              <a:t> time.</a:t>
            </a:r>
          </a:p>
          <a:p>
            <a:pPr lvl="1" eaLnBrk="1" hangingPunct="1">
              <a:lnSpc>
                <a:spcPct val="90000"/>
              </a:lnSpc>
              <a:buClr>
                <a:schemeClr val="tx1"/>
              </a:buClr>
              <a:buSzPct val="80000"/>
              <a:buFont typeface="Wingdings" pitchFamily="2" charset="2"/>
              <a:buChar char="Ø"/>
            </a:pPr>
            <a:endParaRPr lang="en-US" altLang="en-US" sz="60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What do we believe ABOUT God – what is God like?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b="1" smtClean="0">
                <a:latin typeface="Arial" charset="0"/>
                <a:cs typeface="Arial" charset="0"/>
              </a:rPr>
              <a:t>Omniscient</a:t>
            </a:r>
            <a:r>
              <a:rPr lang="en-US" altLang="en-US" smtClean="0">
                <a:latin typeface="Arial" charset="0"/>
                <a:cs typeface="Arial" charset="0"/>
              </a:rPr>
              <a:t> – all-knowing. (Raises the question of how God can know everything, including the future, and yet people still have free will.)</a:t>
            </a:r>
          </a:p>
          <a:p>
            <a:pPr lvl="2" eaLnBrk="1" hangingPunct="1">
              <a:lnSpc>
                <a:spcPct val="90000"/>
              </a:lnSpc>
              <a:buClr>
                <a:schemeClr val="tx1"/>
              </a:buClr>
              <a:buSzPct val="80000"/>
              <a:buFont typeface="Wingdings" pitchFamily="2" charset="2"/>
              <a:buChar char="Ø"/>
            </a:pPr>
            <a:r>
              <a:rPr lang="en-US" altLang="en-US" u="sng" smtClean="0">
                <a:latin typeface="Arial" charset="0"/>
                <a:cs typeface="Arial" charset="0"/>
              </a:rPr>
              <a:t>Compatibilist View</a:t>
            </a:r>
            <a:r>
              <a:rPr lang="en-US" altLang="en-US" smtClean="0">
                <a:latin typeface="Arial" charset="0"/>
                <a:cs typeface="Arial" charset="0"/>
              </a:rPr>
              <a:t> – accepts that people have free will to do what they want, but that they </a:t>
            </a:r>
            <a:r>
              <a:rPr lang="en-US" altLang="en-US" u="sng" smtClean="0">
                <a:latin typeface="Arial" charset="0"/>
                <a:cs typeface="Arial" charset="0"/>
              </a:rPr>
              <a:t>don’t</a:t>
            </a:r>
            <a:r>
              <a:rPr lang="en-US" altLang="en-US" smtClean="0">
                <a:latin typeface="Arial" charset="0"/>
                <a:cs typeface="Arial" charset="0"/>
              </a:rPr>
              <a:t> have free will to do otherwise.  This suggests people can be “free” and morally responsible, and yet still act in pre-determined ways.    </a:t>
            </a:r>
          </a:p>
          <a:p>
            <a:pPr lvl="2" eaLnBrk="1" hangingPunct="1">
              <a:lnSpc>
                <a:spcPct val="90000"/>
              </a:lnSpc>
              <a:buClr>
                <a:schemeClr val="tx1"/>
              </a:buClr>
              <a:buSzPct val="80000"/>
              <a:buFont typeface="Wingdings" pitchFamily="2" charset="2"/>
              <a:buChar char="Ø"/>
            </a:pPr>
            <a:r>
              <a:rPr lang="en-US" altLang="en-US" u="sng" smtClean="0">
                <a:latin typeface="Arial" charset="0"/>
                <a:cs typeface="Arial" charset="0"/>
              </a:rPr>
              <a:t>Open Theist Solution</a:t>
            </a:r>
            <a:r>
              <a:rPr lang="en-US" altLang="en-US" smtClean="0">
                <a:latin typeface="Arial" charset="0"/>
                <a:cs typeface="Arial" charset="0"/>
              </a:rPr>
              <a:t> – the belief that God knows what will happen in most ways, but that He does </a:t>
            </a:r>
            <a:r>
              <a:rPr lang="en-US" altLang="en-US" u="sng" smtClean="0">
                <a:latin typeface="Arial" charset="0"/>
                <a:cs typeface="Arial" charset="0"/>
              </a:rPr>
              <a:t>not</a:t>
            </a:r>
            <a:r>
              <a:rPr lang="en-US" altLang="en-US" smtClean="0">
                <a:latin typeface="Arial" charset="0"/>
                <a:cs typeface="Arial" charset="0"/>
              </a:rPr>
              <a:t> have foreknowledge of the future actions of free humans.</a:t>
            </a:r>
          </a:p>
          <a:p>
            <a:pPr lvl="2" eaLnBrk="1" hangingPunct="1">
              <a:lnSpc>
                <a:spcPct val="90000"/>
              </a:lnSpc>
              <a:buClr>
                <a:schemeClr val="tx1"/>
              </a:buClr>
              <a:buSzPct val="80000"/>
              <a:buFont typeface="Wingdings" pitchFamily="2" charset="2"/>
              <a:buChar char="Ø"/>
            </a:pPr>
            <a:r>
              <a:rPr lang="en-US" altLang="en-US" u="sng" smtClean="0">
                <a:latin typeface="Arial" charset="0"/>
                <a:cs typeface="Arial" charset="0"/>
              </a:rPr>
              <a:t>Ockhamist Solution </a:t>
            </a:r>
            <a:r>
              <a:rPr lang="en-US" altLang="en-US" smtClean="0">
                <a:latin typeface="Arial" charset="0"/>
                <a:cs typeface="Arial" charset="0"/>
              </a:rPr>
              <a:t>– proposes that God knows what will happen in the future </a:t>
            </a:r>
            <a:r>
              <a:rPr lang="en-US" altLang="en-US" i="1" smtClean="0">
                <a:latin typeface="Arial" charset="0"/>
                <a:cs typeface="Arial" charset="0"/>
              </a:rPr>
              <a:t>because that is what is going to happen in the future</a:t>
            </a:r>
            <a:r>
              <a:rPr lang="en-US" altLang="en-US" smtClean="0">
                <a:latin typeface="Arial" charset="0"/>
                <a:cs typeface="Arial" charset="0"/>
              </a:rPr>
              <a:t>.  In other words, a person exercises free will, and in every case God simply knows that those free choices were going to be made.  If a person makes a </a:t>
            </a:r>
            <a:r>
              <a:rPr lang="en-US" altLang="en-US" i="1" smtClean="0">
                <a:latin typeface="Arial" charset="0"/>
                <a:cs typeface="Arial" charset="0"/>
              </a:rPr>
              <a:t>different</a:t>
            </a:r>
            <a:r>
              <a:rPr lang="en-US" altLang="en-US" smtClean="0">
                <a:latin typeface="Arial" charset="0"/>
                <a:cs typeface="Arial" charset="0"/>
              </a:rPr>
              <a:t> choice, God also would have know in advance that this new choice is what will happen.</a:t>
            </a:r>
          </a:p>
          <a:p>
            <a:pPr lvl="2" eaLnBrk="1" hangingPunct="1">
              <a:lnSpc>
                <a:spcPct val="90000"/>
              </a:lnSpc>
              <a:buClr>
                <a:schemeClr val="tx1"/>
              </a:buClr>
              <a:buSzPct val="80000"/>
              <a:buFont typeface="Wingdings" pitchFamily="2" charset="2"/>
              <a:buChar char="Ø"/>
            </a:pPr>
            <a:r>
              <a:rPr lang="en-US" altLang="en-US" u="sng" smtClean="0">
                <a:latin typeface="Arial" charset="0"/>
                <a:cs typeface="Arial" charset="0"/>
              </a:rPr>
              <a:t>Molinist Solution </a:t>
            </a:r>
            <a:r>
              <a:rPr lang="en-US" altLang="en-US" smtClean="0">
                <a:latin typeface="Arial" charset="0"/>
                <a:cs typeface="Arial" charset="0"/>
              </a:rPr>
              <a:t>– the belief that God possesses </a:t>
            </a:r>
            <a:r>
              <a:rPr lang="en-US" altLang="en-US" i="1" smtClean="0">
                <a:latin typeface="Arial" charset="0"/>
                <a:cs typeface="Arial" charset="0"/>
              </a:rPr>
              <a:t>middle knowledge</a:t>
            </a:r>
            <a:r>
              <a:rPr lang="en-US" altLang="en-US" smtClean="0">
                <a:latin typeface="Arial" charset="0"/>
                <a:cs typeface="Arial" charset="0"/>
              </a:rPr>
              <a:t> – the knowledge of all possible alternative outcomes from all possible free choices, and that God simply directs circumstances to prompt in the direction He wills.</a:t>
            </a:r>
          </a:p>
        </p:txBody>
      </p:sp>
      <p:sp>
        <p:nvSpPr>
          <p:cNvPr id="8194" name="Rectangle 2"/>
          <p:cNvSpPr>
            <a:spLocks noGrp="1" noChangeArrowheads="1"/>
          </p:cNvSpPr>
          <p:nvPr>
            <p:ph type="title"/>
          </p:nvPr>
        </p:nvSpPr>
        <p:spPr>
          <a:xfrm>
            <a:off x="76200" y="3810"/>
            <a:ext cx="90678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What do we believe ABOUT God – what is God like?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800" b="1" smtClean="0">
                <a:latin typeface="Arial" charset="0"/>
                <a:cs typeface="Arial" charset="0"/>
              </a:rPr>
              <a:t>Impassibility</a:t>
            </a:r>
            <a:r>
              <a:rPr lang="en-US" altLang="en-US" sz="2800" smtClean="0">
                <a:latin typeface="Arial" charset="0"/>
                <a:cs typeface="Arial" charset="0"/>
              </a:rPr>
              <a:t> – Is God affected by outside forces; especially, can God experience emotions?</a:t>
            </a:r>
          </a:p>
          <a:p>
            <a:pPr lvl="1"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400" u="sng" smtClean="0">
                <a:latin typeface="Arial" charset="0"/>
                <a:cs typeface="Arial" charset="0"/>
              </a:rPr>
              <a:t>Impassibility</a:t>
            </a:r>
            <a:r>
              <a:rPr lang="en-US" altLang="en-US" sz="2400" smtClean="0">
                <a:latin typeface="Arial" charset="0"/>
                <a:cs typeface="Arial" charset="0"/>
              </a:rPr>
              <a:t> – the belief that God </a:t>
            </a:r>
            <a:r>
              <a:rPr lang="en-US" altLang="en-US" sz="2400" i="1" smtClean="0">
                <a:latin typeface="Arial" charset="0"/>
                <a:cs typeface="Arial" charset="0"/>
              </a:rPr>
              <a:t>cannot</a:t>
            </a:r>
            <a:r>
              <a:rPr lang="en-US" altLang="en-US" sz="2400" smtClean="0">
                <a:latin typeface="Arial" charset="0"/>
                <a:cs typeface="Arial" charset="0"/>
              </a:rPr>
              <a:t> be affected by outside forces, and so cannot experience emotions, as a necessary aspect of His perfection and immutability.  (Emotions imply change, and God cannot change.)</a:t>
            </a:r>
          </a:p>
          <a:p>
            <a:pPr lvl="2"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400" u="sng" smtClean="0">
                <a:latin typeface="Arial" charset="0"/>
                <a:cs typeface="Arial" charset="0"/>
              </a:rPr>
              <a:t>Passibility</a:t>
            </a:r>
            <a:r>
              <a:rPr lang="en-US" altLang="en-US" sz="2400" smtClean="0">
                <a:latin typeface="Arial" charset="0"/>
                <a:cs typeface="Arial" charset="0"/>
              </a:rPr>
              <a:t> – the belief that God </a:t>
            </a:r>
            <a:r>
              <a:rPr lang="en-US" altLang="en-US" sz="2400" i="1" smtClean="0">
                <a:latin typeface="Arial" charset="0"/>
                <a:cs typeface="Arial" charset="0"/>
              </a:rPr>
              <a:t>can</a:t>
            </a:r>
            <a:r>
              <a:rPr lang="en-US" altLang="en-US" sz="2400" smtClean="0">
                <a:latin typeface="Arial" charset="0"/>
                <a:cs typeface="Arial" charset="0"/>
              </a:rPr>
              <a:t> experience genuine emotions, suffering, etc., as a necessary aspect of His ability to personally relate to us.  (Emotion is as essential to divine personhood as it is to human personhood.)</a:t>
            </a:r>
          </a:p>
          <a:p>
            <a:pPr lvl="2"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lvl="2" eaLnBrk="1" hangingPunct="1">
              <a:lnSpc>
                <a:spcPct val="90000"/>
              </a:lnSpc>
              <a:buClr>
                <a:schemeClr val="tx1"/>
              </a:buClr>
              <a:buSzPct val="80000"/>
              <a:buFont typeface="Wingdings" pitchFamily="2" charset="2"/>
              <a:buChar char="Ø"/>
            </a:pPr>
            <a:r>
              <a:rPr lang="en-US" altLang="en-US" sz="2400" u="sng" smtClean="0">
                <a:latin typeface="Arial" charset="0"/>
                <a:cs typeface="Arial" charset="0"/>
              </a:rPr>
              <a:t>Divine Omnipathos</a:t>
            </a:r>
            <a:r>
              <a:rPr lang="en-US" altLang="en-US" sz="2400" smtClean="0">
                <a:latin typeface="Arial" charset="0"/>
                <a:cs typeface="Arial" charset="0"/>
              </a:rPr>
              <a:t> – the belief that God </a:t>
            </a:r>
            <a:r>
              <a:rPr lang="en-US" altLang="en-US" sz="2400" u="sng" smtClean="0">
                <a:latin typeface="Arial" charset="0"/>
                <a:cs typeface="Arial" charset="0"/>
              </a:rPr>
              <a:t>does</a:t>
            </a:r>
            <a:r>
              <a:rPr lang="en-US" altLang="en-US" sz="2400" smtClean="0">
                <a:latin typeface="Arial" charset="0"/>
                <a:cs typeface="Arial" charset="0"/>
              </a:rPr>
              <a:t> experience emotion but – unlike people – He experiences </a:t>
            </a:r>
            <a:r>
              <a:rPr lang="en-US" altLang="en-US" sz="2400" u="sng" smtClean="0">
                <a:latin typeface="Arial" charset="0"/>
                <a:cs typeface="Arial" charset="0"/>
              </a:rPr>
              <a:t>all</a:t>
            </a:r>
            <a:r>
              <a:rPr lang="en-US" altLang="en-US" sz="2400" smtClean="0">
                <a:latin typeface="Arial" charset="0"/>
                <a:cs typeface="Arial" charset="0"/>
              </a:rPr>
              <a:t> emotions at </a:t>
            </a:r>
            <a:r>
              <a:rPr lang="en-US" altLang="en-US" sz="2400" u="sng" smtClean="0">
                <a:latin typeface="Arial" charset="0"/>
                <a:cs typeface="Arial" charset="0"/>
              </a:rPr>
              <a:t>all</a:t>
            </a:r>
            <a:r>
              <a:rPr lang="en-US" altLang="en-US" sz="2400" smtClean="0">
                <a:latin typeface="Arial" charset="0"/>
                <a:cs typeface="Arial" charset="0"/>
              </a:rPr>
              <a:t> times and for all eternity, so there is no sense in which God is either </a:t>
            </a:r>
            <a:r>
              <a:rPr lang="en-US" altLang="en-US" sz="2400" i="1" smtClean="0">
                <a:latin typeface="Arial" charset="0"/>
                <a:cs typeface="Arial" charset="0"/>
              </a:rPr>
              <a:t>dominated</a:t>
            </a:r>
            <a:r>
              <a:rPr lang="en-US" altLang="en-US" sz="2400" smtClean="0">
                <a:latin typeface="Arial" charset="0"/>
                <a:cs typeface="Arial" charset="0"/>
              </a:rPr>
              <a:t> or </a:t>
            </a:r>
            <a:r>
              <a:rPr lang="en-US" altLang="en-US" sz="2400" i="1" smtClean="0">
                <a:latin typeface="Arial" charset="0"/>
                <a:cs typeface="Arial" charset="0"/>
              </a:rPr>
              <a:t>changed</a:t>
            </a:r>
            <a:r>
              <a:rPr lang="en-US" altLang="en-US" sz="2400" smtClean="0">
                <a:latin typeface="Arial" charset="0"/>
                <a:cs typeface="Arial" charset="0"/>
              </a:rPr>
              <a:t> by His experience of emotions, and so He remains immutable.</a:t>
            </a:r>
          </a:p>
        </p:txBody>
      </p:sp>
      <p:sp>
        <p:nvSpPr>
          <p:cNvPr id="8194" name="Rectangle 2"/>
          <p:cNvSpPr>
            <a:spLocks noGrp="1" noChangeArrowheads="1"/>
          </p:cNvSpPr>
          <p:nvPr>
            <p:ph type="title"/>
          </p:nvPr>
        </p:nvSpPr>
        <p:spPr>
          <a:xfrm>
            <a:off x="76200" y="3810"/>
            <a:ext cx="90678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What do we believe ABOUT God – what is God like?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marL="849313" lvl="1" indent="-457200" eaLnBrk="1" hangingPunct="1">
              <a:lnSpc>
                <a:spcPct val="90000"/>
              </a:lnSpc>
              <a:buClr>
                <a:schemeClr val="tx1"/>
              </a:buClr>
              <a:buSzPct val="80000"/>
              <a:buFont typeface="+mj-lt"/>
              <a:buAutoNum type="arabicPeriod"/>
              <a:defRPr/>
            </a:pPr>
            <a:r>
              <a:rPr lang="en-US" altLang="en-US" dirty="0" smtClean="0">
                <a:latin typeface="Arial" charset="0"/>
                <a:cs typeface="Arial" charset="0"/>
              </a:rPr>
              <a:t>God is </a:t>
            </a:r>
            <a:r>
              <a:rPr lang="en-US" altLang="en-US" u="sng" dirty="0" smtClean="0">
                <a:latin typeface="Arial" charset="0"/>
                <a:cs typeface="Arial" charset="0"/>
              </a:rPr>
              <a:t>omniscient</a:t>
            </a:r>
            <a:r>
              <a:rPr lang="en-US" altLang="en-US" dirty="0" smtClean="0">
                <a:latin typeface="Arial" charset="0"/>
                <a:cs typeface="Arial" charset="0"/>
              </a:rPr>
              <a:t>; He knows all things that are logically possible to know.</a:t>
            </a:r>
          </a:p>
          <a:p>
            <a:pPr marL="849313" lvl="1" indent="-457200" eaLnBrk="1" hangingPunct="1">
              <a:lnSpc>
                <a:spcPct val="90000"/>
              </a:lnSpc>
              <a:buClr>
                <a:schemeClr val="tx1"/>
              </a:buClr>
              <a:buSzPct val="80000"/>
              <a:buFont typeface="+mj-lt"/>
              <a:buAutoNum type="arabicPeriod"/>
              <a:defRPr/>
            </a:pPr>
            <a:r>
              <a:rPr lang="en-US" altLang="en-US" dirty="0" smtClean="0">
                <a:latin typeface="Arial" charset="0"/>
                <a:cs typeface="Arial" charset="0"/>
              </a:rPr>
              <a:t>God is </a:t>
            </a:r>
            <a:r>
              <a:rPr lang="en-US" altLang="en-US" u="sng" dirty="0" smtClean="0">
                <a:latin typeface="Arial" charset="0"/>
                <a:cs typeface="Arial" charset="0"/>
              </a:rPr>
              <a:t>omnipotent</a:t>
            </a:r>
            <a:r>
              <a:rPr lang="en-US" altLang="en-US" dirty="0" smtClean="0">
                <a:latin typeface="Arial" charset="0"/>
                <a:cs typeface="Arial" charset="0"/>
              </a:rPr>
              <a:t>; He is able to do anything that it is logically possible to do.</a:t>
            </a:r>
          </a:p>
          <a:p>
            <a:pPr marL="849313" lvl="1" indent="-457200" eaLnBrk="1" hangingPunct="1">
              <a:lnSpc>
                <a:spcPct val="90000"/>
              </a:lnSpc>
              <a:buClr>
                <a:schemeClr val="tx1"/>
              </a:buClr>
              <a:buSzPct val="80000"/>
              <a:buFont typeface="+mj-lt"/>
              <a:buAutoNum type="arabicPeriod"/>
              <a:defRPr/>
            </a:pPr>
            <a:r>
              <a:rPr lang="en-US" altLang="en-US" dirty="0" smtClean="0">
                <a:latin typeface="Arial" charset="0"/>
                <a:cs typeface="Arial" charset="0"/>
              </a:rPr>
              <a:t>God is </a:t>
            </a:r>
            <a:r>
              <a:rPr lang="en-US" altLang="en-US" u="sng" dirty="0" smtClean="0">
                <a:latin typeface="Arial" charset="0"/>
                <a:cs typeface="Arial" charset="0"/>
              </a:rPr>
              <a:t>omnibenevolent</a:t>
            </a:r>
            <a:r>
              <a:rPr lang="en-US" altLang="en-US" dirty="0" smtClean="0">
                <a:latin typeface="Arial" charset="0"/>
                <a:cs typeface="Arial" charset="0"/>
              </a:rPr>
              <a:t>; He desires to do every good thing that can possibly be done. </a:t>
            </a:r>
          </a:p>
          <a:p>
            <a:pPr marL="849313" lvl="1" indent="-457200" eaLnBrk="1" hangingPunct="1">
              <a:lnSpc>
                <a:spcPct val="90000"/>
              </a:lnSpc>
              <a:buClr>
                <a:schemeClr val="tx1"/>
              </a:buClr>
              <a:buSzPct val="80000"/>
              <a:buFont typeface="+mj-lt"/>
              <a:buAutoNum type="arabicPeriod"/>
              <a:defRPr/>
            </a:pPr>
            <a:endParaRPr lang="en-US" altLang="en-US" sz="1200" dirty="0">
              <a:latin typeface="Arial" charset="0"/>
              <a:cs typeface="Arial" charset="0"/>
            </a:endParaRPr>
          </a:p>
          <a:p>
            <a:pPr marL="849313" lvl="1" indent="-457200" eaLnBrk="1" hangingPunct="1">
              <a:lnSpc>
                <a:spcPct val="90000"/>
              </a:lnSpc>
              <a:buClr>
                <a:schemeClr val="tx1"/>
              </a:buClr>
              <a:buSzPct val="80000"/>
              <a:buFont typeface="+mj-lt"/>
              <a:buAutoNum type="arabicPeriod"/>
              <a:defRPr/>
            </a:pPr>
            <a:r>
              <a:rPr lang="en-US" altLang="en-US" dirty="0" smtClean="0">
                <a:latin typeface="Arial" charset="0"/>
                <a:cs typeface="Arial" charset="0"/>
              </a:rPr>
              <a:t>If God is omniscient, He is fully aware of all the pain and suffering that occurs.</a:t>
            </a:r>
          </a:p>
          <a:p>
            <a:pPr marL="849313" lvl="1" indent="-457200" eaLnBrk="1" hangingPunct="1">
              <a:lnSpc>
                <a:spcPct val="90000"/>
              </a:lnSpc>
              <a:buClr>
                <a:schemeClr val="tx1"/>
              </a:buClr>
              <a:buSzPct val="80000"/>
              <a:buFont typeface="+mj-lt"/>
              <a:buAutoNum type="arabicPeriod"/>
              <a:defRPr/>
            </a:pPr>
            <a:r>
              <a:rPr lang="en-US" altLang="en-US" dirty="0" smtClean="0">
                <a:latin typeface="Arial" charset="0"/>
                <a:cs typeface="Arial" charset="0"/>
              </a:rPr>
              <a:t>If God is omnipotent, He is able to prevent all pain and suffering.</a:t>
            </a:r>
          </a:p>
          <a:p>
            <a:pPr marL="849313" lvl="1" indent="-457200" eaLnBrk="1" hangingPunct="1">
              <a:lnSpc>
                <a:spcPct val="90000"/>
              </a:lnSpc>
              <a:buClr>
                <a:schemeClr val="tx1"/>
              </a:buClr>
              <a:buSzPct val="80000"/>
              <a:buFont typeface="+mj-lt"/>
              <a:buAutoNum type="arabicPeriod"/>
              <a:defRPr/>
            </a:pPr>
            <a:r>
              <a:rPr lang="en-US" altLang="en-US" dirty="0" smtClean="0">
                <a:latin typeface="Arial" charset="0"/>
                <a:cs typeface="Arial" charset="0"/>
              </a:rPr>
              <a:t>If God is omnibenevolent, He would want to prevent all pain and suffering.</a:t>
            </a:r>
          </a:p>
          <a:p>
            <a:pPr marL="849313" lvl="1" indent="-457200" eaLnBrk="1" hangingPunct="1">
              <a:lnSpc>
                <a:spcPct val="90000"/>
              </a:lnSpc>
              <a:buClr>
                <a:schemeClr val="tx1"/>
              </a:buClr>
              <a:buSzPct val="80000"/>
              <a:buFont typeface="+mj-lt"/>
              <a:buAutoNum type="arabicPeriod"/>
              <a:defRPr/>
            </a:pPr>
            <a:endParaRPr lang="en-US" altLang="en-US" sz="1050" dirty="0">
              <a:latin typeface="Arial" charset="0"/>
              <a:cs typeface="Arial" charset="0"/>
            </a:endParaRPr>
          </a:p>
          <a:p>
            <a:pPr marL="392113" lvl="1" indent="0" eaLnBrk="1" hangingPunct="1">
              <a:lnSpc>
                <a:spcPct val="90000"/>
              </a:lnSpc>
              <a:buClr>
                <a:schemeClr val="tx1"/>
              </a:buClr>
              <a:buSzPct val="80000"/>
              <a:buFont typeface="Verdana" pitchFamily="34" charset="0"/>
              <a:buNone/>
              <a:defRPr/>
            </a:pPr>
            <a:r>
              <a:rPr lang="en-US" altLang="en-US" sz="2400" b="1" dirty="0" smtClean="0">
                <a:latin typeface="Arial" charset="0"/>
                <a:cs typeface="Arial" charset="0"/>
              </a:rPr>
              <a:t>Yet pain and suffering continue</a:t>
            </a:r>
            <a:r>
              <a:rPr lang="en-US" altLang="en-US" sz="2400" dirty="0" smtClean="0">
                <a:latin typeface="Arial" charset="0"/>
                <a:cs typeface="Arial" charset="0"/>
              </a:rPr>
              <a:t>; </a:t>
            </a:r>
            <a:r>
              <a:rPr lang="en-US" altLang="en-US" sz="2400" i="1" dirty="0" smtClean="0">
                <a:latin typeface="Arial" charset="0"/>
                <a:cs typeface="Arial" charset="0"/>
              </a:rPr>
              <a:t>therefore</a:t>
            </a:r>
            <a:r>
              <a:rPr lang="en-US" altLang="en-US" sz="2400" dirty="0" smtClean="0">
                <a:latin typeface="Arial" charset="0"/>
                <a:cs typeface="Arial" charset="0"/>
              </a:rPr>
              <a:t>, God is either NOT all knowing, or NOT all-powerful; or NOT all-good; or He doesn’t exist.</a:t>
            </a:r>
          </a:p>
        </p:txBody>
      </p:sp>
      <p:sp>
        <p:nvSpPr>
          <p:cNvPr id="8194" name="Rectangle 2"/>
          <p:cNvSpPr>
            <a:spLocks noGrp="1" noChangeArrowheads="1"/>
          </p:cNvSpPr>
          <p:nvPr>
            <p:ph type="title"/>
          </p:nvPr>
        </p:nvSpPr>
        <p:spPr>
          <a:xfrm>
            <a:off x="76200" y="3810"/>
            <a:ext cx="90678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The Problem of Evil and Suffering</a:t>
            </a:r>
          </a:p>
        </p:txBody>
      </p:sp>
      <p:cxnSp>
        <p:nvCxnSpPr>
          <p:cNvPr id="3" name="Straight Connector 2"/>
          <p:cNvCxnSpPr/>
          <p:nvPr/>
        </p:nvCxnSpPr>
        <p:spPr>
          <a:xfrm>
            <a:off x="533400" y="2667000"/>
            <a:ext cx="2667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5" end="5"/>
                                            </p:txEl>
                                          </p:spTgt>
                                        </p:tgtEl>
                                        <p:attrNameLst>
                                          <p:attrName>style.visibility</p:attrName>
                                        </p:attrNameLst>
                                      </p:cBhvr>
                                      <p:to>
                                        <p:strVal val="visible"/>
                                      </p:to>
                                    </p:set>
                                    <p:animEffect transition="in" filter="fade">
                                      <p:cBhvr>
                                        <p:cTn id="35" dur="1000"/>
                                        <p:tgtEl>
                                          <p:spTgt spid="8195">
                                            <p:txEl>
                                              <p:pRg st="5" end="5"/>
                                            </p:txEl>
                                          </p:spTgt>
                                        </p:tgtEl>
                                      </p:cBhvr>
                                    </p:animEffect>
                                    <p:anim calcmode="lin" valueType="num">
                                      <p:cBhvr>
                                        <p:cTn id="36"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6" end="6"/>
                                            </p:txEl>
                                          </p:spTgt>
                                        </p:tgtEl>
                                        <p:attrNameLst>
                                          <p:attrName>style.visibility</p:attrName>
                                        </p:attrNameLst>
                                      </p:cBhvr>
                                      <p:to>
                                        <p:strVal val="visible"/>
                                      </p:to>
                                    </p:set>
                                    <p:animEffect transition="in" filter="fade">
                                      <p:cBhvr>
                                        <p:cTn id="42" dur="1000"/>
                                        <p:tgtEl>
                                          <p:spTgt spid="8195">
                                            <p:txEl>
                                              <p:pRg st="6" end="6"/>
                                            </p:txEl>
                                          </p:spTgt>
                                        </p:tgtEl>
                                      </p:cBhvr>
                                    </p:animEffect>
                                    <p:anim calcmode="lin" valueType="num">
                                      <p:cBhvr>
                                        <p:cTn id="43"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8195">
                                            <p:txEl>
                                              <p:pRg st="8" end="8"/>
                                            </p:txEl>
                                          </p:spTgt>
                                        </p:tgtEl>
                                        <p:attrNameLst>
                                          <p:attrName>style.visibility</p:attrName>
                                        </p:attrNameLst>
                                      </p:cBhvr>
                                      <p:to>
                                        <p:strVal val="visible"/>
                                      </p:to>
                                    </p:set>
                                    <p:animEffect transition="in" filter="fade">
                                      <p:cBhvr>
                                        <p:cTn id="49" dur="1000"/>
                                        <p:tgtEl>
                                          <p:spTgt spid="8195">
                                            <p:txEl>
                                              <p:pRg st="8" end="8"/>
                                            </p:txEl>
                                          </p:spTgt>
                                        </p:tgtEl>
                                      </p:cBhvr>
                                    </p:animEffect>
                                    <p:anim calcmode="lin" valueType="num">
                                      <p:cBhvr>
                                        <p:cTn id="50"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marL="849313" lvl="1" indent="-457200" eaLnBrk="1" hangingPunct="1">
              <a:lnSpc>
                <a:spcPct val="90000"/>
              </a:lnSpc>
              <a:buClr>
                <a:schemeClr val="tx1"/>
              </a:buClr>
              <a:buSzPct val="80000"/>
              <a:buFont typeface="+mj-lt"/>
              <a:buAutoNum type="arabicPeriod"/>
              <a:defRPr/>
            </a:pPr>
            <a:r>
              <a:rPr lang="en-US" altLang="en-US" dirty="0" smtClean="0">
                <a:latin typeface="Arial" charset="0"/>
                <a:cs typeface="Arial" charset="0"/>
              </a:rPr>
              <a:t>God is </a:t>
            </a:r>
            <a:r>
              <a:rPr lang="en-US" altLang="en-US" u="sng" dirty="0" smtClean="0">
                <a:latin typeface="Arial" charset="0"/>
                <a:cs typeface="Arial" charset="0"/>
              </a:rPr>
              <a:t>omniscient</a:t>
            </a:r>
            <a:r>
              <a:rPr lang="en-US" altLang="en-US" dirty="0" smtClean="0">
                <a:latin typeface="Arial" charset="0"/>
                <a:cs typeface="Arial" charset="0"/>
              </a:rPr>
              <a:t>; He knows all things that are logically possible to know.</a:t>
            </a:r>
          </a:p>
          <a:p>
            <a:pPr marL="849313" lvl="1" indent="-457200" eaLnBrk="1" hangingPunct="1">
              <a:lnSpc>
                <a:spcPct val="90000"/>
              </a:lnSpc>
              <a:buClr>
                <a:schemeClr val="tx1"/>
              </a:buClr>
              <a:buSzPct val="80000"/>
              <a:buFont typeface="+mj-lt"/>
              <a:buAutoNum type="arabicPeriod"/>
              <a:defRPr/>
            </a:pPr>
            <a:r>
              <a:rPr lang="en-US" altLang="en-US" dirty="0" smtClean="0">
                <a:latin typeface="Arial" charset="0"/>
                <a:cs typeface="Arial" charset="0"/>
              </a:rPr>
              <a:t>God is </a:t>
            </a:r>
            <a:r>
              <a:rPr lang="en-US" altLang="en-US" u="sng" dirty="0" smtClean="0">
                <a:latin typeface="Arial" charset="0"/>
                <a:cs typeface="Arial" charset="0"/>
              </a:rPr>
              <a:t>omnipotent</a:t>
            </a:r>
            <a:r>
              <a:rPr lang="en-US" altLang="en-US" dirty="0" smtClean="0">
                <a:latin typeface="Arial" charset="0"/>
                <a:cs typeface="Arial" charset="0"/>
              </a:rPr>
              <a:t>; He is able to do anything that it is logically possible to do.</a:t>
            </a:r>
          </a:p>
          <a:p>
            <a:pPr marL="849313" lvl="1" indent="-457200" eaLnBrk="1" hangingPunct="1">
              <a:lnSpc>
                <a:spcPct val="90000"/>
              </a:lnSpc>
              <a:buClr>
                <a:schemeClr val="tx1"/>
              </a:buClr>
              <a:buSzPct val="80000"/>
              <a:buFont typeface="+mj-lt"/>
              <a:buAutoNum type="arabicPeriod"/>
              <a:defRPr/>
            </a:pPr>
            <a:r>
              <a:rPr lang="en-US" altLang="en-US" dirty="0" smtClean="0">
                <a:latin typeface="Arial" charset="0"/>
                <a:cs typeface="Arial" charset="0"/>
              </a:rPr>
              <a:t>God is </a:t>
            </a:r>
            <a:r>
              <a:rPr lang="en-US" altLang="en-US" u="sng" dirty="0" smtClean="0">
                <a:latin typeface="Arial" charset="0"/>
                <a:cs typeface="Arial" charset="0"/>
              </a:rPr>
              <a:t>omnibenevolent</a:t>
            </a:r>
            <a:r>
              <a:rPr lang="en-US" altLang="en-US" dirty="0" smtClean="0">
                <a:latin typeface="Arial" charset="0"/>
                <a:cs typeface="Arial" charset="0"/>
              </a:rPr>
              <a:t>; He desires to do every good thing that can possibly be done. </a:t>
            </a:r>
          </a:p>
          <a:p>
            <a:pPr marL="849313" lvl="1" indent="-457200" eaLnBrk="1" hangingPunct="1">
              <a:lnSpc>
                <a:spcPct val="90000"/>
              </a:lnSpc>
              <a:buClr>
                <a:schemeClr val="tx1"/>
              </a:buClr>
              <a:buSzPct val="80000"/>
              <a:buFont typeface="+mj-lt"/>
              <a:buAutoNum type="arabicPeriod"/>
              <a:defRPr/>
            </a:pPr>
            <a:endParaRPr lang="en-US" altLang="en-US" sz="1200" dirty="0">
              <a:latin typeface="Arial" charset="0"/>
              <a:cs typeface="Arial" charset="0"/>
            </a:endParaRPr>
          </a:p>
          <a:p>
            <a:pPr marL="849313" lvl="1" indent="-457200" eaLnBrk="1" hangingPunct="1">
              <a:lnSpc>
                <a:spcPct val="90000"/>
              </a:lnSpc>
              <a:buClr>
                <a:schemeClr val="tx1"/>
              </a:buClr>
              <a:buSzPct val="80000"/>
              <a:buFont typeface="+mj-lt"/>
              <a:buAutoNum type="arabicPeriod"/>
              <a:defRPr/>
            </a:pPr>
            <a:r>
              <a:rPr lang="en-US" altLang="en-US" b="1" i="1" dirty="0" smtClean="0">
                <a:latin typeface="Arial" charset="0"/>
                <a:cs typeface="Arial" charset="0"/>
              </a:rPr>
              <a:t>If God is omniscient, He is fully aware of all the pain and suffering that occurs.</a:t>
            </a:r>
          </a:p>
          <a:p>
            <a:pPr marL="849313" lvl="1" indent="-457200" eaLnBrk="1" hangingPunct="1">
              <a:lnSpc>
                <a:spcPct val="90000"/>
              </a:lnSpc>
              <a:buClr>
                <a:schemeClr val="tx1"/>
              </a:buClr>
              <a:buSzPct val="80000"/>
              <a:buFont typeface="+mj-lt"/>
              <a:buAutoNum type="arabicPeriod"/>
              <a:defRPr/>
            </a:pPr>
            <a:r>
              <a:rPr lang="en-US" altLang="en-US" b="1" i="1" dirty="0" smtClean="0">
                <a:latin typeface="Arial" charset="0"/>
                <a:cs typeface="Arial" charset="0"/>
              </a:rPr>
              <a:t>If God is omnipotent, He is able to prevent all pain and suffering.</a:t>
            </a:r>
          </a:p>
          <a:p>
            <a:pPr marL="849313" lvl="1" indent="-457200" eaLnBrk="1" hangingPunct="1">
              <a:lnSpc>
                <a:spcPct val="90000"/>
              </a:lnSpc>
              <a:buClr>
                <a:schemeClr val="tx1"/>
              </a:buClr>
              <a:buSzPct val="80000"/>
              <a:buFont typeface="+mj-lt"/>
              <a:buAutoNum type="arabicPeriod"/>
              <a:defRPr/>
            </a:pPr>
            <a:r>
              <a:rPr lang="en-US" altLang="en-US" b="1" i="1" dirty="0" smtClean="0">
                <a:latin typeface="Arial" charset="0"/>
                <a:cs typeface="Arial" charset="0"/>
              </a:rPr>
              <a:t>If God is omnibenevolent, He would want to prevent all pain and suffering.</a:t>
            </a:r>
          </a:p>
          <a:p>
            <a:pPr marL="849313" lvl="1" indent="-457200" eaLnBrk="1" hangingPunct="1">
              <a:lnSpc>
                <a:spcPct val="90000"/>
              </a:lnSpc>
              <a:buClr>
                <a:schemeClr val="tx1"/>
              </a:buClr>
              <a:buSzPct val="80000"/>
              <a:buFont typeface="+mj-lt"/>
              <a:buAutoNum type="arabicPeriod"/>
              <a:defRPr/>
            </a:pPr>
            <a:endParaRPr lang="en-US" altLang="en-US" sz="1050" dirty="0">
              <a:latin typeface="Arial" charset="0"/>
              <a:cs typeface="Arial" charset="0"/>
            </a:endParaRPr>
          </a:p>
          <a:p>
            <a:pPr marL="392113" lvl="1" indent="0" eaLnBrk="1" hangingPunct="1">
              <a:lnSpc>
                <a:spcPct val="90000"/>
              </a:lnSpc>
              <a:buClr>
                <a:schemeClr val="tx1"/>
              </a:buClr>
              <a:buSzPct val="80000"/>
              <a:buFont typeface="Verdana" pitchFamily="34" charset="0"/>
              <a:buNone/>
              <a:defRPr/>
            </a:pPr>
            <a:r>
              <a:rPr lang="en-US" altLang="en-US" sz="2400" b="1" dirty="0" smtClean="0">
                <a:latin typeface="Arial" charset="0"/>
                <a:cs typeface="Arial" charset="0"/>
              </a:rPr>
              <a:t>Yet pain and suffering continue</a:t>
            </a:r>
            <a:r>
              <a:rPr lang="en-US" altLang="en-US" sz="2400" dirty="0" smtClean="0">
                <a:latin typeface="Arial" charset="0"/>
                <a:cs typeface="Arial" charset="0"/>
              </a:rPr>
              <a:t>; </a:t>
            </a:r>
            <a:r>
              <a:rPr lang="en-US" altLang="en-US" sz="2400" i="1" dirty="0" smtClean="0">
                <a:latin typeface="Arial" charset="0"/>
                <a:cs typeface="Arial" charset="0"/>
              </a:rPr>
              <a:t>therefore</a:t>
            </a:r>
            <a:r>
              <a:rPr lang="en-US" altLang="en-US" sz="2400" dirty="0" smtClean="0">
                <a:latin typeface="Arial" charset="0"/>
                <a:cs typeface="Arial" charset="0"/>
              </a:rPr>
              <a:t>, God is either NOT all knowing, or NOT all-powerful; or NOT all-good; or He doesn’t exist.</a:t>
            </a:r>
          </a:p>
        </p:txBody>
      </p:sp>
      <p:sp>
        <p:nvSpPr>
          <p:cNvPr id="8194" name="Rectangle 2"/>
          <p:cNvSpPr>
            <a:spLocks noGrp="1" noChangeArrowheads="1"/>
          </p:cNvSpPr>
          <p:nvPr>
            <p:ph type="title"/>
          </p:nvPr>
        </p:nvSpPr>
        <p:spPr>
          <a:xfrm>
            <a:off x="76200" y="3810"/>
            <a:ext cx="90678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The Problem of Evil and Suffering</a:t>
            </a:r>
          </a:p>
        </p:txBody>
      </p:sp>
      <p:cxnSp>
        <p:nvCxnSpPr>
          <p:cNvPr id="3" name="Straight Connector 2"/>
          <p:cNvCxnSpPr/>
          <p:nvPr/>
        </p:nvCxnSpPr>
        <p:spPr>
          <a:xfrm>
            <a:off x="533400" y="2667000"/>
            <a:ext cx="2667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4" end="4"/>
                                            </p:txEl>
                                          </p:spTgt>
                                        </p:tgtEl>
                                        <p:attrNameLst>
                                          <p:attrName>style.visibility</p:attrName>
                                        </p:attrNameLst>
                                      </p:cBhvr>
                                      <p:to>
                                        <p:strVal val="visible"/>
                                      </p:to>
                                    </p:set>
                                    <p:animEffect transition="in" filter="fade">
                                      <p:cBhvr>
                                        <p:cTn id="7" dur="1000"/>
                                        <p:tgtEl>
                                          <p:spTgt spid="8195">
                                            <p:txEl>
                                              <p:pRg st="4" end="4"/>
                                            </p:txEl>
                                          </p:spTgt>
                                        </p:tgtEl>
                                      </p:cBhvr>
                                    </p:animEffect>
                                    <p:anim calcmode="lin" valueType="num">
                                      <p:cBhvr>
                                        <p:cTn id="8"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5">
                                            <p:txEl>
                                              <p:pRg st="5" end="5"/>
                                            </p:txEl>
                                          </p:spTgt>
                                        </p:tgtEl>
                                        <p:attrNameLst>
                                          <p:attrName>style.visibility</p:attrName>
                                        </p:attrNameLst>
                                      </p:cBhvr>
                                      <p:to>
                                        <p:strVal val="visible"/>
                                      </p:to>
                                    </p:set>
                                    <p:animEffect transition="in" filter="fade">
                                      <p:cBhvr>
                                        <p:cTn id="12" dur="1000"/>
                                        <p:tgtEl>
                                          <p:spTgt spid="8195">
                                            <p:txEl>
                                              <p:pRg st="5" end="5"/>
                                            </p:txEl>
                                          </p:spTgt>
                                        </p:tgtEl>
                                      </p:cBhvr>
                                    </p:animEffect>
                                    <p:anim calcmode="lin" valueType="num">
                                      <p:cBhvr>
                                        <p:cTn id="1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195">
                                            <p:txEl>
                                              <p:pRg st="6" end="6"/>
                                            </p:txEl>
                                          </p:spTgt>
                                        </p:tgtEl>
                                        <p:attrNameLst>
                                          <p:attrName>style.visibility</p:attrName>
                                        </p:attrNameLst>
                                      </p:cBhvr>
                                      <p:to>
                                        <p:strVal val="visible"/>
                                      </p:to>
                                    </p:set>
                                    <p:animEffect transition="in" filter="fade">
                                      <p:cBhvr>
                                        <p:cTn id="17" dur="1000"/>
                                        <p:tgtEl>
                                          <p:spTgt spid="8195">
                                            <p:txEl>
                                              <p:pRg st="6" end="6"/>
                                            </p:txEl>
                                          </p:spTgt>
                                        </p:tgtEl>
                                      </p:cBhvr>
                                    </p:animEffect>
                                    <p:anim calcmode="lin" valueType="num">
                                      <p:cBhvr>
                                        <p:cTn id="18"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195">
                                            <p:txEl>
                                              <p:pRg st="8" end="8"/>
                                            </p:txEl>
                                          </p:spTgt>
                                        </p:tgtEl>
                                        <p:attrNameLst>
                                          <p:attrName>style.visibility</p:attrName>
                                        </p:attrNameLst>
                                      </p:cBhvr>
                                      <p:to>
                                        <p:strVal val="visible"/>
                                      </p:to>
                                    </p:set>
                                    <p:animEffect transition="in" filter="fade">
                                      <p:cBhvr>
                                        <p:cTn id="22" dur="1000"/>
                                        <p:tgtEl>
                                          <p:spTgt spid="8195">
                                            <p:txEl>
                                              <p:pRg st="8" end="8"/>
                                            </p:txEl>
                                          </p:spTgt>
                                        </p:tgtEl>
                                      </p:cBhvr>
                                    </p:animEffect>
                                    <p:anim calcmode="lin" valueType="num">
                                      <p:cBhvr>
                                        <p:cTn id="23"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marL="849313" lvl="1" indent="-457200" eaLnBrk="1" hangingPunct="1">
              <a:lnSpc>
                <a:spcPct val="90000"/>
              </a:lnSpc>
              <a:buClr>
                <a:schemeClr val="tx1"/>
              </a:buClr>
              <a:buSzPct val="80000"/>
              <a:buFont typeface="+mj-lt"/>
              <a:buAutoNum type="arabicPeriod"/>
              <a:defRPr/>
            </a:pPr>
            <a:r>
              <a:rPr lang="en-US" altLang="en-US" dirty="0" smtClean="0">
                <a:latin typeface="Arial" charset="0"/>
                <a:cs typeface="Arial" charset="0"/>
              </a:rPr>
              <a:t>If God is omniscient, He is fully aware of all the pain and suffering that occurs.</a:t>
            </a:r>
          </a:p>
          <a:p>
            <a:pPr marL="849313" lvl="1" indent="-457200" eaLnBrk="1" hangingPunct="1">
              <a:lnSpc>
                <a:spcPct val="90000"/>
              </a:lnSpc>
              <a:buClr>
                <a:schemeClr val="tx1"/>
              </a:buClr>
              <a:buSzPct val="80000"/>
              <a:buFont typeface="+mj-lt"/>
              <a:buAutoNum type="arabicPeriod"/>
              <a:defRPr/>
            </a:pPr>
            <a:r>
              <a:rPr lang="en-US" altLang="en-US" dirty="0" smtClean="0">
                <a:latin typeface="Arial" charset="0"/>
                <a:cs typeface="Arial" charset="0"/>
              </a:rPr>
              <a:t>If God is omnipotent, He is able to prevent all pain and suffering.</a:t>
            </a:r>
          </a:p>
          <a:p>
            <a:pPr marL="392113" lvl="1" indent="0" eaLnBrk="1" hangingPunct="1">
              <a:lnSpc>
                <a:spcPct val="90000"/>
              </a:lnSpc>
              <a:buClr>
                <a:schemeClr val="tx1"/>
              </a:buClr>
              <a:buSzPct val="80000"/>
              <a:buFont typeface="Verdana" pitchFamily="34" charset="0"/>
              <a:buNone/>
              <a:defRPr/>
            </a:pPr>
            <a:endParaRPr lang="en-US" altLang="en-US" sz="1050" dirty="0" smtClean="0">
              <a:latin typeface="Arial" charset="0"/>
              <a:cs typeface="Arial" charset="0"/>
            </a:endParaRPr>
          </a:p>
          <a:p>
            <a:pPr marL="1260475" lvl="1"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Yes, and God has shown His awareness and His compassion – by sharing in our humanity and suffering through Jesus; by limiting the suffering He allows (i.e., Job); and in lessening the suffering by providing healing and comfort, especially by the presence of His Holy Spirit.</a:t>
            </a:r>
          </a:p>
          <a:p>
            <a:pPr marL="1260475" lvl="1" eaLnBrk="1" hangingPunct="1">
              <a:lnSpc>
                <a:spcPct val="90000"/>
              </a:lnSpc>
              <a:buClr>
                <a:schemeClr val="tx1"/>
              </a:buClr>
              <a:buSzPct val="80000"/>
              <a:buFont typeface="Wingdings" panose="05000000000000000000" pitchFamily="2" charset="2"/>
              <a:buChar char="Ø"/>
              <a:defRPr/>
            </a:pPr>
            <a:endParaRPr lang="en-US" altLang="en-US" sz="1100" dirty="0" smtClean="0">
              <a:latin typeface="Arial" charset="0"/>
              <a:cs typeface="Arial" charset="0"/>
            </a:endParaRPr>
          </a:p>
          <a:p>
            <a:pPr marL="1260475" lvl="1"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Evil and suffering exist as a direct result of the misuse of human free will.  For God to remove all suffering by fiat would irrevocably compromise human will and freedom – the consequences of which we cannot even imagine.  </a:t>
            </a:r>
          </a:p>
        </p:txBody>
      </p:sp>
      <p:sp>
        <p:nvSpPr>
          <p:cNvPr id="8194" name="Rectangle 2"/>
          <p:cNvSpPr>
            <a:spLocks noGrp="1" noChangeArrowheads="1"/>
          </p:cNvSpPr>
          <p:nvPr>
            <p:ph type="title"/>
          </p:nvPr>
        </p:nvSpPr>
        <p:spPr>
          <a:xfrm>
            <a:off x="76200" y="3810"/>
            <a:ext cx="90678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The Problem of Evil and Suffering</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fade">
                                      <p:cBhvr>
                                        <p:cTn id="28" dur="1000"/>
                                        <p:tgtEl>
                                          <p:spTgt spid="8195">
                                            <p:txEl>
                                              <p:pRg st="5" end="5"/>
                                            </p:txEl>
                                          </p:spTgt>
                                        </p:tgtEl>
                                      </p:cBhvr>
                                    </p:animEffect>
                                    <p:anim calcmode="lin" valueType="num">
                                      <p:cBhvr>
                                        <p:cTn id="29"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marL="849313" lvl="1" indent="-457200" eaLnBrk="1" hangingPunct="1">
              <a:lnSpc>
                <a:spcPct val="90000"/>
              </a:lnSpc>
              <a:buClr>
                <a:schemeClr val="tx1"/>
              </a:buClr>
              <a:buSzPct val="80000"/>
              <a:buFont typeface="+mj-lt"/>
              <a:buAutoNum type="arabicPeriod" startAt="3"/>
              <a:defRPr/>
            </a:pPr>
            <a:r>
              <a:rPr lang="en-US" altLang="en-US" dirty="0" smtClean="0">
                <a:latin typeface="Arial" charset="0"/>
                <a:cs typeface="Arial" charset="0"/>
              </a:rPr>
              <a:t>If God is omnibenevolent, He would want to prevent all pain and suffering.</a:t>
            </a:r>
          </a:p>
          <a:p>
            <a:pPr marL="1260475" lvl="1" indent="-346075" eaLnBrk="1" hangingPunct="1">
              <a:lnSpc>
                <a:spcPct val="90000"/>
              </a:lnSpc>
              <a:buClr>
                <a:schemeClr val="tx1"/>
              </a:buClr>
              <a:buSzPct val="80000"/>
              <a:buFont typeface="Wingdings" panose="05000000000000000000" pitchFamily="2" charset="2"/>
              <a:buChar char="Ø"/>
              <a:defRPr/>
            </a:pPr>
            <a:r>
              <a:rPr lang="en-US" altLang="en-US" dirty="0" smtClean="0">
                <a:latin typeface="Arial" charset="0"/>
                <a:cs typeface="Arial" charset="0"/>
              </a:rPr>
              <a:t>More accurately, God’s benevolence means He desires the </a:t>
            </a:r>
            <a:r>
              <a:rPr lang="en-US" altLang="en-US" u="sng" dirty="0" smtClean="0">
                <a:latin typeface="Arial" charset="0"/>
                <a:cs typeface="Arial" charset="0"/>
              </a:rPr>
              <a:t>greatest good</a:t>
            </a:r>
            <a:r>
              <a:rPr lang="en-US" altLang="en-US" dirty="0" smtClean="0">
                <a:latin typeface="Arial" charset="0"/>
                <a:cs typeface="Arial" charset="0"/>
              </a:rPr>
              <a:t> – which </a:t>
            </a:r>
            <a:r>
              <a:rPr lang="en-US" altLang="en-US" i="1" dirty="0" smtClean="0">
                <a:latin typeface="Arial" charset="0"/>
                <a:cs typeface="Arial" charset="0"/>
              </a:rPr>
              <a:t>may not </a:t>
            </a:r>
            <a:r>
              <a:rPr lang="en-US" altLang="en-US" dirty="0" smtClean="0">
                <a:latin typeface="Arial" charset="0"/>
                <a:cs typeface="Arial" charset="0"/>
              </a:rPr>
              <a:t>be the immediate relief of suffering.  Pain often directs people back to God; people often grow best through suffering; and – again – much of what it means to be freely human seems almost to require the existence of suffering.  We simply may not see far enough or clearly enough to understand.</a:t>
            </a:r>
          </a:p>
          <a:p>
            <a:pPr marL="1260475" lvl="1" indent="-346075" eaLnBrk="1" hangingPunct="1">
              <a:lnSpc>
                <a:spcPct val="90000"/>
              </a:lnSpc>
              <a:buClr>
                <a:schemeClr val="tx1"/>
              </a:buClr>
              <a:buSzPct val="80000"/>
              <a:buFont typeface="Wingdings" panose="05000000000000000000" pitchFamily="2" charset="2"/>
              <a:buChar char="Ø"/>
              <a:defRPr/>
            </a:pPr>
            <a:r>
              <a:rPr lang="en-US" altLang="en-US" dirty="0" smtClean="0">
                <a:latin typeface="Arial" charset="0"/>
                <a:cs typeface="Arial" charset="0"/>
              </a:rPr>
              <a:t>This assumes physical suffering is the greatest evil, and stopping it is the greatest good – both of which may be wrong.  The greatest evil is human rejection of God and His love; and the greatest good is in our returning to Him, to love and serve Him.</a:t>
            </a:r>
          </a:p>
          <a:p>
            <a:pPr marL="1260475" lvl="1" indent="-346075" eaLnBrk="1" hangingPunct="1">
              <a:lnSpc>
                <a:spcPct val="90000"/>
              </a:lnSpc>
              <a:buClr>
                <a:schemeClr val="tx1"/>
              </a:buClr>
              <a:buSzPct val="80000"/>
              <a:buFont typeface="Wingdings" panose="05000000000000000000" pitchFamily="2" charset="2"/>
              <a:buChar char="Ø"/>
              <a:defRPr/>
            </a:pPr>
            <a:r>
              <a:rPr lang="en-US" altLang="en-US" dirty="0" smtClean="0">
                <a:latin typeface="Arial" charset="0"/>
                <a:cs typeface="Arial" charset="0"/>
              </a:rPr>
              <a:t>Our human lives are only a breath in God’s eternity, and God will eventually make all things right in a heaven free from suffering – perhaps even (as C.S. Lewis suggests) 		to the point of God working retroactively to 			turn all past suffering into glory.  </a:t>
            </a:r>
            <a:endParaRPr lang="en-US" altLang="en-US" dirty="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The Problem of Evil and Suffering</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marL="742950" lvl="1" indent="-350838" eaLnBrk="1" hangingPunct="1">
              <a:lnSpc>
                <a:spcPct val="90000"/>
              </a:lnSpc>
              <a:buClr>
                <a:schemeClr val="tx1"/>
              </a:buClr>
              <a:buSzPct val="80000"/>
              <a:buFont typeface="Wingdings" pitchFamily="2" charset="2"/>
              <a:buChar char="Ø"/>
              <a:defRPr/>
            </a:pPr>
            <a:r>
              <a:rPr lang="en-US" altLang="en-US" dirty="0" smtClean="0">
                <a:latin typeface="Arial" charset="0"/>
                <a:cs typeface="Arial" charset="0"/>
              </a:rPr>
              <a:t>Accepting theistic belief in God, which VERSION of belief in God is correct?  (The law of non-contradiction demands that not every religion can be correct, at least when the make contradictory claims.)</a:t>
            </a:r>
          </a:p>
          <a:p>
            <a:pPr marL="742950" lvl="1" indent="-350838"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marL="742950" lvl="1" indent="-350838"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Arguments for Religious Pluralism</a:t>
            </a:r>
          </a:p>
          <a:p>
            <a:pPr marL="742950" lvl="1" indent="-350838" eaLnBrk="1" hangingPunct="1">
              <a:lnSpc>
                <a:spcPct val="90000"/>
              </a:lnSpc>
              <a:buClr>
                <a:schemeClr val="tx1"/>
              </a:buClr>
              <a:buSzPct val="80000"/>
              <a:buFont typeface="Wingdings" pitchFamily="2" charset="2"/>
              <a:buChar char="Ø"/>
              <a:defRPr/>
            </a:pPr>
            <a:endParaRPr lang="en-US" altLang="en-US" sz="400" b="1" dirty="0" smtClean="0">
              <a:latin typeface="Arial" charset="0"/>
              <a:cs typeface="Arial" charset="0"/>
            </a:endParaRPr>
          </a:p>
          <a:p>
            <a:pPr marL="981075" lvl="2" indent="-350838" eaLnBrk="1" hangingPunct="1">
              <a:lnSpc>
                <a:spcPct val="90000"/>
              </a:lnSpc>
              <a:buClr>
                <a:schemeClr val="tx1"/>
              </a:buClr>
              <a:buSzPct val="80000"/>
              <a:buFont typeface="Wingdings" pitchFamily="2" charset="2"/>
              <a:buChar char="Ø"/>
              <a:defRPr/>
            </a:pPr>
            <a:r>
              <a:rPr lang="en-US" altLang="en-US" sz="2400" u="sng" dirty="0" smtClean="0">
                <a:latin typeface="Arial" charset="0"/>
                <a:cs typeface="Arial" charset="0"/>
              </a:rPr>
              <a:t>Argument from Religious Diversity </a:t>
            </a:r>
            <a:r>
              <a:rPr lang="en-US" altLang="en-US" sz="2400" dirty="0" smtClean="0">
                <a:latin typeface="Arial" charset="0"/>
                <a:cs typeface="Arial" charset="0"/>
              </a:rPr>
              <a:t>–  the suggestion that the very existence of multiple religions means that no one religion is exclusively true, especially “because God would not allow that to happen.”</a:t>
            </a:r>
          </a:p>
          <a:p>
            <a:pPr marL="981075" lvl="2" indent="-350838"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marL="1265237" lvl="3" indent="-350838" eaLnBrk="1" hangingPunct="1">
              <a:lnSpc>
                <a:spcPct val="90000"/>
              </a:lnSpc>
              <a:buClr>
                <a:schemeClr val="tx1"/>
              </a:buClr>
              <a:buSzPct val="80000"/>
              <a:buFont typeface="Wingdings" pitchFamily="2" charset="2"/>
              <a:buChar char="Ø"/>
              <a:defRPr/>
            </a:pPr>
            <a:r>
              <a:rPr lang="en-US" altLang="en-US" sz="2000" u="sng" dirty="0" smtClean="0">
                <a:latin typeface="Arial" charset="0"/>
                <a:cs typeface="Arial" charset="0"/>
              </a:rPr>
              <a:t>Contra</a:t>
            </a:r>
            <a:r>
              <a:rPr lang="en-US" altLang="en-US" sz="2000" dirty="0" smtClean="0">
                <a:latin typeface="Arial" charset="0"/>
                <a:cs typeface="Arial" charset="0"/>
              </a:rPr>
              <a:t> – The Law of Non-Contradiction demands that when religions are plainly contradictory in their beliefs, they cannot all be right, no matter how many people believe it.</a:t>
            </a:r>
          </a:p>
          <a:p>
            <a:pPr marL="1265237" lvl="3" indent="-350838" eaLnBrk="1" hangingPunct="1">
              <a:lnSpc>
                <a:spcPct val="90000"/>
              </a:lnSpc>
              <a:buClr>
                <a:schemeClr val="tx1"/>
              </a:buClr>
              <a:buSzPct val="80000"/>
              <a:buFont typeface="Wingdings" pitchFamily="2" charset="2"/>
              <a:buChar char="Ø"/>
              <a:defRPr/>
            </a:pPr>
            <a:r>
              <a:rPr lang="en-US" altLang="en-US" sz="2000" u="sng" dirty="0" smtClean="0">
                <a:latin typeface="Arial" charset="0"/>
                <a:cs typeface="Arial" charset="0"/>
              </a:rPr>
              <a:t>Contra</a:t>
            </a:r>
            <a:r>
              <a:rPr lang="en-US" altLang="en-US" sz="2000" dirty="0" smtClean="0">
                <a:latin typeface="Arial" charset="0"/>
                <a:cs typeface="Arial" charset="0"/>
              </a:rPr>
              <a:t> – There are other beliefs which are held by many people (ghosts, aliens visitation, conspiracy theories), but which cannot be assumed to be true simply </a:t>
            </a:r>
            <a:r>
              <a:rPr lang="en-US" altLang="en-US" sz="2000" i="1" dirty="0" smtClean="0">
                <a:latin typeface="Arial" charset="0"/>
                <a:cs typeface="Arial" charset="0"/>
              </a:rPr>
              <a:t>because</a:t>
            </a:r>
            <a:r>
              <a:rPr lang="en-US" altLang="en-US" sz="2000" dirty="0" smtClean="0">
                <a:latin typeface="Arial" charset="0"/>
                <a:cs typeface="Arial" charset="0"/>
              </a:rPr>
              <a:t> people believe them.</a:t>
            </a:r>
          </a:p>
          <a:p>
            <a:pPr marL="1265237" lvl="3" indent="-350838" eaLnBrk="1" hangingPunct="1">
              <a:lnSpc>
                <a:spcPct val="90000"/>
              </a:lnSpc>
              <a:buClr>
                <a:schemeClr val="tx1"/>
              </a:buClr>
              <a:buSzPct val="80000"/>
              <a:buFont typeface="Wingdings" pitchFamily="2" charset="2"/>
              <a:buChar char="Ø"/>
              <a:defRPr/>
            </a:pPr>
            <a:r>
              <a:rPr lang="en-US" altLang="en-US" sz="2000" u="sng" dirty="0" smtClean="0">
                <a:latin typeface="Arial" charset="0"/>
                <a:cs typeface="Arial" charset="0"/>
              </a:rPr>
              <a:t>Contra</a:t>
            </a:r>
            <a:r>
              <a:rPr lang="en-US" altLang="en-US" sz="2000" dirty="0" smtClean="0">
                <a:latin typeface="Arial" charset="0"/>
                <a:cs typeface="Arial" charset="0"/>
              </a:rPr>
              <a:t> – There may be a spiritual force in the world that is committed to misleading people.</a:t>
            </a:r>
          </a:p>
          <a:p>
            <a:pPr marL="630237" lvl="2" indent="0" eaLnBrk="1" hangingPunct="1">
              <a:lnSpc>
                <a:spcPct val="90000"/>
              </a:lnSpc>
              <a:buClr>
                <a:schemeClr val="tx1"/>
              </a:buClr>
              <a:buSzPct val="80000"/>
              <a:buFont typeface="Wingdings 2" pitchFamily="18" charset="2"/>
              <a:buNone/>
              <a:defRPr/>
            </a:pPr>
            <a:r>
              <a:rPr lang="en-US" altLang="en-US" dirty="0" smtClean="0">
                <a:latin typeface="Arial" charset="0"/>
                <a:cs typeface="Arial" charset="0"/>
              </a:rPr>
              <a:t> </a:t>
            </a:r>
          </a:p>
        </p:txBody>
      </p:sp>
      <p:sp>
        <p:nvSpPr>
          <p:cNvPr id="8194" name="Rectangle 2"/>
          <p:cNvSpPr>
            <a:spLocks noGrp="1" noChangeArrowheads="1"/>
          </p:cNvSpPr>
          <p:nvPr>
            <p:ph type="title"/>
          </p:nvPr>
        </p:nvSpPr>
        <p:spPr>
          <a:xfrm>
            <a:off x="304800" y="3810"/>
            <a:ext cx="88392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Is Christianity Exclusively True?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animEffect transition="in" filter="fade">
                                      <p:cBhvr>
                                        <p:cTn id="35" dur="1000"/>
                                        <p:tgtEl>
                                          <p:spTgt spid="8195">
                                            <p:txEl>
                                              <p:pRg st="7" end="7"/>
                                            </p:txEl>
                                          </p:spTgt>
                                        </p:tgtEl>
                                      </p:cBhvr>
                                    </p:animEffect>
                                    <p:anim calcmode="lin" valueType="num">
                                      <p:cBhvr>
                                        <p:cTn id="36"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8" end="8"/>
                                            </p:txEl>
                                          </p:spTgt>
                                        </p:tgtEl>
                                        <p:attrNameLst>
                                          <p:attrName>style.visibility</p:attrName>
                                        </p:attrNameLst>
                                      </p:cBhvr>
                                      <p:to>
                                        <p:strVal val="visible"/>
                                      </p:to>
                                    </p:set>
                                    <p:animEffect transition="in" filter="fade">
                                      <p:cBhvr>
                                        <p:cTn id="42" dur="1000"/>
                                        <p:tgtEl>
                                          <p:spTgt spid="8195">
                                            <p:txEl>
                                              <p:pRg st="8" end="8"/>
                                            </p:txEl>
                                          </p:spTgt>
                                        </p:tgtEl>
                                      </p:cBhvr>
                                    </p:animEffect>
                                    <p:anim calcmode="lin" valueType="num">
                                      <p:cBhvr>
                                        <p:cTn id="43"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8195">
                                            <p:txEl>
                                              <p:pRg st="9" end="9"/>
                                            </p:txEl>
                                          </p:spTgt>
                                        </p:tgtEl>
                                        <p:attrNameLst>
                                          <p:attrName>style.visibility</p:attrName>
                                        </p:attrNameLst>
                                      </p:cBhvr>
                                      <p:to>
                                        <p:strVal val="visible"/>
                                      </p:to>
                                    </p:set>
                                    <p:animEffect transition="in" filter="fade">
                                      <p:cBhvr>
                                        <p:cTn id="49" dur="1000"/>
                                        <p:tgtEl>
                                          <p:spTgt spid="8195">
                                            <p:txEl>
                                              <p:pRg st="9" end="9"/>
                                            </p:txEl>
                                          </p:spTgt>
                                        </p:tgtEl>
                                      </p:cBhvr>
                                    </p:animEffect>
                                    <p:anim calcmode="lin" valueType="num">
                                      <p:cBhvr>
                                        <p:cTn id="50"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 y="34925"/>
            <a:ext cx="883920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Philosophical Theology 1 </a:t>
            </a:r>
            <a:r>
              <a:rPr lang="en-US" altLang="en-US" sz="3600" b="1">
                <a:latin typeface="Arial" charset="0"/>
              </a:rPr>
              <a:t> (TH5) </a:t>
            </a:r>
          </a:p>
          <a:p>
            <a:pPr eaLnBrk="1" hangingPunct="1">
              <a:spcBef>
                <a:spcPct val="0"/>
              </a:spcBef>
              <a:buClrTx/>
              <a:buSzTx/>
              <a:buFontTx/>
              <a:buNone/>
            </a:pPr>
            <a:endParaRPr lang="en-US" altLang="en-US" sz="600" b="1">
              <a:latin typeface="Arial" charset="0"/>
            </a:endParaRPr>
          </a:p>
          <a:p>
            <a:pPr eaLnBrk="1" hangingPunct="1">
              <a:spcBef>
                <a:spcPct val="0"/>
              </a:spcBef>
              <a:buClrTx/>
              <a:buSzTx/>
              <a:buFontTx/>
              <a:buNone/>
            </a:pPr>
            <a:r>
              <a:rPr lang="en-US" altLang="en-US" sz="3200">
                <a:latin typeface="Arial" charset="0"/>
              </a:rPr>
              <a:t>Aug. 15 – Intro to Philosophical Theology; Logic</a:t>
            </a:r>
          </a:p>
          <a:p>
            <a:pPr eaLnBrk="1" hangingPunct="1">
              <a:spcBef>
                <a:spcPct val="0"/>
              </a:spcBef>
              <a:buClrTx/>
              <a:buSzTx/>
              <a:buFontTx/>
              <a:buNone/>
            </a:pPr>
            <a:r>
              <a:rPr lang="en-US" altLang="en-US" sz="3200">
                <a:latin typeface="Arial" charset="0"/>
              </a:rPr>
              <a:t>Aug. 22 – Truth &amp; Epistemology</a:t>
            </a:r>
          </a:p>
          <a:p>
            <a:pPr eaLnBrk="1" hangingPunct="1">
              <a:spcBef>
                <a:spcPct val="0"/>
              </a:spcBef>
              <a:buClrTx/>
              <a:buSzTx/>
              <a:buFontTx/>
              <a:buNone/>
            </a:pPr>
            <a:r>
              <a:rPr lang="en-US" altLang="en-US" sz="3200">
                <a:latin typeface="Arial" charset="0"/>
              </a:rPr>
              <a:t>Aug. 29 – Metaphysics</a:t>
            </a:r>
          </a:p>
          <a:p>
            <a:pPr eaLnBrk="1" hangingPunct="1">
              <a:spcBef>
                <a:spcPct val="0"/>
              </a:spcBef>
              <a:buClrTx/>
              <a:buSzTx/>
              <a:buFontTx/>
              <a:buNone/>
            </a:pPr>
            <a:r>
              <a:rPr lang="en-US" altLang="en-US" sz="3200">
                <a:latin typeface="Arial" charset="0"/>
              </a:rPr>
              <a:t>Sept. 5 – </a:t>
            </a:r>
            <a:r>
              <a:rPr lang="en-US" altLang="en-US" sz="3200" b="1" i="1">
                <a:latin typeface="Arial" charset="0"/>
              </a:rPr>
              <a:t>No Class </a:t>
            </a:r>
            <a:endParaRPr lang="en-US" altLang="en-US" sz="3200">
              <a:latin typeface="Arial" charset="0"/>
            </a:endParaRPr>
          </a:p>
          <a:p>
            <a:pPr eaLnBrk="1" hangingPunct="1">
              <a:spcBef>
                <a:spcPct val="0"/>
              </a:spcBef>
              <a:buClrTx/>
              <a:buSzTx/>
              <a:buFontTx/>
              <a:buNone/>
            </a:pPr>
            <a:r>
              <a:rPr lang="en-US" altLang="en-US" sz="3200">
                <a:latin typeface="Arial" charset="0"/>
              </a:rPr>
              <a:t>Sept. 12 – Philosophy of Religion</a:t>
            </a:r>
          </a:p>
          <a:p>
            <a:pPr eaLnBrk="1" hangingPunct="1">
              <a:spcBef>
                <a:spcPct val="0"/>
              </a:spcBef>
              <a:buClrTx/>
              <a:buSzTx/>
              <a:buFont typeface="Wingdings 3" pitchFamily="18" charset="2"/>
              <a:buNone/>
            </a:pPr>
            <a:r>
              <a:rPr lang="en-US" altLang="en-US" sz="3200">
                <a:latin typeface="Arial" charset="0"/>
              </a:rPr>
              <a:t>Sept. 19 – Philosophy of 	Science; Human 	Nature; Philosophy of Politics</a:t>
            </a:r>
          </a:p>
          <a:p>
            <a:pPr eaLnBrk="1" hangingPunct="1">
              <a:spcBef>
                <a:spcPct val="0"/>
              </a:spcBef>
              <a:buClrTx/>
              <a:buSzTx/>
              <a:buFontTx/>
              <a:buNone/>
            </a:pPr>
            <a:r>
              <a:rPr lang="en-US" altLang="en-US" sz="3200">
                <a:latin typeface="Arial" charset="0"/>
              </a:rPr>
              <a:t>Sept. 26 – Ethics: What is Right?; Aesthetics: 	What is Beautiful?</a:t>
            </a:r>
          </a:p>
          <a:p>
            <a:pPr eaLnBrk="1" hangingPunct="1">
              <a:spcBef>
                <a:spcPct val="0"/>
              </a:spcBef>
              <a:buClrTx/>
              <a:buSzTx/>
              <a:buFontTx/>
              <a:buNone/>
            </a:pPr>
            <a:r>
              <a:rPr lang="en-US" altLang="en-US" sz="3200">
                <a:latin typeface="Arial" charset="0"/>
              </a:rPr>
              <a:t>October 3 – Conclusion; Final Exam</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marL="742950" lvl="1" indent="-350838" eaLnBrk="1" hangingPunct="1">
              <a:lnSpc>
                <a:spcPct val="90000"/>
              </a:lnSpc>
              <a:buClr>
                <a:schemeClr val="tx1"/>
              </a:buClr>
              <a:buSzPct val="80000"/>
              <a:buFont typeface="Wingdings" pitchFamily="2" charset="2"/>
              <a:buChar char="Ø"/>
            </a:pPr>
            <a:r>
              <a:rPr lang="en-US" altLang="en-US" b="1" smtClean="0">
                <a:latin typeface="Arial" charset="0"/>
                <a:cs typeface="Arial" charset="0"/>
              </a:rPr>
              <a:t>Arguments for Religious Pluralism</a:t>
            </a:r>
          </a:p>
          <a:p>
            <a:pPr marL="981075" lvl="2" indent="-350838" eaLnBrk="1" hangingPunct="1">
              <a:lnSpc>
                <a:spcPct val="90000"/>
              </a:lnSpc>
              <a:buClr>
                <a:schemeClr val="tx1"/>
              </a:buClr>
              <a:buSzPct val="80000"/>
              <a:buFont typeface="Wingdings" pitchFamily="2" charset="2"/>
              <a:buChar char="Ø"/>
            </a:pPr>
            <a:r>
              <a:rPr lang="en-US" altLang="en-US" smtClean="0">
                <a:latin typeface="Arial" charset="0"/>
                <a:cs typeface="Arial" charset="0"/>
              </a:rPr>
              <a:t>Argument from Unity of Teaching – the belief that all religions are basically the same in teachings, only differing in superficial ways.</a:t>
            </a:r>
          </a:p>
          <a:p>
            <a:pPr marL="981075" lvl="2" indent="-350838"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marL="1263650" lvl="3" indent="-350838" eaLnBrk="1" hangingPunct="1">
              <a:lnSpc>
                <a:spcPct val="90000"/>
              </a:lnSpc>
              <a:buClr>
                <a:schemeClr val="tx1"/>
              </a:buClr>
              <a:buSzPct val="80000"/>
              <a:buFont typeface="Wingdings" pitchFamily="2" charset="2"/>
              <a:buChar char="Ø"/>
            </a:pPr>
            <a:r>
              <a:rPr lang="en-US" altLang="en-US" sz="2200" u="sng" smtClean="0">
                <a:latin typeface="Arial" charset="0"/>
                <a:cs typeface="Arial" charset="0"/>
              </a:rPr>
              <a:t>Contra</a:t>
            </a:r>
            <a:r>
              <a:rPr lang="en-US" altLang="en-US" sz="2200" smtClean="0">
                <a:latin typeface="Arial" charset="0"/>
                <a:cs typeface="Arial" charset="0"/>
              </a:rPr>
              <a:t> – This shows a serious lack of understanding about the world’s religions.  While most do advocate goodness and generosity, some do </a:t>
            </a:r>
            <a:r>
              <a:rPr lang="en-US" altLang="en-US" sz="2200" u="sng" smtClean="0">
                <a:latin typeface="Arial" charset="0"/>
                <a:cs typeface="Arial" charset="0"/>
              </a:rPr>
              <a:t>not</a:t>
            </a:r>
            <a:r>
              <a:rPr lang="en-US" altLang="en-US" sz="2200" smtClean="0">
                <a:latin typeface="Arial" charset="0"/>
                <a:cs typeface="Arial" charset="0"/>
              </a:rPr>
              <a:t> believe in the existence of God at all; some do not believe in a </a:t>
            </a:r>
            <a:r>
              <a:rPr lang="en-US" altLang="en-US" sz="2200" i="1" smtClean="0">
                <a:latin typeface="Arial" charset="0"/>
                <a:cs typeface="Arial" charset="0"/>
              </a:rPr>
              <a:t>personal</a:t>
            </a:r>
            <a:r>
              <a:rPr lang="en-US" altLang="en-US" sz="2200" smtClean="0">
                <a:latin typeface="Arial" charset="0"/>
                <a:cs typeface="Arial" charset="0"/>
              </a:rPr>
              <a:t> God we can relate to; some have no belief in an afterlife or salvation; some propose multiple gods versus One God; some propose salvation as the result of good works, etc.</a:t>
            </a:r>
          </a:p>
          <a:p>
            <a:pPr marL="1263650" lvl="3" indent="-350838" eaLnBrk="1" hangingPunct="1">
              <a:lnSpc>
                <a:spcPct val="90000"/>
              </a:lnSpc>
              <a:buClr>
                <a:schemeClr val="tx1"/>
              </a:buClr>
              <a:buSzPct val="80000"/>
              <a:buFont typeface="Wingdings" pitchFamily="2" charset="2"/>
              <a:buChar char="Ø"/>
            </a:pPr>
            <a:endParaRPr lang="en-US" altLang="en-US" sz="2000" smtClean="0">
              <a:latin typeface="Arial" charset="0"/>
              <a:cs typeface="Arial" charset="0"/>
            </a:endParaRPr>
          </a:p>
          <a:p>
            <a:pPr marL="1263650" lvl="3" indent="-350838" eaLnBrk="1" hangingPunct="1">
              <a:lnSpc>
                <a:spcPct val="90000"/>
              </a:lnSpc>
              <a:buClr>
                <a:schemeClr val="tx1"/>
              </a:buClr>
              <a:buSzPct val="80000"/>
              <a:buFont typeface="Wingdings" pitchFamily="2" charset="2"/>
              <a:buChar char="Ø"/>
            </a:pPr>
            <a:r>
              <a:rPr lang="en-US" altLang="en-US" sz="2200" u="sng" smtClean="0">
                <a:latin typeface="Arial" charset="0"/>
                <a:cs typeface="Arial" charset="0"/>
              </a:rPr>
              <a:t>Contra</a:t>
            </a:r>
            <a:r>
              <a:rPr lang="en-US" altLang="en-US" sz="2200" smtClean="0">
                <a:latin typeface="Arial" charset="0"/>
                <a:cs typeface="Arial" charset="0"/>
              </a:rPr>
              <a:t> – G.K Chesterton observed that the idea that all faiths believe the same things but just practice their religions differently is the </a:t>
            </a:r>
            <a:r>
              <a:rPr lang="en-US" altLang="en-US" sz="2200" u="sng" smtClean="0">
                <a:latin typeface="Arial" charset="0"/>
                <a:cs typeface="Arial" charset="0"/>
              </a:rPr>
              <a:t>exact opposite</a:t>
            </a:r>
            <a:r>
              <a:rPr lang="en-US" altLang="en-US" sz="2200" smtClean="0">
                <a:latin typeface="Arial" charset="0"/>
                <a:cs typeface="Arial" charset="0"/>
              </a:rPr>
              <a:t> of the truth: ALL religions have some sort of priests/ministers/shamans; and all religions practice some sort of ritual/ liturgy/rite; but what they actually BELIEVE is VERY different indeed.</a:t>
            </a:r>
          </a:p>
        </p:txBody>
      </p:sp>
      <p:sp>
        <p:nvSpPr>
          <p:cNvPr id="8194" name="Rectangle 2"/>
          <p:cNvSpPr>
            <a:spLocks noGrp="1" noChangeArrowheads="1"/>
          </p:cNvSpPr>
          <p:nvPr>
            <p:ph type="title"/>
          </p:nvPr>
        </p:nvSpPr>
        <p:spPr>
          <a:xfrm>
            <a:off x="304800" y="3810"/>
            <a:ext cx="88392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Is Christianity Exclusively True?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fade">
                                      <p:cBhvr>
                                        <p:cTn id="28" dur="1000"/>
                                        <p:tgtEl>
                                          <p:spTgt spid="8195">
                                            <p:txEl>
                                              <p:pRg st="5" end="5"/>
                                            </p:txEl>
                                          </p:spTgt>
                                        </p:tgtEl>
                                      </p:cBhvr>
                                    </p:animEffect>
                                    <p:anim calcmode="lin" valueType="num">
                                      <p:cBhvr>
                                        <p:cTn id="29"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8915400" cy="6553200"/>
          </a:xfrm>
        </p:spPr>
        <p:txBody>
          <a:bodyPr/>
          <a:lstStyle/>
          <a:p>
            <a:pPr marL="742950" lvl="1" indent="-350838" eaLnBrk="1" hangingPunct="1">
              <a:lnSpc>
                <a:spcPct val="90000"/>
              </a:lnSpc>
              <a:buClr>
                <a:schemeClr val="tx1"/>
              </a:buClr>
              <a:buSzPct val="80000"/>
              <a:buFont typeface="Wingdings" pitchFamily="2" charset="2"/>
              <a:buChar char="Ø"/>
              <a:defRPr/>
            </a:pPr>
            <a:r>
              <a:rPr lang="en-US" altLang="en-US" b="1" dirty="0" smtClean="0">
                <a:latin typeface="Arial" charset="0"/>
                <a:cs typeface="Arial" charset="0"/>
              </a:rPr>
              <a:t>Argument from Divine Transcendence </a:t>
            </a:r>
            <a:r>
              <a:rPr lang="en-US" altLang="en-US" dirty="0" smtClean="0">
                <a:latin typeface="Arial" charset="0"/>
                <a:cs typeface="Arial" charset="0"/>
              </a:rPr>
              <a:t>– this emphasizes our ignorance about God, and how we therefore cannot declare what we believe to be right and others wrong.</a:t>
            </a:r>
          </a:p>
          <a:p>
            <a:pPr marL="630237" lvl="2" indent="0" eaLnBrk="1" hangingPunct="1">
              <a:lnSpc>
                <a:spcPct val="90000"/>
              </a:lnSpc>
              <a:buClr>
                <a:schemeClr val="tx1"/>
              </a:buClr>
              <a:buSzPct val="80000"/>
              <a:buFont typeface="Wingdings 2" pitchFamily="18" charset="2"/>
              <a:buNone/>
              <a:defRPr/>
            </a:pPr>
            <a:endParaRPr lang="en-US" altLang="en-US" sz="400" dirty="0" smtClean="0">
              <a:latin typeface="Arial" charset="0"/>
              <a:cs typeface="Arial" charset="0"/>
            </a:endParaRPr>
          </a:p>
          <a:p>
            <a:pPr marL="1265237" lvl="3" indent="-350838" eaLnBrk="1" hangingPunct="1">
              <a:lnSpc>
                <a:spcPct val="90000"/>
              </a:lnSpc>
              <a:buClr>
                <a:schemeClr val="tx1"/>
              </a:buClr>
              <a:buSzPct val="80000"/>
              <a:buFont typeface="Wingdings" pitchFamily="2" charset="2"/>
              <a:buChar char="Ø"/>
              <a:defRPr/>
            </a:pPr>
            <a:r>
              <a:rPr lang="en-US" altLang="en-US" sz="2200" u="sng" dirty="0" smtClean="0">
                <a:latin typeface="Arial" charset="0"/>
                <a:cs typeface="Arial" charset="0"/>
              </a:rPr>
              <a:t>Contra</a:t>
            </a:r>
            <a:r>
              <a:rPr lang="en-US" altLang="en-US" sz="2200" dirty="0" smtClean="0">
                <a:latin typeface="Arial" charset="0"/>
                <a:cs typeface="Arial" charset="0"/>
              </a:rPr>
              <a:t> – While it is true that we are called to have humility and compassion, we also must acknowledge that Christianity (at least) is a revealed religion.  So what we know about God is not dependent on our own abilities, but on God’s grace in revealing Himself to us.</a:t>
            </a:r>
          </a:p>
          <a:p>
            <a:pPr marL="1265237" lvl="3" indent="-350838" eaLnBrk="1" hangingPunct="1">
              <a:lnSpc>
                <a:spcPct val="90000"/>
              </a:lnSpc>
              <a:buClr>
                <a:schemeClr val="tx1"/>
              </a:buClr>
              <a:buSzPct val="80000"/>
              <a:buFont typeface="Wingdings" pitchFamily="2" charset="2"/>
              <a:buChar char="Ø"/>
              <a:defRPr/>
            </a:pPr>
            <a:endParaRPr lang="en-US" altLang="en-US" sz="400" b="1" dirty="0" smtClean="0">
              <a:latin typeface="Arial" charset="0"/>
              <a:cs typeface="Arial" charset="0"/>
            </a:endParaRPr>
          </a:p>
          <a:p>
            <a:pPr marL="742950" lvl="1" indent="-350838" eaLnBrk="1" hangingPunct="1">
              <a:lnSpc>
                <a:spcPct val="90000"/>
              </a:lnSpc>
              <a:buClr>
                <a:schemeClr val="tx1"/>
              </a:buClr>
              <a:buSzPct val="80000"/>
              <a:buFont typeface="Wingdings" pitchFamily="2" charset="2"/>
              <a:buChar char="Ø"/>
              <a:defRPr/>
            </a:pPr>
            <a:r>
              <a:rPr lang="en-US" altLang="en-US" b="1" dirty="0" smtClean="0">
                <a:latin typeface="Arial" charset="0"/>
                <a:cs typeface="Arial" charset="0"/>
              </a:rPr>
              <a:t>Argument from the Relativity of Truth and Logic –</a:t>
            </a:r>
            <a:r>
              <a:rPr lang="en-US" altLang="en-US" dirty="0" smtClean="0">
                <a:latin typeface="Arial" charset="0"/>
                <a:cs typeface="Arial" charset="0"/>
              </a:rPr>
              <a:t> this argues that appeals to reason or logic (like the Law of Non-Contradiction) to make absolute truth claims regarding exclusivity in religious belief is wrong and that only experience (but </a:t>
            </a:r>
            <a:r>
              <a:rPr lang="en-US" altLang="en-US" i="1" dirty="0" smtClean="0">
                <a:latin typeface="Arial" charset="0"/>
                <a:cs typeface="Arial" charset="0"/>
              </a:rPr>
              <a:t>not</a:t>
            </a:r>
            <a:r>
              <a:rPr lang="en-US" altLang="en-US" dirty="0" smtClean="0">
                <a:latin typeface="Arial" charset="0"/>
                <a:cs typeface="Arial" charset="0"/>
              </a:rPr>
              <a:t> reason) are relevant to religious belief.</a:t>
            </a:r>
          </a:p>
          <a:p>
            <a:pPr marL="1263650" lvl="2" indent="-342900" eaLnBrk="1" hangingPunct="1">
              <a:lnSpc>
                <a:spcPct val="90000"/>
              </a:lnSpc>
              <a:buClr>
                <a:schemeClr val="tx1"/>
              </a:buClr>
              <a:buSzPct val="80000"/>
              <a:buFont typeface="Wingdings" panose="05000000000000000000" pitchFamily="2" charset="2"/>
              <a:buChar char="Ø"/>
              <a:defRPr/>
            </a:pPr>
            <a:r>
              <a:rPr lang="en-US" altLang="en-US" sz="2200" u="sng" dirty="0" smtClean="0">
                <a:latin typeface="Arial" charset="0"/>
                <a:cs typeface="Arial" charset="0"/>
              </a:rPr>
              <a:t>Contra</a:t>
            </a:r>
            <a:r>
              <a:rPr lang="en-US" altLang="en-US" sz="2200" dirty="0" smtClean="0">
                <a:latin typeface="Arial" charset="0"/>
                <a:cs typeface="Arial" charset="0"/>
              </a:rPr>
              <a:t> – Why must we abandon reason and logic when speaking of God, when we are unwilling to do so in any other considerations?</a:t>
            </a:r>
          </a:p>
          <a:p>
            <a:pPr marL="1263650" lvl="2" indent="-342900" eaLnBrk="1" hangingPunct="1">
              <a:lnSpc>
                <a:spcPct val="90000"/>
              </a:lnSpc>
              <a:buClr>
                <a:schemeClr val="tx1"/>
              </a:buClr>
              <a:buSzPct val="80000"/>
              <a:buFont typeface="Wingdings" panose="05000000000000000000" pitchFamily="2" charset="2"/>
              <a:buChar char="Ø"/>
              <a:defRPr/>
            </a:pPr>
            <a:r>
              <a:rPr lang="en-US" altLang="en-US" sz="2200" u="sng" dirty="0" smtClean="0">
                <a:latin typeface="Arial" charset="0"/>
                <a:cs typeface="Arial" charset="0"/>
              </a:rPr>
              <a:t>Contra</a:t>
            </a:r>
            <a:r>
              <a:rPr lang="en-US" altLang="en-US" sz="2200" dirty="0" smtClean="0">
                <a:latin typeface="Arial" charset="0"/>
                <a:cs typeface="Arial" charset="0"/>
              </a:rPr>
              <a:t> – In saying we cannot make any absolute truth claims about religion, the relativists are making an absolute truth claim, and so are self-defeating.</a:t>
            </a:r>
            <a:r>
              <a:rPr lang="en-US" altLang="en-US" dirty="0" smtClean="0">
                <a:latin typeface="Arial" charset="0"/>
                <a:cs typeface="Arial" charset="0"/>
              </a:rPr>
              <a:t> </a:t>
            </a:r>
          </a:p>
        </p:txBody>
      </p:sp>
      <p:sp>
        <p:nvSpPr>
          <p:cNvPr id="8194" name="Rectangle 2"/>
          <p:cNvSpPr>
            <a:spLocks noGrp="1" noChangeArrowheads="1"/>
          </p:cNvSpPr>
          <p:nvPr>
            <p:ph type="title"/>
          </p:nvPr>
        </p:nvSpPr>
        <p:spPr>
          <a:xfrm>
            <a:off x="304800" y="3810"/>
            <a:ext cx="88392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Is Christianity Exclusively True?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fade">
                                      <p:cBhvr>
                                        <p:cTn id="28" dur="1000"/>
                                        <p:tgtEl>
                                          <p:spTgt spid="8195">
                                            <p:txEl>
                                              <p:pRg st="5" end="5"/>
                                            </p:txEl>
                                          </p:spTgt>
                                        </p:tgtEl>
                                      </p:cBhvr>
                                    </p:animEffect>
                                    <p:anim calcmode="lin" valueType="num">
                                      <p:cBhvr>
                                        <p:cTn id="29"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animEffect transition="in" filter="fade">
                                      <p:cBhvr>
                                        <p:cTn id="35" dur="1000"/>
                                        <p:tgtEl>
                                          <p:spTgt spid="8195">
                                            <p:txEl>
                                              <p:pRg st="6" end="6"/>
                                            </p:txEl>
                                          </p:spTgt>
                                        </p:tgtEl>
                                      </p:cBhvr>
                                    </p:animEffect>
                                    <p:anim calcmode="lin" valueType="num">
                                      <p:cBhvr>
                                        <p:cTn id="36"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763000" cy="6553200"/>
          </a:xfrm>
        </p:spPr>
        <p:txBody>
          <a:bodyPr/>
          <a:lstStyle/>
          <a:p>
            <a:pPr marL="981075" lvl="2" indent="-350838"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Argument from Relativity of Religious Perception </a:t>
            </a:r>
            <a:r>
              <a:rPr lang="en-US" altLang="en-US" dirty="0" smtClean="0">
                <a:latin typeface="Arial" charset="0"/>
                <a:cs typeface="Arial" charset="0"/>
              </a:rPr>
              <a:t>–  </a:t>
            </a:r>
            <a:r>
              <a:rPr lang="en-US" altLang="en-US" sz="2400" dirty="0" smtClean="0">
                <a:latin typeface="Arial" charset="0"/>
                <a:cs typeface="Arial" charset="0"/>
              </a:rPr>
              <a:t>the suggestion that we cannot be so sure of our religious beliefs, as we all experience them through our own filters of perception, and so not be sure of their absolute truth.</a:t>
            </a:r>
          </a:p>
          <a:p>
            <a:pPr marL="981075" lvl="2" indent="-350838" eaLnBrk="1" hangingPunct="1">
              <a:lnSpc>
                <a:spcPct val="90000"/>
              </a:lnSpc>
              <a:buClr>
                <a:schemeClr val="tx1"/>
              </a:buClr>
              <a:buSzPct val="80000"/>
              <a:buFont typeface="Wingdings" pitchFamily="2" charset="2"/>
              <a:buChar char="Ø"/>
              <a:defRPr/>
            </a:pPr>
            <a:endParaRPr lang="en-US" altLang="en-US" sz="800" dirty="0">
              <a:latin typeface="Arial" charset="0"/>
              <a:cs typeface="Arial" charset="0"/>
            </a:endParaRPr>
          </a:p>
          <a:p>
            <a:pPr marL="1379538" lvl="2" indent="-344488" eaLnBrk="1" hangingPunct="1">
              <a:lnSpc>
                <a:spcPct val="90000"/>
              </a:lnSpc>
              <a:buClr>
                <a:schemeClr val="tx1"/>
              </a:buClr>
              <a:buSzPct val="80000"/>
              <a:buFont typeface="Wingdings" pitchFamily="2" charset="2"/>
              <a:buChar char="Ø"/>
              <a:defRPr/>
            </a:pPr>
            <a:r>
              <a:rPr lang="en-US" altLang="en-US" sz="2400" u="sng" dirty="0" smtClean="0">
                <a:latin typeface="Arial" charset="0"/>
                <a:cs typeface="Arial" charset="0"/>
              </a:rPr>
              <a:t>Contra</a:t>
            </a:r>
            <a:r>
              <a:rPr lang="en-US" altLang="en-US" sz="2400" dirty="0" smtClean="0">
                <a:latin typeface="Arial" charset="0"/>
                <a:cs typeface="Arial" charset="0"/>
              </a:rPr>
              <a:t> – Rather than arguing against religion exclusivism, this argument actually suggests there might be no such thing as a legitimate religious belief of </a:t>
            </a:r>
            <a:r>
              <a:rPr lang="en-US" altLang="en-US" sz="2400" u="sng" dirty="0" smtClean="0">
                <a:latin typeface="Arial" charset="0"/>
                <a:cs typeface="Arial" charset="0"/>
              </a:rPr>
              <a:t>any</a:t>
            </a:r>
            <a:r>
              <a:rPr lang="en-US" altLang="en-US" sz="2400" dirty="0" smtClean="0">
                <a:latin typeface="Arial" charset="0"/>
                <a:cs typeface="Arial" charset="0"/>
              </a:rPr>
              <a:t> kind.  However, if any religious belief is possible, then it is still possible that one is more right than others.</a:t>
            </a:r>
          </a:p>
          <a:p>
            <a:pPr marL="1379538" lvl="2" indent="-344488"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marL="1379538" lvl="2" indent="-344488" eaLnBrk="1" hangingPunct="1">
              <a:lnSpc>
                <a:spcPct val="90000"/>
              </a:lnSpc>
              <a:buClr>
                <a:schemeClr val="tx1"/>
              </a:buClr>
              <a:buSzPct val="80000"/>
              <a:buFont typeface="Wingdings" pitchFamily="2" charset="2"/>
              <a:buChar char="Ø"/>
              <a:defRPr/>
            </a:pPr>
            <a:r>
              <a:rPr lang="en-US" altLang="en-US" sz="2400" u="sng" dirty="0" smtClean="0">
                <a:latin typeface="Arial" charset="0"/>
                <a:cs typeface="Arial" charset="0"/>
              </a:rPr>
              <a:t>Contra</a:t>
            </a:r>
            <a:r>
              <a:rPr lang="en-US" altLang="en-US" sz="2400" dirty="0" smtClean="0">
                <a:latin typeface="Arial" charset="0"/>
                <a:cs typeface="Arial" charset="0"/>
              </a:rPr>
              <a:t> – This argument actually counters that </a:t>
            </a:r>
            <a:r>
              <a:rPr lang="en-US" altLang="en-US" sz="2400" i="1" dirty="0" smtClean="0">
                <a:latin typeface="Arial" charset="0"/>
                <a:cs typeface="Arial" charset="0"/>
              </a:rPr>
              <a:t>Argument from Religious Pluralism </a:t>
            </a:r>
            <a:r>
              <a:rPr lang="en-US" altLang="en-US" sz="2400" dirty="0" smtClean="0">
                <a:latin typeface="Arial" charset="0"/>
                <a:cs typeface="Arial" charset="0"/>
              </a:rPr>
              <a:t>by suggesting the existence of so many different belief systems may just be products of individualized perceptions – rather than to argue against one system being correct when others are mistaken. </a:t>
            </a:r>
          </a:p>
        </p:txBody>
      </p:sp>
      <p:sp>
        <p:nvSpPr>
          <p:cNvPr id="8194" name="Rectangle 2"/>
          <p:cNvSpPr>
            <a:spLocks noGrp="1" noChangeArrowheads="1"/>
          </p:cNvSpPr>
          <p:nvPr>
            <p:ph type="title"/>
          </p:nvPr>
        </p:nvSpPr>
        <p:spPr>
          <a:xfrm>
            <a:off x="304800" y="3810"/>
            <a:ext cx="88392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Is Christianity Exclusively True?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9067800" cy="6553200"/>
          </a:xfrm>
        </p:spPr>
        <p:txBody>
          <a:bodyPr/>
          <a:lstStyle/>
          <a:p>
            <a:pPr marL="742950" lvl="1" indent="-350838"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Given (as we have argued) that it’s legitimate to hold one religious belief as being more true than others, why do we think Christianity is that true belief?</a:t>
            </a:r>
          </a:p>
          <a:p>
            <a:pPr marL="742950" lvl="1" indent="-350838" eaLnBrk="1" hangingPunct="1">
              <a:lnSpc>
                <a:spcPct val="90000"/>
              </a:lnSpc>
              <a:buClr>
                <a:schemeClr val="tx1"/>
              </a:buClr>
              <a:buSzPct val="80000"/>
              <a:buFont typeface="Wingdings" pitchFamily="2" charset="2"/>
              <a:buChar char="Ø"/>
              <a:defRPr/>
            </a:pPr>
            <a:endParaRPr lang="en-US" altLang="en-US" sz="1200" dirty="0">
              <a:latin typeface="Arial" charset="0"/>
              <a:cs typeface="Arial" charset="0"/>
            </a:endParaRPr>
          </a:p>
          <a:p>
            <a:pPr marL="742950" lvl="1" indent="-350838"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The historical witness</a:t>
            </a:r>
            <a:r>
              <a:rPr lang="en-US" altLang="en-US" dirty="0" smtClean="0">
                <a:latin typeface="Arial" charset="0"/>
                <a:cs typeface="Arial" charset="0"/>
              </a:rPr>
              <a:t>, especially to the life, miracles and especially the resurrection and ascension of Jesus.</a:t>
            </a:r>
          </a:p>
          <a:p>
            <a:pPr marL="742950" lvl="1" indent="-350838" eaLnBrk="1" hangingPunct="1">
              <a:lnSpc>
                <a:spcPct val="90000"/>
              </a:lnSpc>
              <a:buClr>
                <a:schemeClr val="tx1"/>
              </a:buClr>
              <a:buSzPct val="80000"/>
              <a:buFont typeface="Wingdings" pitchFamily="2" charset="2"/>
              <a:buChar char="Ø"/>
              <a:defRPr/>
            </a:pPr>
            <a:endParaRPr lang="en-US" altLang="en-US" sz="1100" dirty="0" smtClean="0">
              <a:latin typeface="Arial" charset="0"/>
              <a:cs typeface="Arial" charset="0"/>
            </a:endParaRPr>
          </a:p>
          <a:p>
            <a:pPr marL="1381125" lvl="1" indent="-350838" eaLnBrk="1" hangingPunct="1">
              <a:lnSpc>
                <a:spcPct val="90000"/>
              </a:lnSpc>
              <a:buClr>
                <a:schemeClr val="tx1"/>
              </a:buClr>
              <a:buSzPct val="80000"/>
              <a:buFont typeface="Wingdings" pitchFamily="2" charset="2"/>
              <a:buChar char="Ø"/>
              <a:defRPr/>
            </a:pPr>
            <a:r>
              <a:rPr lang="en-US" altLang="en-US" b="1" u="sng" dirty="0" smtClean="0">
                <a:latin typeface="Arial" charset="0"/>
                <a:cs typeface="Arial" charset="0"/>
              </a:rPr>
              <a:t>Miracle</a:t>
            </a:r>
            <a:r>
              <a:rPr lang="en-US" altLang="en-US" dirty="0" smtClean="0">
                <a:latin typeface="Arial" charset="0"/>
                <a:cs typeface="Arial" charset="0"/>
              </a:rPr>
              <a:t> – an event or occurrence in which God acts, or allows his servants to act, with intentionality in a way not limited by the usual boundaries of natural law which He has put in place.</a:t>
            </a:r>
          </a:p>
          <a:p>
            <a:pPr marL="742950" lvl="1" indent="-350838" eaLnBrk="1" hangingPunct="1">
              <a:lnSpc>
                <a:spcPct val="90000"/>
              </a:lnSpc>
              <a:buClr>
                <a:schemeClr val="tx1"/>
              </a:buClr>
              <a:buSzPct val="80000"/>
              <a:buFont typeface="Wingdings" pitchFamily="2" charset="2"/>
              <a:buChar char="Ø"/>
              <a:defRPr/>
            </a:pPr>
            <a:endParaRPr lang="en-US" altLang="en-US" sz="400" dirty="0">
              <a:latin typeface="Arial" charset="0"/>
              <a:cs typeface="Arial" charset="0"/>
            </a:endParaRPr>
          </a:p>
          <a:p>
            <a:pPr marL="742950" lvl="1" indent="-350838"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The Scriptural witness</a:t>
            </a:r>
            <a:r>
              <a:rPr lang="en-US" altLang="en-US" dirty="0" smtClean="0">
                <a:latin typeface="Arial" charset="0"/>
                <a:cs typeface="Arial" charset="0"/>
              </a:rPr>
              <a:t>, and the power and truth reflected there.</a:t>
            </a:r>
          </a:p>
          <a:p>
            <a:pPr marL="742950" lvl="1" indent="-350838"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marL="742950" lvl="1" indent="-350838"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The Church throughout history</a:t>
            </a:r>
            <a:r>
              <a:rPr lang="en-US" altLang="en-US" dirty="0" smtClean="0">
                <a:latin typeface="Arial" charset="0"/>
                <a:cs typeface="Arial" charset="0"/>
              </a:rPr>
              <a:t>.</a:t>
            </a:r>
          </a:p>
          <a:p>
            <a:pPr marL="742950" lvl="1" indent="-350838"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marL="742950" lvl="1" indent="-350838"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The record of personal experience and changed lives</a:t>
            </a:r>
            <a:r>
              <a:rPr lang="en-US" altLang="en-US" dirty="0">
                <a:latin typeface="Arial" charset="0"/>
                <a:cs typeface="Arial" charset="0"/>
              </a:rPr>
              <a:t> </a:t>
            </a:r>
            <a:r>
              <a:rPr lang="en-US" altLang="en-US" dirty="0" smtClean="0">
                <a:latin typeface="Arial" charset="0"/>
                <a:cs typeface="Arial" charset="0"/>
              </a:rPr>
              <a:t>over the past 2000 years.</a:t>
            </a:r>
          </a:p>
          <a:p>
            <a:pPr marL="742950" lvl="1" indent="-350838" eaLnBrk="1" hangingPunct="1">
              <a:lnSpc>
                <a:spcPct val="90000"/>
              </a:lnSpc>
              <a:buClr>
                <a:schemeClr val="tx1"/>
              </a:buClr>
              <a:buSzPct val="80000"/>
              <a:buFont typeface="Wingdings" pitchFamily="2" charset="2"/>
              <a:buChar char="Ø"/>
              <a:defRPr/>
            </a:pPr>
            <a:endParaRPr lang="en-US" altLang="en-US" sz="400" dirty="0">
              <a:latin typeface="Arial" charset="0"/>
              <a:cs typeface="Arial" charset="0"/>
            </a:endParaRPr>
          </a:p>
          <a:p>
            <a:pPr marL="742950" lvl="1" indent="-350838"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The unique ability of Christianity to respond to the problem of evil</a:t>
            </a:r>
            <a:r>
              <a:rPr lang="en-US" altLang="en-US" dirty="0" smtClean="0">
                <a:latin typeface="Arial" charset="0"/>
                <a:cs typeface="Arial" charset="0"/>
              </a:rPr>
              <a:t>.</a:t>
            </a:r>
          </a:p>
          <a:p>
            <a:pPr marL="742950" lvl="1" indent="-350838" eaLnBrk="1" hangingPunct="1">
              <a:lnSpc>
                <a:spcPct val="90000"/>
              </a:lnSpc>
              <a:buClr>
                <a:schemeClr val="tx1"/>
              </a:buClr>
              <a:buSzPct val="80000"/>
              <a:buFont typeface="Wingdings" pitchFamily="2" charset="2"/>
              <a:buChar char="Ø"/>
              <a:defRPr/>
            </a:pPr>
            <a:endParaRPr lang="en-US" altLang="en-US" dirty="0" smtClean="0">
              <a:latin typeface="Arial" charset="0"/>
              <a:cs typeface="Arial" charset="0"/>
            </a:endParaRPr>
          </a:p>
        </p:txBody>
      </p:sp>
      <p:sp>
        <p:nvSpPr>
          <p:cNvPr id="8194" name="Rectangle 2"/>
          <p:cNvSpPr>
            <a:spLocks noGrp="1" noChangeArrowheads="1"/>
          </p:cNvSpPr>
          <p:nvPr>
            <p:ph type="title"/>
          </p:nvPr>
        </p:nvSpPr>
        <p:spPr>
          <a:xfrm>
            <a:off x="304800" y="3810"/>
            <a:ext cx="88392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The Problem of Miracles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8" end="8"/>
                                            </p:txEl>
                                          </p:spTgt>
                                        </p:tgtEl>
                                        <p:attrNameLst>
                                          <p:attrName>style.visibility</p:attrName>
                                        </p:attrNameLst>
                                      </p:cBhvr>
                                      <p:to>
                                        <p:strVal val="visible"/>
                                      </p:to>
                                    </p:set>
                                    <p:animEffect transition="in" filter="fade">
                                      <p:cBhvr>
                                        <p:cTn id="35" dur="1000"/>
                                        <p:tgtEl>
                                          <p:spTgt spid="8195">
                                            <p:txEl>
                                              <p:pRg st="8" end="8"/>
                                            </p:txEl>
                                          </p:spTgt>
                                        </p:tgtEl>
                                      </p:cBhvr>
                                    </p:animEffect>
                                    <p:anim calcmode="lin" valueType="num">
                                      <p:cBhvr>
                                        <p:cTn id="36"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10" end="10"/>
                                            </p:txEl>
                                          </p:spTgt>
                                        </p:tgtEl>
                                        <p:attrNameLst>
                                          <p:attrName>style.visibility</p:attrName>
                                        </p:attrNameLst>
                                      </p:cBhvr>
                                      <p:to>
                                        <p:strVal val="visible"/>
                                      </p:to>
                                    </p:set>
                                    <p:animEffect transition="in" filter="fade">
                                      <p:cBhvr>
                                        <p:cTn id="42" dur="1000"/>
                                        <p:tgtEl>
                                          <p:spTgt spid="8195">
                                            <p:txEl>
                                              <p:pRg st="10" end="10"/>
                                            </p:txEl>
                                          </p:spTgt>
                                        </p:tgtEl>
                                      </p:cBhvr>
                                    </p:animEffect>
                                    <p:anim calcmode="lin" valueType="num">
                                      <p:cBhvr>
                                        <p:cTn id="43"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8195">
                                            <p:txEl>
                                              <p:pRg st="12" end="12"/>
                                            </p:txEl>
                                          </p:spTgt>
                                        </p:tgtEl>
                                        <p:attrNameLst>
                                          <p:attrName>style.visibility</p:attrName>
                                        </p:attrNameLst>
                                      </p:cBhvr>
                                      <p:to>
                                        <p:strVal val="visible"/>
                                      </p:to>
                                    </p:set>
                                    <p:animEffect transition="in" filter="fade">
                                      <p:cBhvr>
                                        <p:cTn id="49" dur="1000"/>
                                        <p:tgtEl>
                                          <p:spTgt spid="8195">
                                            <p:txEl>
                                              <p:pRg st="12" end="12"/>
                                            </p:txEl>
                                          </p:spTgt>
                                        </p:tgtEl>
                                      </p:cBhvr>
                                    </p:animEffect>
                                    <p:anim calcmode="lin" valueType="num">
                                      <p:cBhvr>
                                        <p:cTn id="50" dur="1000" fill="hold"/>
                                        <p:tgtEl>
                                          <p:spTgt spid="8195">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533400"/>
            <a:ext cx="9067800" cy="6553200"/>
          </a:xfrm>
        </p:spPr>
        <p:txBody>
          <a:bodyPr/>
          <a:lstStyle/>
          <a:p>
            <a:pPr marL="742950" lvl="1" indent="-350838" eaLnBrk="1" hangingPunct="1">
              <a:lnSpc>
                <a:spcPct val="90000"/>
              </a:lnSpc>
              <a:buClr>
                <a:schemeClr val="tx1"/>
              </a:buClr>
              <a:buSzPct val="80000"/>
              <a:buFont typeface="Wingdings" pitchFamily="2" charset="2"/>
              <a:buChar char="Ø"/>
            </a:pPr>
            <a:r>
              <a:rPr lang="en-US" altLang="en-US" smtClean="0">
                <a:latin typeface="Arial" charset="0"/>
                <a:cs typeface="Arial" charset="0"/>
              </a:rPr>
              <a:t>What is “science” – how should it properly be defined?</a:t>
            </a:r>
          </a:p>
          <a:p>
            <a:pPr marL="742950" lvl="1" indent="-350838" eaLnBrk="1" hangingPunct="1">
              <a:lnSpc>
                <a:spcPct val="90000"/>
              </a:lnSpc>
              <a:buClr>
                <a:schemeClr val="tx1"/>
              </a:buClr>
              <a:buSzPct val="80000"/>
              <a:buFont typeface="Wingdings" pitchFamily="2" charset="2"/>
              <a:buChar char="Ø"/>
            </a:pPr>
            <a:r>
              <a:rPr lang="en-US" altLang="en-US" smtClean="0">
                <a:latin typeface="Arial" charset="0"/>
                <a:cs typeface="Arial" charset="0"/>
              </a:rPr>
              <a:t>What are the limits of science?</a:t>
            </a:r>
          </a:p>
          <a:p>
            <a:pPr marL="742950" lvl="1" indent="-350838" eaLnBrk="1" hangingPunct="1">
              <a:lnSpc>
                <a:spcPct val="90000"/>
              </a:lnSpc>
              <a:buClr>
                <a:schemeClr val="tx1"/>
              </a:buClr>
              <a:buSzPct val="80000"/>
              <a:buFont typeface="Wingdings" pitchFamily="2" charset="2"/>
              <a:buChar char="Ø"/>
            </a:pPr>
            <a:endParaRPr lang="en-US" altLang="en-US" smtClean="0">
              <a:latin typeface="Arial" charset="0"/>
              <a:cs typeface="Arial" charset="0"/>
            </a:endParaRPr>
          </a:p>
          <a:p>
            <a:pPr marL="742950" lvl="1" indent="-350838" eaLnBrk="1" hangingPunct="1">
              <a:lnSpc>
                <a:spcPct val="90000"/>
              </a:lnSpc>
              <a:buClr>
                <a:schemeClr val="tx1"/>
              </a:buClr>
              <a:buSzPct val="80000"/>
              <a:buFont typeface="Wingdings" pitchFamily="2" charset="2"/>
              <a:buChar char="Ø"/>
            </a:pPr>
            <a:r>
              <a:rPr lang="en-US" altLang="en-US" smtClean="0">
                <a:latin typeface="Arial" charset="0"/>
                <a:cs typeface="Arial" charset="0"/>
              </a:rPr>
              <a:t>Science is hard to define specifically, but we might say science is </a:t>
            </a:r>
            <a:r>
              <a:rPr lang="en-US" altLang="en-US" i="1" smtClean="0">
                <a:latin typeface="Arial" charset="0"/>
                <a:cs typeface="Arial" charset="0"/>
              </a:rPr>
              <a:t>“the systematic inquiry into the natural world which aims to organize, predict and explain empirical data.”</a:t>
            </a:r>
          </a:p>
          <a:p>
            <a:pPr marL="742950" lvl="1" indent="-350838" eaLnBrk="1" hangingPunct="1">
              <a:lnSpc>
                <a:spcPct val="90000"/>
              </a:lnSpc>
              <a:buClr>
                <a:schemeClr val="tx1"/>
              </a:buClr>
              <a:buSzPct val="80000"/>
              <a:buFont typeface="Wingdings" pitchFamily="2" charset="2"/>
              <a:buChar char="Ø"/>
            </a:pPr>
            <a:endParaRPr lang="en-US" altLang="en-US" smtClean="0">
              <a:latin typeface="Arial" charset="0"/>
              <a:cs typeface="Arial" charset="0"/>
            </a:endParaRPr>
          </a:p>
        </p:txBody>
      </p:sp>
      <p:sp>
        <p:nvSpPr>
          <p:cNvPr id="8194" name="Rectangle 2"/>
          <p:cNvSpPr>
            <a:spLocks noGrp="1" noChangeArrowheads="1"/>
          </p:cNvSpPr>
          <p:nvPr>
            <p:ph type="title"/>
          </p:nvPr>
        </p:nvSpPr>
        <p:spPr>
          <a:xfrm>
            <a:off x="304800" y="3810"/>
            <a:ext cx="8839200" cy="579438"/>
          </a:xfrm>
        </p:spPr>
        <p:txBody>
          <a:bodyPr>
            <a:noAutofit/>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Philosophy of Science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85800"/>
            <a:ext cx="8915400" cy="64008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Literally, it is </a:t>
            </a:r>
            <a:r>
              <a:rPr lang="en-US" sz="3200" i="1" dirty="0" smtClean="0">
                <a:latin typeface="Arial" panose="020B0604020202020204" pitchFamily="34" charset="0"/>
                <a:cs typeface="Arial" panose="020B0604020202020204" pitchFamily="34" charset="0"/>
              </a:rPr>
              <a:t>a love of wisdom </a:t>
            </a:r>
            <a:r>
              <a:rPr lang="en-US" sz="3200" dirty="0" smtClean="0">
                <a:latin typeface="Arial" panose="020B0604020202020204" pitchFamily="34" charset="0"/>
                <a:cs typeface="Arial" panose="020B0604020202020204" pitchFamily="34" charset="0"/>
              </a:rPr>
              <a:t>– </a:t>
            </a:r>
            <a:r>
              <a:rPr lang="en-US" sz="3200" i="1" dirty="0" err="1" smtClean="0">
                <a:latin typeface="Arial" panose="020B0604020202020204" pitchFamily="34" charset="0"/>
                <a:cs typeface="Arial" panose="020B0604020202020204" pitchFamily="34" charset="0"/>
              </a:rPr>
              <a:t>phileo</a:t>
            </a:r>
            <a:r>
              <a:rPr lang="en-US" sz="3200" dirty="0" smtClean="0">
                <a:latin typeface="Arial" panose="020B0604020202020204" pitchFamily="34" charset="0"/>
                <a:cs typeface="Arial" panose="020B0604020202020204" pitchFamily="34" charset="0"/>
              </a:rPr>
              <a:t> is Greek for “love,” </a:t>
            </a:r>
            <a:r>
              <a:rPr lang="en-US" sz="3200" i="1" dirty="0" err="1" smtClean="0">
                <a:latin typeface="Arial" panose="020B0604020202020204" pitchFamily="34" charset="0"/>
                <a:cs typeface="Arial" panose="020B0604020202020204" pitchFamily="34" charset="0"/>
              </a:rPr>
              <a:t>sophos</a:t>
            </a:r>
            <a:r>
              <a:rPr lang="en-US" sz="3200" i="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means “wisdom.”</a:t>
            </a:r>
          </a:p>
          <a:p>
            <a:pPr marL="110616" indent="0" eaLnBrk="1" fontAlgn="auto" hangingPunct="1">
              <a:lnSpc>
                <a:spcPct val="90000"/>
              </a:lnSpc>
              <a:spcBef>
                <a:spcPts val="324"/>
              </a:spcBef>
              <a:spcAft>
                <a:spcPts val="0"/>
              </a:spcAft>
              <a:buClr>
                <a:schemeClr val="tx1"/>
              </a:buClr>
              <a:buSzPct val="80000"/>
              <a:buFont typeface="Wingdings 3" pitchFamily="18" charset="2"/>
              <a:buNone/>
              <a:defRPr/>
            </a:pPr>
            <a:endParaRPr lang="en-US" sz="6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Philosophy </a:t>
            </a:r>
            <a:r>
              <a:rPr lang="en-US" sz="3200" dirty="0">
                <a:latin typeface="Arial" panose="020B0604020202020204" pitchFamily="34" charset="0"/>
                <a:cs typeface="Arial" panose="020B0604020202020204" pitchFamily="34" charset="0"/>
              </a:rPr>
              <a:t>is the critical examination of our foundational beliefs concerning the nature of reality, knowledge and truth; and our moral and social values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a:latin typeface="Arial" panose="020B0604020202020204" pitchFamily="34" charset="0"/>
                <a:cs typeface="Arial" panose="020B0604020202020204" pitchFamily="34" charset="0"/>
              </a:rPr>
              <a:t>P</a:t>
            </a:r>
            <a:r>
              <a:rPr lang="en-US" sz="3200" dirty="0" smtClean="0">
                <a:latin typeface="Arial" panose="020B0604020202020204" pitchFamily="34" charset="0"/>
                <a:cs typeface="Arial" panose="020B0604020202020204" pitchFamily="34" charset="0"/>
              </a:rPr>
              <a:t>hilosophy is the means and process by which we examine our lives and the meaning in our lives.</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b="1" dirty="0" smtClean="0">
                <a:latin typeface="Arial" panose="020B0604020202020204" pitchFamily="34" charset="0"/>
                <a:cs typeface="Arial" panose="020B0604020202020204" pitchFamily="34" charset="0"/>
              </a:rPr>
              <a:t>Philosophy is the attempt to think rationally and critically about life’s most important questions in order to obtain knowledge and wisdom about them.</a:t>
            </a:r>
          </a:p>
          <a:p>
            <a:pPr marL="393192" lvl="1" indent="0" eaLnBrk="1" fontAlgn="auto" hangingPunct="1">
              <a:lnSpc>
                <a:spcPct val="90000"/>
              </a:lnSpc>
              <a:spcBef>
                <a:spcPts val="324"/>
              </a:spcBef>
              <a:spcAft>
                <a:spcPts val="0"/>
              </a:spcAft>
              <a:buClr>
                <a:schemeClr val="tx1"/>
              </a:buClr>
              <a:buSzPct val="80000"/>
              <a:buFont typeface="Verdana" pitchFamily="34" charset="0"/>
              <a:buNone/>
              <a:defRPr/>
            </a:pPr>
            <a:endParaRPr lang="en-US" sz="12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28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228600" y="38100"/>
            <a:ext cx="89154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What is philosophy?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The question of the existence or non-existence of God affects EVERYTHING else.</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If God exists, there are reasons, purposes, meaning and hope attached to human existence.</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If God does not exist, everything is random, nothing has ultimate meaning or significance, and there is not reason to hope for anything better.</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But believing in God – at least a Christian God – has its downside in that it demands accountability.</a:t>
            </a:r>
          </a:p>
          <a:p>
            <a:pPr lvl="1" eaLnBrk="1" hangingPunct="1">
              <a:lnSpc>
                <a:spcPct val="90000"/>
              </a:lnSpc>
              <a:buClr>
                <a:schemeClr val="tx1"/>
              </a:buClr>
              <a:buSzPct val="80000"/>
              <a:buFont typeface="Wingdings" pitchFamily="2" charset="2"/>
              <a:buChar char="Ø"/>
            </a:pPr>
            <a:r>
              <a:rPr lang="en-US" altLang="en-US" sz="2600" b="1" smtClean="0">
                <a:latin typeface="Arial" charset="0"/>
                <a:cs typeface="Arial" charset="0"/>
              </a:rPr>
              <a:t>So, does God exist?   </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Prior to mid-19</a:t>
            </a:r>
            <a:r>
              <a:rPr lang="en-US" altLang="en-US" sz="2400" baseline="30000" smtClean="0">
                <a:latin typeface="Arial" charset="0"/>
                <a:cs typeface="Arial" charset="0"/>
              </a:rPr>
              <a:t>th</a:t>
            </a:r>
            <a:r>
              <a:rPr lang="en-US" altLang="en-US" sz="2400" smtClean="0">
                <a:latin typeface="Arial" charset="0"/>
                <a:cs typeface="Arial" charset="0"/>
              </a:rPr>
              <a:t> century, virtually everyone was convinced God’s existence could be </a:t>
            </a:r>
            <a:r>
              <a:rPr lang="en-US" altLang="en-US" sz="2400" u="sng" smtClean="0">
                <a:latin typeface="Arial" charset="0"/>
                <a:cs typeface="Arial" charset="0"/>
              </a:rPr>
              <a:t>proven</a:t>
            </a:r>
            <a:r>
              <a:rPr lang="en-US" altLang="en-US" sz="2400" smtClean="0">
                <a:latin typeface="Arial" charset="0"/>
                <a:cs typeface="Arial" charset="0"/>
              </a:rPr>
              <a:t>.  Most philosophers were advocates of </a:t>
            </a:r>
            <a:r>
              <a:rPr lang="en-US" altLang="en-US" sz="2400" b="1" i="1" u="sng" smtClean="0">
                <a:latin typeface="Arial" charset="0"/>
                <a:cs typeface="Arial" charset="0"/>
              </a:rPr>
              <a:t>natural theology</a:t>
            </a:r>
            <a:r>
              <a:rPr lang="en-US" altLang="en-US" sz="2400" b="1" i="1" smtClean="0">
                <a:latin typeface="Arial" charset="0"/>
                <a:cs typeface="Arial" charset="0"/>
              </a:rPr>
              <a:t> </a:t>
            </a:r>
            <a:r>
              <a:rPr lang="en-US" altLang="en-US" sz="2400" smtClean="0">
                <a:latin typeface="Arial" charset="0"/>
                <a:cs typeface="Arial" charset="0"/>
              </a:rPr>
              <a:t>– the belief that God could be known by human reason and experience.</a:t>
            </a:r>
          </a:p>
          <a:p>
            <a:pPr lvl="2"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Today very few are even aware of what were once well-		known arguments for God’s existence.</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Religion – Does God Exist?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2290">
                                            <p:txEl>
                                              <p:pRg st="2" end="2"/>
                                            </p:txEl>
                                          </p:spTgt>
                                        </p:tgtEl>
                                        <p:attrNameLst>
                                          <p:attrName>style.visibility</p:attrName>
                                        </p:attrNameLst>
                                      </p:cBhvr>
                                      <p:to>
                                        <p:strVal val="visible"/>
                                      </p:to>
                                    </p:set>
                                    <p:animEffect transition="in" filter="fade">
                                      <p:cBhvr>
                                        <p:cTn id="19" dur="1000"/>
                                        <p:tgtEl>
                                          <p:spTgt spid="12290">
                                            <p:txEl>
                                              <p:pRg st="2" end="2"/>
                                            </p:txEl>
                                          </p:spTgt>
                                        </p:tgtEl>
                                      </p:cBhvr>
                                    </p:animEffect>
                                    <p:anim calcmode="lin" valueType="num">
                                      <p:cBhvr>
                                        <p:cTn id="20"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2290">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290">
                                            <p:txEl>
                                              <p:pRg st="3" end="3"/>
                                            </p:txEl>
                                          </p:spTgt>
                                        </p:tgtEl>
                                        <p:attrNameLst>
                                          <p:attrName>style.visibility</p:attrName>
                                        </p:attrNameLst>
                                      </p:cBhvr>
                                      <p:to>
                                        <p:strVal val="visible"/>
                                      </p:to>
                                    </p:set>
                                    <p:animEffect transition="in" filter="fade">
                                      <p:cBhvr>
                                        <p:cTn id="24" dur="1000"/>
                                        <p:tgtEl>
                                          <p:spTgt spid="12290">
                                            <p:txEl>
                                              <p:pRg st="3" end="3"/>
                                            </p:txEl>
                                          </p:spTgt>
                                        </p:tgtEl>
                                      </p:cBhvr>
                                    </p:animEffect>
                                    <p:anim calcmode="lin" valueType="num">
                                      <p:cBhvr>
                                        <p:cTn id="25"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12290">
                                            <p:txEl>
                                              <p:pRg st="4" end="4"/>
                                            </p:txEl>
                                          </p:spTgt>
                                        </p:tgtEl>
                                        <p:attrNameLst>
                                          <p:attrName>style.visibility</p:attrName>
                                        </p:attrNameLst>
                                      </p:cBhvr>
                                      <p:to>
                                        <p:strVal val="visible"/>
                                      </p:to>
                                    </p:set>
                                    <p:animEffect transition="in" filter="fade">
                                      <p:cBhvr>
                                        <p:cTn id="31" dur="1000"/>
                                        <p:tgtEl>
                                          <p:spTgt spid="12290">
                                            <p:txEl>
                                              <p:pRg st="4" end="4"/>
                                            </p:txEl>
                                          </p:spTgt>
                                        </p:tgtEl>
                                      </p:cBhvr>
                                    </p:animEffect>
                                    <p:anim calcmode="lin" valueType="num">
                                      <p:cBhvr>
                                        <p:cTn id="3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nodeType="clickEffect">
                                  <p:stCondLst>
                                    <p:cond delay="0"/>
                                  </p:stCondLst>
                                  <p:childTnLst>
                                    <p:set>
                                      <p:cBhvr>
                                        <p:cTn id="37" dur="1" fill="hold">
                                          <p:stCondLst>
                                            <p:cond delay="0"/>
                                          </p:stCondLst>
                                        </p:cTn>
                                        <p:tgtEl>
                                          <p:spTgt spid="12290">
                                            <p:txEl>
                                              <p:pRg st="5" end="5"/>
                                            </p:txEl>
                                          </p:spTgt>
                                        </p:tgtEl>
                                        <p:attrNameLst>
                                          <p:attrName>style.visibility</p:attrName>
                                        </p:attrNameLst>
                                      </p:cBhvr>
                                      <p:to>
                                        <p:strVal val="visible"/>
                                      </p:to>
                                    </p:set>
                                    <p:animEffect transition="in" filter="fade">
                                      <p:cBhvr>
                                        <p:cTn id="38" dur="1000"/>
                                        <p:tgtEl>
                                          <p:spTgt spid="12290">
                                            <p:txEl>
                                              <p:pRg st="5" end="5"/>
                                            </p:txEl>
                                          </p:spTgt>
                                        </p:tgtEl>
                                      </p:cBhvr>
                                    </p:animEffect>
                                    <p:anim calcmode="lin" valueType="num">
                                      <p:cBhvr>
                                        <p:cTn id="39"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2290">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2290">
                                            <p:txEl>
                                              <p:pRg st="6" end="6"/>
                                            </p:txEl>
                                          </p:spTgt>
                                        </p:tgtEl>
                                        <p:attrNameLst>
                                          <p:attrName>style.visibility</p:attrName>
                                        </p:attrNameLst>
                                      </p:cBhvr>
                                      <p:to>
                                        <p:strVal val="visible"/>
                                      </p:to>
                                    </p:set>
                                    <p:animEffect transition="in" filter="fade">
                                      <p:cBhvr>
                                        <p:cTn id="43" dur="1000"/>
                                        <p:tgtEl>
                                          <p:spTgt spid="12290">
                                            <p:txEl>
                                              <p:pRg st="6" end="6"/>
                                            </p:txEl>
                                          </p:spTgt>
                                        </p:tgtEl>
                                      </p:cBhvr>
                                    </p:animEffect>
                                    <p:anim calcmode="lin" valueType="num">
                                      <p:cBhvr>
                                        <p:cTn id="44"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9144000" cy="6553200"/>
          </a:xfrm>
        </p:spPr>
        <p:txBody>
          <a:bodyPr/>
          <a:lstStyle/>
          <a:p>
            <a:pPr lvl="1" eaLnBrk="1" hangingPunct="1">
              <a:lnSpc>
                <a:spcPct val="90000"/>
              </a:lnSpc>
              <a:buClr>
                <a:schemeClr val="tx1"/>
              </a:buClr>
              <a:buSzPct val="80000"/>
              <a:buFont typeface="Wingdings" pitchFamily="2" charset="2"/>
              <a:buChar char="Ø"/>
              <a:defRPr/>
            </a:pPr>
            <a:r>
              <a:rPr lang="en-US" altLang="en-US" sz="2800" b="1" dirty="0" smtClean="0">
                <a:latin typeface="Arial" charset="0"/>
                <a:cs typeface="Arial" charset="0"/>
              </a:rPr>
              <a:t>Anselm’s Ontological Argument</a:t>
            </a: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Suggests that the very </a:t>
            </a:r>
            <a:r>
              <a:rPr lang="en-US" altLang="en-US" sz="2400" i="1" u="sng" dirty="0" smtClean="0">
                <a:latin typeface="Arial" charset="0"/>
                <a:cs typeface="Arial" charset="0"/>
              </a:rPr>
              <a:t>idea</a:t>
            </a:r>
            <a:r>
              <a:rPr lang="en-US" altLang="en-US" sz="2400" dirty="0" smtClean="0">
                <a:latin typeface="Arial" charset="0"/>
                <a:cs typeface="Arial" charset="0"/>
              </a:rPr>
              <a:t> of God logically proves His existence. (</a:t>
            </a:r>
            <a:r>
              <a:rPr lang="en-US" altLang="en-US" sz="2400" i="1" dirty="0" smtClean="0">
                <a:latin typeface="Arial" charset="0"/>
                <a:cs typeface="Arial" charset="0"/>
              </a:rPr>
              <a:t>“ontological” </a:t>
            </a:r>
            <a:r>
              <a:rPr lang="en-US" altLang="en-US" sz="2400" dirty="0" smtClean="0">
                <a:latin typeface="Arial" charset="0"/>
                <a:cs typeface="Arial" charset="0"/>
              </a:rPr>
              <a:t>means “being” or “existence”)</a:t>
            </a:r>
          </a:p>
          <a:p>
            <a:pPr lvl="2" eaLnBrk="1" hangingPunct="1">
              <a:lnSpc>
                <a:spcPct val="90000"/>
              </a:lnSpc>
              <a:buClr>
                <a:schemeClr val="tx1"/>
              </a:buClr>
              <a:buSzPct val="80000"/>
              <a:buFont typeface="Wingdings" pitchFamily="2" charset="2"/>
              <a:buChar char="Ø"/>
              <a:defRPr/>
            </a:pPr>
            <a:endParaRPr lang="en-US" altLang="en-US" sz="1050" dirty="0" smtClean="0">
              <a:latin typeface="Arial" charset="0"/>
              <a:cs typeface="Arial" charset="0"/>
            </a:endParaRP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The argument goes like this:</a:t>
            </a:r>
          </a:p>
          <a:p>
            <a:pPr lvl="2" eaLnBrk="1" hangingPunct="1">
              <a:lnSpc>
                <a:spcPct val="90000"/>
              </a:lnSpc>
              <a:buClr>
                <a:schemeClr val="tx1"/>
              </a:buClr>
              <a:buSzPct val="80000"/>
              <a:buFont typeface="Wingdings" pitchFamily="2" charset="2"/>
              <a:buChar char="Ø"/>
              <a:defRPr/>
            </a:pPr>
            <a:endParaRPr lang="en-US" altLang="en-US" sz="1100" dirty="0" smtClean="0">
              <a:latin typeface="Arial" charset="0"/>
              <a:cs typeface="Arial" charset="0"/>
            </a:endParaRPr>
          </a:p>
          <a:p>
            <a:pPr marL="1028700" lvl="3"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1.  I can conceive of a greatest conceivable being (GCB).</a:t>
            </a:r>
          </a:p>
          <a:p>
            <a:pPr marL="1028700" lvl="3"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marL="1028700" lvl="3"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2.  What is real and concrete (outside my mind) is greater 	than what exists only in my mind.</a:t>
            </a:r>
          </a:p>
          <a:p>
            <a:pPr marL="1028700" lvl="3" eaLnBrk="1" hangingPunct="1">
              <a:lnSpc>
                <a:spcPct val="90000"/>
              </a:lnSpc>
              <a:buClr>
                <a:schemeClr val="tx1"/>
              </a:buClr>
              <a:buSzPct val="80000"/>
              <a:buFont typeface="Wingdings" pitchFamily="2" charset="2"/>
              <a:buChar char="Ø"/>
              <a:defRPr/>
            </a:pPr>
            <a:endParaRPr lang="en-US" altLang="en-US" sz="800" dirty="0" smtClean="0">
              <a:latin typeface="Arial" charset="0"/>
              <a:cs typeface="Arial" charset="0"/>
            </a:endParaRPr>
          </a:p>
          <a:p>
            <a:pPr marL="1028700" lvl="3"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3.  If the greatest conceivable being exists ONLY in my 	mind, then it would </a:t>
            </a:r>
            <a:r>
              <a:rPr lang="en-US" altLang="en-US" sz="2400" i="1" u="sng" dirty="0" smtClean="0">
                <a:latin typeface="Arial" charset="0"/>
                <a:cs typeface="Arial" charset="0"/>
              </a:rPr>
              <a:t>not</a:t>
            </a:r>
            <a:r>
              <a:rPr lang="en-US" altLang="en-US" sz="2400" dirty="0" smtClean="0">
                <a:latin typeface="Arial" charset="0"/>
                <a:cs typeface="Arial" charset="0"/>
              </a:rPr>
              <a:t> be the greatest conceivable 	being (because I can conceive of the GCB existing 	in reality, and </a:t>
            </a:r>
            <a:r>
              <a:rPr lang="en-US" altLang="en-US" sz="2400" i="1" dirty="0" smtClean="0">
                <a:latin typeface="Arial" charset="0"/>
                <a:cs typeface="Arial" charset="0"/>
              </a:rPr>
              <a:t>not</a:t>
            </a:r>
            <a:r>
              <a:rPr lang="en-US" altLang="en-US" sz="2400" dirty="0" smtClean="0">
                <a:latin typeface="Arial" charset="0"/>
                <a:cs typeface="Arial" charset="0"/>
              </a:rPr>
              <a:t> just in my mind). </a:t>
            </a:r>
          </a:p>
          <a:p>
            <a:pPr marL="1028700" lvl="3" eaLnBrk="1" hangingPunct="1">
              <a:lnSpc>
                <a:spcPct val="90000"/>
              </a:lnSpc>
              <a:buClr>
                <a:schemeClr val="tx1"/>
              </a:buClr>
              <a:buSzPct val="80000"/>
              <a:buFont typeface="Wingdings" pitchFamily="2" charset="2"/>
              <a:buChar char="Ø"/>
              <a:defRPr/>
            </a:pPr>
            <a:endParaRPr lang="en-US" altLang="en-US" sz="800" dirty="0" smtClean="0">
              <a:latin typeface="Arial" charset="0"/>
              <a:cs typeface="Arial" charset="0"/>
            </a:endParaRPr>
          </a:p>
          <a:p>
            <a:pPr marL="1028700" lvl="3"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4.  Therefore, the greatest conceivable being MUST exist 	in reality.</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Religion – Does God Exist?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tgtEl>
                                          <p:spTgt spid="8195">
                                            <p:txEl>
                                              <p:pRg st="1" end="1"/>
                                            </p:txEl>
                                          </p:spTgt>
                                        </p:tgtEl>
                                      </p:cBhvr>
                                    </p:animEffect>
                                    <p:anim calcmode="lin" valueType="num">
                                      <p:cBhvr>
                                        <p:cTn id="1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fade">
                                      <p:cBhvr>
                                        <p:cTn id="19" dur="1000"/>
                                        <p:tgtEl>
                                          <p:spTgt spid="8195">
                                            <p:txEl>
                                              <p:pRg st="3" end="3"/>
                                            </p:txEl>
                                          </p:spTgt>
                                        </p:tgtEl>
                                      </p:cBhvr>
                                    </p:animEffect>
                                    <p:anim calcmode="lin" valueType="num">
                                      <p:cBhvr>
                                        <p:cTn id="20"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8195">
                                            <p:txEl>
                                              <p:pRg st="5" end="5"/>
                                            </p:txEl>
                                          </p:spTgt>
                                        </p:tgtEl>
                                        <p:attrNameLst>
                                          <p:attrName>style.visibility</p:attrName>
                                        </p:attrNameLst>
                                      </p:cBhvr>
                                      <p:to>
                                        <p:strVal val="visible"/>
                                      </p:to>
                                    </p:set>
                                    <p:animEffect transition="in" filter="fade">
                                      <p:cBhvr>
                                        <p:cTn id="26" dur="1000"/>
                                        <p:tgtEl>
                                          <p:spTgt spid="8195">
                                            <p:txEl>
                                              <p:pRg st="5" end="5"/>
                                            </p:txEl>
                                          </p:spTgt>
                                        </p:tgtEl>
                                      </p:cBhvr>
                                    </p:animEffect>
                                    <p:anim calcmode="lin" valueType="num">
                                      <p:cBhvr>
                                        <p:cTn id="27"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8195">
                                            <p:txEl>
                                              <p:pRg st="7" end="7"/>
                                            </p:txEl>
                                          </p:spTgt>
                                        </p:tgtEl>
                                        <p:attrNameLst>
                                          <p:attrName>style.visibility</p:attrName>
                                        </p:attrNameLst>
                                      </p:cBhvr>
                                      <p:to>
                                        <p:strVal val="visible"/>
                                      </p:to>
                                    </p:set>
                                    <p:animEffect transition="in" filter="fade">
                                      <p:cBhvr>
                                        <p:cTn id="33" dur="1000"/>
                                        <p:tgtEl>
                                          <p:spTgt spid="8195">
                                            <p:txEl>
                                              <p:pRg st="7" end="7"/>
                                            </p:txEl>
                                          </p:spTgt>
                                        </p:tgtEl>
                                      </p:cBhvr>
                                    </p:animEffect>
                                    <p:anim calcmode="lin" valueType="num">
                                      <p:cBhvr>
                                        <p:cTn id="34"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8195">
                                            <p:txEl>
                                              <p:pRg st="9" end="9"/>
                                            </p:txEl>
                                          </p:spTgt>
                                        </p:tgtEl>
                                        <p:attrNameLst>
                                          <p:attrName>style.visibility</p:attrName>
                                        </p:attrNameLst>
                                      </p:cBhvr>
                                      <p:to>
                                        <p:strVal val="visible"/>
                                      </p:to>
                                    </p:set>
                                    <p:animEffect transition="in" filter="fade">
                                      <p:cBhvr>
                                        <p:cTn id="40" dur="1000"/>
                                        <p:tgtEl>
                                          <p:spTgt spid="8195">
                                            <p:txEl>
                                              <p:pRg st="9" end="9"/>
                                            </p:txEl>
                                          </p:spTgt>
                                        </p:tgtEl>
                                      </p:cBhvr>
                                    </p:animEffect>
                                    <p:anim calcmode="lin" valueType="num">
                                      <p:cBhvr>
                                        <p:cTn id="41"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819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nodeType="clickEffect">
                                  <p:stCondLst>
                                    <p:cond delay="0"/>
                                  </p:stCondLst>
                                  <p:childTnLst>
                                    <p:set>
                                      <p:cBhvr>
                                        <p:cTn id="46" dur="1" fill="hold">
                                          <p:stCondLst>
                                            <p:cond delay="0"/>
                                          </p:stCondLst>
                                        </p:cTn>
                                        <p:tgtEl>
                                          <p:spTgt spid="8195">
                                            <p:txEl>
                                              <p:pRg st="11" end="11"/>
                                            </p:txEl>
                                          </p:spTgt>
                                        </p:tgtEl>
                                        <p:attrNameLst>
                                          <p:attrName>style.visibility</p:attrName>
                                        </p:attrNameLst>
                                      </p:cBhvr>
                                      <p:to>
                                        <p:strVal val="visible"/>
                                      </p:to>
                                    </p:set>
                                    <p:animEffect transition="in" filter="fade">
                                      <p:cBhvr>
                                        <p:cTn id="47" dur="1000"/>
                                        <p:tgtEl>
                                          <p:spTgt spid="8195">
                                            <p:txEl>
                                              <p:pRg st="11" end="11"/>
                                            </p:txEl>
                                          </p:spTgt>
                                        </p:tgtEl>
                                      </p:cBhvr>
                                    </p:animEffect>
                                    <p:anim calcmode="lin" valueType="num">
                                      <p:cBhvr>
                                        <p:cTn id="48" dur="10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p:cTn id="49" dur="1000" fill="hold"/>
                                        <p:tgtEl>
                                          <p:spTgt spid="819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9144000" cy="6553200"/>
          </a:xfrm>
        </p:spPr>
        <p:txBody>
          <a:bodyPr/>
          <a:lstStyle/>
          <a:p>
            <a:pPr lvl="1" eaLnBrk="1" hangingPunct="1">
              <a:lnSpc>
                <a:spcPct val="90000"/>
              </a:lnSpc>
              <a:buClr>
                <a:schemeClr val="tx1"/>
              </a:buClr>
              <a:buSzPct val="80000"/>
              <a:buFont typeface="Wingdings" pitchFamily="2" charset="2"/>
              <a:buChar char="Ø"/>
              <a:defRPr/>
            </a:pPr>
            <a:r>
              <a:rPr lang="en-US" altLang="en-US" sz="2800" b="1" dirty="0" smtClean="0">
                <a:latin typeface="Arial" charset="0"/>
                <a:cs typeface="Arial" charset="0"/>
              </a:rPr>
              <a:t>Aquinas’ Cosmological Argument</a:t>
            </a: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The “argument from causation” suggests that, since every effect must have a cause, and there cannot logically be an infinite regression of causes, there must be a First Cause (or Prime Mover) which started everything.</a:t>
            </a:r>
          </a:p>
          <a:p>
            <a:pPr lvl="2" eaLnBrk="1" hangingPunct="1">
              <a:lnSpc>
                <a:spcPct val="90000"/>
              </a:lnSpc>
              <a:buClr>
                <a:schemeClr val="tx1"/>
              </a:buClr>
              <a:buSzPct val="80000"/>
              <a:buFont typeface="Wingdings" pitchFamily="2" charset="2"/>
              <a:buChar char="Ø"/>
              <a:defRPr/>
            </a:pPr>
            <a:endParaRPr lang="en-US" altLang="en-US" sz="1050" dirty="0" smtClean="0">
              <a:latin typeface="Arial" charset="0"/>
              <a:cs typeface="Arial" charset="0"/>
            </a:endParaRP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The argument goes like this:</a:t>
            </a:r>
          </a:p>
          <a:p>
            <a:pPr lvl="2"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marL="1028700" lvl="3"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1.  There is an order of causes in the world.</a:t>
            </a:r>
          </a:p>
          <a:p>
            <a:pPr marL="1028700" lvl="3" eaLnBrk="1" hangingPunct="1">
              <a:lnSpc>
                <a:spcPct val="90000"/>
              </a:lnSpc>
              <a:buClr>
                <a:schemeClr val="tx1"/>
              </a:buClr>
              <a:buSzPct val="80000"/>
              <a:buFont typeface="Wingdings" pitchFamily="2" charset="2"/>
              <a:buChar char="Ø"/>
              <a:defRPr/>
            </a:pPr>
            <a:endParaRPr lang="en-US" altLang="en-US" sz="600" dirty="0" smtClean="0">
              <a:latin typeface="Arial" charset="0"/>
              <a:cs typeface="Arial" charset="0"/>
            </a:endParaRPr>
          </a:p>
          <a:p>
            <a:pPr marL="1028700" lvl="3"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2.  Nothing can be the cause of itself.</a:t>
            </a:r>
          </a:p>
          <a:p>
            <a:pPr marL="1028700" lvl="3" eaLnBrk="1" hangingPunct="1">
              <a:lnSpc>
                <a:spcPct val="90000"/>
              </a:lnSpc>
              <a:buClr>
                <a:schemeClr val="tx1"/>
              </a:buClr>
              <a:buSzPct val="80000"/>
              <a:buFont typeface="Wingdings" pitchFamily="2" charset="2"/>
              <a:buChar char="Ø"/>
              <a:defRPr/>
            </a:pPr>
            <a:endParaRPr lang="en-US" altLang="en-US" sz="600" dirty="0" smtClean="0">
              <a:latin typeface="Arial" charset="0"/>
              <a:cs typeface="Arial" charset="0"/>
            </a:endParaRPr>
          </a:p>
          <a:p>
            <a:pPr marL="1028700" lvl="3"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3.  Therefore, everything that is caused must be caused 	by something else.</a:t>
            </a:r>
          </a:p>
          <a:p>
            <a:pPr marL="1028700" lvl="3" eaLnBrk="1" hangingPunct="1">
              <a:lnSpc>
                <a:spcPct val="90000"/>
              </a:lnSpc>
              <a:buClr>
                <a:schemeClr val="tx1"/>
              </a:buClr>
              <a:buSzPct val="80000"/>
              <a:buFont typeface="Wingdings" pitchFamily="2" charset="2"/>
              <a:buChar char="Ø"/>
              <a:defRPr/>
            </a:pPr>
            <a:endParaRPr lang="en-US" altLang="en-US" sz="600" dirty="0" smtClean="0">
              <a:latin typeface="Arial" charset="0"/>
              <a:cs typeface="Arial" charset="0"/>
            </a:endParaRPr>
          </a:p>
          <a:p>
            <a:pPr marL="1028700" lvl="3"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4.  There cannot be an infinite regression of causes.</a:t>
            </a:r>
          </a:p>
          <a:p>
            <a:pPr marL="1028700" lvl="3" eaLnBrk="1" hangingPunct="1">
              <a:lnSpc>
                <a:spcPct val="90000"/>
              </a:lnSpc>
              <a:buClr>
                <a:schemeClr val="tx1"/>
              </a:buClr>
              <a:buSzPct val="80000"/>
              <a:buFont typeface="Wingdings" pitchFamily="2" charset="2"/>
              <a:buChar char="Ø"/>
              <a:defRPr/>
            </a:pPr>
            <a:endParaRPr lang="en-US" altLang="en-US" sz="600" dirty="0">
              <a:latin typeface="Arial" charset="0"/>
              <a:cs typeface="Arial" charset="0"/>
            </a:endParaRPr>
          </a:p>
          <a:p>
            <a:pPr marL="1028700" lvl="3"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5.  Therefore, there MUST be a first, uncaused cause (i.e., 	God).</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Religion – Does God Exist?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tgtEl>
                                          <p:spTgt spid="8195">
                                            <p:txEl>
                                              <p:pRg st="1" end="1"/>
                                            </p:txEl>
                                          </p:spTgt>
                                        </p:tgtEl>
                                      </p:cBhvr>
                                    </p:animEffect>
                                    <p:anim calcmode="lin" valueType="num">
                                      <p:cBhvr>
                                        <p:cTn id="1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fade">
                                      <p:cBhvr>
                                        <p:cTn id="19" dur="1000"/>
                                        <p:tgtEl>
                                          <p:spTgt spid="8195">
                                            <p:txEl>
                                              <p:pRg st="3" end="3"/>
                                            </p:txEl>
                                          </p:spTgt>
                                        </p:tgtEl>
                                      </p:cBhvr>
                                    </p:animEffect>
                                    <p:anim calcmode="lin" valueType="num">
                                      <p:cBhvr>
                                        <p:cTn id="20"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8195">
                                            <p:txEl>
                                              <p:pRg st="5" end="5"/>
                                            </p:txEl>
                                          </p:spTgt>
                                        </p:tgtEl>
                                        <p:attrNameLst>
                                          <p:attrName>style.visibility</p:attrName>
                                        </p:attrNameLst>
                                      </p:cBhvr>
                                      <p:to>
                                        <p:strVal val="visible"/>
                                      </p:to>
                                    </p:set>
                                    <p:animEffect transition="in" filter="fade">
                                      <p:cBhvr>
                                        <p:cTn id="26" dur="1000"/>
                                        <p:tgtEl>
                                          <p:spTgt spid="8195">
                                            <p:txEl>
                                              <p:pRg st="5" end="5"/>
                                            </p:txEl>
                                          </p:spTgt>
                                        </p:tgtEl>
                                      </p:cBhvr>
                                    </p:animEffect>
                                    <p:anim calcmode="lin" valueType="num">
                                      <p:cBhvr>
                                        <p:cTn id="27"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8195">
                                            <p:txEl>
                                              <p:pRg st="7" end="7"/>
                                            </p:txEl>
                                          </p:spTgt>
                                        </p:tgtEl>
                                        <p:attrNameLst>
                                          <p:attrName>style.visibility</p:attrName>
                                        </p:attrNameLst>
                                      </p:cBhvr>
                                      <p:to>
                                        <p:strVal val="visible"/>
                                      </p:to>
                                    </p:set>
                                    <p:animEffect transition="in" filter="fade">
                                      <p:cBhvr>
                                        <p:cTn id="33" dur="1000"/>
                                        <p:tgtEl>
                                          <p:spTgt spid="8195">
                                            <p:txEl>
                                              <p:pRg st="7" end="7"/>
                                            </p:txEl>
                                          </p:spTgt>
                                        </p:tgtEl>
                                      </p:cBhvr>
                                    </p:animEffect>
                                    <p:anim calcmode="lin" valueType="num">
                                      <p:cBhvr>
                                        <p:cTn id="34"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8195">
                                            <p:txEl>
                                              <p:pRg st="9" end="9"/>
                                            </p:txEl>
                                          </p:spTgt>
                                        </p:tgtEl>
                                        <p:attrNameLst>
                                          <p:attrName>style.visibility</p:attrName>
                                        </p:attrNameLst>
                                      </p:cBhvr>
                                      <p:to>
                                        <p:strVal val="visible"/>
                                      </p:to>
                                    </p:set>
                                    <p:animEffect transition="in" filter="fade">
                                      <p:cBhvr>
                                        <p:cTn id="40" dur="1000"/>
                                        <p:tgtEl>
                                          <p:spTgt spid="8195">
                                            <p:txEl>
                                              <p:pRg st="9" end="9"/>
                                            </p:txEl>
                                          </p:spTgt>
                                        </p:tgtEl>
                                      </p:cBhvr>
                                    </p:animEffect>
                                    <p:anim calcmode="lin" valueType="num">
                                      <p:cBhvr>
                                        <p:cTn id="41"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819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nodeType="clickEffect">
                                  <p:stCondLst>
                                    <p:cond delay="0"/>
                                  </p:stCondLst>
                                  <p:childTnLst>
                                    <p:set>
                                      <p:cBhvr>
                                        <p:cTn id="46" dur="1" fill="hold">
                                          <p:stCondLst>
                                            <p:cond delay="0"/>
                                          </p:stCondLst>
                                        </p:cTn>
                                        <p:tgtEl>
                                          <p:spTgt spid="8195">
                                            <p:txEl>
                                              <p:pRg st="11" end="11"/>
                                            </p:txEl>
                                          </p:spTgt>
                                        </p:tgtEl>
                                        <p:attrNameLst>
                                          <p:attrName>style.visibility</p:attrName>
                                        </p:attrNameLst>
                                      </p:cBhvr>
                                      <p:to>
                                        <p:strVal val="visible"/>
                                      </p:to>
                                    </p:set>
                                    <p:animEffect transition="in" filter="fade">
                                      <p:cBhvr>
                                        <p:cTn id="47" dur="1000"/>
                                        <p:tgtEl>
                                          <p:spTgt spid="8195">
                                            <p:txEl>
                                              <p:pRg st="11" end="11"/>
                                            </p:txEl>
                                          </p:spTgt>
                                        </p:tgtEl>
                                      </p:cBhvr>
                                    </p:animEffect>
                                    <p:anim calcmode="lin" valueType="num">
                                      <p:cBhvr>
                                        <p:cTn id="48" dur="10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p:cTn id="49" dur="1000" fill="hold"/>
                                        <p:tgtEl>
                                          <p:spTgt spid="819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entr" presetSubtype="0" fill="hold" nodeType="clickEffect">
                                  <p:stCondLst>
                                    <p:cond delay="0"/>
                                  </p:stCondLst>
                                  <p:childTnLst>
                                    <p:set>
                                      <p:cBhvr>
                                        <p:cTn id="53" dur="1" fill="hold">
                                          <p:stCondLst>
                                            <p:cond delay="0"/>
                                          </p:stCondLst>
                                        </p:cTn>
                                        <p:tgtEl>
                                          <p:spTgt spid="8195">
                                            <p:txEl>
                                              <p:pRg st="13" end="13"/>
                                            </p:txEl>
                                          </p:spTgt>
                                        </p:tgtEl>
                                        <p:attrNameLst>
                                          <p:attrName>style.visibility</p:attrName>
                                        </p:attrNameLst>
                                      </p:cBhvr>
                                      <p:to>
                                        <p:strVal val="visible"/>
                                      </p:to>
                                    </p:set>
                                    <p:animEffect transition="in" filter="fade">
                                      <p:cBhvr>
                                        <p:cTn id="54" dur="1000"/>
                                        <p:tgtEl>
                                          <p:spTgt spid="8195">
                                            <p:txEl>
                                              <p:pRg st="13" end="13"/>
                                            </p:txEl>
                                          </p:spTgt>
                                        </p:tgtEl>
                                      </p:cBhvr>
                                    </p:animEffect>
                                    <p:anim calcmode="lin" valueType="num">
                                      <p:cBhvr>
                                        <p:cTn id="55" dur="1000" fill="hold"/>
                                        <p:tgtEl>
                                          <p:spTgt spid="8195">
                                            <p:txEl>
                                              <p:pRg st="13" end="13"/>
                                            </p:txEl>
                                          </p:spTgt>
                                        </p:tgtEl>
                                        <p:attrNameLst>
                                          <p:attrName>ppt_x</p:attrName>
                                        </p:attrNameLst>
                                      </p:cBhvr>
                                      <p:tavLst>
                                        <p:tav tm="0">
                                          <p:val>
                                            <p:strVal val="#ppt_x"/>
                                          </p:val>
                                        </p:tav>
                                        <p:tav tm="100000">
                                          <p:val>
                                            <p:strVal val="#ppt_x"/>
                                          </p:val>
                                        </p:tav>
                                      </p:tavLst>
                                    </p:anim>
                                    <p:anim calcmode="lin" valueType="num">
                                      <p:cBhvr>
                                        <p:cTn id="56" dur="1000" fill="hold"/>
                                        <p:tgtEl>
                                          <p:spTgt spid="8195">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defRPr/>
            </a:pPr>
            <a:r>
              <a:rPr lang="en-US" altLang="en-US" sz="2800" b="1" dirty="0" smtClean="0">
                <a:latin typeface="Arial" charset="0"/>
                <a:cs typeface="Arial" charset="0"/>
              </a:rPr>
              <a:t>Paley’s Teleological Argument</a:t>
            </a: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The “argument from design,” or “watchmaker argument” says that the complexity of the world demands belief in a Creator, in the same way that the complexity of a watch demands belief in a watchmaker.</a:t>
            </a:r>
          </a:p>
          <a:p>
            <a:pPr lvl="2" eaLnBrk="1" hangingPunct="1">
              <a:lnSpc>
                <a:spcPct val="90000"/>
              </a:lnSpc>
              <a:buClr>
                <a:schemeClr val="tx1"/>
              </a:buClr>
              <a:buSzPct val="80000"/>
              <a:buFont typeface="Wingdings" pitchFamily="2" charset="2"/>
              <a:buChar char="Ø"/>
              <a:defRPr/>
            </a:pPr>
            <a:endParaRPr lang="en-US" altLang="en-US" sz="300" dirty="0" smtClean="0">
              <a:latin typeface="Arial" charset="0"/>
              <a:cs typeface="Arial" charset="0"/>
            </a:endParaRP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The argument goes like this:</a:t>
            </a:r>
          </a:p>
          <a:p>
            <a:pPr lvl="2"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marL="1371600" lvl="3" indent="-571500"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1.  A watch has many complex parts, works a specific 	and intentional function, and is intelligently 	designed to achieve that function.</a:t>
            </a:r>
          </a:p>
          <a:p>
            <a:pPr marL="1371600" lvl="3" indent="-571500"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marL="1371600" lvl="3" indent="-571500"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2.  Similarly, the world has many complex parts, works 	a specific and intentional function (esp. the 	sustaining of life), and is intelligently designed to 	achieve that function.</a:t>
            </a:r>
          </a:p>
          <a:p>
            <a:pPr marL="1371600" lvl="3" indent="-571500"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marL="1371600" lvl="3" indent="-571500"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3.  Therefore, there is a very high probability that the 	world – like the watch – was intelligently designed 			by a Creator.</a:t>
            </a:r>
          </a:p>
          <a:p>
            <a:pPr marL="1028700" lvl="3" eaLnBrk="1" hangingPunct="1">
              <a:lnSpc>
                <a:spcPct val="90000"/>
              </a:lnSpc>
              <a:buClr>
                <a:schemeClr val="tx1"/>
              </a:buClr>
              <a:buSzPct val="80000"/>
              <a:buFont typeface="Wingdings" pitchFamily="2" charset="2"/>
              <a:buChar char="Ø"/>
              <a:defRPr/>
            </a:pPr>
            <a:endParaRPr lang="en-US" altLang="en-US" sz="6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Religion – Does God Exist?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tgtEl>
                                          <p:spTgt spid="8195">
                                            <p:txEl>
                                              <p:pRg st="1" end="1"/>
                                            </p:txEl>
                                          </p:spTgt>
                                        </p:tgtEl>
                                      </p:cBhvr>
                                    </p:animEffect>
                                    <p:anim calcmode="lin" valueType="num">
                                      <p:cBhvr>
                                        <p:cTn id="1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fade">
                                      <p:cBhvr>
                                        <p:cTn id="19" dur="1000"/>
                                        <p:tgtEl>
                                          <p:spTgt spid="8195">
                                            <p:txEl>
                                              <p:pRg st="3" end="3"/>
                                            </p:txEl>
                                          </p:spTgt>
                                        </p:tgtEl>
                                      </p:cBhvr>
                                    </p:animEffect>
                                    <p:anim calcmode="lin" valueType="num">
                                      <p:cBhvr>
                                        <p:cTn id="20"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8195">
                                            <p:txEl>
                                              <p:pRg st="5" end="5"/>
                                            </p:txEl>
                                          </p:spTgt>
                                        </p:tgtEl>
                                        <p:attrNameLst>
                                          <p:attrName>style.visibility</p:attrName>
                                        </p:attrNameLst>
                                      </p:cBhvr>
                                      <p:to>
                                        <p:strVal val="visible"/>
                                      </p:to>
                                    </p:set>
                                    <p:animEffect transition="in" filter="fade">
                                      <p:cBhvr>
                                        <p:cTn id="26" dur="1000"/>
                                        <p:tgtEl>
                                          <p:spTgt spid="8195">
                                            <p:txEl>
                                              <p:pRg st="5" end="5"/>
                                            </p:txEl>
                                          </p:spTgt>
                                        </p:tgtEl>
                                      </p:cBhvr>
                                    </p:animEffect>
                                    <p:anim calcmode="lin" valueType="num">
                                      <p:cBhvr>
                                        <p:cTn id="27"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8195">
                                            <p:txEl>
                                              <p:pRg st="7" end="7"/>
                                            </p:txEl>
                                          </p:spTgt>
                                        </p:tgtEl>
                                        <p:attrNameLst>
                                          <p:attrName>style.visibility</p:attrName>
                                        </p:attrNameLst>
                                      </p:cBhvr>
                                      <p:to>
                                        <p:strVal val="visible"/>
                                      </p:to>
                                    </p:set>
                                    <p:animEffect transition="in" filter="fade">
                                      <p:cBhvr>
                                        <p:cTn id="33" dur="1000"/>
                                        <p:tgtEl>
                                          <p:spTgt spid="8195">
                                            <p:txEl>
                                              <p:pRg st="7" end="7"/>
                                            </p:txEl>
                                          </p:spTgt>
                                        </p:tgtEl>
                                      </p:cBhvr>
                                    </p:animEffect>
                                    <p:anim calcmode="lin" valueType="num">
                                      <p:cBhvr>
                                        <p:cTn id="34"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8195">
                                            <p:txEl>
                                              <p:pRg st="9" end="9"/>
                                            </p:txEl>
                                          </p:spTgt>
                                        </p:tgtEl>
                                        <p:attrNameLst>
                                          <p:attrName>style.visibility</p:attrName>
                                        </p:attrNameLst>
                                      </p:cBhvr>
                                      <p:to>
                                        <p:strVal val="visible"/>
                                      </p:to>
                                    </p:set>
                                    <p:animEffect transition="in" filter="fade">
                                      <p:cBhvr>
                                        <p:cTn id="40" dur="1000"/>
                                        <p:tgtEl>
                                          <p:spTgt spid="8195">
                                            <p:txEl>
                                              <p:pRg st="9" end="9"/>
                                            </p:txEl>
                                          </p:spTgt>
                                        </p:tgtEl>
                                      </p:cBhvr>
                                    </p:animEffect>
                                    <p:anim calcmode="lin" valueType="num">
                                      <p:cBhvr>
                                        <p:cTn id="41"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819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defRPr/>
            </a:pPr>
            <a:r>
              <a:rPr lang="en-US" altLang="en-US" sz="2800" b="1" dirty="0" smtClean="0">
                <a:latin typeface="Arial" charset="0"/>
                <a:cs typeface="Arial" charset="0"/>
              </a:rPr>
              <a:t>The Fine-Tuning Teleological Argument</a:t>
            </a: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A version of the teleological argument, this is based on scientific discoveries of “cosmic constants” which have existed since the Big Bang.  If the values of the cosmic constants were even </a:t>
            </a:r>
            <a:r>
              <a:rPr lang="en-US" altLang="en-US" sz="2400" i="1" dirty="0" smtClean="0">
                <a:latin typeface="Arial" charset="0"/>
                <a:cs typeface="Arial" charset="0"/>
              </a:rPr>
              <a:t>very</a:t>
            </a:r>
            <a:r>
              <a:rPr lang="en-US" altLang="en-US" sz="2400" dirty="0" smtClean="0">
                <a:latin typeface="Arial" charset="0"/>
                <a:cs typeface="Arial" charset="0"/>
              </a:rPr>
              <a:t> slightly different, life on earth would not be possible.</a:t>
            </a:r>
          </a:p>
          <a:p>
            <a:pPr lvl="2" eaLnBrk="1" hangingPunct="1">
              <a:lnSpc>
                <a:spcPct val="90000"/>
              </a:lnSpc>
              <a:buClr>
                <a:schemeClr val="tx1"/>
              </a:buClr>
              <a:buSzPct val="80000"/>
              <a:buFont typeface="Wingdings" pitchFamily="2" charset="2"/>
              <a:buChar char="Ø"/>
              <a:defRPr/>
            </a:pPr>
            <a:endParaRPr lang="en-US" altLang="en-US" sz="300" dirty="0" smtClean="0">
              <a:latin typeface="Arial" charset="0"/>
              <a:cs typeface="Arial" charset="0"/>
            </a:endParaRPr>
          </a:p>
          <a:p>
            <a:pPr lvl="3" indent="-342900"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1.  Rate of Expansion of the Universe</a:t>
            </a:r>
            <a:r>
              <a:rPr lang="en-US" altLang="en-US" sz="2400" dirty="0" smtClean="0">
                <a:latin typeface="Arial" charset="0"/>
                <a:cs typeface="Arial" charset="0"/>
              </a:rPr>
              <a:t>.  If this were different by as little as 1/10</a:t>
            </a:r>
            <a:r>
              <a:rPr lang="en-US" altLang="en-US" sz="2400" baseline="30000" dirty="0" smtClean="0">
                <a:latin typeface="Arial" charset="0"/>
                <a:cs typeface="Arial" charset="0"/>
              </a:rPr>
              <a:t>60 </a:t>
            </a:r>
            <a:r>
              <a:rPr lang="en-US" altLang="en-US" sz="2400" dirty="0" smtClean="0">
                <a:latin typeface="Arial" charset="0"/>
                <a:cs typeface="Arial" charset="0"/>
              </a:rPr>
              <a:t>the universe would either have collapsed or would have expanded too rapidly for stars to form.</a:t>
            </a:r>
          </a:p>
          <a:p>
            <a:pPr lvl="3" indent="-342900"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lvl="3" indent="-342900"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2.  Strong Nuclear Force</a:t>
            </a:r>
            <a:r>
              <a:rPr lang="en-US" altLang="en-US" sz="2400" dirty="0" smtClean="0">
                <a:latin typeface="Arial" charset="0"/>
                <a:cs typeface="Arial" charset="0"/>
              </a:rPr>
              <a:t>.  If the force that binds protons and neutrons together had been even 5% stronger or weaker, life would not have been possible.</a:t>
            </a:r>
          </a:p>
          <a:p>
            <a:pPr lvl="3" indent="-342900" eaLnBrk="1" hangingPunct="1">
              <a:lnSpc>
                <a:spcPct val="90000"/>
              </a:lnSpc>
              <a:buClr>
                <a:schemeClr val="tx1"/>
              </a:buClr>
              <a:buSzPct val="80000"/>
              <a:buFont typeface="Wingdings" pitchFamily="2" charset="2"/>
              <a:buChar char="Ø"/>
              <a:defRPr/>
            </a:pPr>
            <a:endParaRPr lang="en-US" altLang="en-US" sz="400" b="1" dirty="0" smtClean="0">
              <a:latin typeface="Arial" charset="0"/>
              <a:cs typeface="Arial" charset="0"/>
            </a:endParaRPr>
          </a:p>
          <a:p>
            <a:pPr lvl="3" indent="-342900" eaLnBrk="1" hangingPunct="1">
              <a:lnSpc>
                <a:spcPct val="90000"/>
              </a:lnSpc>
              <a:buClr>
                <a:schemeClr val="tx1"/>
              </a:buClr>
              <a:buSzPct val="80000"/>
              <a:buFont typeface="Wingdings" pitchFamily="2" charset="2"/>
              <a:buChar char="Ø"/>
              <a:defRPr/>
            </a:pPr>
            <a:r>
              <a:rPr lang="en-US" altLang="en-US" sz="2400" b="1" dirty="0" smtClean="0">
                <a:latin typeface="Arial" charset="0"/>
                <a:cs typeface="Arial" charset="0"/>
              </a:rPr>
              <a:t>3.  Force of Gravity</a:t>
            </a:r>
            <a:r>
              <a:rPr lang="en-US" altLang="en-US" sz="2400" dirty="0" smtClean="0">
                <a:latin typeface="Arial" charset="0"/>
                <a:cs typeface="Arial" charset="0"/>
              </a:rPr>
              <a:t>.  If gravity had been stronger or weaker by even 1/10</a:t>
            </a:r>
            <a:r>
              <a:rPr lang="en-US" altLang="en-US" sz="2400" baseline="30000" dirty="0" smtClean="0">
                <a:latin typeface="Arial" charset="0"/>
                <a:cs typeface="Arial" charset="0"/>
              </a:rPr>
              <a:t>40 </a:t>
            </a:r>
            <a:r>
              <a:rPr lang="en-US" altLang="en-US" sz="2400" dirty="0" smtClean="0">
                <a:latin typeface="Arial" charset="0"/>
                <a:cs typeface="Arial" charset="0"/>
              </a:rPr>
              <a:t>then stars which can support 			life (like our sun) would not have been 					formed.  </a:t>
            </a:r>
            <a:endParaRPr lang="en-US" altLang="en-US" sz="2400" baseline="30000" dirty="0" smtClean="0">
              <a:latin typeface="Arial" charset="0"/>
              <a:cs typeface="Arial" charset="0"/>
            </a:endParaRPr>
          </a:p>
          <a:p>
            <a:pPr marL="1028700" lvl="3" eaLnBrk="1" hangingPunct="1">
              <a:lnSpc>
                <a:spcPct val="90000"/>
              </a:lnSpc>
              <a:buClr>
                <a:schemeClr val="tx1"/>
              </a:buClr>
              <a:buSzPct val="80000"/>
              <a:buFont typeface="Wingdings" pitchFamily="2" charset="2"/>
              <a:buChar char="Ø"/>
              <a:defRPr/>
            </a:pPr>
            <a:endParaRPr lang="en-US" altLang="en-US" sz="6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Religion – Does God Exist?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tgtEl>
                                          <p:spTgt spid="8195">
                                            <p:txEl>
                                              <p:pRg st="1" end="1"/>
                                            </p:txEl>
                                          </p:spTgt>
                                        </p:tgtEl>
                                      </p:cBhvr>
                                    </p:animEffect>
                                    <p:anim calcmode="lin" valueType="num">
                                      <p:cBhvr>
                                        <p:cTn id="1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fade">
                                      <p:cBhvr>
                                        <p:cTn id="19" dur="1000"/>
                                        <p:tgtEl>
                                          <p:spTgt spid="8195">
                                            <p:txEl>
                                              <p:pRg st="3" end="3"/>
                                            </p:txEl>
                                          </p:spTgt>
                                        </p:tgtEl>
                                      </p:cBhvr>
                                    </p:animEffect>
                                    <p:anim calcmode="lin" valueType="num">
                                      <p:cBhvr>
                                        <p:cTn id="20"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8195">
                                            <p:txEl>
                                              <p:pRg st="5" end="5"/>
                                            </p:txEl>
                                          </p:spTgt>
                                        </p:tgtEl>
                                        <p:attrNameLst>
                                          <p:attrName>style.visibility</p:attrName>
                                        </p:attrNameLst>
                                      </p:cBhvr>
                                      <p:to>
                                        <p:strVal val="visible"/>
                                      </p:to>
                                    </p:set>
                                    <p:animEffect transition="in" filter="fade">
                                      <p:cBhvr>
                                        <p:cTn id="26" dur="1000"/>
                                        <p:tgtEl>
                                          <p:spTgt spid="8195">
                                            <p:txEl>
                                              <p:pRg st="5" end="5"/>
                                            </p:txEl>
                                          </p:spTgt>
                                        </p:tgtEl>
                                      </p:cBhvr>
                                    </p:animEffect>
                                    <p:anim calcmode="lin" valueType="num">
                                      <p:cBhvr>
                                        <p:cTn id="27"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8195">
                                            <p:txEl>
                                              <p:pRg st="7" end="7"/>
                                            </p:txEl>
                                          </p:spTgt>
                                        </p:tgtEl>
                                        <p:attrNameLst>
                                          <p:attrName>style.visibility</p:attrName>
                                        </p:attrNameLst>
                                      </p:cBhvr>
                                      <p:to>
                                        <p:strVal val="visible"/>
                                      </p:to>
                                    </p:set>
                                    <p:animEffect transition="in" filter="fade">
                                      <p:cBhvr>
                                        <p:cTn id="33" dur="1000"/>
                                        <p:tgtEl>
                                          <p:spTgt spid="8195">
                                            <p:txEl>
                                              <p:pRg st="7" end="7"/>
                                            </p:txEl>
                                          </p:spTgt>
                                        </p:tgtEl>
                                      </p:cBhvr>
                                    </p:animEffect>
                                    <p:anim calcmode="lin" valueType="num">
                                      <p:cBhvr>
                                        <p:cTn id="34"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defRPr/>
            </a:pPr>
            <a:r>
              <a:rPr lang="en-US" altLang="en-US" sz="2800" b="1" dirty="0" smtClean="0">
                <a:latin typeface="Arial" charset="0"/>
                <a:cs typeface="Arial" charset="0"/>
              </a:rPr>
              <a:t>The </a:t>
            </a:r>
            <a:r>
              <a:rPr lang="en-US" altLang="en-US" sz="2800" b="1" dirty="0" err="1" smtClean="0">
                <a:latin typeface="Arial" charset="0"/>
                <a:cs typeface="Arial" charset="0"/>
              </a:rPr>
              <a:t>Kalam</a:t>
            </a:r>
            <a:r>
              <a:rPr lang="en-US" altLang="en-US" sz="2800" b="1" dirty="0" smtClean="0">
                <a:latin typeface="Arial" charset="0"/>
                <a:cs typeface="Arial" charset="0"/>
              </a:rPr>
              <a:t> Cosmological Argument</a:t>
            </a:r>
          </a:p>
          <a:p>
            <a:pPr lvl="2"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The argument goes like this:</a:t>
            </a:r>
          </a:p>
          <a:p>
            <a:pPr lvl="2" eaLnBrk="1" hangingPunct="1">
              <a:lnSpc>
                <a:spcPct val="90000"/>
              </a:lnSpc>
              <a:buClr>
                <a:schemeClr val="tx1"/>
              </a:buClr>
              <a:buSzPct val="80000"/>
              <a:buFont typeface="Wingdings" pitchFamily="2" charset="2"/>
              <a:buChar char="Ø"/>
              <a:defRPr/>
            </a:pPr>
            <a:endParaRPr lang="en-US" altLang="en-US" sz="100" dirty="0" smtClean="0">
              <a:latin typeface="Arial" charset="0"/>
              <a:cs typeface="Arial" charset="0"/>
            </a:endParaRPr>
          </a:p>
          <a:p>
            <a:pPr lvl="3" indent="-342900"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1</a:t>
            </a:r>
            <a:r>
              <a:rPr lang="en-US" altLang="en-US" sz="2400" b="1" dirty="0" smtClean="0">
                <a:latin typeface="Arial" charset="0"/>
                <a:cs typeface="Arial" charset="0"/>
              </a:rPr>
              <a:t>.  The universe had a beginning.</a:t>
            </a:r>
          </a:p>
          <a:p>
            <a:pPr marL="1828800" lvl="4" indent="-285750" eaLnBrk="1" hangingPunct="1">
              <a:lnSpc>
                <a:spcPct val="90000"/>
              </a:lnSpc>
              <a:buClr>
                <a:schemeClr val="tx1"/>
              </a:buClr>
              <a:buSzPct val="80000"/>
              <a:buFont typeface="Wingdings" pitchFamily="2" charset="2"/>
              <a:buChar char="Ø"/>
              <a:defRPr/>
            </a:pPr>
            <a:r>
              <a:rPr lang="en-US" altLang="en-US" sz="2300" dirty="0" smtClean="0">
                <a:latin typeface="Arial" charset="0"/>
                <a:cs typeface="Arial" charset="0"/>
              </a:rPr>
              <a:t>To say the universe had no beginning would require an infinite number of past, concrete events – which creates logical absurdities and so is not possible.</a:t>
            </a:r>
          </a:p>
          <a:p>
            <a:pPr marL="1828800" lvl="4" indent="-285750" eaLnBrk="1" hangingPunct="1">
              <a:lnSpc>
                <a:spcPct val="90000"/>
              </a:lnSpc>
              <a:buClr>
                <a:schemeClr val="tx1"/>
              </a:buClr>
              <a:buSzPct val="80000"/>
              <a:buFont typeface="Wingdings" pitchFamily="2" charset="2"/>
              <a:buChar char="Ø"/>
              <a:defRPr/>
            </a:pPr>
            <a:r>
              <a:rPr lang="en-US" altLang="en-US" sz="2300" dirty="0" smtClean="0">
                <a:latin typeface="Arial" charset="0"/>
                <a:cs typeface="Arial" charset="0"/>
              </a:rPr>
              <a:t>Science now </a:t>
            </a:r>
            <a:r>
              <a:rPr lang="en-US" altLang="en-US" sz="2300" u="sng" dirty="0" smtClean="0">
                <a:latin typeface="Arial" charset="0"/>
                <a:cs typeface="Arial" charset="0"/>
              </a:rPr>
              <a:t>confirms</a:t>
            </a:r>
            <a:r>
              <a:rPr lang="en-US" altLang="en-US" sz="2300" dirty="0" smtClean="0">
                <a:latin typeface="Arial" charset="0"/>
                <a:cs typeface="Arial" charset="0"/>
              </a:rPr>
              <a:t> the universe had a beginning.</a:t>
            </a:r>
          </a:p>
          <a:p>
            <a:pPr lvl="3" indent="-342900"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lvl="3" indent="-342900"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2.  </a:t>
            </a:r>
            <a:r>
              <a:rPr lang="en-US" altLang="en-US" sz="2400" b="1" dirty="0" smtClean="0">
                <a:latin typeface="Arial" charset="0"/>
                <a:cs typeface="Arial" charset="0"/>
              </a:rPr>
              <a:t>The beginning of the universe was caused.  </a:t>
            </a:r>
          </a:p>
          <a:p>
            <a:pPr marL="1828800" lvl="4" indent="-285750" eaLnBrk="1" hangingPunct="1">
              <a:lnSpc>
                <a:spcPct val="90000"/>
              </a:lnSpc>
              <a:buClr>
                <a:schemeClr val="tx1"/>
              </a:buClr>
              <a:buSzPct val="80000"/>
              <a:buFont typeface="Wingdings" pitchFamily="2" charset="2"/>
              <a:buChar char="Ø"/>
              <a:defRPr/>
            </a:pPr>
            <a:r>
              <a:rPr lang="en-US" altLang="en-US" sz="2300" dirty="0" smtClean="0">
                <a:latin typeface="Arial" charset="0"/>
                <a:cs typeface="Arial" charset="0"/>
              </a:rPr>
              <a:t>Something cannot come from nothing.  Whatever exists must have some cause for its existence.</a:t>
            </a:r>
          </a:p>
          <a:p>
            <a:pPr lvl="3" indent="-342900" eaLnBrk="1" hangingPunct="1">
              <a:lnSpc>
                <a:spcPct val="90000"/>
              </a:lnSpc>
              <a:buClr>
                <a:schemeClr val="tx1"/>
              </a:buClr>
              <a:buSzPct val="80000"/>
              <a:buFont typeface="Wingdings" pitchFamily="2" charset="2"/>
              <a:buChar char="Ø"/>
              <a:defRPr/>
            </a:pPr>
            <a:endParaRPr lang="en-US" altLang="en-US" sz="400" b="1" dirty="0" smtClean="0">
              <a:latin typeface="Arial" charset="0"/>
              <a:cs typeface="Arial" charset="0"/>
            </a:endParaRPr>
          </a:p>
          <a:p>
            <a:pPr lvl="3" indent="-342900" eaLnBrk="1" hangingPunct="1">
              <a:lnSpc>
                <a:spcPct val="90000"/>
              </a:lnSpc>
              <a:buClr>
                <a:schemeClr val="tx1"/>
              </a:buClr>
              <a:buSzPct val="80000"/>
              <a:buFont typeface="Wingdings" pitchFamily="2" charset="2"/>
              <a:buChar char="Ø"/>
              <a:defRPr/>
            </a:pPr>
            <a:r>
              <a:rPr lang="en-US" altLang="en-US" sz="2400" dirty="0" smtClean="0">
                <a:latin typeface="Arial" charset="0"/>
                <a:cs typeface="Arial" charset="0"/>
              </a:rPr>
              <a:t>3.  </a:t>
            </a:r>
            <a:r>
              <a:rPr lang="en-US" altLang="en-US" sz="2400" b="1" dirty="0" smtClean="0">
                <a:latin typeface="Arial" charset="0"/>
                <a:cs typeface="Arial" charset="0"/>
              </a:rPr>
              <a:t>The cause of the beginning of the universe was 		God.  </a:t>
            </a:r>
            <a:endParaRPr lang="en-US" altLang="en-US" sz="2400" b="1" dirty="0">
              <a:latin typeface="Arial" charset="0"/>
              <a:cs typeface="Arial" charset="0"/>
            </a:endParaRPr>
          </a:p>
          <a:p>
            <a:pPr marL="1828800" lvl="4" indent="-285750" eaLnBrk="1" hangingPunct="1">
              <a:lnSpc>
                <a:spcPct val="90000"/>
              </a:lnSpc>
              <a:buClr>
                <a:schemeClr val="tx1"/>
              </a:buClr>
              <a:buSzPct val="80000"/>
              <a:buFont typeface="Wingdings" pitchFamily="2" charset="2"/>
              <a:buChar char="Ø"/>
              <a:defRPr/>
            </a:pPr>
            <a:r>
              <a:rPr lang="en-US" altLang="en-US" sz="2300" dirty="0" smtClean="0">
                <a:latin typeface="Arial" charset="0"/>
                <a:cs typeface="Arial" charset="0"/>
              </a:rPr>
              <a:t>The cause of the universe would have to have been </a:t>
            </a:r>
            <a:r>
              <a:rPr lang="en-US" altLang="en-US" sz="2300" i="1" dirty="0" smtClean="0">
                <a:latin typeface="Arial" charset="0"/>
                <a:cs typeface="Arial" charset="0"/>
              </a:rPr>
              <a:t>transcendent, immutable, immaterial, uncaused, exceedingly powerful, personal/volitional</a:t>
            </a:r>
            <a:r>
              <a:rPr lang="en-US" altLang="en-US" sz="2300" dirty="0" smtClean="0">
                <a:latin typeface="Arial" charset="0"/>
                <a:cs typeface="Arial" charset="0"/>
              </a:rPr>
              <a:t>, and 	</a:t>
            </a:r>
            <a:r>
              <a:rPr lang="en-US" altLang="en-US" sz="2300" i="1" dirty="0" smtClean="0">
                <a:latin typeface="Arial" charset="0"/>
                <a:cs typeface="Arial" charset="0"/>
              </a:rPr>
              <a:t>good/moral.</a:t>
            </a:r>
            <a:endParaRPr lang="en-US" altLang="en-US" sz="2000" i="1" dirty="0" smtClean="0">
              <a:latin typeface="Arial" charset="0"/>
              <a:cs typeface="Arial" charset="0"/>
            </a:endParaRPr>
          </a:p>
          <a:p>
            <a:pPr marL="1543050" lvl="4" indent="0" eaLnBrk="1" hangingPunct="1">
              <a:lnSpc>
                <a:spcPct val="90000"/>
              </a:lnSpc>
              <a:buClr>
                <a:schemeClr val="tx1"/>
              </a:buClr>
              <a:buSzPct val="80000"/>
              <a:buFont typeface="Wingdings 2" pitchFamily="18" charset="2"/>
              <a:buNone/>
              <a:defRPr/>
            </a:pPr>
            <a:r>
              <a:rPr lang="en-US" altLang="en-US" sz="2000" i="1" dirty="0" smtClean="0">
                <a:latin typeface="Arial" charset="0"/>
                <a:cs typeface="Arial" charset="0"/>
              </a:rPr>
              <a:t>				(Sounds like God…)</a:t>
            </a:r>
            <a:endParaRPr lang="en-US" altLang="en-US" sz="23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Religion – Does God Exist?</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3" end="3"/>
                                            </p:txEl>
                                          </p:spTgt>
                                        </p:tgtEl>
                                        <p:attrNameLst>
                                          <p:attrName>style.visibility</p:attrName>
                                        </p:attrNameLst>
                                      </p:cBhvr>
                                      <p:to>
                                        <p:strVal val="visible"/>
                                      </p:to>
                                    </p:set>
                                    <p:animEffect transition="in" filter="fade">
                                      <p:cBhvr>
                                        <p:cTn id="14" dur="1000"/>
                                        <p:tgtEl>
                                          <p:spTgt spid="8195">
                                            <p:txEl>
                                              <p:pRg st="3" end="3"/>
                                            </p:txEl>
                                          </p:spTgt>
                                        </p:tgtEl>
                                      </p:cBhvr>
                                    </p:animEffect>
                                    <p:anim calcmode="lin" valueType="num">
                                      <p:cBhvr>
                                        <p:cTn id="1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animEffect transition="in" filter="fade">
                                      <p:cBhvr>
                                        <p:cTn id="19" dur="1000"/>
                                        <p:tgtEl>
                                          <p:spTgt spid="8195">
                                            <p:txEl>
                                              <p:pRg st="4" end="4"/>
                                            </p:txEl>
                                          </p:spTgt>
                                        </p:tgtEl>
                                      </p:cBhvr>
                                    </p:animEffect>
                                    <p:anim calcmode="lin" valueType="num">
                                      <p:cBhvr>
                                        <p:cTn id="20"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195">
                                            <p:txEl>
                                              <p:pRg st="5" end="5"/>
                                            </p:txEl>
                                          </p:spTgt>
                                        </p:tgtEl>
                                        <p:attrNameLst>
                                          <p:attrName>style.visibility</p:attrName>
                                        </p:attrNameLst>
                                      </p:cBhvr>
                                      <p:to>
                                        <p:strVal val="visible"/>
                                      </p:to>
                                    </p:set>
                                    <p:animEffect transition="in" filter="fade">
                                      <p:cBhvr>
                                        <p:cTn id="24" dur="1000"/>
                                        <p:tgtEl>
                                          <p:spTgt spid="8195">
                                            <p:txEl>
                                              <p:pRg st="5" end="5"/>
                                            </p:txEl>
                                          </p:spTgt>
                                        </p:tgtEl>
                                      </p:cBhvr>
                                    </p:animEffect>
                                    <p:anim calcmode="lin" valueType="num">
                                      <p:cBhvr>
                                        <p:cTn id="25"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8195">
                                            <p:txEl>
                                              <p:pRg st="7" end="7"/>
                                            </p:txEl>
                                          </p:spTgt>
                                        </p:tgtEl>
                                        <p:attrNameLst>
                                          <p:attrName>style.visibility</p:attrName>
                                        </p:attrNameLst>
                                      </p:cBhvr>
                                      <p:to>
                                        <p:strVal val="visible"/>
                                      </p:to>
                                    </p:set>
                                    <p:animEffect transition="in" filter="fade">
                                      <p:cBhvr>
                                        <p:cTn id="31" dur="1000"/>
                                        <p:tgtEl>
                                          <p:spTgt spid="8195">
                                            <p:txEl>
                                              <p:pRg st="7" end="7"/>
                                            </p:txEl>
                                          </p:spTgt>
                                        </p:tgtEl>
                                      </p:cBhvr>
                                    </p:animEffect>
                                    <p:anim calcmode="lin" valueType="num">
                                      <p:cBhvr>
                                        <p:cTn id="32"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8195">
                                            <p:txEl>
                                              <p:pRg st="7" end="7"/>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8195">
                                            <p:txEl>
                                              <p:pRg st="8" end="8"/>
                                            </p:txEl>
                                          </p:spTgt>
                                        </p:tgtEl>
                                        <p:attrNameLst>
                                          <p:attrName>style.visibility</p:attrName>
                                        </p:attrNameLst>
                                      </p:cBhvr>
                                      <p:to>
                                        <p:strVal val="visible"/>
                                      </p:to>
                                    </p:set>
                                    <p:animEffect transition="in" filter="fade">
                                      <p:cBhvr>
                                        <p:cTn id="36" dur="1000"/>
                                        <p:tgtEl>
                                          <p:spTgt spid="8195">
                                            <p:txEl>
                                              <p:pRg st="8" end="8"/>
                                            </p:txEl>
                                          </p:spTgt>
                                        </p:tgtEl>
                                      </p:cBhvr>
                                    </p:animEffect>
                                    <p:anim calcmode="lin" valueType="num">
                                      <p:cBhvr>
                                        <p:cTn id="37"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8195">
                                            <p:txEl>
                                              <p:pRg st="10" end="10"/>
                                            </p:txEl>
                                          </p:spTgt>
                                        </p:tgtEl>
                                        <p:attrNameLst>
                                          <p:attrName>style.visibility</p:attrName>
                                        </p:attrNameLst>
                                      </p:cBhvr>
                                      <p:to>
                                        <p:strVal val="visible"/>
                                      </p:to>
                                    </p:set>
                                    <p:animEffect transition="in" filter="fade">
                                      <p:cBhvr>
                                        <p:cTn id="43" dur="1000"/>
                                        <p:tgtEl>
                                          <p:spTgt spid="8195">
                                            <p:txEl>
                                              <p:pRg st="10" end="10"/>
                                            </p:txEl>
                                          </p:spTgt>
                                        </p:tgtEl>
                                      </p:cBhvr>
                                    </p:animEffect>
                                    <p:anim calcmode="lin" valueType="num">
                                      <p:cBhvr>
                                        <p:cTn id="44"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45" dur="1000" fill="hold"/>
                                        <p:tgtEl>
                                          <p:spTgt spid="8195">
                                            <p:txEl>
                                              <p:pRg st="10" end="10"/>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8195">
                                            <p:txEl>
                                              <p:pRg st="11" end="11"/>
                                            </p:txEl>
                                          </p:spTgt>
                                        </p:tgtEl>
                                        <p:attrNameLst>
                                          <p:attrName>style.visibility</p:attrName>
                                        </p:attrNameLst>
                                      </p:cBhvr>
                                      <p:to>
                                        <p:strVal val="visible"/>
                                      </p:to>
                                    </p:set>
                                    <p:animEffect transition="in" filter="fade">
                                      <p:cBhvr>
                                        <p:cTn id="48" dur="1000"/>
                                        <p:tgtEl>
                                          <p:spTgt spid="8195">
                                            <p:txEl>
                                              <p:pRg st="11" end="11"/>
                                            </p:txEl>
                                          </p:spTgt>
                                        </p:tgtEl>
                                      </p:cBhvr>
                                    </p:animEffect>
                                    <p:anim calcmode="lin" valueType="num">
                                      <p:cBhvr>
                                        <p:cTn id="49" dur="10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p:cTn id="50" dur="1000" fill="hold"/>
                                        <p:tgtEl>
                                          <p:spTgt spid="819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entr" presetSubtype="0" fill="hold" nodeType="clickEffect">
                                  <p:stCondLst>
                                    <p:cond delay="0"/>
                                  </p:stCondLst>
                                  <p:childTnLst>
                                    <p:set>
                                      <p:cBhvr>
                                        <p:cTn id="54" dur="1" fill="hold">
                                          <p:stCondLst>
                                            <p:cond delay="0"/>
                                          </p:stCondLst>
                                        </p:cTn>
                                        <p:tgtEl>
                                          <p:spTgt spid="8195">
                                            <p:txEl>
                                              <p:pRg st="12" end="12"/>
                                            </p:txEl>
                                          </p:spTgt>
                                        </p:tgtEl>
                                        <p:attrNameLst>
                                          <p:attrName>style.visibility</p:attrName>
                                        </p:attrNameLst>
                                      </p:cBhvr>
                                      <p:to>
                                        <p:strVal val="visible"/>
                                      </p:to>
                                    </p:set>
                                    <p:animEffect transition="in" filter="fade">
                                      <p:cBhvr>
                                        <p:cTn id="55" dur="1000"/>
                                        <p:tgtEl>
                                          <p:spTgt spid="8195">
                                            <p:txEl>
                                              <p:pRg st="12" end="12"/>
                                            </p:txEl>
                                          </p:spTgt>
                                        </p:tgtEl>
                                      </p:cBhvr>
                                    </p:animEffect>
                                    <p:anim calcmode="lin" valueType="num">
                                      <p:cBhvr>
                                        <p:cTn id="56" dur="1000" fill="hold"/>
                                        <p:tgtEl>
                                          <p:spTgt spid="8195">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8195">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8728</TotalTime>
  <Words>3041</Words>
  <Application>Microsoft Office PowerPoint</Application>
  <PresentationFormat>On-screen Show (4:3)</PresentationFormat>
  <Paragraphs>247</Paragraphs>
  <Slides>24</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Times New Roman</vt:lpstr>
      <vt:lpstr>Arial</vt:lpstr>
      <vt:lpstr>Lucida Sans Unicode</vt:lpstr>
      <vt:lpstr>Wingdings 3</vt:lpstr>
      <vt:lpstr>Verdana</vt:lpstr>
      <vt:lpstr>Wingdings 2</vt:lpstr>
      <vt:lpstr>Wingdings</vt:lpstr>
      <vt:lpstr>Concourse</vt:lpstr>
      <vt:lpstr>Philosophical Theology 1 (TH5)</vt:lpstr>
      <vt:lpstr>PowerPoint Presentation</vt:lpstr>
      <vt:lpstr>What is philosophy? </vt:lpstr>
      <vt:lpstr>Philosophy of Religion – Does God Exist?</vt:lpstr>
      <vt:lpstr>Philosophy of Religion – Does God Exist?</vt:lpstr>
      <vt:lpstr>Philosophy of Religion – Does God Exist?</vt:lpstr>
      <vt:lpstr>Philosophy of Religion – Does God Exist?</vt:lpstr>
      <vt:lpstr>Philosophy of Religion – Does God Exist?</vt:lpstr>
      <vt:lpstr>Philosophy of Religion – Does God Exist?</vt:lpstr>
      <vt:lpstr>PowerPoint Presentation</vt:lpstr>
      <vt:lpstr>Do we even need rational arguments for God’s existence?</vt:lpstr>
      <vt:lpstr>What do we believe ABOUT God – what is God like?</vt:lpstr>
      <vt:lpstr>What do we believe ABOUT God – what is God like?</vt:lpstr>
      <vt:lpstr>What do we believe ABOUT God – what is God like?</vt:lpstr>
      <vt:lpstr>The Problem of Evil and Suffering</vt:lpstr>
      <vt:lpstr>The Problem of Evil and Suffering</vt:lpstr>
      <vt:lpstr>The Problem of Evil and Suffering</vt:lpstr>
      <vt:lpstr>The Problem of Evil and Suffering</vt:lpstr>
      <vt:lpstr>Is Christianity Exclusively True?</vt:lpstr>
      <vt:lpstr>Is Christianity Exclusively True?</vt:lpstr>
      <vt:lpstr>Is Christianity Exclusively True?</vt:lpstr>
      <vt:lpstr>Is Christianity Exclusively True?</vt:lpstr>
      <vt:lpstr>The Problem of Miracles</vt:lpstr>
      <vt:lpstr>Philosophy of Science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415</cp:revision>
  <cp:lastPrinted>2014-08-22T14:27:49Z</cp:lastPrinted>
  <dcterms:created xsi:type="dcterms:W3CDTF">2001-09-16T00:08:39Z</dcterms:created>
  <dcterms:modified xsi:type="dcterms:W3CDTF">2014-09-12T22:24:25Z</dcterms:modified>
</cp:coreProperties>
</file>