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25"/>
  </p:notesMasterIdLst>
  <p:handoutMasterIdLst>
    <p:handoutMasterId r:id="rId26"/>
  </p:handoutMasterIdLst>
  <p:sldIdLst>
    <p:sldId id="256" r:id="rId2"/>
    <p:sldId id="276" r:id="rId3"/>
    <p:sldId id="288" r:id="rId4"/>
    <p:sldId id="287" r:id="rId5"/>
    <p:sldId id="299" r:id="rId6"/>
    <p:sldId id="300" r:id="rId7"/>
    <p:sldId id="301" r:id="rId8"/>
    <p:sldId id="302" r:id="rId9"/>
    <p:sldId id="303" r:id="rId10"/>
    <p:sldId id="304" r:id="rId11"/>
    <p:sldId id="305" r:id="rId12"/>
    <p:sldId id="306" r:id="rId13"/>
    <p:sldId id="307" r:id="rId14"/>
    <p:sldId id="308" r:id="rId15"/>
    <p:sldId id="312" r:id="rId16"/>
    <p:sldId id="311" r:id="rId17"/>
    <p:sldId id="313" r:id="rId18"/>
    <p:sldId id="314" r:id="rId19"/>
    <p:sldId id="315" r:id="rId20"/>
    <p:sldId id="316" r:id="rId21"/>
    <p:sldId id="317" r:id="rId22"/>
    <p:sldId id="318" r:id="rId23"/>
    <p:sldId id="319" r:id="rId24"/>
  </p:sldIdLst>
  <p:sldSz cx="9144000" cy="6858000" type="screen4x3"/>
  <p:notesSz cx="7077075" cy="9363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787"/>
    <p:restoredTop sz="80524" autoAdjust="0"/>
  </p:normalViewPr>
  <p:slideViewPr>
    <p:cSldViewPr>
      <p:cViewPr>
        <p:scale>
          <a:sx n="109" d="100"/>
          <a:sy n="109" d="100"/>
        </p:scale>
        <p:origin x="-159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3A267CF3-6485-4A85-BE06-73CEE9F1AC2E}" type="slidenum">
              <a:rPr lang="en-US"/>
              <a:pPr>
                <a:defRPr/>
              </a:pPr>
              <a:t>‹#›</a:t>
            </a:fld>
            <a:endParaRPr lang="en-US"/>
          </a:p>
        </p:txBody>
      </p:sp>
    </p:spTree>
    <p:extLst>
      <p:ext uri="{BB962C8B-B14F-4D97-AF65-F5344CB8AC3E}">
        <p14:creationId xmlns:p14="http://schemas.microsoft.com/office/powerpoint/2010/main" val="2503036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4FAA0BAE-EF42-4F7A-A1E7-E7778D9C40E4}" type="slidenum">
              <a:rPr lang="en-US"/>
              <a:pPr>
                <a:defRPr/>
              </a:pPr>
              <a:t>‹#›</a:t>
            </a:fld>
            <a:endParaRPr lang="en-US"/>
          </a:p>
        </p:txBody>
      </p:sp>
    </p:spTree>
    <p:extLst>
      <p:ext uri="{BB962C8B-B14F-4D97-AF65-F5344CB8AC3E}">
        <p14:creationId xmlns:p14="http://schemas.microsoft.com/office/powerpoint/2010/main" val="26593263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EA50D544-CB1A-4043-B4C4-8D7FCF0716AF}" type="slidenum">
              <a:rPr lang="en-US" altLang="en-US" smtClean="0"/>
              <a:pPr eaLnBrk="1" hangingPunct="1">
                <a:spcBef>
                  <a:spcPct val="0"/>
                </a:spcBef>
                <a:defRPr/>
              </a:pPr>
              <a:t>3</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DA91CE19-7C5A-40E4-90B3-259A4484A073}" type="slidenum">
              <a:rPr lang="en-US" altLang="en-US" smtClean="0"/>
              <a:pPr eaLnBrk="1" hangingPunct="1">
                <a:spcBef>
                  <a:spcPct val="0"/>
                </a:spcBef>
                <a:defRPr/>
              </a:pPr>
              <a:t>12</a:t>
            </a:fld>
            <a:endParaRPr lang="en-US" alt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43184C88-E26B-4306-A47D-A8B10C84462D}" type="slidenum">
              <a:rPr lang="en-US" altLang="en-US" smtClean="0"/>
              <a:pPr eaLnBrk="1" hangingPunct="1">
                <a:spcBef>
                  <a:spcPct val="0"/>
                </a:spcBef>
                <a:defRPr/>
              </a:pPr>
              <a:t>13</a:t>
            </a:fld>
            <a:endParaRPr lang="en-US"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9139CC30-9600-42DB-9DCE-8C21FED56035}" type="slidenum">
              <a:rPr lang="en-US" altLang="en-US" smtClean="0"/>
              <a:pPr eaLnBrk="1" hangingPunct="1">
                <a:spcBef>
                  <a:spcPct val="0"/>
                </a:spcBef>
                <a:defRPr/>
              </a:pPr>
              <a:t>14</a:t>
            </a:fld>
            <a:endParaRPr lang="en-US" alt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BB5C9A0E-AF77-45BA-960D-723B7163D8B4}" type="slidenum">
              <a:rPr lang="en-US" altLang="en-US" smtClean="0"/>
              <a:pPr eaLnBrk="1" hangingPunct="1">
                <a:spcBef>
                  <a:spcPct val="0"/>
                </a:spcBef>
                <a:defRPr/>
              </a:pPr>
              <a:t>15</a:t>
            </a:fld>
            <a:endParaRPr lang="en-US" alt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65FE93CE-1254-4EF9-A01F-9DECD6177B8A}" type="slidenum">
              <a:rPr lang="en-US" altLang="en-US" smtClean="0"/>
              <a:pPr eaLnBrk="1" hangingPunct="1">
                <a:spcBef>
                  <a:spcPct val="0"/>
                </a:spcBef>
                <a:defRPr/>
              </a:pPr>
              <a:t>16</a:t>
            </a:fld>
            <a:endParaRPr lang="en-US" alt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5D02FA60-616F-4B84-A4FD-D444AAA46ABF}" type="slidenum">
              <a:rPr lang="en-US" altLang="en-US" smtClean="0"/>
              <a:pPr eaLnBrk="1" hangingPunct="1">
                <a:spcBef>
                  <a:spcPct val="0"/>
                </a:spcBef>
                <a:defRPr/>
              </a:pPr>
              <a:t>17</a:t>
            </a:fld>
            <a:endParaRPr lang="en-US" alt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0121DB3-305D-4F60-B55E-70D0F285162D}" type="slidenum">
              <a:rPr lang="en-US" altLang="en-US" smtClean="0"/>
              <a:pPr eaLnBrk="1" hangingPunct="1">
                <a:spcBef>
                  <a:spcPct val="0"/>
                </a:spcBef>
                <a:defRPr/>
              </a:pPr>
              <a:t>18</a:t>
            </a:fld>
            <a:endParaRPr lang="en-US" alt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61F81295-BF71-465C-AE6F-817BFC28933D}" type="slidenum">
              <a:rPr lang="en-US" altLang="en-US" smtClean="0"/>
              <a:pPr eaLnBrk="1" hangingPunct="1">
                <a:spcBef>
                  <a:spcPct val="0"/>
                </a:spcBef>
                <a:defRPr/>
              </a:pPr>
              <a:t>19</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5E373FD-638F-49C2-AF71-0BCC28C04AE1}" type="slidenum">
              <a:rPr lang="en-US" altLang="en-US" smtClean="0"/>
              <a:pPr eaLnBrk="1" hangingPunct="1">
                <a:spcBef>
                  <a:spcPct val="0"/>
                </a:spcBef>
                <a:defRPr/>
              </a:pPr>
              <a:t>20</a:t>
            </a:fld>
            <a:endParaRPr lang="en-US"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5FDB5106-A925-4A6D-B608-AF507E97ABA0}" type="slidenum">
              <a:rPr lang="en-US" altLang="en-US" smtClean="0"/>
              <a:pPr eaLnBrk="1" hangingPunct="1">
                <a:spcBef>
                  <a:spcPct val="0"/>
                </a:spcBef>
                <a:defRPr/>
              </a:pPr>
              <a:t>21</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024CFD78-02DB-4A82-BAA3-5894D0E94F3E}" type="slidenum">
              <a:rPr lang="en-US" altLang="en-US" smtClean="0"/>
              <a:pPr eaLnBrk="1" hangingPunct="1">
                <a:spcBef>
                  <a:spcPct val="0"/>
                </a:spcBef>
                <a:defRPr/>
              </a:pPr>
              <a:t>4</a:t>
            </a:fld>
            <a:endParaRPr lang="en-US" alt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3256C892-F55B-4B94-B9BB-D614E51AAF6C}" type="slidenum">
              <a:rPr lang="en-US" altLang="en-US" smtClean="0"/>
              <a:pPr eaLnBrk="1" hangingPunct="1">
                <a:spcBef>
                  <a:spcPct val="0"/>
                </a:spcBef>
                <a:defRPr/>
              </a:pPr>
              <a:t>22</a:t>
            </a:fld>
            <a:endParaRPr lang="en-US" alt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9A807572-3BB9-43B0-941B-C3D24213EA14}" type="slidenum">
              <a:rPr lang="en-US" altLang="en-US" smtClean="0"/>
              <a:pPr eaLnBrk="1" hangingPunct="1">
                <a:spcBef>
                  <a:spcPct val="0"/>
                </a:spcBef>
                <a:defRPr/>
              </a:pPr>
              <a:t>23</a:t>
            </a:fld>
            <a:endParaRPr lang="en-US"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1555724B-A64B-4DF4-BC25-D10CC57D54AF}" type="slidenum">
              <a:rPr lang="en-US" altLang="en-US" smtClean="0"/>
              <a:pPr eaLnBrk="1" hangingPunct="1">
                <a:spcBef>
                  <a:spcPct val="0"/>
                </a:spcBef>
                <a:defRPr/>
              </a:pPr>
              <a:t>5</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7E81F13E-3D77-4A40-9887-75E27E20CD98}" type="slidenum">
              <a:rPr lang="en-US" altLang="en-US" smtClean="0"/>
              <a:pPr eaLnBrk="1" hangingPunct="1">
                <a:spcBef>
                  <a:spcPct val="0"/>
                </a:spcBef>
                <a:defRPr/>
              </a:pPr>
              <a:t>6</a:t>
            </a:fld>
            <a:endParaRPr lang="en-US"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FEED4CD5-4FC7-4493-AEFD-4C96B8382264}" type="slidenum">
              <a:rPr lang="en-US" altLang="en-US" smtClean="0"/>
              <a:pPr eaLnBrk="1" hangingPunct="1">
                <a:spcBef>
                  <a:spcPct val="0"/>
                </a:spcBef>
                <a:defRPr/>
              </a:pPr>
              <a:t>7</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F992271C-3C78-44A5-A1FA-047E40A8A676}" type="slidenum">
              <a:rPr lang="en-US" altLang="en-US" smtClean="0"/>
              <a:pPr eaLnBrk="1" hangingPunct="1">
                <a:spcBef>
                  <a:spcPct val="0"/>
                </a:spcBef>
                <a:defRPr/>
              </a:pPr>
              <a:t>8</a:t>
            </a:fld>
            <a:endParaRPr lang="en-US" alt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73CA2320-6791-459C-8BDD-145FBA2C9F85}" type="slidenum">
              <a:rPr lang="en-US" altLang="en-US" smtClean="0"/>
              <a:pPr eaLnBrk="1" hangingPunct="1">
                <a:spcBef>
                  <a:spcPct val="0"/>
                </a:spcBef>
                <a:defRPr/>
              </a:pPr>
              <a:t>9</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B3FAC858-E422-4CFE-9913-7B8777ABFBD5}" type="slidenum">
              <a:rPr lang="en-US" altLang="en-US" smtClean="0"/>
              <a:pPr eaLnBrk="1" hangingPunct="1">
                <a:spcBef>
                  <a:spcPct val="0"/>
                </a:spcBef>
                <a:defRPr/>
              </a:pPr>
              <a:t>10</a:t>
            </a:fld>
            <a:endParaRPr lang="en-US" alt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Times New Roman" pitchFamily="18" charset="0"/>
              </a:defRPr>
            </a:lvl1pPr>
            <a:lvl2pPr marL="739775" indent="-284163" eaLnBrk="0" hangingPunct="0">
              <a:spcBef>
                <a:spcPct val="30000"/>
              </a:spcBef>
              <a:defRPr sz="1200">
                <a:solidFill>
                  <a:schemeClr val="tx1"/>
                </a:solidFill>
                <a:latin typeface="Times New Roman" pitchFamily="18" charset="0"/>
              </a:defRPr>
            </a:lvl2pPr>
            <a:lvl3pPr marL="1138238" indent="-227013" eaLnBrk="0" hangingPunct="0">
              <a:spcBef>
                <a:spcPct val="30000"/>
              </a:spcBef>
              <a:defRPr sz="1200">
                <a:solidFill>
                  <a:schemeClr val="tx1"/>
                </a:solidFill>
                <a:latin typeface="Times New Roman" pitchFamily="18" charset="0"/>
              </a:defRPr>
            </a:lvl3pPr>
            <a:lvl4pPr marL="1593850" indent="-227013" eaLnBrk="0" hangingPunct="0">
              <a:spcBef>
                <a:spcPct val="30000"/>
              </a:spcBef>
              <a:defRPr sz="1200">
                <a:solidFill>
                  <a:schemeClr val="tx1"/>
                </a:solidFill>
                <a:latin typeface="Times New Roman" pitchFamily="18" charset="0"/>
              </a:defRPr>
            </a:lvl4pPr>
            <a:lvl5pPr marL="2049463" indent="-227013" eaLnBrk="0" hangingPunct="0">
              <a:spcBef>
                <a:spcPct val="30000"/>
              </a:spcBef>
              <a:defRPr sz="1200">
                <a:solidFill>
                  <a:schemeClr val="tx1"/>
                </a:solidFill>
                <a:latin typeface="Times New Roman" pitchFamily="18" charset="0"/>
              </a:defRPr>
            </a:lvl5pPr>
            <a:lvl6pPr marL="2506663" indent="-227013" eaLnBrk="0" fontAlgn="base" hangingPunct="0">
              <a:spcBef>
                <a:spcPct val="30000"/>
              </a:spcBef>
              <a:spcAft>
                <a:spcPct val="0"/>
              </a:spcAft>
              <a:defRPr sz="1200">
                <a:solidFill>
                  <a:schemeClr val="tx1"/>
                </a:solidFill>
                <a:latin typeface="Times New Roman" pitchFamily="18" charset="0"/>
              </a:defRPr>
            </a:lvl6pPr>
            <a:lvl7pPr marL="2963863" indent="-227013" eaLnBrk="0" fontAlgn="base" hangingPunct="0">
              <a:spcBef>
                <a:spcPct val="30000"/>
              </a:spcBef>
              <a:spcAft>
                <a:spcPct val="0"/>
              </a:spcAft>
              <a:defRPr sz="1200">
                <a:solidFill>
                  <a:schemeClr val="tx1"/>
                </a:solidFill>
                <a:latin typeface="Times New Roman" pitchFamily="18" charset="0"/>
              </a:defRPr>
            </a:lvl7pPr>
            <a:lvl8pPr marL="3421063" indent="-227013" eaLnBrk="0" fontAlgn="base" hangingPunct="0">
              <a:spcBef>
                <a:spcPct val="30000"/>
              </a:spcBef>
              <a:spcAft>
                <a:spcPct val="0"/>
              </a:spcAft>
              <a:defRPr sz="1200">
                <a:solidFill>
                  <a:schemeClr val="tx1"/>
                </a:solidFill>
                <a:latin typeface="Times New Roman" pitchFamily="18" charset="0"/>
              </a:defRPr>
            </a:lvl8pPr>
            <a:lvl9pPr marL="3878263" indent="-22701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759B2146-50A7-4949-97C6-C7174768CD4B}" type="slidenum">
              <a:rPr lang="en-US" altLang="en-US" smtClean="0"/>
              <a:pPr eaLnBrk="1" hangingPunct="1">
                <a:spcBef>
                  <a:spcPct val="0"/>
                </a:spcBef>
                <a:defRPr/>
              </a:pPr>
              <a:t>11</a:t>
            </a:fld>
            <a:endParaRPr lang="en-US"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altLang="en-US" b="1"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9B46592F-A567-4B48-9607-3B329C98A563}" type="slidenum">
              <a:rPr lang="en-US"/>
              <a:pPr>
                <a:defRPr/>
              </a:pPr>
              <a:t>‹#›</a:t>
            </a:fld>
            <a:endParaRPr lang="en-US"/>
          </a:p>
        </p:txBody>
      </p:sp>
    </p:spTree>
    <p:extLst>
      <p:ext uri="{BB962C8B-B14F-4D97-AF65-F5344CB8AC3E}">
        <p14:creationId xmlns:p14="http://schemas.microsoft.com/office/powerpoint/2010/main" val="137423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8DF1B56-4BAE-4C7B-A40A-6A91AF8BA96F}" type="slidenum">
              <a:rPr lang="en-US"/>
              <a:pPr>
                <a:defRPr/>
              </a:pPr>
              <a:t>‹#›</a:t>
            </a:fld>
            <a:endParaRPr lang="en-US"/>
          </a:p>
        </p:txBody>
      </p:sp>
    </p:spTree>
    <p:extLst>
      <p:ext uri="{BB962C8B-B14F-4D97-AF65-F5344CB8AC3E}">
        <p14:creationId xmlns:p14="http://schemas.microsoft.com/office/powerpoint/2010/main" val="2882573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BE9BCA8-3817-454F-A4A6-F0A8BFB8F403}" type="slidenum">
              <a:rPr lang="en-US"/>
              <a:pPr>
                <a:defRPr/>
              </a:pPr>
              <a:t>‹#›</a:t>
            </a:fld>
            <a:endParaRPr lang="en-US"/>
          </a:p>
        </p:txBody>
      </p:sp>
    </p:spTree>
    <p:extLst>
      <p:ext uri="{BB962C8B-B14F-4D97-AF65-F5344CB8AC3E}">
        <p14:creationId xmlns:p14="http://schemas.microsoft.com/office/powerpoint/2010/main" val="303110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9571051-A2EE-467F-A5D0-69ACE0CAB94E}" type="slidenum">
              <a:rPr lang="en-US"/>
              <a:pPr>
                <a:defRPr/>
              </a:pPr>
              <a:t>‹#›</a:t>
            </a:fld>
            <a:endParaRPr lang="en-US"/>
          </a:p>
        </p:txBody>
      </p:sp>
    </p:spTree>
    <p:extLst>
      <p:ext uri="{BB962C8B-B14F-4D97-AF65-F5344CB8AC3E}">
        <p14:creationId xmlns:p14="http://schemas.microsoft.com/office/powerpoint/2010/main" val="292432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7FF08517-43A0-47E6-8F75-D13503F176A1}" type="slidenum">
              <a:rPr lang="en-US"/>
              <a:pPr>
                <a:defRPr/>
              </a:pPr>
              <a:t>‹#›</a:t>
            </a:fld>
            <a:endParaRPr lang="en-US"/>
          </a:p>
        </p:txBody>
      </p:sp>
    </p:spTree>
    <p:extLst>
      <p:ext uri="{BB962C8B-B14F-4D97-AF65-F5344CB8AC3E}">
        <p14:creationId xmlns:p14="http://schemas.microsoft.com/office/powerpoint/2010/main" val="36587976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B041203-99E2-4C2C-905E-A69CEB25D862}" type="slidenum">
              <a:rPr lang="en-US"/>
              <a:pPr>
                <a:defRPr/>
              </a:pPr>
              <a:t>‹#›</a:t>
            </a:fld>
            <a:endParaRPr lang="en-US"/>
          </a:p>
        </p:txBody>
      </p:sp>
    </p:spTree>
    <p:extLst>
      <p:ext uri="{BB962C8B-B14F-4D97-AF65-F5344CB8AC3E}">
        <p14:creationId xmlns:p14="http://schemas.microsoft.com/office/powerpoint/2010/main" val="315710729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EC00714A-8D21-476E-A09B-59137B740CB4}" type="slidenum">
              <a:rPr lang="en-US"/>
              <a:pPr>
                <a:defRPr/>
              </a:pPr>
              <a:t>‹#›</a:t>
            </a:fld>
            <a:endParaRPr lang="en-US"/>
          </a:p>
        </p:txBody>
      </p:sp>
    </p:spTree>
    <p:extLst>
      <p:ext uri="{BB962C8B-B14F-4D97-AF65-F5344CB8AC3E}">
        <p14:creationId xmlns:p14="http://schemas.microsoft.com/office/powerpoint/2010/main" val="47235563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359770D-D5A6-4F23-BDEB-8DD47FBA6886}" type="slidenum">
              <a:rPr lang="en-US"/>
              <a:pPr>
                <a:defRPr/>
              </a:pPr>
              <a:t>‹#›</a:t>
            </a:fld>
            <a:endParaRPr lang="en-US"/>
          </a:p>
        </p:txBody>
      </p:sp>
    </p:spTree>
    <p:extLst>
      <p:ext uri="{BB962C8B-B14F-4D97-AF65-F5344CB8AC3E}">
        <p14:creationId xmlns:p14="http://schemas.microsoft.com/office/powerpoint/2010/main" val="12202629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5A8D0EC-3F98-40EB-A6F1-DFB8193D5927}" type="slidenum">
              <a:rPr lang="en-US"/>
              <a:pPr>
                <a:defRPr/>
              </a:pPr>
              <a:t>‹#›</a:t>
            </a:fld>
            <a:endParaRPr lang="en-US"/>
          </a:p>
        </p:txBody>
      </p:sp>
    </p:spTree>
    <p:extLst>
      <p:ext uri="{BB962C8B-B14F-4D97-AF65-F5344CB8AC3E}">
        <p14:creationId xmlns:p14="http://schemas.microsoft.com/office/powerpoint/2010/main" val="307917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528F048-9F51-467C-966F-0A6D3BC1DAE4}" type="slidenum">
              <a:rPr lang="en-US"/>
              <a:pPr>
                <a:defRPr/>
              </a:pPr>
              <a:t>‹#›</a:t>
            </a:fld>
            <a:endParaRPr lang="en-US"/>
          </a:p>
        </p:txBody>
      </p:sp>
    </p:spTree>
    <p:extLst>
      <p:ext uri="{BB962C8B-B14F-4D97-AF65-F5344CB8AC3E}">
        <p14:creationId xmlns:p14="http://schemas.microsoft.com/office/powerpoint/2010/main" val="100005899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38253602-B4D4-496E-B2B7-3527CB10B97E}" type="slidenum">
              <a:rPr lang="en-US"/>
              <a:pPr>
                <a:defRPr/>
              </a:pPr>
              <a:t>‹#›</a:t>
            </a:fld>
            <a:endParaRPr lang="en-US"/>
          </a:p>
        </p:txBody>
      </p:sp>
    </p:spTree>
    <p:extLst>
      <p:ext uri="{BB962C8B-B14F-4D97-AF65-F5344CB8AC3E}">
        <p14:creationId xmlns:p14="http://schemas.microsoft.com/office/powerpoint/2010/main" val="406629026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D8CE3EA5-173E-461C-BC35-8E960377FE3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4" r:id="rId1"/>
    <p:sldLayoutId id="2147483920" r:id="rId2"/>
    <p:sldLayoutId id="2147483925" r:id="rId3"/>
    <p:sldLayoutId id="2147483926" r:id="rId4"/>
    <p:sldLayoutId id="2147483927" r:id="rId5"/>
    <p:sldLayoutId id="2147483928" r:id="rId6"/>
    <p:sldLayoutId id="2147483921" r:id="rId7"/>
    <p:sldLayoutId id="2147483929" r:id="rId8"/>
    <p:sldLayoutId id="2147483930" r:id="rId9"/>
    <p:sldLayoutId id="2147483922" r:id="rId10"/>
    <p:sldLayoutId id="2147483923"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charset="0"/>
                <a:cs typeface="Arial" charset="0"/>
              </a:rPr>
              <a:t>	</a:t>
            </a:r>
            <a:r>
              <a:rPr lang="en-US" altLang="en-US" sz="2800" b="1" smtClean="0">
                <a:latin typeface="Arial" charset="0"/>
                <a:cs typeface="Arial" charset="0"/>
              </a:rPr>
              <a:t>Ross Arnold, Summer 2014</a:t>
            </a:r>
            <a:br>
              <a:rPr lang="en-US" altLang="en-US" sz="2800" b="1" smtClean="0">
                <a:latin typeface="Arial" charset="0"/>
                <a:cs typeface="Arial" charset="0"/>
              </a:rPr>
            </a:br>
            <a:r>
              <a:rPr lang="en-US" altLang="en-US" sz="2800" b="1" smtClean="0">
                <a:latin typeface="Arial" charset="0"/>
                <a:cs typeface="Arial" charset="0"/>
              </a:rPr>
              <a:t>Lakeside institute of Theology</a:t>
            </a:r>
          </a:p>
        </p:txBody>
      </p:sp>
      <p:sp>
        <p:nvSpPr>
          <p:cNvPr id="3074" name="Rectangle 2"/>
          <p:cNvSpPr>
            <a:spLocks noGrp="1" noChangeArrowheads="1"/>
          </p:cNvSpPr>
          <p:nvPr>
            <p:ph type="title"/>
          </p:nvPr>
        </p:nvSpPr>
        <p:spPr>
          <a:xfrm>
            <a:off x="1371600" y="1143000"/>
            <a:ext cx="7772400" cy="830262"/>
          </a:xfrm>
        </p:spPr>
        <p:txBody>
          <a:bodyPr/>
          <a:lstStyle/>
          <a:p>
            <a:pPr eaLnBrk="1" fontAlgn="auto" hangingPunct="1">
              <a:spcAft>
                <a:spcPts val="0"/>
              </a:spcAft>
              <a:defRPr/>
            </a:pPr>
            <a:r>
              <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rPr>
              <a:t>Practical Theology </a:t>
            </a: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(CM3)</a:t>
            </a:r>
            <a:endPar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2" name="TextBox 1"/>
          <p:cNvSpPr txBox="1"/>
          <p:nvPr/>
        </p:nvSpPr>
        <p:spPr>
          <a:xfrm>
            <a:off x="152400" y="2917825"/>
            <a:ext cx="8839200" cy="1446213"/>
          </a:xfrm>
          <a:prstGeom prst="rect">
            <a:avLst/>
          </a:prstGeom>
          <a:noFill/>
        </p:spPr>
        <p:txBody>
          <a:bodyPr>
            <a:spAutoFit/>
          </a:bodyPr>
          <a:lstStyle/>
          <a:p>
            <a:pPr algn="ctr">
              <a:defRPr/>
            </a:pPr>
            <a:r>
              <a:rPr lang="en-US" sz="3200" b="1" dirty="0">
                <a:latin typeface="+mn-lt"/>
                <a:cs typeface="+mn-cs"/>
              </a:rPr>
              <a:t>Stewardship of </a:t>
            </a:r>
          </a:p>
          <a:p>
            <a:pPr algn="ctr">
              <a:defRPr/>
            </a:pPr>
            <a:r>
              <a:rPr lang="en-US" sz="3200" b="1" dirty="0">
                <a:latin typeface="+mn-lt"/>
                <a:cs typeface="+mn-cs"/>
              </a:rPr>
              <a:t>Time </a:t>
            </a:r>
            <a:r>
              <a:rPr lang="en-US" sz="3200" b="1" dirty="0">
                <a:latin typeface="+mn-lt"/>
                <a:cs typeface="+mn-cs"/>
              </a:rPr>
              <a:t>&amp; </a:t>
            </a:r>
            <a:r>
              <a:rPr lang="en-US" sz="3200" b="1" dirty="0">
                <a:latin typeface="+mn-lt"/>
                <a:cs typeface="+mn-cs"/>
              </a:rPr>
              <a:t>Opportunities</a:t>
            </a:r>
            <a:endParaRPr lang="en-US" sz="3200" b="1" dirty="0">
              <a:latin typeface="Arial" panose="020B0604020202020204" pitchFamily="34" charset="0"/>
              <a:cs typeface="Arial" panose="020B0604020202020204" pitchFamily="34" charset="0"/>
            </a:endParaRPr>
          </a:p>
          <a:p>
            <a:pPr>
              <a:defRPr/>
            </a:pPr>
            <a:endParaRPr lang="en-US" dirty="0">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152400" y="685800"/>
            <a:ext cx="8991600" cy="6324600"/>
          </a:xfrm>
        </p:spPr>
        <p:txBody>
          <a:bodyPr/>
          <a:lstStyle/>
          <a:p>
            <a:pPr marL="0" lvl="1" indent="457200" eaLnBrk="1" hangingPunct="1">
              <a:lnSpc>
                <a:spcPct val="90000"/>
              </a:lnSpc>
              <a:spcBef>
                <a:spcPct val="0"/>
              </a:spcBef>
              <a:buClr>
                <a:schemeClr val="tx1"/>
              </a:buClr>
              <a:buSzPct val="80000"/>
              <a:buFont typeface="Verdana" pitchFamily="34" charset="0"/>
              <a:buNone/>
            </a:pPr>
            <a:r>
              <a:rPr lang="en-US" altLang="en-US" sz="2800" i="1" smtClean="0">
                <a:latin typeface="Arial" charset="0"/>
                <a:cs typeface="Arial" charset="0"/>
              </a:rPr>
              <a:t>Your attitude should be the same as that of Christ Jesus: </a:t>
            </a:r>
          </a:p>
          <a:p>
            <a:pPr marL="0" lvl="1" indent="457200" eaLnBrk="1" hangingPunct="1">
              <a:lnSpc>
                <a:spcPct val="90000"/>
              </a:lnSpc>
              <a:spcBef>
                <a:spcPct val="0"/>
              </a:spcBef>
              <a:buClr>
                <a:schemeClr val="tx1"/>
              </a:buClr>
              <a:buSzPct val="80000"/>
              <a:buFont typeface="Verdana" pitchFamily="34" charset="0"/>
              <a:buNone/>
            </a:pPr>
            <a:r>
              <a:rPr lang="en-US" altLang="en-US" sz="2800" i="1" baseline="30000" smtClean="0">
                <a:latin typeface="Arial" charset="0"/>
                <a:cs typeface="Arial" charset="0"/>
              </a:rPr>
              <a:t>6 </a:t>
            </a:r>
            <a:r>
              <a:rPr lang="en-US" altLang="en-US" sz="2800" i="1" smtClean="0">
                <a:latin typeface="Arial" charset="0"/>
                <a:cs typeface="Arial" charset="0"/>
              </a:rPr>
              <a:t>Who, being in very nature God, did not consider equality with God something to be grasped, </a:t>
            </a:r>
            <a:r>
              <a:rPr lang="en-US" altLang="en-US" sz="2800" i="1" baseline="30000" smtClean="0">
                <a:latin typeface="Arial" charset="0"/>
                <a:cs typeface="Arial" charset="0"/>
              </a:rPr>
              <a:t>7 </a:t>
            </a:r>
            <a:r>
              <a:rPr lang="en-US" altLang="en-US" sz="2800" i="1" smtClean="0">
                <a:latin typeface="Arial" charset="0"/>
                <a:cs typeface="Arial" charset="0"/>
              </a:rPr>
              <a:t>but made himself nothing, taking the very nature of a servant, being made in human likeness. </a:t>
            </a:r>
          </a:p>
          <a:p>
            <a:pPr marL="0" lvl="1" indent="457200" eaLnBrk="1" hangingPunct="1">
              <a:lnSpc>
                <a:spcPct val="90000"/>
              </a:lnSpc>
              <a:spcBef>
                <a:spcPct val="0"/>
              </a:spcBef>
              <a:buClr>
                <a:schemeClr val="tx1"/>
              </a:buClr>
              <a:buSzPct val="80000"/>
              <a:buFont typeface="Verdana" pitchFamily="34" charset="0"/>
              <a:buNone/>
            </a:pPr>
            <a:r>
              <a:rPr lang="en-US" altLang="en-US" sz="2800" i="1" baseline="30000" smtClean="0">
                <a:latin typeface="Arial" charset="0"/>
                <a:cs typeface="Arial" charset="0"/>
              </a:rPr>
              <a:t>8 </a:t>
            </a:r>
            <a:r>
              <a:rPr lang="en-US" altLang="en-US" sz="2800" i="1" smtClean="0">
                <a:latin typeface="Arial" charset="0"/>
                <a:cs typeface="Arial" charset="0"/>
              </a:rPr>
              <a:t>And being found in appearance as a man, he humbled himself and became obedient to death — even death on a cross! </a:t>
            </a:r>
          </a:p>
          <a:p>
            <a:pPr marL="0" lvl="1" indent="457200" eaLnBrk="1" hangingPunct="1">
              <a:lnSpc>
                <a:spcPct val="90000"/>
              </a:lnSpc>
              <a:spcBef>
                <a:spcPct val="0"/>
              </a:spcBef>
              <a:buClr>
                <a:schemeClr val="tx1"/>
              </a:buClr>
              <a:buSzPct val="80000"/>
              <a:buFont typeface="Verdana" pitchFamily="34" charset="0"/>
              <a:buNone/>
            </a:pPr>
            <a:r>
              <a:rPr lang="en-US" altLang="en-US" sz="2800" i="1" baseline="30000" smtClean="0">
                <a:latin typeface="Arial" charset="0"/>
                <a:cs typeface="Arial" charset="0"/>
              </a:rPr>
              <a:t>9 </a:t>
            </a:r>
            <a:r>
              <a:rPr lang="en-US" altLang="en-US" sz="2800" i="1" smtClean="0">
                <a:latin typeface="Arial" charset="0"/>
                <a:cs typeface="Arial" charset="0"/>
              </a:rPr>
              <a:t>Therefore God exalted him to the highest place and gave him the name that is above every name, </a:t>
            </a:r>
            <a:r>
              <a:rPr lang="en-US" altLang="en-US" sz="2800" i="1" baseline="30000" smtClean="0">
                <a:latin typeface="Arial" charset="0"/>
                <a:cs typeface="Arial" charset="0"/>
              </a:rPr>
              <a:t>10 </a:t>
            </a:r>
            <a:r>
              <a:rPr lang="en-US" altLang="en-US" sz="2800" i="1" smtClean="0">
                <a:latin typeface="Arial" charset="0"/>
                <a:cs typeface="Arial" charset="0"/>
              </a:rPr>
              <a:t>that at the name of Jesus every knee should bow, in heaven and on earth and under the earth, </a:t>
            </a:r>
            <a:r>
              <a:rPr lang="en-US" altLang="en-US" sz="2800" i="1" baseline="30000" smtClean="0">
                <a:latin typeface="Arial" charset="0"/>
                <a:cs typeface="Arial" charset="0"/>
              </a:rPr>
              <a:t>11 </a:t>
            </a:r>
            <a:r>
              <a:rPr lang="en-US" altLang="en-US" sz="2800" i="1" smtClean="0">
                <a:latin typeface="Arial" charset="0"/>
                <a:cs typeface="Arial" charset="0"/>
              </a:rPr>
              <a:t>and every tongue confess that Jesus Christ is Lord, to the glory of God the Father. </a:t>
            </a:r>
            <a:r>
              <a:rPr lang="en-US" altLang="en-US" sz="2800" smtClean="0">
                <a:latin typeface="Arial" charset="0"/>
                <a:cs typeface="Arial" charset="0"/>
              </a:rPr>
              <a:t>					Philippians 2:5-11</a:t>
            </a:r>
          </a:p>
          <a:p>
            <a:pPr marL="0" lvl="1" indent="457200" eaLnBrk="1" hangingPunct="1">
              <a:lnSpc>
                <a:spcPct val="90000"/>
              </a:lnSpc>
              <a:spcBef>
                <a:spcPct val="0"/>
              </a:spcBef>
              <a:buClr>
                <a:schemeClr val="tx1"/>
              </a:buClr>
              <a:buSzPct val="80000"/>
              <a:buFont typeface="Verdana" pitchFamily="34" charset="0"/>
              <a:buNone/>
            </a:pPr>
            <a:endParaRPr lang="en-US" altLang="en-US" sz="2400" smtClean="0">
              <a:latin typeface="Arial" charset="0"/>
              <a:cs typeface="Arial" charset="0"/>
            </a:endParaRPr>
          </a:p>
          <a:p>
            <a:pPr marL="0" lvl="1" indent="457200" eaLnBrk="1" hangingPunct="1">
              <a:lnSpc>
                <a:spcPct val="90000"/>
              </a:lnSpc>
              <a:spcBef>
                <a:spcPct val="0"/>
              </a:spcBef>
              <a:buClr>
                <a:schemeClr val="tx1"/>
              </a:buClr>
              <a:buSzPct val="80000"/>
              <a:buFont typeface="Verdana" pitchFamily="34" charset="0"/>
              <a:buNone/>
            </a:pPr>
            <a:endParaRPr lang="en-US" altLang="en-US" sz="2400" smtClean="0">
              <a:latin typeface="Arial" charset="0"/>
              <a:cs typeface="Arial"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381000" y="685800"/>
            <a:ext cx="8534400" cy="6194425"/>
          </a:xfrm>
        </p:spPr>
        <p:txBody>
          <a:bodyPr/>
          <a:lstStyle/>
          <a:p>
            <a:pPr marL="0" lvl="1" indent="457200" eaLnBrk="1" hangingPunct="1">
              <a:lnSpc>
                <a:spcPct val="90000"/>
              </a:lnSpc>
              <a:spcBef>
                <a:spcPct val="0"/>
              </a:spcBef>
              <a:buClr>
                <a:schemeClr val="tx1"/>
              </a:buClr>
              <a:buSzPct val="80000"/>
              <a:buFont typeface="Verdana" pitchFamily="34" charset="0"/>
              <a:buNone/>
            </a:pPr>
            <a:r>
              <a:rPr lang="en-US" altLang="en-US" sz="2800" i="1" smtClean="0">
                <a:latin typeface="Arial" charset="0"/>
                <a:cs typeface="Arial" charset="0"/>
              </a:rPr>
              <a:t>Therefore, my dear friends, as you have always obeyed — not only in my presence, but now much more in my absence — continue to work out your salvation with fear and trembling, </a:t>
            </a:r>
            <a:r>
              <a:rPr lang="en-US" altLang="en-US" sz="2800" i="1" baseline="30000" smtClean="0">
                <a:latin typeface="Arial" charset="0"/>
                <a:cs typeface="Arial" charset="0"/>
              </a:rPr>
              <a:t>13 </a:t>
            </a:r>
            <a:r>
              <a:rPr lang="en-US" altLang="en-US" sz="2800" i="1" smtClean="0">
                <a:latin typeface="Arial" charset="0"/>
                <a:cs typeface="Arial" charset="0"/>
              </a:rPr>
              <a:t>for it is God who works in you to will and to act according to his good purpose. </a:t>
            </a:r>
          </a:p>
          <a:p>
            <a:pPr marL="0" lvl="1" indent="457200" eaLnBrk="1" hangingPunct="1">
              <a:lnSpc>
                <a:spcPct val="90000"/>
              </a:lnSpc>
              <a:spcBef>
                <a:spcPct val="0"/>
              </a:spcBef>
              <a:buClr>
                <a:schemeClr val="tx1"/>
              </a:buClr>
              <a:buSzPct val="80000"/>
              <a:buFont typeface="Verdana" pitchFamily="34" charset="0"/>
              <a:buNone/>
            </a:pPr>
            <a:r>
              <a:rPr lang="en-US" altLang="en-US" sz="2800" i="1" baseline="30000" smtClean="0">
                <a:latin typeface="Arial" charset="0"/>
                <a:cs typeface="Arial" charset="0"/>
              </a:rPr>
              <a:t>14 </a:t>
            </a:r>
            <a:r>
              <a:rPr lang="en-US" altLang="en-US" sz="2800" i="1" smtClean="0">
                <a:latin typeface="Arial" charset="0"/>
                <a:cs typeface="Arial" charset="0"/>
              </a:rPr>
              <a:t>Do everything without complaining or arguing, </a:t>
            </a:r>
            <a:r>
              <a:rPr lang="en-US" altLang="en-US" sz="2800" i="1" baseline="30000" smtClean="0">
                <a:latin typeface="Arial" charset="0"/>
                <a:cs typeface="Arial" charset="0"/>
              </a:rPr>
              <a:t>15 </a:t>
            </a:r>
            <a:r>
              <a:rPr lang="en-US" altLang="en-US" sz="2800" i="1" smtClean="0">
                <a:latin typeface="Arial" charset="0"/>
                <a:cs typeface="Arial" charset="0"/>
              </a:rPr>
              <a:t>so that you may become blameless and pure, children of God without fault in a crooked and depraved generation, in which you shine like stars in the universe </a:t>
            </a:r>
            <a:r>
              <a:rPr lang="en-US" altLang="en-US" sz="2800" i="1" baseline="30000" smtClean="0">
                <a:latin typeface="Arial" charset="0"/>
                <a:cs typeface="Arial" charset="0"/>
              </a:rPr>
              <a:t>16 </a:t>
            </a:r>
            <a:r>
              <a:rPr lang="en-US" altLang="en-US" sz="2800" i="1" smtClean="0">
                <a:latin typeface="Arial" charset="0"/>
                <a:cs typeface="Arial" charset="0"/>
              </a:rPr>
              <a:t>as you hold out the word of life — in order that I may boast on the day of Christ that I did not run or labor for nothing.   </a:t>
            </a:r>
          </a:p>
          <a:p>
            <a:pPr marL="0" lvl="1" indent="457200" eaLnBrk="1" hangingPunct="1">
              <a:lnSpc>
                <a:spcPct val="90000"/>
              </a:lnSpc>
              <a:spcBef>
                <a:spcPct val="0"/>
              </a:spcBef>
              <a:buClr>
                <a:schemeClr val="tx1"/>
              </a:buClr>
              <a:buSzPct val="80000"/>
              <a:buFont typeface="Verdana" pitchFamily="34" charset="0"/>
              <a:buNone/>
            </a:pPr>
            <a:r>
              <a:rPr lang="en-US" altLang="en-US" sz="2800" i="1" smtClean="0">
                <a:latin typeface="Arial" charset="0"/>
                <a:cs typeface="Arial" charset="0"/>
              </a:rPr>
              <a:t>					Philippians 2:12-16</a:t>
            </a:r>
          </a:p>
          <a:p>
            <a:pPr marL="0" lvl="1" indent="457200" eaLnBrk="1" hangingPunct="1">
              <a:lnSpc>
                <a:spcPct val="90000"/>
              </a:lnSpc>
              <a:spcBef>
                <a:spcPct val="0"/>
              </a:spcBef>
              <a:buClr>
                <a:schemeClr val="tx1"/>
              </a:buClr>
              <a:buSzPct val="80000"/>
              <a:buFont typeface="Verdana" pitchFamily="34" charset="0"/>
              <a:buNone/>
            </a:pPr>
            <a:endParaRPr lang="en-US" altLang="en-US" sz="2800" i="1" smtClean="0">
              <a:latin typeface="Arial" charset="0"/>
              <a:cs typeface="Arial" charset="0"/>
            </a:endParaRPr>
          </a:p>
          <a:p>
            <a:pPr marL="0" lvl="1" indent="457200" eaLnBrk="1" hangingPunct="1">
              <a:lnSpc>
                <a:spcPct val="90000"/>
              </a:lnSpc>
              <a:spcBef>
                <a:spcPct val="0"/>
              </a:spcBef>
              <a:buClr>
                <a:schemeClr val="tx1"/>
              </a:buClr>
              <a:buSzPct val="80000"/>
              <a:buFont typeface="Verdana" pitchFamily="34" charset="0"/>
              <a:buNone/>
            </a:pPr>
            <a:endParaRPr lang="en-US" altLang="en-US" sz="2400" smtClean="0">
              <a:latin typeface="Arial" charset="0"/>
              <a:cs typeface="Arial"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81000" y="685800"/>
            <a:ext cx="8534400" cy="6194425"/>
          </a:xfrm>
        </p:spPr>
        <p:txBody>
          <a:bodyPr/>
          <a:lstStyle/>
          <a:p>
            <a:pPr marL="0" lvl="1" indent="0" eaLnBrk="1" hangingPunct="1">
              <a:lnSpc>
                <a:spcPct val="90000"/>
              </a:lnSpc>
              <a:spcBef>
                <a:spcPts val="0"/>
              </a:spcBef>
              <a:buClr>
                <a:schemeClr val="tx1"/>
              </a:buClr>
              <a:buSzPct val="80000"/>
              <a:buFont typeface="Verdana" pitchFamily="34" charset="0"/>
              <a:buNone/>
              <a:defRPr/>
            </a:pPr>
            <a:r>
              <a:rPr lang="en-US" sz="2800" b="1" i="1" dirty="0" smtClean="0">
                <a:latin typeface="Arial" panose="020B0604020202020204" pitchFamily="34" charset="0"/>
                <a:cs typeface="Arial" panose="020B0604020202020204" pitchFamily="34" charset="0"/>
              </a:rPr>
              <a:t>“Work out your salvation…”</a:t>
            </a:r>
          </a:p>
          <a:p>
            <a:pPr marL="0" lvl="1" indent="457200" eaLnBrk="1" hangingPunct="1">
              <a:lnSpc>
                <a:spcPct val="90000"/>
              </a:lnSpc>
              <a:spcBef>
                <a:spcPts val="0"/>
              </a:spcBef>
              <a:buClr>
                <a:schemeClr val="tx1"/>
              </a:buClr>
              <a:buSzPct val="80000"/>
              <a:buFont typeface="Verdana" pitchFamily="34" charset="0"/>
              <a:buNone/>
              <a:defRPr/>
            </a:pPr>
            <a:endParaRPr lang="en-US" sz="1050" i="1"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…continue </a:t>
            </a:r>
            <a:r>
              <a:rPr lang="en-US" sz="2800" i="1" dirty="0">
                <a:latin typeface="Arial" panose="020B0604020202020204" pitchFamily="34" charset="0"/>
                <a:cs typeface="Arial" panose="020B0604020202020204" pitchFamily="34" charset="0"/>
              </a:rPr>
              <a:t>to </a:t>
            </a:r>
            <a:r>
              <a:rPr lang="en-US" sz="2800" i="1" u="sng" dirty="0">
                <a:latin typeface="Arial" panose="020B0604020202020204" pitchFamily="34" charset="0"/>
                <a:cs typeface="Arial" panose="020B0604020202020204" pitchFamily="34" charset="0"/>
              </a:rPr>
              <a:t>work out your salvation</a:t>
            </a:r>
            <a:r>
              <a:rPr lang="en-US" sz="2800" i="1" dirty="0">
                <a:latin typeface="Arial" panose="020B0604020202020204" pitchFamily="34" charset="0"/>
                <a:cs typeface="Arial" panose="020B0604020202020204" pitchFamily="34" charset="0"/>
              </a:rPr>
              <a:t> with fear and trembling, </a:t>
            </a:r>
            <a:r>
              <a:rPr lang="en-US" sz="2800" i="1" baseline="30000" dirty="0">
                <a:latin typeface="Arial" panose="020B0604020202020204" pitchFamily="34" charset="0"/>
                <a:cs typeface="Arial" panose="020B0604020202020204" pitchFamily="34" charset="0"/>
              </a:rPr>
              <a:t>13 </a:t>
            </a:r>
            <a:r>
              <a:rPr lang="en-US" sz="2800" i="1" dirty="0">
                <a:latin typeface="Arial" panose="020B0604020202020204" pitchFamily="34" charset="0"/>
                <a:cs typeface="Arial" panose="020B0604020202020204" pitchFamily="34" charset="0"/>
              </a:rPr>
              <a:t>for it is God who works in you to will and to act according to his good purpose. </a:t>
            </a: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					Philippians 2:12-16</a:t>
            </a:r>
          </a:p>
          <a:p>
            <a:pPr marL="0" lvl="1" indent="457200" eaLnBrk="1" hangingPunct="1">
              <a:lnSpc>
                <a:spcPct val="90000"/>
              </a:lnSpc>
              <a:spcBef>
                <a:spcPts val="0"/>
              </a:spcBef>
              <a:buClr>
                <a:schemeClr val="tx1"/>
              </a:buClr>
              <a:buSzPct val="80000"/>
              <a:buFont typeface="Verdana" pitchFamily="34" charset="0"/>
              <a:buNone/>
              <a:defRPr/>
            </a:pPr>
            <a:endParaRPr lang="en-US" sz="1400" i="1" dirty="0" smtClean="0">
              <a:latin typeface="Arial" panose="020B0604020202020204" pitchFamily="34" charset="0"/>
              <a:cs typeface="Arial" panose="020B0604020202020204" pitchFamily="34" charset="0"/>
            </a:endParaRPr>
          </a:p>
          <a:p>
            <a:pPr marL="342900" lvl="1" indent="-342900" eaLnBrk="1" hangingPunct="1">
              <a:lnSpc>
                <a:spcPct val="90000"/>
              </a:lnSpc>
              <a:spcBef>
                <a:spcPts val="0"/>
              </a:spcBef>
              <a:buClr>
                <a:schemeClr val="tx1"/>
              </a:buClr>
              <a:buSzPct val="80000"/>
              <a:buFont typeface="Wingdings" panose="05000000000000000000" pitchFamily="2" charset="2"/>
              <a:buChar char="Ø"/>
              <a:defRPr/>
            </a:pPr>
            <a:r>
              <a:rPr lang="en-US" sz="2800" i="1" dirty="0" smtClean="0">
                <a:latin typeface="Arial" panose="020B0604020202020204" pitchFamily="34" charset="0"/>
                <a:cs typeface="Arial" panose="020B0604020202020204" pitchFamily="34" charset="0"/>
              </a:rPr>
              <a:t>“work out” </a:t>
            </a:r>
            <a:r>
              <a:rPr lang="en-US" sz="2800" dirty="0" smtClean="0">
                <a:latin typeface="Arial" panose="020B0604020202020204" pitchFamily="34" charset="0"/>
                <a:cs typeface="Arial" panose="020B0604020202020204" pitchFamily="34" charset="0"/>
              </a:rPr>
              <a:t>means</a:t>
            </a:r>
            <a:r>
              <a:rPr lang="en-US" sz="2800" i="1" dirty="0" smtClean="0">
                <a:latin typeface="Arial" panose="020B0604020202020204" pitchFamily="34" charset="0"/>
                <a:cs typeface="Arial" panose="020B0604020202020204" pitchFamily="34" charset="0"/>
              </a:rPr>
              <a:t> “to work to full completion,” </a:t>
            </a:r>
            <a:r>
              <a:rPr lang="en-US" sz="2800" dirty="0" smtClean="0">
                <a:latin typeface="Arial" panose="020B0604020202020204" pitchFamily="34" charset="0"/>
                <a:cs typeface="Arial" panose="020B0604020202020204" pitchFamily="34" charset="0"/>
              </a:rPr>
              <a:t>like “working out” to get healthier, or “working a field.”</a:t>
            </a:r>
            <a:endParaRPr lang="en-US" sz="2800"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endParaRPr lang="en-US" sz="1600" dirty="0" smtClean="0">
              <a:latin typeface="Arial" panose="020B0604020202020204" pitchFamily="34" charset="0"/>
              <a:cs typeface="Arial" panose="020B0604020202020204" pitchFamily="34" charset="0"/>
            </a:endParaRPr>
          </a:p>
          <a:p>
            <a:pPr marL="342900" lvl="1" indent="-342900" eaLnBrk="1" hangingPunct="1">
              <a:lnSpc>
                <a:spcPct val="90000"/>
              </a:lnSpc>
              <a:spcBef>
                <a:spcPts val="0"/>
              </a:spcBef>
              <a:buClr>
                <a:schemeClr val="tx1"/>
              </a:buClr>
              <a:buSzPct val="80000"/>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To allow God to </a:t>
            </a:r>
            <a:r>
              <a:rPr lang="en-US" sz="2400" i="1" dirty="0" smtClean="0">
                <a:latin typeface="Arial" panose="020B0604020202020204" pitchFamily="34" charset="0"/>
                <a:cs typeface="Arial" panose="020B0604020202020204" pitchFamily="34" charset="0"/>
              </a:rPr>
              <a:t>“work in us to will and act according to his good purpose”</a:t>
            </a:r>
            <a:r>
              <a:rPr lang="en-US" sz="2400" dirty="0" smtClean="0">
                <a:latin typeface="Arial" panose="020B0604020202020204" pitchFamily="34" charset="0"/>
                <a:cs typeface="Arial" panose="020B0604020202020204" pitchFamily="34" charset="0"/>
              </a:rPr>
              <a:t> means </a:t>
            </a:r>
            <a:r>
              <a:rPr lang="en-US" sz="2400" b="1" dirty="0" smtClean="0">
                <a:latin typeface="Arial" panose="020B0604020202020204" pitchFamily="34" charset="0"/>
                <a:cs typeface="Arial" panose="020B0604020202020204" pitchFamily="34" charset="0"/>
              </a:rPr>
              <a:t>to let God direct our time and how we spend it, to grow us in our spiritual service to Him.</a:t>
            </a:r>
          </a:p>
          <a:p>
            <a:pPr marL="0" lvl="1" indent="457200" eaLnBrk="1" hangingPunct="1">
              <a:lnSpc>
                <a:spcPct val="90000"/>
              </a:lnSpc>
              <a:spcBef>
                <a:spcPts val="0"/>
              </a:spcBef>
              <a:buClr>
                <a:schemeClr val="tx1"/>
              </a:buClr>
              <a:buSzPct val="80000"/>
              <a:buFont typeface="Verdana" pitchFamily="34" charset="0"/>
              <a:buNone/>
              <a:defRPr/>
            </a:pPr>
            <a:endParaRPr lang="en-US" sz="1200" dirty="0">
              <a:latin typeface="Arial" panose="020B0604020202020204" pitchFamily="34" charset="0"/>
              <a:cs typeface="Arial" panose="020B0604020202020204" pitchFamily="34" charset="0"/>
            </a:endParaRPr>
          </a:p>
          <a:p>
            <a:pPr marL="342900" lvl="1" indent="-342900" eaLnBrk="1" hangingPunct="1">
              <a:lnSpc>
                <a:spcPct val="90000"/>
              </a:lnSpc>
              <a:spcBef>
                <a:spcPts val="0"/>
              </a:spcBef>
              <a:buClr>
                <a:schemeClr val="tx1"/>
              </a:buClr>
              <a:buSzPct val="80000"/>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This is the focus of </a:t>
            </a:r>
            <a:r>
              <a:rPr lang="en-US" sz="2400" u="sng" dirty="0" smtClean="0">
                <a:latin typeface="Arial" panose="020B0604020202020204" pitchFamily="34" charset="0"/>
                <a:cs typeface="Arial" panose="020B0604020202020204" pitchFamily="34" charset="0"/>
              </a:rPr>
              <a:t>so many</a:t>
            </a:r>
            <a:r>
              <a:rPr lang="en-US" sz="2400" dirty="0" smtClean="0">
                <a:latin typeface="Arial" panose="020B0604020202020204" pitchFamily="34" charset="0"/>
                <a:cs typeface="Arial" panose="020B0604020202020204" pitchFamily="34" charset="0"/>
              </a:rPr>
              <a:t> biblical metaphors – we are </a:t>
            </a:r>
            <a:r>
              <a:rPr lang="en-US" sz="2400" i="1" dirty="0" smtClean="0">
                <a:latin typeface="Arial" panose="020B0604020202020204" pitchFamily="34" charset="0"/>
                <a:cs typeface="Arial" panose="020B0604020202020204" pitchFamily="34" charset="0"/>
              </a:rPr>
              <a:t>clay</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branches</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soldiers, watchmen, servants</a:t>
            </a:r>
            <a:r>
              <a:rPr lang="en-US" sz="2400" dirty="0" smtClean="0">
                <a:latin typeface="Arial" panose="020B0604020202020204" pitchFamily="34" charset="0"/>
                <a:cs typeface="Arial" panose="020B0604020202020204" pitchFamily="34" charset="0"/>
              </a:rPr>
              <a:t>, etc. – all meaning we are in the service to someone else (God), and so we are not our own – as reflected in how we spend our time.</a:t>
            </a:r>
            <a:endParaRPr lang="en-US" sz="2400"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animEffect transition="in" filter="fade">
                                      <p:cBhvr>
                                        <p:cTn id="17" dur="1000"/>
                                        <p:tgtEl>
                                          <p:spTgt spid="8195">
                                            <p:txEl>
                                              <p:pRg st="3" end="3"/>
                                            </p:txEl>
                                          </p:spTgt>
                                        </p:tgtEl>
                                      </p:cBhvr>
                                    </p:animEffect>
                                    <p:anim calcmode="lin" valueType="num">
                                      <p:cBhvr>
                                        <p:cTn id="1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8195">
                                            <p:txEl>
                                              <p:pRg st="5" end="5"/>
                                            </p:txEl>
                                          </p:spTgt>
                                        </p:tgtEl>
                                        <p:attrNameLst>
                                          <p:attrName>style.visibility</p:attrName>
                                        </p:attrNameLst>
                                      </p:cBhvr>
                                      <p:to>
                                        <p:strVal val="visible"/>
                                      </p:to>
                                    </p:set>
                                    <p:animEffect transition="in" filter="fade">
                                      <p:cBhvr>
                                        <p:cTn id="24" dur="1000"/>
                                        <p:tgtEl>
                                          <p:spTgt spid="8195">
                                            <p:txEl>
                                              <p:pRg st="5" end="5"/>
                                            </p:txEl>
                                          </p:spTgt>
                                        </p:tgtEl>
                                      </p:cBhvr>
                                    </p:animEffect>
                                    <p:anim calcmode="lin" valueType="num">
                                      <p:cBhvr>
                                        <p:cTn id="25"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nodeType="clickEffect">
                                  <p:stCondLst>
                                    <p:cond delay="0"/>
                                  </p:stCondLst>
                                  <p:childTnLst>
                                    <p:set>
                                      <p:cBhvr>
                                        <p:cTn id="30" dur="1" fill="hold">
                                          <p:stCondLst>
                                            <p:cond delay="0"/>
                                          </p:stCondLst>
                                        </p:cTn>
                                        <p:tgtEl>
                                          <p:spTgt spid="8195">
                                            <p:txEl>
                                              <p:pRg st="7" end="7"/>
                                            </p:txEl>
                                          </p:spTgt>
                                        </p:tgtEl>
                                        <p:attrNameLst>
                                          <p:attrName>style.visibility</p:attrName>
                                        </p:attrNameLst>
                                      </p:cBhvr>
                                      <p:to>
                                        <p:strVal val="visible"/>
                                      </p:to>
                                    </p:set>
                                    <p:animEffect transition="in" filter="fade">
                                      <p:cBhvr>
                                        <p:cTn id="31" dur="1000"/>
                                        <p:tgtEl>
                                          <p:spTgt spid="8195">
                                            <p:txEl>
                                              <p:pRg st="7" end="7"/>
                                            </p:txEl>
                                          </p:spTgt>
                                        </p:tgtEl>
                                      </p:cBhvr>
                                    </p:animEffect>
                                    <p:anim calcmode="lin" valueType="num">
                                      <p:cBhvr>
                                        <p:cTn id="32"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2" presetClass="entr" presetSubtype="0" fill="hold" nodeType="clickEffect">
                                  <p:stCondLst>
                                    <p:cond delay="0"/>
                                  </p:stCondLst>
                                  <p:childTnLst>
                                    <p:set>
                                      <p:cBhvr>
                                        <p:cTn id="37" dur="1" fill="hold">
                                          <p:stCondLst>
                                            <p:cond delay="0"/>
                                          </p:stCondLst>
                                        </p:cTn>
                                        <p:tgtEl>
                                          <p:spTgt spid="8195">
                                            <p:txEl>
                                              <p:pRg st="9" end="9"/>
                                            </p:txEl>
                                          </p:spTgt>
                                        </p:tgtEl>
                                        <p:attrNameLst>
                                          <p:attrName>style.visibility</p:attrName>
                                        </p:attrNameLst>
                                      </p:cBhvr>
                                      <p:to>
                                        <p:strVal val="visible"/>
                                      </p:to>
                                    </p:set>
                                    <p:animEffect transition="in" filter="fade">
                                      <p:cBhvr>
                                        <p:cTn id="38" dur="1000"/>
                                        <p:tgtEl>
                                          <p:spTgt spid="8195">
                                            <p:txEl>
                                              <p:pRg st="9" end="9"/>
                                            </p:txEl>
                                          </p:spTgt>
                                        </p:tgtEl>
                                      </p:cBhvr>
                                    </p:animEffect>
                                    <p:anim calcmode="lin" valueType="num">
                                      <p:cBhvr>
                                        <p:cTn id="39"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40" dur="1000" fill="hold"/>
                                        <p:tgtEl>
                                          <p:spTgt spid="819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839200" cy="6194425"/>
          </a:xfrm>
        </p:spPr>
        <p:txBody>
          <a:bodyPr/>
          <a:lstStyle/>
          <a:p>
            <a:pPr marL="0" lvl="1" indent="0" eaLnBrk="1" hangingPunct="1">
              <a:lnSpc>
                <a:spcPct val="90000"/>
              </a:lnSpc>
              <a:spcBef>
                <a:spcPts val="0"/>
              </a:spcBef>
              <a:buClr>
                <a:schemeClr val="tx1"/>
              </a:buClr>
              <a:buSzPct val="80000"/>
              <a:buFont typeface="Verdana" pitchFamily="34" charset="0"/>
              <a:buNone/>
              <a:defRPr/>
            </a:pPr>
            <a:r>
              <a:rPr lang="en-US" sz="2800" b="1" i="1" dirty="0" smtClean="0">
                <a:latin typeface="Arial" panose="020B0604020202020204" pitchFamily="34" charset="0"/>
                <a:cs typeface="Arial" panose="020B0604020202020204" pitchFamily="34" charset="0"/>
              </a:rPr>
              <a:t>“Shine out your testimony…”</a:t>
            </a:r>
          </a:p>
          <a:p>
            <a:pPr marL="0" lvl="1" indent="457200" eaLnBrk="1" hangingPunct="1">
              <a:lnSpc>
                <a:spcPct val="90000"/>
              </a:lnSpc>
              <a:spcBef>
                <a:spcPts val="0"/>
              </a:spcBef>
              <a:buClr>
                <a:schemeClr val="tx1"/>
              </a:buClr>
              <a:buSzPct val="80000"/>
              <a:buFont typeface="Verdana" pitchFamily="34" charset="0"/>
              <a:buNone/>
              <a:defRPr/>
            </a:pPr>
            <a:endParaRPr lang="en-US" sz="800" i="1"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Do </a:t>
            </a:r>
            <a:r>
              <a:rPr lang="en-US" sz="2800" i="1" dirty="0">
                <a:latin typeface="Arial" panose="020B0604020202020204" pitchFamily="34" charset="0"/>
                <a:cs typeface="Arial" panose="020B0604020202020204" pitchFamily="34" charset="0"/>
              </a:rPr>
              <a:t>everything without complaining or arguing, </a:t>
            </a:r>
            <a:r>
              <a:rPr lang="en-US" sz="2800" i="1" baseline="30000" dirty="0">
                <a:latin typeface="Arial" panose="020B0604020202020204" pitchFamily="34" charset="0"/>
                <a:cs typeface="Arial" panose="020B0604020202020204" pitchFamily="34" charset="0"/>
              </a:rPr>
              <a:t>15 </a:t>
            </a:r>
            <a:r>
              <a:rPr lang="en-US" sz="2800" i="1" dirty="0">
                <a:latin typeface="Arial" panose="020B0604020202020204" pitchFamily="34" charset="0"/>
                <a:cs typeface="Arial" panose="020B0604020202020204" pitchFamily="34" charset="0"/>
              </a:rPr>
              <a:t>so that you may become blameless and pure, children of God without fault in a crooked and depraved generation, </a:t>
            </a:r>
            <a:r>
              <a:rPr lang="en-US" sz="2800" i="1" u="sng" dirty="0">
                <a:latin typeface="Arial" panose="020B0604020202020204" pitchFamily="34" charset="0"/>
                <a:cs typeface="Arial" panose="020B0604020202020204" pitchFamily="34" charset="0"/>
              </a:rPr>
              <a:t>in which you shine like stars</a:t>
            </a:r>
            <a:r>
              <a:rPr lang="en-US" sz="2800" i="1" dirty="0">
                <a:latin typeface="Arial" panose="020B0604020202020204" pitchFamily="34" charset="0"/>
                <a:cs typeface="Arial" panose="020B0604020202020204" pitchFamily="34" charset="0"/>
              </a:rPr>
              <a:t> in the </a:t>
            </a:r>
            <a:r>
              <a:rPr lang="en-US" sz="2800" i="1" dirty="0" smtClean="0">
                <a:latin typeface="Arial" panose="020B0604020202020204" pitchFamily="34" charset="0"/>
                <a:cs typeface="Arial" panose="020B0604020202020204" pitchFamily="34" charset="0"/>
              </a:rPr>
              <a:t>universe…   			Philippians 2:14-15</a:t>
            </a:r>
            <a:endParaRPr lang="en-US" sz="2800" i="1" dirty="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endParaRPr lang="en-US" sz="2000" i="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We, like Paul, live in </a:t>
            </a:r>
            <a:r>
              <a:rPr lang="en-US" sz="2800" i="1" dirty="0" smtClean="0">
                <a:latin typeface="Arial" panose="020B0604020202020204" pitchFamily="34" charset="0"/>
                <a:cs typeface="Arial" panose="020B0604020202020204" pitchFamily="34" charset="0"/>
              </a:rPr>
              <a:t>“a crooked and depraved generation” –</a:t>
            </a:r>
            <a:r>
              <a:rPr lang="en-US" sz="2800" dirty="0" smtClean="0">
                <a:latin typeface="Arial" panose="020B0604020202020204" pitchFamily="34" charset="0"/>
                <a:cs typeface="Arial" panose="020B0604020202020204" pitchFamily="34" charset="0"/>
              </a:rPr>
              <a:t> a generation without hope or light.</a:t>
            </a:r>
          </a:p>
          <a:p>
            <a:pPr marL="0" lvl="1" indent="0" eaLnBrk="1" hangingPunct="1">
              <a:lnSpc>
                <a:spcPct val="90000"/>
              </a:lnSpc>
              <a:spcBef>
                <a:spcPts val="0"/>
              </a:spcBef>
              <a:buClr>
                <a:schemeClr val="tx1"/>
              </a:buClr>
              <a:buSzPct val="80000"/>
              <a:buFont typeface="Verdana" pitchFamily="34" charset="0"/>
              <a:buNone/>
              <a:defRPr/>
            </a:pPr>
            <a:endParaRPr lang="en-US" sz="1800" i="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And so we are commissioned to live by God’s plans for us </a:t>
            </a:r>
            <a:r>
              <a:rPr lang="en-US" sz="2800" i="1" dirty="0" smtClean="0">
                <a:latin typeface="Arial" panose="020B0604020202020204" pitchFamily="34" charset="0"/>
                <a:cs typeface="Arial" panose="020B0604020202020204" pitchFamily="34" charset="0"/>
              </a:rPr>
              <a:t>(“without fault” </a:t>
            </a:r>
            <a:r>
              <a:rPr lang="en-US" sz="2800" dirty="0" smtClean="0">
                <a:latin typeface="Arial" panose="020B0604020202020204" pitchFamily="34" charset="0"/>
                <a:cs typeface="Arial" panose="020B0604020202020204" pitchFamily="34" charset="0"/>
              </a:rPr>
              <a:t>does not mean </a:t>
            </a:r>
            <a:r>
              <a:rPr lang="en-US" sz="2800" i="1" dirty="0" smtClean="0">
                <a:latin typeface="Arial" panose="020B0604020202020204" pitchFamily="34" charset="0"/>
                <a:cs typeface="Arial" panose="020B0604020202020204" pitchFamily="34" charset="0"/>
              </a:rPr>
              <a:t>perfect</a:t>
            </a:r>
            <a:r>
              <a:rPr lang="en-US" sz="2800" dirty="0" smtClean="0">
                <a:latin typeface="Arial" panose="020B0604020202020204" pitchFamily="34" charset="0"/>
                <a:cs typeface="Arial" panose="020B0604020202020204" pitchFamily="34" charset="0"/>
              </a:rPr>
              <a:t>), in order to be a light to the lost and broken. (salt, light, etc.)  And this directly affects how we spend our time.</a:t>
            </a:r>
            <a:endParaRPr lang="en-US" sz="2800"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endParaRPr lang="en-US" sz="2400"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Effect transition="in" filter="fade">
                                      <p:cBhvr>
                                        <p:cTn id="19" dur="1000"/>
                                        <p:tgtEl>
                                          <p:spTgt spid="8195">
                                            <p:txEl>
                                              <p:pRg st="4" end="4"/>
                                            </p:txEl>
                                          </p:spTgt>
                                        </p:tgtEl>
                                      </p:cBhvr>
                                    </p:animEffect>
                                    <p:anim calcmode="lin" valueType="num">
                                      <p:cBhvr>
                                        <p:cTn id="20"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8195">
                                            <p:txEl>
                                              <p:pRg st="6" end="6"/>
                                            </p:txEl>
                                          </p:spTgt>
                                        </p:tgtEl>
                                        <p:attrNameLst>
                                          <p:attrName>style.visibility</p:attrName>
                                        </p:attrNameLst>
                                      </p:cBhvr>
                                      <p:to>
                                        <p:strVal val="visible"/>
                                      </p:to>
                                    </p:set>
                                    <p:animEffect transition="in" filter="fade">
                                      <p:cBhvr>
                                        <p:cTn id="26" dur="1000"/>
                                        <p:tgtEl>
                                          <p:spTgt spid="8195">
                                            <p:txEl>
                                              <p:pRg st="6" end="6"/>
                                            </p:txEl>
                                          </p:spTgt>
                                        </p:tgtEl>
                                      </p:cBhvr>
                                    </p:animEffect>
                                    <p:anim calcmode="lin" valueType="num">
                                      <p:cBhvr>
                                        <p:cTn id="27"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81000" y="685800"/>
            <a:ext cx="8534400" cy="6194425"/>
          </a:xfrm>
        </p:spPr>
        <p:txBody>
          <a:bodyPr/>
          <a:lstStyle/>
          <a:p>
            <a:pPr marL="0" lvl="1" indent="0" eaLnBrk="1" hangingPunct="1">
              <a:lnSpc>
                <a:spcPct val="90000"/>
              </a:lnSpc>
              <a:spcBef>
                <a:spcPts val="0"/>
              </a:spcBef>
              <a:buClr>
                <a:schemeClr val="tx1"/>
              </a:buClr>
              <a:buSzPct val="80000"/>
              <a:buFont typeface="Verdana" pitchFamily="34" charset="0"/>
              <a:buNone/>
              <a:defRPr/>
            </a:pPr>
            <a:r>
              <a:rPr lang="en-US" sz="2800" b="1" i="1" dirty="0" smtClean="0">
                <a:latin typeface="Arial" panose="020B0604020202020204" pitchFamily="34" charset="0"/>
                <a:cs typeface="Arial" panose="020B0604020202020204" pitchFamily="34" charset="0"/>
              </a:rPr>
              <a:t>“Hold out the Word of Life…”</a:t>
            </a:r>
          </a:p>
          <a:p>
            <a:pPr marL="0" lvl="1" indent="0" eaLnBrk="1" hangingPunct="1">
              <a:lnSpc>
                <a:spcPct val="90000"/>
              </a:lnSpc>
              <a:spcBef>
                <a:spcPts val="0"/>
              </a:spcBef>
              <a:buClr>
                <a:schemeClr val="tx1"/>
              </a:buClr>
              <a:buSzPct val="80000"/>
              <a:buFont typeface="Verdana" pitchFamily="34" charset="0"/>
              <a:buNone/>
              <a:defRPr/>
            </a:pPr>
            <a:endParaRPr lang="en-US" sz="1200" i="1" dirty="0" smtClean="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…as </a:t>
            </a:r>
            <a:r>
              <a:rPr lang="en-US" sz="2800" i="1" dirty="0">
                <a:latin typeface="Arial" panose="020B0604020202020204" pitchFamily="34" charset="0"/>
                <a:cs typeface="Arial" panose="020B0604020202020204" pitchFamily="34" charset="0"/>
              </a:rPr>
              <a:t>you </a:t>
            </a:r>
            <a:r>
              <a:rPr lang="en-US" sz="2800" i="1" u="sng" dirty="0">
                <a:latin typeface="Arial" panose="020B0604020202020204" pitchFamily="34" charset="0"/>
                <a:cs typeface="Arial" panose="020B0604020202020204" pitchFamily="34" charset="0"/>
              </a:rPr>
              <a:t>hold out the word of </a:t>
            </a:r>
            <a:r>
              <a:rPr lang="en-US" sz="2800" i="1" u="sng" dirty="0" smtClean="0">
                <a:latin typeface="Arial" panose="020B0604020202020204" pitchFamily="34" charset="0"/>
                <a:cs typeface="Arial" panose="020B0604020202020204" pitchFamily="34" charset="0"/>
              </a:rPr>
              <a:t>life </a:t>
            </a:r>
            <a:r>
              <a:rPr lang="en-US" sz="2800" i="1" dirty="0" smtClean="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in order that I may boast on the day of Christ that I did not run or labor for nothing. </a:t>
            </a:r>
            <a:r>
              <a:rPr lang="en-US" sz="2800" i="1" dirty="0" smtClean="0">
                <a:latin typeface="Arial" panose="020B0604020202020204" pitchFamily="34" charset="0"/>
                <a:cs typeface="Arial" panose="020B0604020202020204" pitchFamily="34" charset="0"/>
              </a:rPr>
              <a:t>  		Philippians 2:16</a:t>
            </a:r>
            <a:endParaRPr lang="en-US" sz="2800" i="1"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endParaRPr lang="en-US" sz="2800" i="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We are able to stand against evil because God has spoken his Word – both in Christ Incarnate and in Scripture – so that we may go in the name of Jesus and transform the world.</a:t>
            </a:r>
          </a:p>
          <a:p>
            <a:pPr marL="0" lvl="1" indent="0" eaLnBrk="1" hangingPunct="1">
              <a:lnSpc>
                <a:spcPct val="90000"/>
              </a:lnSpc>
              <a:spcBef>
                <a:spcPts val="0"/>
              </a:spcBef>
              <a:buClr>
                <a:schemeClr val="tx1"/>
              </a:buClr>
              <a:buSzPct val="80000"/>
              <a:buFont typeface="Verdana" pitchFamily="34" charset="0"/>
              <a:buNone/>
              <a:defRPr/>
            </a:pPr>
            <a:endParaRPr lang="en-US" sz="2800" dirty="0">
              <a:latin typeface="Arial" panose="020B0604020202020204" pitchFamily="34" charset="0"/>
              <a:cs typeface="Arial" panose="020B0604020202020204" pitchFamily="34" charset="0"/>
            </a:endParaRPr>
          </a:p>
          <a:p>
            <a:pPr marL="0" lvl="1" indent="3429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Jesus </a:t>
            </a:r>
            <a:r>
              <a:rPr lang="en-US" sz="2800" i="1" dirty="0">
                <a:latin typeface="Arial" panose="020B0604020202020204" pitchFamily="34" charset="0"/>
                <a:cs typeface="Arial" panose="020B0604020202020204" pitchFamily="34" charset="0"/>
              </a:rPr>
              <a:t>said, “Peace be with you! As the Father has sent me, I am sending you</a:t>
            </a:r>
            <a:r>
              <a:rPr lang="en-US" sz="2800" i="1" dirty="0" smtClean="0">
                <a:latin typeface="Arial" panose="020B0604020202020204" pitchFamily="34" charset="0"/>
                <a:cs typeface="Arial" panose="020B0604020202020204" pitchFamily="34" charset="0"/>
              </a:rPr>
              <a:t>.”           John </a:t>
            </a:r>
            <a:r>
              <a:rPr lang="en-US" sz="2800" i="1" dirty="0">
                <a:latin typeface="Arial" panose="020B0604020202020204" pitchFamily="34" charset="0"/>
                <a:cs typeface="Arial" panose="020B0604020202020204" pitchFamily="34" charset="0"/>
              </a:rPr>
              <a:t>20:21</a:t>
            </a:r>
          </a:p>
          <a:p>
            <a:pPr marL="0" lvl="1" indent="0" eaLnBrk="1" hangingPunct="1">
              <a:lnSpc>
                <a:spcPct val="90000"/>
              </a:lnSpc>
              <a:spcBef>
                <a:spcPts val="0"/>
              </a:spcBef>
              <a:buClr>
                <a:schemeClr val="tx1"/>
              </a:buClr>
              <a:buSzPct val="80000"/>
              <a:buFont typeface="Verdana" pitchFamily="34" charset="0"/>
              <a:buNone/>
              <a:defRPr/>
            </a:pPr>
            <a:endParaRPr lang="en-US" sz="2800"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endParaRPr lang="en-US" sz="2400"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Effect transition="in" filter="fade">
                                      <p:cBhvr>
                                        <p:cTn id="19" dur="1000"/>
                                        <p:tgtEl>
                                          <p:spTgt spid="8195">
                                            <p:txEl>
                                              <p:pRg st="4" end="4"/>
                                            </p:txEl>
                                          </p:spTgt>
                                        </p:tgtEl>
                                      </p:cBhvr>
                                    </p:animEffect>
                                    <p:anim calcmode="lin" valueType="num">
                                      <p:cBhvr>
                                        <p:cTn id="20"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8195">
                                            <p:txEl>
                                              <p:pRg st="6" end="6"/>
                                            </p:txEl>
                                          </p:spTgt>
                                        </p:tgtEl>
                                        <p:attrNameLst>
                                          <p:attrName>style.visibility</p:attrName>
                                        </p:attrNameLst>
                                      </p:cBhvr>
                                      <p:to>
                                        <p:strVal val="visible"/>
                                      </p:to>
                                    </p:set>
                                    <p:animEffect transition="in" filter="fade">
                                      <p:cBhvr>
                                        <p:cTn id="26" dur="1000"/>
                                        <p:tgtEl>
                                          <p:spTgt spid="8195">
                                            <p:txEl>
                                              <p:pRg st="6" end="6"/>
                                            </p:txEl>
                                          </p:spTgt>
                                        </p:tgtEl>
                                      </p:cBhvr>
                                    </p:animEffect>
                                    <p:anim calcmode="lin" valueType="num">
                                      <p:cBhvr>
                                        <p:cTn id="27"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81000" y="685800"/>
            <a:ext cx="85344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u="sng" dirty="0" smtClean="0">
                <a:latin typeface="Arial" panose="020B0604020202020204" pitchFamily="34" charset="0"/>
                <a:cs typeface="Arial" panose="020B0604020202020204" pitchFamily="34" charset="0"/>
              </a:rPr>
              <a:t>Three central elements</a:t>
            </a:r>
            <a:r>
              <a:rPr lang="en-US" sz="2800" b="1" dirty="0" smtClean="0">
                <a:latin typeface="Arial" panose="020B0604020202020204" pitchFamily="34" charset="0"/>
                <a:cs typeface="Arial" panose="020B0604020202020204" pitchFamily="34" charset="0"/>
              </a:rPr>
              <a:t> in our Christian Stewardship of Time: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050" b="1" dirty="0" smtClean="0">
              <a:latin typeface="Arial" panose="020B0604020202020204" pitchFamily="34" charset="0"/>
              <a:cs typeface="Arial" panose="020B0604020202020204" pitchFamily="34" charset="0"/>
            </a:endParaRPr>
          </a:p>
          <a:p>
            <a:pPr marL="514350" lvl="1" indent="-514350" eaLnBrk="1" hangingPunct="1">
              <a:lnSpc>
                <a:spcPct val="90000"/>
              </a:lnSpc>
              <a:spcBef>
                <a:spcPts val="0"/>
              </a:spcBef>
              <a:buClr>
                <a:schemeClr val="tx1"/>
              </a:buClr>
              <a:buSzPct val="80000"/>
              <a:buFont typeface="+mj-lt"/>
              <a:buAutoNum type="arabicPeriod"/>
              <a:defRPr/>
            </a:pPr>
            <a:r>
              <a:rPr lang="en-US" sz="2800" b="1" i="1" dirty="0">
                <a:latin typeface="Arial" panose="020B0604020202020204" pitchFamily="34" charset="0"/>
                <a:cs typeface="Arial" panose="020B0604020202020204" pitchFamily="34" charset="0"/>
              </a:rPr>
              <a:t>“Work out your salvation…”</a:t>
            </a:r>
          </a:p>
          <a:p>
            <a:pPr marL="514350" lvl="1" indent="-514350" eaLnBrk="1" hangingPunct="1">
              <a:lnSpc>
                <a:spcPct val="90000"/>
              </a:lnSpc>
              <a:spcBef>
                <a:spcPts val="0"/>
              </a:spcBef>
              <a:buClr>
                <a:schemeClr val="tx1"/>
              </a:buClr>
              <a:buSzPct val="80000"/>
              <a:buFont typeface="+mj-lt"/>
              <a:buAutoNum type="arabicPeriod"/>
              <a:defRPr/>
            </a:pPr>
            <a:r>
              <a:rPr lang="en-US" sz="2800" b="1" i="1" dirty="0">
                <a:latin typeface="Arial" panose="020B0604020202020204" pitchFamily="34" charset="0"/>
                <a:cs typeface="Arial" panose="020B0604020202020204" pitchFamily="34" charset="0"/>
              </a:rPr>
              <a:t>“Shine out your testimony…”</a:t>
            </a:r>
          </a:p>
          <a:p>
            <a:pPr marL="514350" lvl="1" indent="-514350" eaLnBrk="1" hangingPunct="1">
              <a:lnSpc>
                <a:spcPct val="90000"/>
              </a:lnSpc>
              <a:spcBef>
                <a:spcPts val="0"/>
              </a:spcBef>
              <a:buClr>
                <a:schemeClr val="tx1"/>
              </a:buClr>
              <a:buSzPct val="80000"/>
              <a:buFont typeface="+mj-lt"/>
              <a:buAutoNum type="arabicPeriod"/>
              <a:defRPr/>
            </a:pPr>
            <a:r>
              <a:rPr lang="en-US" sz="2800" b="1" i="1" dirty="0" smtClean="0">
                <a:latin typeface="Arial" panose="020B0604020202020204" pitchFamily="34" charset="0"/>
                <a:cs typeface="Arial" panose="020B0604020202020204" pitchFamily="34" charset="0"/>
              </a:rPr>
              <a:t>“Hold out the Word of Life…”</a:t>
            </a:r>
          </a:p>
          <a:p>
            <a:pPr marL="0" lvl="1" indent="0" eaLnBrk="1" hangingPunct="1">
              <a:lnSpc>
                <a:spcPct val="90000"/>
              </a:lnSpc>
              <a:spcBef>
                <a:spcPts val="0"/>
              </a:spcBef>
              <a:buClr>
                <a:schemeClr val="tx1"/>
              </a:buClr>
              <a:buSzPct val="80000"/>
              <a:buFont typeface="Verdana" pitchFamily="34" charset="0"/>
              <a:buNone/>
              <a:defRPr/>
            </a:pPr>
            <a:endParaRPr lang="en-US" sz="1200" i="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i="1" dirty="0" smtClean="0">
                <a:latin typeface="Arial" panose="020B0604020202020204" pitchFamily="34" charset="0"/>
                <a:cs typeface="Arial" panose="020B0604020202020204" pitchFamily="34" charset="0"/>
              </a:rPr>
              <a:t>For Christians, the issue of managing our time is not efficiency (as in business), as much as it is </a:t>
            </a:r>
            <a:r>
              <a:rPr lang="en-US" sz="2800" i="1" u="sng" dirty="0" smtClean="0">
                <a:latin typeface="Arial" panose="020B0604020202020204" pitchFamily="34" charset="0"/>
                <a:cs typeface="Arial" panose="020B0604020202020204" pitchFamily="34" charset="0"/>
              </a:rPr>
              <a:t>spiritual effectiveness</a:t>
            </a:r>
            <a:r>
              <a:rPr lang="en-US" sz="2800" i="1" dirty="0" smtClean="0">
                <a:latin typeface="Arial" panose="020B0604020202020204" pitchFamily="34" charset="0"/>
                <a:cs typeface="Arial" panose="020B0604020202020204" pitchFamily="34" charset="0"/>
              </a:rPr>
              <a:t>.</a:t>
            </a:r>
          </a:p>
          <a:p>
            <a:pPr marL="0" lvl="1" indent="0" eaLnBrk="1" hangingPunct="1">
              <a:lnSpc>
                <a:spcPct val="90000"/>
              </a:lnSpc>
              <a:spcBef>
                <a:spcPts val="0"/>
              </a:spcBef>
              <a:buClr>
                <a:schemeClr val="tx1"/>
              </a:buClr>
              <a:buSzPct val="80000"/>
              <a:buFont typeface="Verdana" pitchFamily="34" charset="0"/>
              <a:buNone/>
              <a:defRPr/>
            </a:pPr>
            <a:endParaRPr lang="en-US" sz="1100" i="1" dirty="0">
              <a:latin typeface="Arial" panose="020B0604020202020204" pitchFamily="34" charset="0"/>
              <a:cs typeface="Arial" panose="020B0604020202020204" pitchFamily="34" charset="0"/>
            </a:endParaRPr>
          </a:p>
          <a:p>
            <a:pPr marL="514350" lvl="1" indent="-514350" eaLnBrk="1" hangingPunct="1">
              <a:lnSpc>
                <a:spcPct val="90000"/>
              </a:lnSpc>
              <a:spcBef>
                <a:spcPts val="0"/>
              </a:spcBef>
              <a:buClr>
                <a:schemeClr val="tx1"/>
              </a:buClr>
              <a:buSzPct val="80000"/>
              <a:buFont typeface="Verdana" pitchFamily="34" charset="0"/>
              <a:buAutoNum type="arabicPeriod"/>
              <a:defRPr/>
            </a:pPr>
            <a:r>
              <a:rPr lang="en-US" sz="2800" i="1" dirty="0" smtClean="0">
                <a:latin typeface="Arial" panose="020B0604020202020204" pitchFamily="34" charset="0"/>
                <a:cs typeface="Arial" panose="020B0604020202020204" pitchFamily="34" charset="0"/>
              </a:rPr>
              <a:t>What is really going to have mattered when I come to the end of my earthly days? </a:t>
            </a:r>
          </a:p>
          <a:p>
            <a:pPr marL="514350" lvl="1" indent="-514350" eaLnBrk="1" hangingPunct="1">
              <a:lnSpc>
                <a:spcPct val="90000"/>
              </a:lnSpc>
              <a:spcBef>
                <a:spcPts val="0"/>
              </a:spcBef>
              <a:buClr>
                <a:schemeClr val="tx1"/>
              </a:buClr>
              <a:buSzPct val="80000"/>
              <a:buFont typeface="Verdana" pitchFamily="34" charset="0"/>
              <a:buAutoNum type="arabicPeriod"/>
              <a:defRPr/>
            </a:pPr>
            <a:r>
              <a:rPr lang="en-US" sz="2800" i="1" dirty="0" smtClean="0">
                <a:latin typeface="Arial" panose="020B0604020202020204" pitchFamily="34" charset="0"/>
                <a:cs typeface="Arial" panose="020B0604020202020204" pitchFamily="34" charset="0"/>
              </a:rPr>
              <a:t>How does God want me to spend my time in ways that will both honor </a:t>
            </a:r>
            <a:r>
              <a:rPr lang="en-US" sz="2800" i="1" dirty="0">
                <a:latin typeface="Arial" panose="020B0604020202020204" pitchFamily="34" charset="0"/>
                <a:cs typeface="Arial" panose="020B0604020202020204" pitchFamily="34" charset="0"/>
              </a:rPr>
              <a:t>H</a:t>
            </a:r>
            <a:r>
              <a:rPr lang="en-US" sz="2800" i="1" dirty="0" smtClean="0">
                <a:latin typeface="Arial" panose="020B0604020202020204" pitchFamily="34" charset="0"/>
                <a:cs typeface="Arial" panose="020B0604020202020204" pitchFamily="34" charset="0"/>
              </a:rPr>
              <a:t>im in my own life, and </a:t>
            </a:r>
          </a:p>
          <a:p>
            <a:pPr marL="0" lvl="1" indent="0" eaLnBrk="1" hangingPunct="1">
              <a:lnSpc>
                <a:spcPct val="90000"/>
              </a:lnSpc>
              <a:spcBef>
                <a:spcPts val="0"/>
              </a:spcBef>
              <a:buClr>
                <a:schemeClr val="tx1"/>
              </a:buClr>
              <a:buSzPct val="80000"/>
              <a:buFont typeface="Verdana" pitchFamily="34" charset="0"/>
              <a:buNone/>
              <a:defRPr/>
            </a:pPr>
            <a:r>
              <a:rPr lang="en-US" sz="2800" i="1" dirty="0">
                <a:latin typeface="Arial" panose="020B0604020202020204" pitchFamily="34" charset="0"/>
                <a:cs typeface="Arial" panose="020B0604020202020204" pitchFamily="34" charset="0"/>
              </a:rPr>
              <a:t> </a:t>
            </a:r>
            <a:r>
              <a:rPr lang="en-US" sz="2800" i="1" dirty="0" smtClean="0">
                <a:latin typeface="Arial" panose="020B0604020202020204" pitchFamily="34" charset="0"/>
                <a:cs typeface="Arial" panose="020B0604020202020204" pitchFamily="34" charset="0"/>
              </a:rPr>
              <a:t>       effectively share Him with others?</a:t>
            </a:r>
          </a:p>
          <a:p>
            <a:pPr marL="514350" lvl="1" indent="-514350" eaLnBrk="1" hangingPunct="1">
              <a:lnSpc>
                <a:spcPct val="90000"/>
              </a:lnSpc>
              <a:spcBef>
                <a:spcPts val="0"/>
              </a:spcBef>
              <a:buClr>
                <a:schemeClr val="tx1"/>
              </a:buClr>
              <a:buSzPct val="80000"/>
              <a:buFont typeface="Verdana" pitchFamily="34" charset="0"/>
              <a:buAutoNum type="arabicPeriod"/>
              <a:defRPr/>
            </a:pPr>
            <a:endParaRPr lang="en-US" sz="2800" i="1"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animEffect transition="in" filter="fade">
                                      <p:cBhvr>
                                        <p:cTn id="17" dur="1000"/>
                                        <p:tgtEl>
                                          <p:spTgt spid="8195">
                                            <p:txEl>
                                              <p:pRg st="3" end="3"/>
                                            </p:txEl>
                                          </p:spTgt>
                                        </p:tgtEl>
                                      </p:cBhvr>
                                    </p:animEffect>
                                    <p:anim calcmode="lin" valueType="num">
                                      <p:cBhvr>
                                        <p:cTn id="1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195">
                                            <p:txEl>
                                              <p:pRg st="4" end="4"/>
                                            </p:txEl>
                                          </p:spTgt>
                                        </p:tgtEl>
                                        <p:attrNameLst>
                                          <p:attrName>style.visibility</p:attrName>
                                        </p:attrNameLst>
                                      </p:cBhvr>
                                      <p:to>
                                        <p:strVal val="visible"/>
                                      </p:to>
                                    </p:set>
                                    <p:animEffect transition="in" filter="fade">
                                      <p:cBhvr>
                                        <p:cTn id="22" dur="1000"/>
                                        <p:tgtEl>
                                          <p:spTgt spid="8195">
                                            <p:txEl>
                                              <p:pRg st="4" end="4"/>
                                            </p:txEl>
                                          </p:spTgt>
                                        </p:tgtEl>
                                      </p:cBhvr>
                                    </p:animEffect>
                                    <p:anim calcmode="lin" valueType="num">
                                      <p:cBhvr>
                                        <p:cTn id="23"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nodeType="clickEffect">
                                  <p:stCondLst>
                                    <p:cond delay="0"/>
                                  </p:stCondLst>
                                  <p:childTnLst>
                                    <p:set>
                                      <p:cBhvr>
                                        <p:cTn id="28" dur="1" fill="hold">
                                          <p:stCondLst>
                                            <p:cond delay="0"/>
                                          </p:stCondLst>
                                        </p:cTn>
                                        <p:tgtEl>
                                          <p:spTgt spid="8195">
                                            <p:txEl>
                                              <p:pRg st="6" end="6"/>
                                            </p:txEl>
                                          </p:spTgt>
                                        </p:tgtEl>
                                        <p:attrNameLst>
                                          <p:attrName>style.visibility</p:attrName>
                                        </p:attrNameLst>
                                      </p:cBhvr>
                                      <p:to>
                                        <p:strVal val="visible"/>
                                      </p:to>
                                    </p:set>
                                    <p:animEffect transition="in" filter="fade">
                                      <p:cBhvr>
                                        <p:cTn id="29" dur="1000"/>
                                        <p:tgtEl>
                                          <p:spTgt spid="8195">
                                            <p:txEl>
                                              <p:pRg st="6" end="6"/>
                                            </p:txEl>
                                          </p:spTgt>
                                        </p:tgtEl>
                                      </p:cBhvr>
                                    </p:animEffect>
                                    <p:anim calcmode="lin" valueType="num">
                                      <p:cBhvr>
                                        <p:cTn id="30"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nodeType="clickEffect">
                                  <p:stCondLst>
                                    <p:cond delay="0"/>
                                  </p:stCondLst>
                                  <p:childTnLst>
                                    <p:set>
                                      <p:cBhvr>
                                        <p:cTn id="35" dur="1" fill="hold">
                                          <p:stCondLst>
                                            <p:cond delay="0"/>
                                          </p:stCondLst>
                                        </p:cTn>
                                        <p:tgtEl>
                                          <p:spTgt spid="8195">
                                            <p:txEl>
                                              <p:pRg st="8" end="8"/>
                                            </p:txEl>
                                          </p:spTgt>
                                        </p:tgtEl>
                                        <p:attrNameLst>
                                          <p:attrName>style.visibility</p:attrName>
                                        </p:attrNameLst>
                                      </p:cBhvr>
                                      <p:to>
                                        <p:strVal val="visible"/>
                                      </p:to>
                                    </p:set>
                                    <p:animEffect transition="in" filter="fade">
                                      <p:cBhvr>
                                        <p:cTn id="36" dur="1000"/>
                                        <p:tgtEl>
                                          <p:spTgt spid="8195">
                                            <p:txEl>
                                              <p:pRg st="8" end="8"/>
                                            </p:txEl>
                                          </p:spTgt>
                                        </p:tgtEl>
                                      </p:cBhvr>
                                    </p:animEffect>
                                    <p:anim calcmode="lin" valueType="num">
                                      <p:cBhvr>
                                        <p:cTn id="37"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nodeType="clickEffect">
                                  <p:stCondLst>
                                    <p:cond delay="0"/>
                                  </p:stCondLst>
                                  <p:childTnLst>
                                    <p:set>
                                      <p:cBhvr>
                                        <p:cTn id="42" dur="1" fill="hold">
                                          <p:stCondLst>
                                            <p:cond delay="0"/>
                                          </p:stCondLst>
                                        </p:cTn>
                                        <p:tgtEl>
                                          <p:spTgt spid="8195">
                                            <p:txEl>
                                              <p:pRg st="9" end="9"/>
                                            </p:txEl>
                                          </p:spTgt>
                                        </p:tgtEl>
                                        <p:attrNameLst>
                                          <p:attrName>style.visibility</p:attrName>
                                        </p:attrNameLst>
                                      </p:cBhvr>
                                      <p:to>
                                        <p:strVal val="visible"/>
                                      </p:to>
                                    </p:set>
                                    <p:animEffect transition="in" filter="fade">
                                      <p:cBhvr>
                                        <p:cTn id="43" dur="1000"/>
                                        <p:tgtEl>
                                          <p:spTgt spid="8195">
                                            <p:txEl>
                                              <p:pRg st="9" end="9"/>
                                            </p:txEl>
                                          </p:spTgt>
                                        </p:tgtEl>
                                      </p:cBhvr>
                                    </p:animEffect>
                                    <p:anim calcmode="lin" valueType="num">
                                      <p:cBhvr>
                                        <p:cTn id="44"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8195">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8195">
                                            <p:txEl>
                                              <p:pRg st="10" end="10"/>
                                            </p:txEl>
                                          </p:spTgt>
                                        </p:tgtEl>
                                        <p:attrNameLst>
                                          <p:attrName>style.visibility</p:attrName>
                                        </p:attrNameLst>
                                      </p:cBhvr>
                                      <p:to>
                                        <p:strVal val="visible"/>
                                      </p:to>
                                    </p:set>
                                    <p:animEffect transition="in" filter="fade">
                                      <p:cBhvr>
                                        <p:cTn id="48" dur="1000"/>
                                        <p:tgtEl>
                                          <p:spTgt spid="8195">
                                            <p:txEl>
                                              <p:pRg st="10" end="10"/>
                                            </p:txEl>
                                          </p:spTgt>
                                        </p:tgtEl>
                                      </p:cBhvr>
                                    </p:animEffect>
                                    <p:anim calcmode="lin" valueType="num">
                                      <p:cBhvr>
                                        <p:cTn id="49"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9154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What will be the </a:t>
            </a:r>
            <a:r>
              <a:rPr lang="en-US" sz="2800" b="1" i="1" dirty="0" smtClean="0">
                <a:latin typeface="Arial" panose="020B0604020202020204" pitchFamily="34" charset="0"/>
                <a:cs typeface="Arial" panose="020B0604020202020204" pitchFamily="34" charset="0"/>
              </a:rPr>
              <a:t>measure</a:t>
            </a:r>
            <a:r>
              <a:rPr lang="en-US" sz="2800" b="1" dirty="0" smtClean="0">
                <a:latin typeface="Arial" panose="020B0604020202020204" pitchFamily="34" charset="0"/>
                <a:cs typeface="Arial" panose="020B0604020202020204" pitchFamily="34" charset="0"/>
              </a:rPr>
              <a:t> of our lives?</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u="sng" dirty="0" smtClean="0">
                <a:latin typeface="Arial" panose="020B0604020202020204" pitchFamily="34" charset="0"/>
                <a:cs typeface="Arial" panose="020B0604020202020204" pitchFamily="34" charset="0"/>
              </a:rPr>
              <a:t>Length does not matter </a:t>
            </a:r>
            <a:r>
              <a:rPr lang="en-US" sz="2800" dirty="0" smtClean="0">
                <a:latin typeface="Arial" panose="020B0604020202020204" pitchFamily="34" charset="0"/>
                <a:cs typeface="Arial" panose="020B0604020202020204" pitchFamily="34" charset="0"/>
              </a:rPr>
              <a:t>– God has done miraculous things with those who died young but were committed to Him.</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u="sng"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u="sng" dirty="0" smtClean="0">
                <a:latin typeface="Arial" panose="020B0604020202020204" pitchFamily="34" charset="0"/>
                <a:cs typeface="Arial" panose="020B0604020202020204" pitchFamily="34" charset="0"/>
              </a:rPr>
              <a:t>DEPTH is what matters </a:t>
            </a:r>
            <a:r>
              <a:rPr lang="en-US" sz="2800" dirty="0" smtClean="0">
                <a:latin typeface="Arial" panose="020B0604020202020204" pitchFamily="34" charset="0"/>
                <a:cs typeface="Arial" panose="020B0604020202020204" pitchFamily="34" charset="0"/>
              </a:rPr>
              <a:t>– the depth of our devotion to God, as reflected in how we spend our time on earth.  Even the most mundane of tasks are made sacred and have eternal value when they are dedicated to God and his glory (rather than simply for our own gratification).</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600" dirty="0" smtClean="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So </a:t>
            </a:r>
            <a:r>
              <a:rPr lang="en-US" sz="2800" i="1" dirty="0">
                <a:latin typeface="Arial" panose="020B0604020202020204" pitchFamily="34" charset="0"/>
                <a:cs typeface="Arial" panose="020B0604020202020204" pitchFamily="34" charset="0"/>
              </a:rPr>
              <a:t>whether you eat or drink or whatever you do, do it all for the glory of God</a:t>
            </a:r>
            <a:r>
              <a:rPr lang="en-US" sz="2800" i="1" dirty="0" smtClean="0">
                <a:latin typeface="Arial" panose="020B0604020202020204" pitchFamily="34" charset="0"/>
                <a:cs typeface="Arial" panose="020B0604020202020204" pitchFamily="34" charset="0"/>
              </a:rPr>
              <a:t>.</a:t>
            </a:r>
            <a:r>
              <a:rPr lang="en-US" sz="2800" i="1" dirty="0">
                <a:latin typeface="Arial" panose="020B0604020202020204" pitchFamily="34" charset="0"/>
                <a:cs typeface="Arial" panose="020B0604020202020204" pitchFamily="34" charset="0"/>
              </a:rPr>
              <a:t> </a:t>
            </a:r>
            <a:r>
              <a:rPr lang="en-US" sz="2800" i="1" dirty="0" smtClean="0">
                <a:latin typeface="Arial" panose="020B0604020202020204" pitchFamily="34" charset="0"/>
                <a:cs typeface="Arial" panose="020B0604020202020204" pitchFamily="34" charset="0"/>
              </a:rPr>
              <a:t>        1 Corinthians </a:t>
            </a:r>
            <a:r>
              <a:rPr lang="en-US" sz="2800" i="1" dirty="0">
                <a:latin typeface="Arial" panose="020B0604020202020204" pitchFamily="34" charset="0"/>
                <a:cs typeface="Arial" panose="020B0604020202020204" pitchFamily="34" charset="0"/>
              </a:rPr>
              <a:t>10:31-32</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800"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6" end="6"/>
                                            </p:txEl>
                                          </p:spTgt>
                                        </p:tgtEl>
                                        <p:attrNameLst>
                                          <p:attrName>style.visibility</p:attrName>
                                        </p:attrNameLst>
                                      </p:cBhvr>
                                      <p:to>
                                        <p:strVal val="visible"/>
                                      </p:to>
                                    </p:set>
                                    <p:animEffect transition="in" filter="fade">
                                      <p:cBhvr>
                                        <p:cTn id="28" dur="1000"/>
                                        <p:tgtEl>
                                          <p:spTgt spid="8195">
                                            <p:txEl>
                                              <p:pRg st="6" end="6"/>
                                            </p:txEl>
                                          </p:spTgt>
                                        </p:tgtEl>
                                      </p:cBhvr>
                                    </p:animEffect>
                                    <p:anim calcmode="lin" valueType="num">
                                      <p:cBhvr>
                                        <p:cTn id="29"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9154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What will be our source of satisfaction?</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Every day we make decisions about how to spend our time, and we need to be asking, </a:t>
            </a:r>
            <a:r>
              <a:rPr lang="en-US" sz="2800" b="1" i="1" dirty="0" smtClean="0">
                <a:latin typeface="Arial" panose="020B0604020202020204" pitchFamily="34" charset="0"/>
                <a:cs typeface="Arial" panose="020B0604020202020204" pitchFamily="34" charset="0"/>
              </a:rPr>
              <a:t>“What is the criteria on which I am deciding what I will spend my time on?”</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b="1"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Time is a resource – something we have and that we </a:t>
            </a:r>
            <a:r>
              <a:rPr lang="en-US" sz="2800" u="sng" dirty="0" smtClean="0">
                <a:latin typeface="Arial" panose="020B0604020202020204" pitchFamily="34" charset="0"/>
                <a:cs typeface="Arial" panose="020B0604020202020204" pitchFamily="34" charset="0"/>
              </a:rPr>
              <a:t>must</a:t>
            </a:r>
            <a:r>
              <a:rPr lang="en-US" sz="2800" dirty="0" smtClean="0">
                <a:latin typeface="Arial" panose="020B0604020202020204" pitchFamily="34" charset="0"/>
                <a:cs typeface="Arial" panose="020B0604020202020204" pitchFamily="34" charset="0"/>
              </a:rPr>
              <a:t> spend – so how are we deciding what to spend it on?</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600" dirty="0" smtClean="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This </a:t>
            </a:r>
            <a:r>
              <a:rPr lang="en-US" sz="2800" i="1" dirty="0">
                <a:latin typeface="Arial" panose="020B0604020202020204" pitchFamily="34" charset="0"/>
                <a:cs typeface="Arial" panose="020B0604020202020204" pitchFamily="34" charset="0"/>
              </a:rPr>
              <a:t>is the day </a:t>
            </a:r>
            <a:r>
              <a:rPr lang="en-US" sz="2800" i="1" u="sng" dirty="0">
                <a:latin typeface="Arial" panose="020B0604020202020204" pitchFamily="34" charset="0"/>
                <a:cs typeface="Arial" panose="020B0604020202020204" pitchFamily="34" charset="0"/>
              </a:rPr>
              <a:t>which the Lord has made</a:t>
            </a:r>
            <a:r>
              <a:rPr lang="en-US" sz="2800" i="1" dirty="0" smtClean="0">
                <a:latin typeface="Arial" panose="020B0604020202020204" pitchFamily="34" charset="0"/>
                <a:cs typeface="Arial" panose="020B0604020202020204" pitchFamily="34" charset="0"/>
              </a:rPr>
              <a:t>; Let </a:t>
            </a:r>
            <a:r>
              <a:rPr lang="en-US" sz="2800" i="1" dirty="0">
                <a:latin typeface="Arial" panose="020B0604020202020204" pitchFamily="34" charset="0"/>
                <a:cs typeface="Arial" panose="020B0604020202020204" pitchFamily="34" charset="0"/>
              </a:rPr>
              <a:t>us rejoice and be glad in it. </a:t>
            </a:r>
            <a:r>
              <a:rPr lang="en-US" sz="2800" i="1" dirty="0" smtClean="0">
                <a:latin typeface="Arial" panose="020B0604020202020204" pitchFamily="34" charset="0"/>
                <a:cs typeface="Arial" panose="020B0604020202020204" pitchFamily="34" charset="0"/>
              </a:rPr>
              <a:t>		Psalm </a:t>
            </a:r>
            <a:r>
              <a:rPr lang="en-US" sz="2800" i="1" dirty="0">
                <a:latin typeface="Arial" panose="020B0604020202020204" pitchFamily="34" charset="0"/>
                <a:cs typeface="Arial" panose="020B0604020202020204" pitchFamily="34" charset="0"/>
              </a:rPr>
              <a:t>118:24</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The only true source of satisfaction and happiness is found in the Lord and in our service to Him, as          </a:t>
            </a:r>
          </a:p>
          <a:p>
            <a:pPr marL="0" lvl="1" indent="0" eaLnBrk="1" hangingPunct="1">
              <a:lnSpc>
                <a:spcPct val="90000"/>
              </a:lnSpc>
              <a:spcBef>
                <a:spcPts val="0"/>
              </a:spcBef>
              <a:buClr>
                <a:schemeClr val="tx1"/>
              </a:buClr>
              <a:buSzPct val="80000"/>
              <a:buFont typeface="Verdana" pitchFamily="34" charset="0"/>
              <a:buNone/>
              <a:defRPr/>
            </a:pP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      good stewards of time He has allotted to us.</a:t>
            </a: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096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Have you ever missed an opportunity and regretted it later?</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20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Almost all of us have a natural tendency (inertia?) to do the expected and comfortable, rather than the risky and potentially extraordinary.</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dirty="0" smtClean="0">
                <a:latin typeface="Arial" panose="020B0604020202020204" pitchFamily="34" charset="0"/>
                <a:cs typeface="Arial" panose="020B0604020202020204" pitchFamily="34" charset="0"/>
              </a:rPr>
              <a:t>But we need to always remember that being a Christian – a commissioned servant of the Most High God – in our world is an inherently adventurous business!</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200" b="1" dirty="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	Be </a:t>
            </a:r>
            <a:r>
              <a:rPr lang="en-US" sz="2800" i="1" dirty="0">
                <a:latin typeface="Arial" panose="020B0604020202020204" pitchFamily="34" charset="0"/>
                <a:cs typeface="Arial" panose="020B0604020202020204" pitchFamily="34" charset="0"/>
              </a:rPr>
              <a:t>very careful, then, how you live—not as unwise but as wise, </a:t>
            </a:r>
            <a:r>
              <a:rPr lang="en-US" sz="2800" i="1" baseline="30000" dirty="0">
                <a:latin typeface="Arial" panose="020B0604020202020204" pitchFamily="34" charset="0"/>
                <a:cs typeface="Arial" panose="020B0604020202020204" pitchFamily="34" charset="0"/>
              </a:rPr>
              <a:t>16</a:t>
            </a:r>
            <a:r>
              <a:rPr lang="en-US" sz="2800" i="1" dirty="0">
                <a:latin typeface="Arial" panose="020B0604020202020204" pitchFamily="34" charset="0"/>
                <a:cs typeface="Arial" panose="020B0604020202020204" pitchFamily="34" charset="0"/>
              </a:rPr>
              <a:t> </a:t>
            </a:r>
            <a:r>
              <a:rPr lang="en-US" sz="2800" i="1" u="sng" dirty="0">
                <a:latin typeface="Arial" panose="020B0604020202020204" pitchFamily="34" charset="0"/>
                <a:cs typeface="Arial" panose="020B0604020202020204" pitchFamily="34" charset="0"/>
              </a:rPr>
              <a:t>making the most of every opportunity</a:t>
            </a:r>
            <a:r>
              <a:rPr lang="en-US" sz="2800" i="1" dirty="0">
                <a:latin typeface="Arial" panose="020B0604020202020204" pitchFamily="34" charset="0"/>
                <a:cs typeface="Arial" panose="020B0604020202020204" pitchFamily="34" charset="0"/>
              </a:rPr>
              <a:t>, because the days are evil. </a:t>
            </a:r>
            <a:r>
              <a:rPr lang="en-US" sz="2800" i="1" baseline="30000" dirty="0">
                <a:latin typeface="Arial" panose="020B0604020202020204" pitchFamily="34" charset="0"/>
                <a:cs typeface="Arial" panose="020B0604020202020204" pitchFamily="34" charset="0"/>
              </a:rPr>
              <a:t>17 </a:t>
            </a:r>
            <a:r>
              <a:rPr lang="en-US" sz="2800" i="1" dirty="0">
                <a:latin typeface="Arial" panose="020B0604020202020204" pitchFamily="34" charset="0"/>
                <a:cs typeface="Arial" panose="020B0604020202020204" pitchFamily="34" charset="0"/>
              </a:rPr>
              <a:t>Therefore do not be foolish, but understand what the Lord’s will is. </a:t>
            </a:r>
            <a:r>
              <a:rPr lang="en-US" sz="2800" i="1" dirty="0" smtClean="0">
                <a:latin typeface="Arial" panose="020B0604020202020204" pitchFamily="34" charset="0"/>
                <a:cs typeface="Arial" panose="020B0604020202020204" pitchFamily="34" charset="0"/>
              </a:rPr>
              <a:t>					Ephesians </a:t>
            </a:r>
            <a:r>
              <a:rPr lang="en-US" sz="2800" i="1" dirty="0">
                <a:latin typeface="Arial" panose="020B0604020202020204" pitchFamily="34" charset="0"/>
                <a:cs typeface="Arial" panose="020B0604020202020204" pitchFamily="34" charset="0"/>
              </a:rPr>
              <a:t>5:15-17</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800"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3" end="3"/>
                                            </p:txEl>
                                          </p:spTgt>
                                        </p:tgtEl>
                                        <p:attrNameLst>
                                          <p:attrName>style.visibility</p:attrName>
                                        </p:attrNameLst>
                                      </p:cBhvr>
                                      <p:to>
                                        <p:strVal val="visible"/>
                                      </p:to>
                                    </p:set>
                                    <p:animEffect transition="in" filter="fade">
                                      <p:cBhvr>
                                        <p:cTn id="21" dur="1000"/>
                                        <p:tgtEl>
                                          <p:spTgt spid="8195">
                                            <p:txEl>
                                              <p:pRg st="3" end="3"/>
                                            </p:txEl>
                                          </p:spTgt>
                                        </p:tgtEl>
                                      </p:cBhvr>
                                    </p:animEffect>
                                    <p:anim calcmode="lin" valueType="num">
                                      <p:cBhvr>
                                        <p:cTn id="22"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5" end="5"/>
                                            </p:txEl>
                                          </p:spTgt>
                                        </p:tgtEl>
                                        <p:attrNameLst>
                                          <p:attrName>style.visibility</p:attrName>
                                        </p:attrNameLst>
                                      </p:cBhvr>
                                      <p:to>
                                        <p:strVal val="visible"/>
                                      </p:to>
                                    </p:set>
                                    <p:animEffect transition="in" filter="fade">
                                      <p:cBhvr>
                                        <p:cTn id="28" dur="1000"/>
                                        <p:tgtEl>
                                          <p:spTgt spid="8195">
                                            <p:txEl>
                                              <p:pRg st="5" end="5"/>
                                            </p:txEl>
                                          </p:spTgt>
                                        </p:tgtEl>
                                      </p:cBhvr>
                                    </p:animEffect>
                                    <p:anim calcmode="lin" valueType="num">
                                      <p:cBhvr>
                                        <p:cTn id="29"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Scripture is FULL of people who were willing to take risks by </a:t>
            </a:r>
            <a:r>
              <a:rPr lang="en-US" sz="2800" b="1" u="sng" dirty="0" smtClean="0">
                <a:latin typeface="Arial" panose="020B0604020202020204" pitchFamily="34" charset="0"/>
                <a:cs typeface="Arial" panose="020B0604020202020204" pitchFamily="34" charset="0"/>
              </a:rPr>
              <a:t>seizing opportunities</a:t>
            </a:r>
            <a:r>
              <a:rPr lang="en-US" sz="2800" b="1" dirty="0" smtClean="0">
                <a:latin typeface="Arial" panose="020B0604020202020204" pitchFamily="34" charset="0"/>
                <a:cs typeface="Arial" panose="020B0604020202020204" pitchFamily="34" charset="0"/>
              </a:rPr>
              <a:t> for God:</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800" b="1" dirty="0" smtClean="0">
              <a:latin typeface="Arial" panose="020B0604020202020204" pitchFamily="34" charset="0"/>
              <a:cs typeface="Arial" panose="020B0604020202020204" pitchFamily="34" charset="0"/>
            </a:endParaRP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Noah</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Abraham</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Moses</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Joshua</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Gideon</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Deborah</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David</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Daniel</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Esther</a:t>
            </a:r>
            <a:endParaRPr lang="en-US" sz="2600" i="1" dirty="0">
              <a:latin typeface="Arial" panose="020B0604020202020204" pitchFamily="34" charset="0"/>
              <a:cs typeface="Arial" panose="020B0604020202020204" pitchFamily="34" charset="0"/>
            </a:endParaRP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Nehemiah</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Peter</a:t>
            </a:r>
          </a:p>
          <a:p>
            <a:pPr marL="1084263" lvl="2" indent="-457200" eaLnBrk="1" hangingPunct="1">
              <a:lnSpc>
                <a:spcPct val="90000"/>
              </a:lnSpc>
              <a:spcBef>
                <a:spcPts val="0"/>
              </a:spcBef>
              <a:buClr>
                <a:schemeClr val="tx1"/>
              </a:buClr>
              <a:buSzPct val="80000"/>
              <a:buFont typeface="Wingdings" panose="05000000000000000000" pitchFamily="2" charset="2"/>
              <a:buChar char="v"/>
              <a:defRPr/>
            </a:pPr>
            <a:r>
              <a:rPr lang="en-US" sz="2600" i="1" dirty="0" smtClean="0">
                <a:latin typeface="Arial" panose="020B0604020202020204" pitchFamily="34" charset="0"/>
                <a:cs typeface="Arial" panose="020B0604020202020204" pitchFamily="34" charset="0"/>
              </a:rPr>
              <a:t>Paul…  and on and on</a:t>
            </a:r>
          </a:p>
          <a:p>
            <a:pPr marL="695325" lvl="2" indent="-457200" eaLnBrk="1" hangingPunct="1">
              <a:lnSpc>
                <a:spcPct val="90000"/>
              </a:lnSpc>
              <a:spcBef>
                <a:spcPts val="0"/>
              </a:spcBef>
              <a:buClr>
                <a:schemeClr val="tx1"/>
              </a:buClr>
              <a:buSzPct val="80000"/>
              <a:buFont typeface="Wingdings" panose="05000000000000000000" pitchFamily="2" charset="2"/>
              <a:buChar char="Ø"/>
              <a:defRPr/>
            </a:pPr>
            <a:endParaRPr lang="en-US" sz="2600"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800"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Effect transition="in" filter="fade">
                                      <p:cBhvr>
                                        <p:cTn id="19" dur="1000"/>
                                        <p:tgtEl>
                                          <p:spTgt spid="8195">
                                            <p:txEl>
                                              <p:pRg st="3" end="3"/>
                                            </p:txEl>
                                          </p:spTgt>
                                        </p:tgtEl>
                                      </p:cBhvr>
                                    </p:animEffect>
                                    <p:anim calcmode="lin" valueType="num">
                                      <p:cBhvr>
                                        <p:cTn id="20"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8195">
                                            <p:txEl>
                                              <p:pRg st="4" end="4"/>
                                            </p:txEl>
                                          </p:spTgt>
                                        </p:tgtEl>
                                        <p:attrNameLst>
                                          <p:attrName>style.visibility</p:attrName>
                                        </p:attrNameLst>
                                      </p:cBhvr>
                                      <p:to>
                                        <p:strVal val="visible"/>
                                      </p:to>
                                    </p:set>
                                    <p:animEffect transition="in" filter="fade">
                                      <p:cBhvr>
                                        <p:cTn id="24" dur="1000"/>
                                        <p:tgtEl>
                                          <p:spTgt spid="8195">
                                            <p:txEl>
                                              <p:pRg st="4" end="4"/>
                                            </p:txEl>
                                          </p:spTgt>
                                        </p:tgtEl>
                                      </p:cBhvr>
                                    </p:animEffect>
                                    <p:anim calcmode="lin" valueType="num">
                                      <p:cBhvr>
                                        <p:cTn id="25"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8195">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8195">
                                            <p:txEl>
                                              <p:pRg st="5" end="5"/>
                                            </p:txEl>
                                          </p:spTgt>
                                        </p:tgtEl>
                                        <p:attrNameLst>
                                          <p:attrName>style.visibility</p:attrName>
                                        </p:attrNameLst>
                                      </p:cBhvr>
                                      <p:to>
                                        <p:strVal val="visible"/>
                                      </p:to>
                                    </p:set>
                                    <p:animEffect transition="in" filter="fade">
                                      <p:cBhvr>
                                        <p:cTn id="29" dur="1000"/>
                                        <p:tgtEl>
                                          <p:spTgt spid="8195">
                                            <p:txEl>
                                              <p:pRg st="5" end="5"/>
                                            </p:txEl>
                                          </p:spTgt>
                                        </p:tgtEl>
                                      </p:cBhvr>
                                    </p:animEffect>
                                    <p:anim calcmode="lin" valueType="num">
                                      <p:cBhvr>
                                        <p:cTn id="30"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8195">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8195">
                                            <p:txEl>
                                              <p:pRg st="6" end="6"/>
                                            </p:txEl>
                                          </p:spTgt>
                                        </p:tgtEl>
                                        <p:attrNameLst>
                                          <p:attrName>style.visibility</p:attrName>
                                        </p:attrNameLst>
                                      </p:cBhvr>
                                      <p:to>
                                        <p:strVal val="visible"/>
                                      </p:to>
                                    </p:set>
                                    <p:animEffect transition="in" filter="fade">
                                      <p:cBhvr>
                                        <p:cTn id="34" dur="1000"/>
                                        <p:tgtEl>
                                          <p:spTgt spid="8195">
                                            <p:txEl>
                                              <p:pRg st="6" end="6"/>
                                            </p:txEl>
                                          </p:spTgt>
                                        </p:tgtEl>
                                      </p:cBhvr>
                                    </p:animEffect>
                                    <p:anim calcmode="lin" valueType="num">
                                      <p:cBhvr>
                                        <p:cTn id="35"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8195">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8195">
                                            <p:txEl>
                                              <p:pRg st="7" end="7"/>
                                            </p:txEl>
                                          </p:spTgt>
                                        </p:tgtEl>
                                        <p:attrNameLst>
                                          <p:attrName>style.visibility</p:attrName>
                                        </p:attrNameLst>
                                      </p:cBhvr>
                                      <p:to>
                                        <p:strVal val="visible"/>
                                      </p:to>
                                    </p:set>
                                    <p:animEffect transition="in" filter="fade">
                                      <p:cBhvr>
                                        <p:cTn id="39" dur="1000"/>
                                        <p:tgtEl>
                                          <p:spTgt spid="8195">
                                            <p:txEl>
                                              <p:pRg st="7" end="7"/>
                                            </p:txEl>
                                          </p:spTgt>
                                        </p:tgtEl>
                                      </p:cBhvr>
                                    </p:animEffect>
                                    <p:anim calcmode="lin" valueType="num">
                                      <p:cBhvr>
                                        <p:cTn id="40"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8195">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8195">
                                            <p:txEl>
                                              <p:pRg st="11" end="11"/>
                                            </p:txEl>
                                          </p:spTgt>
                                        </p:tgtEl>
                                        <p:attrNameLst>
                                          <p:attrName>style.visibility</p:attrName>
                                        </p:attrNameLst>
                                      </p:cBhvr>
                                      <p:to>
                                        <p:strVal val="visible"/>
                                      </p:to>
                                    </p:set>
                                    <p:animEffect transition="in" filter="fade">
                                      <p:cBhvr>
                                        <p:cTn id="44" dur="1000"/>
                                        <p:tgtEl>
                                          <p:spTgt spid="8195">
                                            <p:txEl>
                                              <p:pRg st="11" end="11"/>
                                            </p:txEl>
                                          </p:spTgt>
                                        </p:tgtEl>
                                      </p:cBhvr>
                                    </p:animEffect>
                                    <p:anim calcmode="lin" valueType="num">
                                      <p:cBhvr>
                                        <p:cTn id="45" dur="10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8195">
                                            <p:txEl>
                                              <p:pRg st="11" end="11"/>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8195">
                                            <p:txEl>
                                              <p:pRg st="12" end="12"/>
                                            </p:txEl>
                                          </p:spTgt>
                                        </p:tgtEl>
                                        <p:attrNameLst>
                                          <p:attrName>style.visibility</p:attrName>
                                        </p:attrNameLst>
                                      </p:cBhvr>
                                      <p:to>
                                        <p:strVal val="visible"/>
                                      </p:to>
                                    </p:set>
                                    <p:animEffect transition="in" filter="fade">
                                      <p:cBhvr>
                                        <p:cTn id="49" dur="1000"/>
                                        <p:tgtEl>
                                          <p:spTgt spid="8195">
                                            <p:txEl>
                                              <p:pRg st="12" end="12"/>
                                            </p:txEl>
                                          </p:spTgt>
                                        </p:tgtEl>
                                      </p:cBhvr>
                                    </p:animEffect>
                                    <p:anim calcmode="lin" valueType="num">
                                      <p:cBhvr>
                                        <p:cTn id="50" dur="10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8195">
                                            <p:txEl>
                                              <p:pRg st="12" end="12"/>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8195">
                                            <p:txEl>
                                              <p:pRg st="13" end="13"/>
                                            </p:txEl>
                                          </p:spTgt>
                                        </p:tgtEl>
                                        <p:attrNameLst>
                                          <p:attrName>style.visibility</p:attrName>
                                        </p:attrNameLst>
                                      </p:cBhvr>
                                      <p:to>
                                        <p:strVal val="visible"/>
                                      </p:to>
                                    </p:set>
                                    <p:animEffect transition="in" filter="fade">
                                      <p:cBhvr>
                                        <p:cTn id="54" dur="1000"/>
                                        <p:tgtEl>
                                          <p:spTgt spid="8195">
                                            <p:txEl>
                                              <p:pRg st="13" end="13"/>
                                            </p:txEl>
                                          </p:spTgt>
                                        </p:tgtEl>
                                      </p:cBhvr>
                                    </p:animEffect>
                                    <p:anim calcmode="lin" valueType="num">
                                      <p:cBhvr>
                                        <p:cTn id="55" dur="1000" fill="hold"/>
                                        <p:tgtEl>
                                          <p:spTgt spid="8195">
                                            <p:txEl>
                                              <p:pRg st="13" end="13"/>
                                            </p:txEl>
                                          </p:spTgt>
                                        </p:tgtEl>
                                        <p:attrNameLst>
                                          <p:attrName>ppt_x</p:attrName>
                                        </p:attrNameLst>
                                      </p:cBhvr>
                                      <p:tavLst>
                                        <p:tav tm="0">
                                          <p:val>
                                            <p:strVal val="#ppt_x"/>
                                          </p:val>
                                        </p:tav>
                                        <p:tav tm="100000">
                                          <p:val>
                                            <p:strVal val="#ppt_x"/>
                                          </p:val>
                                        </p:tav>
                                      </p:tavLst>
                                    </p:anim>
                                    <p:anim calcmode="lin" valueType="num">
                                      <p:cBhvr>
                                        <p:cTn id="56" dur="1000" fill="hold"/>
                                        <p:tgtEl>
                                          <p:spTgt spid="8195">
                                            <p:txEl>
                                              <p:pRg st="13" end="13"/>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8195">
                                            <p:txEl>
                                              <p:pRg st="8" end="8"/>
                                            </p:txEl>
                                          </p:spTgt>
                                        </p:tgtEl>
                                        <p:attrNameLst>
                                          <p:attrName>style.visibility</p:attrName>
                                        </p:attrNameLst>
                                      </p:cBhvr>
                                      <p:to>
                                        <p:strVal val="visible"/>
                                      </p:to>
                                    </p:set>
                                    <p:animEffect transition="in" filter="fade">
                                      <p:cBhvr>
                                        <p:cTn id="59" dur="1000"/>
                                        <p:tgtEl>
                                          <p:spTgt spid="8195">
                                            <p:txEl>
                                              <p:pRg st="8" end="8"/>
                                            </p:txEl>
                                          </p:spTgt>
                                        </p:tgtEl>
                                      </p:cBhvr>
                                    </p:animEffect>
                                    <p:anim calcmode="lin" valueType="num">
                                      <p:cBhvr>
                                        <p:cTn id="60"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61" dur="1000" fill="hold"/>
                                        <p:tgtEl>
                                          <p:spTgt spid="8195">
                                            <p:txEl>
                                              <p:pRg st="8" end="8"/>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8195">
                                            <p:txEl>
                                              <p:pRg st="9" end="9"/>
                                            </p:txEl>
                                          </p:spTgt>
                                        </p:tgtEl>
                                        <p:attrNameLst>
                                          <p:attrName>style.visibility</p:attrName>
                                        </p:attrNameLst>
                                      </p:cBhvr>
                                      <p:to>
                                        <p:strVal val="visible"/>
                                      </p:to>
                                    </p:set>
                                    <p:animEffect transition="in" filter="fade">
                                      <p:cBhvr>
                                        <p:cTn id="64" dur="1000"/>
                                        <p:tgtEl>
                                          <p:spTgt spid="8195">
                                            <p:txEl>
                                              <p:pRg st="9" end="9"/>
                                            </p:txEl>
                                          </p:spTgt>
                                        </p:tgtEl>
                                      </p:cBhvr>
                                    </p:animEffect>
                                    <p:anim calcmode="lin" valueType="num">
                                      <p:cBhvr>
                                        <p:cTn id="65"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8195">
                                            <p:txEl>
                                              <p:pRg st="9" end="9"/>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8195">
                                            <p:txEl>
                                              <p:pRg st="10" end="10"/>
                                            </p:txEl>
                                          </p:spTgt>
                                        </p:tgtEl>
                                        <p:attrNameLst>
                                          <p:attrName>style.visibility</p:attrName>
                                        </p:attrNameLst>
                                      </p:cBhvr>
                                      <p:to>
                                        <p:strVal val="visible"/>
                                      </p:to>
                                    </p:set>
                                    <p:animEffect transition="in" filter="fade">
                                      <p:cBhvr>
                                        <p:cTn id="69" dur="1000"/>
                                        <p:tgtEl>
                                          <p:spTgt spid="8195">
                                            <p:txEl>
                                              <p:pRg st="10" end="10"/>
                                            </p:txEl>
                                          </p:spTgt>
                                        </p:tgtEl>
                                      </p:cBhvr>
                                    </p:animEffect>
                                    <p:anim calcmode="lin" valueType="num">
                                      <p:cBhvr>
                                        <p:cTn id="70"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71"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304800" y="304800"/>
            <a:ext cx="87503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charset="0"/>
              </a:rPr>
              <a:t>Practical Theology</a:t>
            </a:r>
            <a:r>
              <a:rPr lang="en-US" altLang="en-US" sz="3600" b="1">
                <a:latin typeface="Arial" charset="0"/>
              </a:rPr>
              <a:t> (CM3) </a:t>
            </a:r>
          </a:p>
          <a:p>
            <a:pPr eaLnBrk="1" hangingPunct="1">
              <a:spcBef>
                <a:spcPct val="0"/>
              </a:spcBef>
              <a:buClrTx/>
              <a:buSzTx/>
              <a:buFontTx/>
              <a:buNone/>
            </a:pPr>
            <a:endParaRPr lang="en-US" altLang="en-US" sz="600" b="1">
              <a:latin typeface="Arial" charset="0"/>
            </a:endParaRPr>
          </a:p>
          <a:p>
            <a:pPr eaLnBrk="1" hangingPunct="1">
              <a:spcBef>
                <a:spcPct val="0"/>
              </a:spcBef>
              <a:buClrTx/>
              <a:buSzTx/>
              <a:buFontTx/>
              <a:buNone/>
            </a:pPr>
            <a:r>
              <a:rPr lang="en-US" altLang="en-US" sz="3200">
                <a:latin typeface="Arial" charset="0"/>
              </a:rPr>
              <a:t>Aug. 14 –  Intro to Practical Theology &amp; 	Stewardship</a:t>
            </a:r>
          </a:p>
          <a:p>
            <a:pPr eaLnBrk="1" hangingPunct="1">
              <a:spcBef>
                <a:spcPct val="0"/>
              </a:spcBef>
              <a:buClrTx/>
              <a:buSzTx/>
              <a:buFontTx/>
              <a:buNone/>
            </a:pPr>
            <a:r>
              <a:rPr lang="en-US" altLang="en-US" sz="3200">
                <a:latin typeface="Arial" charset="0"/>
              </a:rPr>
              <a:t>Aug. 21 – Stewardship of Call &amp; Vision</a:t>
            </a:r>
          </a:p>
          <a:p>
            <a:pPr eaLnBrk="1" hangingPunct="1">
              <a:spcBef>
                <a:spcPct val="0"/>
              </a:spcBef>
              <a:buClrTx/>
              <a:buSzTx/>
              <a:buFontTx/>
              <a:buNone/>
            </a:pPr>
            <a:r>
              <a:rPr lang="en-US" altLang="en-US" sz="3200">
                <a:latin typeface="Arial" charset="0"/>
              </a:rPr>
              <a:t>Aug. 28 – Stewardship of Faith &amp; Commitment</a:t>
            </a:r>
          </a:p>
          <a:p>
            <a:pPr eaLnBrk="1" hangingPunct="1">
              <a:spcBef>
                <a:spcPct val="0"/>
              </a:spcBef>
              <a:buClrTx/>
              <a:buSzTx/>
              <a:buFontTx/>
              <a:buNone/>
            </a:pPr>
            <a:r>
              <a:rPr lang="en-US" altLang="en-US" sz="3200">
                <a:latin typeface="Arial" charset="0"/>
              </a:rPr>
              <a:t>Sept. 4 – </a:t>
            </a:r>
            <a:r>
              <a:rPr lang="en-US" altLang="en-US" sz="3200" b="1" i="1">
                <a:latin typeface="Arial" charset="0"/>
              </a:rPr>
              <a:t>No Class </a:t>
            </a:r>
            <a:endParaRPr lang="en-US" altLang="en-US" sz="3200">
              <a:latin typeface="Arial" charset="0"/>
            </a:endParaRPr>
          </a:p>
          <a:p>
            <a:pPr eaLnBrk="1" hangingPunct="1">
              <a:spcBef>
                <a:spcPct val="0"/>
              </a:spcBef>
              <a:buClrTx/>
              <a:buSzTx/>
              <a:buFontTx/>
              <a:buNone/>
            </a:pPr>
            <a:r>
              <a:rPr lang="en-US" altLang="en-US" sz="3200">
                <a:latin typeface="Arial" charset="0"/>
              </a:rPr>
              <a:t>Sept. 11 – Stewardship of Time &amp; Opportunities</a:t>
            </a:r>
          </a:p>
          <a:p>
            <a:pPr eaLnBrk="1" hangingPunct="1">
              <a:spcBef>
                <a:spcPct val="0"/>
              </a:spcBef>
              <a:buClrTx/>
              <a:buSzTx/>
              <a:buFontTx/>
              <a:buNone/>
            </a:pPr>
            <a:r>
              <a:rPr lang="en-US" altLang="en-US" sz="3200">
                <a:latin typeface="Arial" charset="0"/>
              </a:rPr>
              <a:t>Sept. 18 – Stewardship of Resources</a:t>
            </a:r>
            <a:endParaRPr lang="en-US" altLang="en-US" sz="3200" b="1" i="1">
              <a:latin typeface="Arial" charset="0"/>
            </a:endParaRPr>
          </a:p>
          <a:p>
            <a:pPr eaLnBrk="1" hangingPunct="1">
              <a:spcBef>
                <a:spcPct val="0"/>
              </a:spcBef>
              <a:buClrTx/>
              <a:buSzTx/>
              <a:buFontTx/>
              <a:buNone/>
            </a:pPr>
            <a:r>
              <a:rPr lang="en-US" altLang="en-US" sz="3200">
                <a:latin typeface="Arial" charset="0"/>
              </a:rPr>
              <a:t>Sept. 25 – Stewardship of Influence</a:t>
            </a:r>
          </a:p>
          <a:p>
            <a:pPr eaLnBrk="1" hangingPunct="1">
              <a:spcBef>
                <a:spcPct val="0"/>
              </a:spcBef>
              <a:buClrTx/>
              <a:buSzTx/>
              <a:buFontTx/>
              <a:buNone/>
            </a:pPr>
            <a:r>
              <a:rPr lang="en-US" altLang="en-US" sz="3200">
                <a:latin typeface="Arial" charset="0"/>
              </a:rPr>
              <a:t>Oct. 2 – Call to Action; Final Exam</a:t>
            </a: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What opportunities has (and does) God place before me?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05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3200" b="1" i="1" dirty="0" smtClean="0">
                <a:latin typeface="Arial" panose="020B0604020202020204" pitchFamily="34" charset="0"/>
                <a:cs typeface="Arial" panose="020B0604020202020204" pitchFamily="34" charset="0"/>
              </a:rPr>
              <a:t>Opportunities to Evangelize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700" b="1" i="1" dirty="0" smtClean="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	Then </a:t>
            </a:r>
            <a:r>
              <a:rPr lang="en-US" sz="2400" i="1" dirty="0">
                <a:latin typeface="Arial" panose="020B0604020202020204" pitchFamily="34" charset="0"/>
                <a:cs typeface="Arial" panose="020B0604020202020204" pitchFamily="34" charset="0"/>
              </a:rPr>
              <a:t>Jesus came to them and said, “All authority in heaven and on earth has been given to me. </a:t>
            </a:r>
            <a:r>
              <a:rPr lang="en-US" sz="2400" i="1" dirty="0" smtClean="0">
                <a:latin typeface="Arial" panose="020B0604020202020204" pitchFamily="34" charset="0"/>
                <a:cs typeface="Arial" panose="020B0604020202020204" pitchFamily="34" charset="0"/>
              </a:rPr>
              <a:t> </a:t>
            </a:r>
            <a:r>
              <a:rPr lang="en-US" sz="2400" i="1" baseline="30000" dirty="0" smtClean="0">
                <a:latin typeface="Arial" panose="020B0604020202020204" pitchFamily="34" charset="0"/>
                <a:cs typeface="Arial" panose="020B0604020202020204" pitchFamily="34" charset="0"/>
              </a:rPr>
              <a:t>19 </a:t>
            </a:r>
            <a:r>
              <a:rPr lang="en-US" sz="2400" i="1" dirty="0">
                <a:latin typeface="Arial" panose="020B0604020202020204" pitchFamily="34" charset="0"/>
                <a:cs typeface="Arial" panose="020B0604020202020204" pitchFamily="34" charset="0"/>
              </a:rPr>
              <a:t>Therefore go and make disciples of all nations, baptizing them in the name of the Father and of the Son and of the Holy Spirit, </a:t>
            </a:r>
            <a:r>
              <a:rPr lang="en-US" sz="2400" i="1" baseline="30000" dirty="0">
                <a:latin typeface="Arial" panose="020B0604020202020204" pitchFamily="34" charset="0"/>
                <a:cs typeface="Arial" panose="020B0604020202020204" pitchFamily="34" charset="0"/>
              </a:rPr>
              <a:t>20 </a:t>
            </a:r>
            <a:r>
              <a:rPr lang="en-US" sz="2400" i="1" dirty="0">
                <a:latin typeface="Arial" panose="020B0604020202020204" pitchFamily="34" charset="0"/>
                <a:cs typeface="Arial" panose="020B0604020202020204" pitchFamily="34" charset="0"/>
              </a:rPr>
              <a:t>and teaching them to obey everything I have commanded </a:t>
            </a:r>
            <a:r>
              <a:rPr lang="en-US" sz="2400" i="1" dirty="0" smtClean="0">
                <a:latin typeface="Arial" panose="020B0604020202020204" pitchFamily="34" charset="0"/>
                <a:cs typeface="Arial" panose="020B0604020202020204" pitchFamily="34" charset="0"/>
              </a:rPr>
              <a:t>you.								Matthew 28:18-20</a:t>
            </a:r>
          </a:p>
          <a:p>
            <a:pPr marL="0" lvl="1" indent="0" eaLnBrk="1" hangingPunct="1">
              <a:lnSpc>
                <a:spcPct val="90000"/>
              </a:lnSpc>
              <a:spcBef>
                <a:spcPts val="0"/>
              </a:spcBef>
              <a:buClr>
                <a:schemeClr val="tx1"/>
              </a:buClr>
              <a:buSzPct val="80000"/>
              <a:buFont typeface="Verdana" pitchFamily="34" charset="0"/>
              <a:buNone/>
              <a:defRPr/>
            </a:pPr>
            <a:endParaRPr lang="en-US" sz="1100" i="1" dirty="0">
              <a:latin typeface="Arial" panose="020B0604020202020204" pitchFamily="34" charset="0"/>
              <a:cs typeface="Arial" panose="020B0604020202020204" pitchFamily="34" charset="0"/>
            </a:endParaRPr>
          </a:p>
          <a:p>
            <a:pPr marL="342900" lvl="1" indent="-342900" eaLnBrk="1" hangingPunct="1">
              <a:lnSpc>
                <a:spcPct val="90000"/>
              </a:lnSpc>
              <a:spcBef>
                <a:spcPts val="0"/>
              </a:spcBef>
              <a:buClr>
                <a:schemeClr val="tx1"/>
              </a:buClr>
              <a:buSzPct val="80000"/>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A </a:t>
            </a:r>
            <a:r>
              <a:rPr lang="en-US" sz="2400" u="sng" dirty="0" smtClean="0">
                <a:latin typeface="Arial" panose="020B0604020202020204" pitchFamily="34" charset="0"/>
                <a:cs typeface="Arial" panose="020B0604020202020204" pitchFamily="34" charset="0"/>
              </a:rPr>
              <a:t>primary</a:t>
            </a:r>
            <a:r>
              <a:rPr lang="en-US" sz="2400" dirty="0" smtClean="0">
                <a:latin typeface="Arial" panose="020B0604020202020204" pitchFamily="34" charset="0"/>
                <a:cs typeface="Arial" panose="020B0604020202020204" pitchFamily="34" charset="0"/>
              </a:rPr>
              <a:t> assignment for all Christians (the </a:t>
            </a:r>
            <a:r>
              <a:rPr lang="en-US" sz="2400" i="1" dirty="0" smtClean="0">
                <a:latin typeface="Arial" panose="020B0604020202020204" pitchFamily="34" charset="0"/>
                <a:cs typeface="Arial" panose="020B0604020202020204" pitchFamily="34" charset="0"/>
              </a:rPr>
              <a:t>last thing Jesus told us to do</a:t>
            </a:r>
            <a:r>
              <a:rPr lang="en-US" sz="2400" dirty="0" smtClean="0">
                <a:latin typeface="Arial" panose="020B0604020202020204" pitchFamily="34" charset="0"/>
                <a:cs typeface="Arial" panose="020B0604020202020204" pitchFamily="34" charset="0"/>
              </a:rPr>
              <a:t>) is the </a:t>
            </a:r>
            <a:r>
              <a:rPr lang="en-US" sz="2400" i="1" dirty="0" smtClean="0">
                <a:latin typeface="Arial" panose="020B0604020202020204" pitchFamily="34" charset="0"/>
                <a:cs typeface="Arial" panose="020B0604020202020204" pitchFamily="34" charset="0"/>
              </a:rPr>
              <a:t>Great Commission.  </a:t>
            </a:r>
            <a:r>
              <a:rPr lang="en-US" sz="2400" dirty="0" smtClean="0">
                <a:latin typeface="Arial" panose="020B0604020202020204" pitchFamily="34" charset="0"/>
                <a:cs typeface="Arial" panose="020B0604020202020204" pitchFamily="34" charset="0"/>
              </a:rPr>
              <a:t>To tell others about Him, sharing the Good News (“Gospel”) of life and salvation that people are looking for, whether they realize it or not.</a:t>
            </a:r>
            <a:endParaRPr lang="en-US" sz="2400"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050" b="1" i="1" dirty="0" smtClean="0">
              <a:latin typeface="Arial" panose="020B0604020202020204" pitchFamily="34" charset="0"/>
              <a:cs typeface="Arial" panose="020B0604020202020204" pitchFamily="34" charset="0"/>
            </a:endParaRPr>
          </a:p>
          <a:p>
            <a:pPr lvl="3" indent="-342900" eaLnBrk="1" hangingPunct="1">
              <a:lnSpc>
                <a:spcPct val="90000"/>
              </a:lnSpc>
              <a:spcBef>
                <a:spcPts val="0"/>
              </a:spcBef>
              <a:buClr>
                <a:schemeClr val="tx1"/>
              </a:buClr>
              <a:buSzPct val="80000"/>
              <a:buFont typeface="Wingdings" panose="05000000000000000000" pitchFamily="2" charset="2"/>
              <a:buChar char="Ø"/>
              <a:defRPr/>
            </a:pPr>
            <a:r>
              <a:rPr lang="en-US" sz="2400" b="1" dirty="0" smtClean="0">
                <a:latin typeface="Arial" panose="020B0604020202020204" pitchFamily="34" charset="0"/>
                <a:cs typeface="Arial" panose="020B0604020202020204" pitchFamily="34" charset="0"/>
              </a:rPr>
              <a:t>For many of us, the question is </a:t>
            </a:r>
            <a:r>
              <a:rPr lang="en-US" sz="2400" b="1" i="1" dirty="0" smtClean="0">
                <a:latin typeface="Arial" panose="020B0604020202020204" pitchFamily="34" charset="0"/>
                <a:cs typeface="Arial" panose="020B0604020202020204" pitchFamily="34" charset="0"/>
              </a:rPr>
              <a:t>– </a:t>
            </a:r>
            <a:r>
              <a:rPr lang="en-US" sz="3200" b="1" i="1" dirty="0" smtClean="0">
                <a:latin typeface="Arial" panose="020B0604020202020204" pitchFamily="34" charset="0"/>
                <a:cs typeface="Arial" panose="020B0604020202020204" pitchFamily="34" charset="0"/>
              </a:rPr>
              <a:t>Do we really    </a:t>
            </a:r>
            <a:endParaRPr lang="en-US" sz="2800" b="1" i="1" dirty="0" smtClean="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3200" b="1" i="1" dirty="0">
                <a:latin typeface="Arial" panose="020B0604020202020204" pitchFamily="34" charset="0"/>
                <a:cs typeface="Arial" panose="020B0604020202020204" pitchFamily="34" charset="0"/>
              </a:rPr>
              <a:t>	</a:t>
            </a:r>
            <a:r>
              <a:rPr lang="en-US" sz="3200" b="1" i="1" dirty="0" smtClean="0">
                <a:latin typeface="Arial" panose="020B0604020202020204" pitchFamily="34" charset="0"/>
                <a:cs typeface="Arial" panose="020B0604020202020204" pitchFamily="34" charset="0"/>
              </a:rPr>
              <a:t>			believe it?</a:t>
            </a: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6" end="6"/>
                                            </p:txEl>
                                          </p:spTgt>
                                        </p:tgtEl>
                                        <p:attrNameLst>
                                          <p:attrName>style.visibility</p:attrName>
                                        </p:attrNameLst>
                                      </p:cBhvr>
                                      <p:to>
                                        <p:strVal val="visible"/>
                                      </p:to>
                                    </p:set>
                                    <p:animEffect transition="in" filter="fade">
                                      <p:cBhvr>
                                        <p:cTn id="28" dur="1000"/>
                                        <p:tgtEl>
                                          <p:spTgt spid="8195">
                                            <p:txEl>
                                              <p:pRg st="6" end="6"/>
                                            </p:txEl>
                                          </p:spTgt>
                                        </p:tgtEl>
                                      </p:cBhvr>
                                    </p:animEffect>
                                    <p:anim calcmode="lin" valueType="num">
                                      <p:cBhvr>
                                        <p:cTn id="29"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8195">
                                            <p:txEl>
                                              <p:pRg st="8" end="8"/>
                                            </p:txEl>
                                          </p:spTgt>
                                        </p:tgtEl>
                                        <p:attrNameLst>
                                          <p:attrName>style.visibility</p:attrName>
                                        </p:attrNameLst>
                                      </p:cBhvr>
                                      <p:to>
                                        <p:strVal val="visible"/>
                                      </p:to>
                                    </p:set>
                                    <p:animEffect transition="in" filter="fade">
                                      <p:cBhvr>
                                        <p:cTn id="35" dur="1000"/>
                                        <p:tgtEl>
                                          <p:spTgt spid="8195">
                                            <p:txEl>
                                              <p:pRg st="8" end="8"/>
                                            </p:txEl>
                                          </p:spTgt>
                                        </p:tgtEl>
                                      </p:cBhvr>
                                    </p:animEffect>
                                    <p:anim calcmode="lin" valueType="num">
                                      <p:cBhvr>
                                        <p:cTn id="36"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8" end="8"/>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8195">
                                            <p:txEl>
                                              <p:pRg st="9" end="9"/>
                                            </p:txEl>
                                          </p:spTgt>
                                        </p:tgtEl>
                                        <p:attrNameLst>
                                          <p:attrName>style.visibility</p:attrName>
                                        </p:attrNameLst>
                                      </p:cBhvr>
                                      <p:to>
                                        <p:strVal val="visible"/>
                                      </p:to>
                                    </p:set>
                                    <p:animEffect transition="in" filter="fade">
                                      <p:cBhvr>
                                        <p:cTn id="40" dur="1000"/>
                                        <p:tgtEl>
                                          <p:spTgt spid="8195">
                                            <p:txEl>
                                              <p:pRg st="9" end="9"/>
                                            </p:txEl>
                                          </p:spTgt>
                                        </p:tgtEl>
                                      </p:cBhvr>
                                    </p:animEffect>
                                    <p:anim calcmode="lin" valueType="num">
                                      <p:cBhvr>
                                        <p:cTn id="41"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819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What opportunities has (and does) God place before me?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05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400" b="1" i="1" dirty="0">
                <a:latin typeface="Arial" panose="020B0604020202020204" pitchFamily="34" charset="0"/>
                <a:cs typeface="Arial" panose="020B0604020202020204" pitchFamily="34" charset="0"/>
              </a:rPr>
              <a:t>Opportunities to Evangelize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3200" b="1" i="1" dirty="0" smtClean="0">
                <a:latin typeface="Arial" panose="020B0604020202020204" pitchFamily="34" charset="0"/>
                <a:cs typeface="Arial" panose="020B0604020202020204" pitchFamily="34" charset="0"/>
              </a:rPr>
              <a:t>Opportunities to Empathize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000" b="1" i="1" dirty="0" smtClean="0">
              <a:latin typeface="Arial" panose="020B0604020202020204" pitchFamily="34" charset="0"/>
              <a:cs typeface="Arial" panose="020B0604020202020204" pitchFamily="34" charset="0"/>
            </a:endParaRPr>
          </a:p>
          <a:p>
            <a:pPr marL="342900" lvl="1" indent="-342900" eaLnBrk="1" hangingPunct="1">
              <a:lnSpc>
                <a:spcPct val="90000"/>
              </a:lnSpc>
              <a:spcBef>
                <a:spcPts val="0"/>
              </a:spcBef>
              <a:buClr>
                <a:schemeClr val="tx1"/>
              </a:buClr>
              <a:buSzPct val="80000"/>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To </a:t>
            </a:r>
            <a:r>
              <a:rPr lang="en-US" sz="2400" dirty="0">
                <a:latin typeface="Arial" panose="020B0604020202020204" pitchFamily="34" charset="0"/>
                <a:cs typeface="Arial" panose="020B0604020202020204" pitchFamily="34" charset="0"/>
              </a:rPr>
              <a:t>identify with what others are thinking, feeling or experiencing; to be compassionate </a:t>
            </a:r>
            <a:r>
              <a:rPr lang="en-US" sz="2400" dirty="0" smtClean="0">
                <a:latin typeface="Arial" panose="020B0604020202020204" pitchFamily="34" charset="0"/>
                <a:cs typeface="Arial" panose="020B0604020202020204" pitchFamily="34" charset="0"/>
              </a:rPr>
              <a:t>(</a:t>
            </a:r>
            <a:r>
              <a:rPr lang="en-US" sz="2200" dirty="0" smtClean="0">
                <a:latin typeface="Arial" panose="020B0604020202020204" pitchFamily="34" charset="0"/>
                <a:cs typeface="Arial" panose="020B0604020202020204" pitchFamily="34" charset="0"/>
              </a:rPr>
              <a:t>literally </a:t>
            </a:r>
            <a:r>
              <a:rPr lang="en-US" sz="2200" i="1" dirty="0" smtClean="0">
                <a:latin typeface="Arial" panose="020B0604020202020204" pitchFamily="34" charset="0"/>
                <a:cs typeface="Arial" panose="020B0604020202020204" pitchFamily="34" charset="0"/>
              </a:rPr>
              <a:t>“to suffer with another”</a:t>
            </a:r>
            <a:r>
              <a:rPr lang="en-US" sz="2400" dirty="0" smtClean="0">
                <a:latin typeface="Arial" panose="020B0604020202020204" pitchFamily="34" charset="0"/>
                <a:cs typeface="Arial" panose="020B0604020202020204" pitchFamily="34" charset="0"/>
              </a:rPr>
              <a:t>) about </a:t>
            </a:r>
            <a:r>
              <a:rPr lang="en-US" sz="2400" dirty="0">
                <a:latin typeface="Arial" panose="020B0604020202020204" pitchFamily="34" charset="0"/>
                <a:cs typeface="Arial" panose="020B0604020202020204" pitchFamily="34" charset="0"/>
              </a:rPr>
              <a:t>another person’s </a:t>
            </a:r>
            <a:r>
              <a:rPr lang="en-US" sz="2400" dirty="0" smtClean="0">
                <a:latin typeface="Arial" panose="020B0604020202020204" pitchFamily="34" charset="0"/>
                <a:cs typeface="Arial" panose="020B0604020202020204" pitchFamily="34" charset="0"/>
              </a:rPr>
              <a:t>situation or need.</a:t>
            </a:r>
          </a:p>
          <a:p>
            <a:pPr marL="0" lvl="1" indent="0" eaLnBrk="1" hangingPunct="1">
              <a:lnSpc>
                <a:spcPct val="90000"/>
              </a:lnSpc>
              <a:spcBef>
                <a:spcPts val="0"/>
              </a:spcBef>
              <a:buClr>
                <a:schemeClr val="tx1"/>
              </a:buClr>
              <a:buSzPct val="80000"/>
              <a:buFont typeface="Verdana" pitchFamily="34" charset="0"/>
              <a:buNone/>
              <a:defRPr/>
            </a:pPr>
            <a:endParaRPr lang="en-US" sz="1800" dirty="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2400" i="1" dirty="0" smtClean="0">
                <a:latin typeface="Arial" panose="020B0604020202020204" pitchFamily="34" charset="0"/>
                <a:cs typeface="Arial" panose="020B0604020202020204" pitchFamily="34" charset="0"/>
              </a:rPr>
              <a:t>       Bless </a:t>
            </a:r>
            <a:r>
              <a:rPr lang="en-US" sz="2400" i="1" dirty="0">
                <a:latin typeface="Arial" panose="020B0604020202020204" pitchFamily="34" charset="0"/>
                <a:cs typeface="Arial" panose="020B0604020202020204" pitchFamily="34" charset="0"/>
              </a:rPr>
              <a:t>those who persecute you; bless and do not curse. </a:t>
            </a:r>
            <a:r>
              <a:rPr lang="en-US" sz="2400" i="1" baseline="30000" dirty="0" smtClean="0">
                <a:latin typeface="Arial" panose="020B0604020202020204" pitchFamily="34" charset="0"/>
                <a:cs typeface="Arial" panose="020B0604020202020204" pitchFamily="34" charset="0"/>
              </a:rPr>
              <a:t>   15 </a:t>
            </a:r>
            <a:r>
              <a:rPr lang="en-US" sz="2400" i="1" dirty="0">
                <a:latin typeface="Arial" panose="020B0604020202020204" pitchFamily="34" charset="0"/>
                <a:cs typeface="Arial" panose="020B0604020202020204" pitchFamily="34" charset="0"/>
              </a:rPr>
              <a:t>Rejoice with those who rejoice; mourn with those who mourn. </a:t>
            </a:r>
            <a:r>
              <a:rPr lang="en-US" sz="2400" i="1" dirty="0" smtClean="0">
                <a:latin typeface="Arial" panose="020B0604020202020204" pitchFamily="34" charset="0"/>
                <a:cs typeface="Arial" panose="020B0604020202020204" pitchFamily="34" charset="0"/>
              </a:rPr>
              <a:t> </a:t>
            </a:r>
            <a:r>
              <a:rPr lang="en-US" sz="2400" i="1" baseline="30000" dirty="0" smtClean="0">
                <a:latin typeface="Arial" panose="020B0604020202020204" pitchFamily="34" charset="0"/>
                <a:cs typeface="Arial" panose="020B0604020202020204" pitchFamily="34" charset="0"/>
              </a:rPr>
              <a:t>16 </a:t>
            </a:r>
            <a:r>
              <a:rPr lang="en-US" sz="2400" i="1" dirty="0">
                <a:latin typeface="Arial" panose="020B0604020202020204" pitchFamily="34" charset="0"/>
                <a:cs typeface="Arial" panose="020B0604020202020204" pitchFamily="34" charset="0"/>
              </a:rPr>
              <a:t>Live in harmony with one another. Do not be proud, but be willing to associate with people of low position. Do not be </a:t>
            </a:r>
            <a:r>
              <a:rPr lang="en-US" sz="2400" i="1" dirty="0" smtClean="0">
                <a:latin typeface="Arial" panose="020B0604020202020204" pitchFamily="34" charset="0"/>
                <a:cs typeface="Arial" panose="020B0604020202020204" pitchFamily="34" charset="0"/>
              </a:rPr>
              <a:t>conceited. 				Romans </a:t>
            </a:r>
            <a:r>
              <a:rPr lang="en-US" sz="2400" i="1" dirty="0">
                <a:latin typeface="Arial" panose="020B0604020202020204" pitchFamily="34" charset="0"/>
                <a:cs typeface="Arial" panose="020B0604020202020204" pitchFamily="34" charset="0"/>
              </a:rPr>
              <a:t>12:14-16</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000" b="1" i="1"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animEffect transition="in" filter="fade">
                                      <p:cBhvr>
                                        <p:cTn id="7" dur="1000"/>
                                        <p:tgtEl>
                                          <p:spTgt spid="8195">
                                            <p:txEl>
                                              <p:pRg st="3" end="3"/>
                                            </p:txEl>
                                          </p:spTgt>
                                        </p:tgtEl>
                                      </p:cBhvr>
                                    </p:animEffect>
                                    <p:anim calcmode="lin" valueType="num">
                                      <p:cBhvr>
                                        <p:cTn id="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5" end="5"/>
                                            </p:txEl>
                                          </p:spTgt>
                                        </p:tgtEl>
                                        <p:attrNameLst>
                                          <p:attrName>style.visibility</p:attrName>
                                        </p:attrNameLst>
                                      </p:cBhvr>
                                      <p:to>
                                        <p:strVal val="visible"/>
                                      </p:to>
                                    </p:set>
                                    <p:animEffect transition="in" filter="fade">
                                      <p:cBhvr>
                                        <p:cTn id="14" dur="1000"/>
                                        <p:tgtEl>
                                          <p:spTgt spid="8195">
                                            <p:txEl>
                                              <p:pRg st="5" end="5"/>
                                            </p:txEl>
                                          </p:spTgt>
                                        </p:tgtEl>
                                      </p:cBhvr>
                                    </p:animEffect>
                                    <p:anim calcmode="lin" valueType="num">
                                      <p:cBhvr>
                                        <p:cTn id="15"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7" end="7"/>
                                            </p:txEl>
                                          </p:spTgt>
                                        </p:tgtEl>
                                        <p:attrNameLst>
                                          <p:attrName>style.visibility</p:attrName>
                                        </p:attrNameLst>
                                      </p:cBhvr>
                                      <p:to>
                                        <p:strVal val="visible"/>
                                      </p:to>
                                    </p:set>
                                    <p:animEffect transition="in" filter="fade">
                                      <p:cBhvr>
                                        <p:cTn id="21" dur="1000"/>
                                        <p:tgtEl>
                                          <p:spTgt spid="8195">
                                            <p:txEl>
                                              <p:pRg st="7" end="7"/>
                                            </p:txEl>
                                          </p:spTgt>
                                        </p:tgtEl>
                                      </p:cBhvr>
                                    </p:animEffect>
                                    <p:anim calcmode="lin" valueType="num">
                                      <p:cBhvr>
                                        <p:cTn id="22"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858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What opportunities has (and does) God place before me?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050" b="1" dirty="0" smtClean="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400" b="1" i="1" dirty="0">
                <a:latin typeface="Arial" panose="020B0604020202020204" pitchFamily="34" charset="0"/>
                <a:cs typeface="Arial" panose="020B0604020202020204" pitchFamily="34" charset="0"/>
              </a:rPr>
              <a:t>Opportunities to Evangelize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400" b="1" i="1" dirty="0">
                <a:latin typeface="Arial" panose="020B0604020202020204" pitchFamily="34" charset="0"/>
                <a:cs typeface="Arial" panose="020B0604020202020204" pitchFamily="34" charset="0"/>
              </a:rPr>
              <a:t>Opportunities to Empathize</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3200" b="1" i="1" dirty="0" smtClean="0">
                <a:latin typeface="Arial" panose="020B0604020202020204" pitchFamily="34" charset="0"/>
                <a:cs typeface="Arial" panose="020B0604020202020204" pitchFamily="34" charset="0"/>
              </a:rPr>
              <a:t>Opportunities to Act for others</a:t>
            </a:r>
            <a:endParaRPr lang="en-US" sz="2800" i="1" dirty="0" smtClean="0">
              <a:latin typeface="Arial" panose="020B0604020202020204" pitchFamily="34" charset="0"/>
              <a:cs typeface="Arial" panose="020B0604020202020204" pitchFamily="34" charset="0"/>
            </a:endParaRPr>
          </a:p>
          <a:p>
            <a:pPr marL="695325" lvl="2" indent="-457200" eaLnBrk="1" hangingPunct="1">
              <a:lnSpc>
                <a:spcPct val="90000"/>
              </a:lnSpc>
              <a:spcBef>
                <a:spcPts val="0"/>
              </a:spcBef>
              <a:buClr>
                <a:schemeClr val="tx1"/>
              </a:buClr>
              <a:buSzPct val="80000"/>
              <a:buFont typeface="Wingdings" panose="05000000000000000000" pitchFamily="2" charset="2"/>
              <a:buChar char="Ø"/>
              <a:defRPr/>
            </a:pPr>
            <a:endParaRPr lang="en-US" sz="1400" i="1" dirty="0" smtClean="0">
              <a:latin typeface="Arial" panose="020B0604020202020204" pitchFamily="34" charset="0"/>
              <a:cs typeface="Arial" panose="020B0604020202020204" pitchFamily="34" charset="0"/>
            </a:endParaRPr>
          </a:p>
          <a:p>
            <a:pPr marL="695325" lvl="2" indent="-457200" eaLnBrk="1" hangingPunct="1">
              <a:lnSpc>
                <a:spcPct val="90000"/>
              </a:lnSpc>
              <a:spcBef>
                <a:spcPts val="0"/>
              </a:spcBef>
              <a:buClr>
                <a:schemeClr val="tx1"/>
              </a:buClr>
              <a:buSzPct val="80000"/>
              <a:buFont typeface="Wingdings" panose="05000000000000000000" pitchFamily="2" charset="2"/>
              <a:buChar char="Ø"/>
              <a:defRPr/>
            </a:pPr>
            <a:r>
              <a:rPr lang="en-US" sz="2600" dirty="0" smtClean="0">
                <a:latin typeface="Arial" panose="020B0604020202020204" pitchFamily="34" charset="0"/>
                <a:cs typeface="Arial" panose="020B0604020202020204" pitchFamily="34" charset="0"/>
              </a:rPr>
              <a:t>We all have opportunities to proactively change other peoples lives – in large and small ways – to the glory of God.</a:t>
            </a:r>
          </a:p>
          <a:p>
            <a:pPr marL="238125" lvl="2" indent="390525" eaLnBrk="1" hangingPunct="1">
              <a:lnSpc>
                <a:spcPct val="90000"/>
              </a:lnSpc>
              <a:spcBef>
                <a:spcPts val="0"/>
              </a:spcBef>
              <a:buClr>
                <a:schemeClr val="tx1"/>
              </a:buClr>
              <a:buSzPct val="80000"/>
              <a:buFont typeface="Wingdings 2" pitchFamily="18" charset="2"/>
              <a:buNone/>
              <a:defRPr/>
            </a:pPr>
            <a:endParaRPr lang="en-US" sz="1200" dirty="0" smtClean="0">
              <a:latin typeface="Arial" panose="020B0604020202020204" pitchFamily="34" charset="0"/>
              <a:cs typeface="Arial" panose="020B0604020202020204" pitchFamily="34" charset="0"/>
            </a:endParaRPr>
          </a:p>
          <a:p>
            <a:pPr marL="695325" lvl="2" indent="-457200" eaLnBrk="1" hangingPunct="1">
              <a:lnSpc>
                <a:spcPct val="90000"/>
              </a:lnSpc>
              <a:spcBef>
                <a:spcPts val="0"/>
              </a:spcBef>
              <a:buClr>
                <a:schemeClr val="tx1"/>
              </a:buClr>
              <a:buSzPct val="80000"/>
              <a:buFont typeface="Wingdings" panose="05000000000000000000" pitchFamily="2" charset="2"/>
              <a:buChar char="Ø"/>
              <a:defRPr/>
            </a:pPr>
            <a:r>
              <a:rPr lang="en-US" sz="2600" dirty="0" smtClean="0">
                <a:latin typeface="Arial" panose="020B0604020202020204" pitchFamily="34" charset="0"/>
                <a:cs typeface="Arial" panose="020B0604020202020204" pitchFamily="34" charset="0"/>
              </a:rPr>
              <a:t>A kind word, a 5 peso coin, a carwash, a meal, a job, a prayer, remembering a name, forgiveness, a scholarship… </a:t>
            </a:r>
            <a:endParaRPr lang="en-US" sz="2600" dirty="0">
              <a:latin typeface="Arial" panose="020B0604020202020204" pitchFamily="34" charset="0"/>
              <a:cs typeface="Arial" panose="020B0604020202020204" pitchFamily="34" charset="0"/>
            </a:endParaRPr>
          </a:p>
          <a:p>
            <a:pPr marL="695325" lvl="2" indent="-457200" eaLnBrk="1" hangingPunct="1">
              <a:lnSpc>
                <a:spcPct val="90000"/>
              </a:lnSpc>
              <a:spcBef>
                <a:spcPts val="0"/>
              </a:spcBef>
              <a:buClr>
                <a:schemeClr val="tx1"/>
              </a:buClr>
              <a:buSzPct val="80000"/>
              <a:buFont typeface="Wingdings" panose="05000000000000000000" pitchFamily="2" charset="2"/>
              <a:buChar char="Ø"/>
              <a:defRPr/>
            </a:pPr>
            <a:endParaRPr lang="en-US" sz="1000" i="1" dirty="0" smtClean="0">
              <a:latin typeface="Arial" panose="020B0604020202020204" pitchFamily="34" charset="0"/>
              <a:cs typeface="Arial" panose="020B0604020202020204" pitchFamily="34" charset="0"/>
            </a:endParaRPr>
          </a:p>
          <a:p>
            <a:pPr marL="695325" lvl="2" indent="-457200" eaLnBrk="1" hangingPunct="1">
              <a:lnSpc>
                <a:spcPct val="90000"/>
              </a:lnSpc>
              <a:spcBef>
                <a:spcPts val="0"/>
              </a:spcBef>
              <a:buClr>
                <a:schemeClr val="tx1"/>
              </a:buClr>
              <a:buSzPct val="80000"/>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All around us there are people who are in need of love and help and healing.  </a:t>
            </a:r>
            <a:r>
              <a:rPr lang="en-US" sz="2400" b="1" u="sng" dirty="0">
                <a:latin typeface="Arial" panose="020B0604020202020204" pitchFamily="34" charset="0"/>
                <a:cs typeface="Arial" panose="020B0604020202020204" pitchFamily="34" charset="0"/>
              </a:rPr>
              <a:t>What are </a:t>
            </a:r>
            <a:r>
              <a:rPr lang="en-US" sz="2400" b="1" i="1" u="sng" dirty="0">
                <a:latin typeface="Arial" panose="020B0604020202020204" pitchFamily="34" charset="0"/>
                <a:cs typeface="Arial" panose="020B0604020202020204" pitchFamily="34" charset="0"/>
              </a:rPr>
              <a:t>we</a:t>
            </a:r>
            <a:r>
              <a:rPr lang="en-US" sz="2400" b="1" u="sng" dirty="0">
                <a:latin typeface="Arial" panose="020B0604020202020204" pitchFamily="34" charset="0"/>
                <a:cs typeface="Arial" panose="020B0604020202020204" pitchFamily="34" charset="0"/>
              </a:rPr>
              <a:t> going </a:t>
            </a:r>
            <a:r>
              <a:rPr lang="en-US" sz="2400" b="1" u="sng" dirty="0" smtClean="0">
                <a:latin typeface="Arial" panose="020B0604020202020204" pitchFamily="34" charset="0"/>
                <a:cs typeface="Arial" panose="020B0604020202020204" pitchFamily="34" charset="0"/>
              </a:rPr>
              <a:t>to do </a:t>
            </a:r>
            <a:r>
              <a:rPr lang="en-US" sz="2400" b="1" u="sng" dirty="0">
                <a:latin typeface="Arial" panose="020B0604020202020204" pitchFamily="34" charset="0"/>
                <a:cs typeface="Arial" panose="020B0604020202020204" pitchFamily="34" charset="0"/>
              </a:rPr>
              <a:t>about it</a:t>
            </a: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in the </a:t>
            </a:r>
            <a:r>
              <a:rPr lang="en-US" sz="2400" dirty="0">
                <a:latin typeface="Arial" panose="020B0604020202020204" pitchFamily="34" charset="0"/>
                <a:cs typeface="Arial" panose="020B0604020202020204" pitchFamily="34" charset="0"/>
              </a:rPr>
              <a:t>Name of Jesus?</a:t>
            </a:r>
          </a:p>
          <a:p>
            <a:pPr marL="695325" lvl="2" indent="-457200" eaLnBrk="1" hangingPunct="1">
              <a:lnSpc>
                <a:spcPct val="90000"/>
              </a:lnSpc>
              <a:spcBef>
                <a:spcPts val="0"/>
              </a:spcBef>
              <a:buClr>
                <a:schemeClr val="tx1"/>
              </a:buClr>
              <a:buSzPct val="80000"/>
              <a:buFont typeface="Wingdings" panose="05000000000000000000" pitchFamily="2" charset="2"/>
              <a:buChar char="Ø"/>
              <a:defRPr/>
            </a:pPr>
            <a:endParaRPr lang="en-US" sz="2600"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800"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4" end="4"/>
                                            </p:txEl>
                                          </p:spTgt>
                                        </p:tgtEl>
                                        <p:attrNameLst>
                                          <p:attrName>style.visibility</p:attrName>
                                        </p:attrNameLst>
                                      </p:cBhvr>
                                      <p:to>
                                        <p:strVal val="visible"/>
                                      </p:to>
                                    </p:set>
                                    <p:animEffect transition="in" filter="fade">
                                      <p:cBhvr>
                                        <p:cTn id="7" dur="1000"/>
                                        <p:tgtEl>
                                          <p:spTgt spid="8195">
                                            <p:txEl>
                                              <p:pRg st="4" end="4"/>
                                            </p:txEl>
                                          </p:spTgt>
                                        </p:tgtEl>
                                      </p:cBhvr>
                                    </p:animEffect>
                                    <p:anim calcmode="lin" valueType="num">
                                      <p:cBhvr>
                                        <p:cTn id="8"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6" end="6"/>
                                            </p:txEl>
                                          </p:spTgt>
                                        </p:tgtEl>
                                        <p:attrNameLst>
                                          <p:attrName>style.visibility</p:attrName>
                                        </p:attrNameLst>
                                      </p:cBhvr>
                                      <p:to>
                                        <p:strVal val="visible"/>
                                      </p:to>
                                    </p:set>
                                    <p:animEffect transition="in" filter="fade">
                                      <p:cBhvr>
                                        <p:cTn id="14" dur="1000"/>
                                        <p:tgtEl>
                                          <p:spTgt spid="8195">
                                            <p:txEl>
                                              <p:pRg st="6" end="6"/>
                                            </p:txEl>
                                          </p:spTgt>
                                        </p:tgtEl>
                                      </p:cBhvr>
                                    </p:animEffect>
                                    <p:anim calcmode="lin" valueType="num">
                                      <p:cBhvr>
                                        <p:cTn id="15"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8" end="8"/>
                                            </p:txEl>
                                          </p:spTgt>
                                        </p:tgtEl>
                                        <p:attrNameLst>
                                          <p:attrName>style.visibility</p:attrName>
                                        </p:attrNameLst>
                                      </p:cBhvr>
                                      <p:to>
                                        <p:strVal val="visible"/>
                                      </p:to>
                                    </p:set>
                                    <p:animEffect transition="in" filter="fade">
                                      <p:cBhvr>
                                        <p:cTn id="21" dur="1000"/>
                                        <p:tgtEl>
                                          <p:spTgt spid="8195">
                                            <p:txEl>
                                              <p:pRg st="8" end="8"/>
                                            </p:txEl>
                                          </p:spTgt>
                                        </p:tgtEl>
                                      </p:cBhvr>
                                    </p:animEffect>
                                    <p:anim calcmode="lin" valueType="num">
                                      <p:cBhvr>
                                        <p:cTn id="22"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10" end="10"/>
                                            </p:txEl>
                                          </p:spTgt>
                                        </p:tgtEl>
                                        <p:attrNameLst>
                                          <p:attrName>style.visibility</p:attrName>
                                        </p:attrNameLst>
                                      </p:cBhvr>
                                      <p:to>
                                        <p:strVal val="visible"/>
                                      </p:to>
                                    </p:set>
                                    <p:animEffect transition="in" filter="fade">
                                      <p:cBhvr>
                                        <p:cTn id="28" dur="1000"/>
                                        <p:tgtEl>
                                          <p:spTgt spid="8195">
                                            <p:txEl>
                                              <p:pRg st="10" end="10"/>
                                            </p:txEl>
                                          </p:spTgt>
                                        </p:tgtEl>
                                      </p:cBhvr>
                                    </p:animEffect>
                                    <p:anim calcmode="lin" valueType="num">
                                      <p:cBhvr>
                                        <p:cTn id="29"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533400"/>
            <a:ext cx="8763000" cy="6194425"/>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We must always remember – we are not along, and we are not unprepared!</a:t>
            </a: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1200" b="1" i="1" dirty="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2500" i="1" dirty="0" smtClean="0">
                <a:latin typeface="Arial" panose="020B0604020202020204" pitchFamily="34" charset="0"/>
                <a:cs typeface="Arial" panose="020B0604020202020204" pitchFamily="34" charset="0"/>
              </a:rPr>
              <a:t>	“And </a:t>
            </a:r>
            <a:r>
              <a:rPr lang="en-US" sz="2500" i="1" dirty="0">
                <a:latin typeface="Arial" panose="020B0604020202020204" pitchFamily="34" charset="0"/>
                <a:cs typeface="Arial" panose="020B0604020202020204" pitchFamily="34" charset="0"/>
              </a:rPr>
              <a:t>surely I am with you always, to the very end of the age.” </a:t>
            </a:r>
            <a:r>
              <a:rPr lang="en-US" sz="2500" i="1" dirty="0" smtClean="0">
                <a:latin typeface="Arial" panose="020B0604020202020204" pitchFamily="34" charset="0"/>
                <a:cs typeface="Arial" panose="020B0604020202020204" pitchFamily="34" charset="0"/>
              </a:rPr>
              <a:t>					Matthew 28:20</a:t>
            </a:r>
          </a:p>
          <a:p>
            <a:pPr marL="0" lvl="1" indent="0" eaLnBrk="1" hangingPunct="1">
              <a:lnSpc>
                <a:spcPct val="90000"/>
              </a:lnSpc>
              <a:spcBef>
                <a:spcPts val="0"/>
              </a:spcBef>
              <a:buClr>
                <a:schemeClr val="tx1"/>
              </a:buClr>
              <a:buSzPct val="80000"/>
              <a:buFont typeface="Verdana" pitchFamily="34" charset="0"/>
              <a:buNone/>
              <a:defRPr/>
            </a:pPr>
            <a:endParaRPr lang="en-US" sz="1200" i="1" dirty="0" smtClean="0">
              <a:latin typeface="Arial" panose="020B0604020202020204" pitchFamily="34" charset="0"/>
              <a:cs typeface="Arial" panose="020B0604020202020204" pitchFamily="34" charset="0"/>
            </a:endParaRPr>
          </a:p>
          <a:p>
            <a:pPr marL="0" lvl="1" indent="0" eaLnBrk="1" hangingPunct="1">
              <a:lnSpc>
                <a:spcPct val="90000"/>
              </a:lnSpc>
              <a:spcBef>
                <a:spcPts val="0"/>
              </a:spcBef>
              <a:buClr>
                <a:schemeClr val="tx1"/>
              </a:buClr>
              <a:buSzPct val="80000"/>
              <a:buFont typeface="Verdana" pitchFamily="34" charset="0"/>
              <a:buNone/>
              <a:defRPr/>
            </a:pPr>
            <a:r>
              <a:rPr lang="en-US" sz="2600" i="1" dirty="0" smtClean="0">
                <a:latin typeface="Arial" panose="020B0604020202020204" pitchFamily="34" charset="0"/>
                <a:cs typeface="Arial" panose="020B0604020202020204" pitchFamily="34" charset="0"/>
              </a:rPr>
              <a:t>	</a:t>
            </a:r>
            <a:r>
              <a:rPr lang="en-US" sz="2500" i="1" dirty="0" smtClean="0">
                <a:latin typeface="Arial" panose="020B0604020202020204" pitchFamily="34" charset="0"/>
                <a:cs typeface="Arial" panose="020B0604020202020204" pitchFamily="34" charset="0"/>
              </a:rPr>
              <a:t>Finally</a:t>
            </a:r>
            <a:r>
              <a:rPr lang="en-US" sz="2500" i="1" dirty="0">
                <a:latin typeface="Arial" panose="020B0604020202020204" pitchFamily="34" charset="0"/>
                <a:cs typeface="Arial" panose="020B0604020202020204" pitchFamily="34" charset="0"/>
              </a:rPr>
              <a:t>, be strong in the Lord and in his mighty power. </a:t>
            </a:r>
            <a:r>
              <a:rPr lang="en-US" sz="2500" i="1" dirty="0" smtClean="0">
                <a:latin typeface="Arial" panose="020B0604020202020204" pitchFamily="34" charset="0"/>
                <a:cs typeface="Arial" panose="020B0604020202020204" pitchFamily="34" charset="0"/>
              </a:rPr>
              <a:t> </a:t>
            </a:r>
            <a:r>
              <a:rPr lang="en-US" sz="2500" i="1" baseline="30000" dirty="0" smtClean="0">
                <a:latin typeface="Arial" panose="020B0604020202020204" pitchFamily="34" charset="0"/>
                <a:cs typeface="Arial" panose="020B0604020202020204" pitchFamily="34" charset="0"/>
              </a:rPr>
              <a:t>11 </a:t>
            </a:r>
            <a:r>
              <a:rPr lang="en-US" sz="2500" i="1" dirty="0">
                <a:latin typeface="Arial" panose="020B0604020202020204" pitchFamily="34" charset="0"/>
                <a:cs typeface="Arial" panose="020B0604020202020204" pitchFamily="34" charset="0"/>
              </a:rPr>
              <a:t>Put on the full armor of God, so that you can take your stand against the devil’s schemes. </a:t>
            </a:r>
            <a:r>
              <a:rPr lang="en-US" sz="2500" i="1" dirty="0" smtClean="0">
                <a:latin typeface="Arial" panose="020B0604020202020204" pitchFamily="34" charset="0"/>
                <a:cs typeface="Arial" panose="020B0604020202020204" pitchFamily="34" charset="0"/>
              </a:rPr>
              <a:t>…</a:t>
            </a:r>
            <a:r>
              <a:rPr lang="en-US" sz="2500" i="1" baseline="30000" dirty="0" smtClean="0">
                <a:latin typeface="Arial" panose="020B0604020202020204" pitchFamily="34" charset="0"/>
                <a:cs typeface="Arial" panose="020B0604020202020204" pitchFamily="34" charset="0"/>
              </a:rPr>
              <a:t>13</a:t>
            </a:r>
            <a:r>
              <a:rPr lang="en-US" sz="2500" i="1" dirty="0" smtClean="0">
                <a:latin typeface="Arial" panose="020B0604020202020204" pitchFamily="34" charset="0"/>
                <a:cs typeface="Arial" panose="020B0604020202020204" pitchFamily="34" charset="0"/>
              </a:rPr>
              <a:t> </a:t>
            </a:r>
            <a:r>
              <a:rPr lang="en-US" sz="2500" i="1" dirty="0">
                <a:latin typeface="Arial" panose="020B0604020202020204" pitchFamily="34" charset="0"/>
                <a:cs typeface="Arial" panose="020B0604020202020204" pitchFamily="34" charset="0"/>
              </a:rPr>
              <a:t>so that when the day of evil comes, you may be able to stand your ground, and after you have done everything, to stand. </a:t>
            </a:r>
            <a:r>
              <a:rPr lang="en-US" sz="2500" i="1" dirty="0" smtClean="0">
                <a:latin typeface="Arial" panose="020B0604020202020204" pitchFamily="34" charset="0"/>
                <a:cs typeface="Arial" panose="020B0604020202020204" pitchFamily="34" charset="0"/>
              </a:rPr>
              <a:t> </a:t>
            </a:r>
            <a:r>
              <a:rPr lang="en-US" sz="2500" i="1" baseline="30000" dirty="0" smtClean="0">
                <a:latin typeface="Arial" panose="020B0604020202020204" pitchFamily="34" charset="0"/>
                <a:cs typeface="Arial" panose="020B0604020202020204" pitchFamily="34" charset="0"/>
              </a:rPr>
              <a:t>14 </a:t>
            </a:r>
            <a:r>
              <a:rPr lang="en-US" sz="2500" i="1" dirty="0">
                <a:latin typeface="Arial" panose="020B0604020202020204" pitchFamily="34" charset="0"/>
                <a:cs typeface="Arial" panose="020B0604020202020204" pitchFamily="34" charset="0"/>
              </a:rPr>
              <a:t>Stand firm then, with the belt of truth buckled around your waist, with the breastplate of righteousness in place, </a:t>
            </a:r>
            <a:r>
              <a:rPr lang="en-US" sz="2500" i="1" baseline="30000" dirty="0">
                <a:latin typeface="Arial" panose="020B0604020202020204" pitchFamily="34" charset="0"/>
                <a:cs typeface="Arial" panose="020B0604020202020204" pitchFamily="34" charset="0"/>
              </a:rPr>
              <a:t>15 </a:t>
            </a:r>
            <a:r>
              <a:rPr lang="en-US" sz="2500" i="1" dirty="0">
                <a:latin typeface="Arial" panose="020B0604020202020204" pitchFamily="34" charset="0"/>
                <a:cs typeface="Arial" panose="020B0604020202020204" pitchFamily="34" charset="0"/>
              </a:rPr>
              <a:t>and with your feet fitted with the readiness that comes from the gospel of peace. </a:t>
            </a:r>
            <a:r>
              <a:rPr lang="en-US" sz="2500" i="1" baseline="30000" dirty="0">
                <a:latin typeface="Arial" panose="020B0604020202020204" pitchFamily="34" charset="0"/>
                <a:cs typeface="Arial" panose="020B0604020202020204" pitchFamily="34" charset="0"/>
              </a:rPr>
              <a:t>16 </a:t>
            </a:r>
            <a:r>
              <a:rPr lang="en-US" sz="2500" i="1" dirty="0">
                <a:latin typeface="Arial" panose="020B0604020202020204" pitchFamily="34" charset="0"/>
                <a:cs typeface="Arial" panose="020B0604020202020204" pitchFamily="34" charset="0"/>
              </a:rPr>
              <a:t>In addition to all this, take up the shield of faith, with which you can extinguish all the flaming arrows of the evil one. </a:t>
            </a:r>
            <a:r>
              <a:rPr lang="en-US" sz="2500" i="1" dirty="0" smtClean="0">
                <a:latin typeface="Arial" panose="020B0604020202020204" pitchFamily="34" charset="0"/>
                <a:cs typeface="Arial" panose="020B0604020202020204" pitchFamily="34" charset="0"/>
              </a:rPr>
              <a:t> </a:t>
            </a:r>
            <a:r>
              <a:rPr lang="en-US" sz="2500" i="1" baseline="30000" dirty="0" smtClean="0">
                <a:latin typeface="Arial" panose="020B0604020202020204" pitchFamily="34" charset="0"/>
                <a:cs typeface="Arial" panose="020B0604020202020204" pitchFamily="34" charset="0"/>
              </a:rPr>
              <a:t>17 </a:t>
            </a:r>
            <a:r>
              <a:rPr lang="en-US" sz="2500" i="1" dirty="0">
                <a:latin typeface="Arial" panose="020B0604020202020204" pitchFamily="34" charset="0"/>
                <a:cs typeface="Arial" panose="020B0604020202020204" pitchFamily="34" charset="0"/>
              </a:rPr>
              <a:t>Take the helmet of salvation and the sword of the Spirit, which is the word of God</a:t>
            </a:r>
            <a:r>
              <a:rPr lang="en-US" sz="2500" i="1" dirty="0" smtClean="0">
                <a:latin typeface="Arial" panose="020B0604020202020204" pitchFamily="34" charset="0"/>
                <a:cs typeface="Arial" panose="020B0604020202020204" pitchFamily="34" charset="0"/>
              </a:rPr>
              <a:t>. 		Ephesians </a:t>
            </a:r>
            <a:r>
              <a:rPr lang="en-US" sz="2500" i="1" dirty="0">
                <a:latin typeface="Arial" panose="020B0604020202020204" pitchFamily="34" charset="0"/>
                <a:cs typeface="Arial" panose="020B0604020202020204" pitchFamily="34" charset="0"/>
              </a:rPr>
              <a:t>6:10-17</a:t>
            </a:r>
          </a:p>
          <a:p>
            <a:pPr marL="0" lvl="1" indent="0" eaLnBrk="1" hangingPunct="1">
              <a:lnSpc>
                <a:spcPct val="90000"/>
              </a:lnSpc>
              <a:spcBef>
                <a:spcPts val="0"/>
              </a:spcBef>
              <a:buClr>
                <a:schemeClr val="tx1"/>
              </a:buClr>
              <a:buSzPct val="80000"/>
              <a:buFont typeface="Verdana" pitchFamily="34" charset="0"/>
              <a:buNone/>
              <a:defRPr/>
            </a:pPr>
            <a:endParaRPr lang="en-US" sz="2600"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600"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600" i="1" dirty="0">
              <a:latin typeface="Arial" panose="020B0604020202020204" pitchFamily="34" charset="0"/>
              <a:cs typeface="Arial" panose="020B0604020202020204" pitchFamily="34"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endParaRPr lang="en-US" sz="2800"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06730"/>
          </a:xfrm>
        </p:spPr>
        <p:txBody>
          <a:bodyPr>
            <a:normAutofit fontScale="90000"/>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Opportunities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normAutofit/>
          </a:bodyPr>
          <a:lstStyle/>
          <a:p>
            <a:pPr marL="280988" lvl="1" indent="-280988" eaLnBrk="1" fontAlgn="auto" hangingPunct="1">
              <a:lnSpc>
                <a:spcPct val="90000"/>
              </a:lnSpc>
              <a:spcBef>
                <a:spcPts val="324"/>
              </a:spcBef>
              <a:spcAft>
                <a:spcPts val="0"/>
              </a:spcAft>
              <a:buClr>
                <a:schemeClr val="tx1"/>
              </a:buClr>
              <a:buSzPct val="80000"/>
              <a:buFont typeface="Wingdings" pitchFamily="2" charset="2"/>
              <a:buChar char="Ø"/>
              <a:defRPr/>
            </a:pPr>
            <a:endParaRPr lang="en-US" sz="1400" dirty="0" smtClean="0"/>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i="1" dirty="0" smtClean="0">
                <a:latin typeface="Arial" panose="020B0604020202020204" pitchFamily="34" charset="0"/>
                <a:cs typeface="Arial" panose="020B0604020202020204" pitchFamily="34" charset="0"/>
              </a:rPr>
              <a:t>“The conducting, supervising, or managing of something; especially, the careful and responsible management of something entrusted to one’s care.”</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050" i="1" dirty="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A steward is someone who cares for something that belongs to someone else.</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400" dirty="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As Christians, we know that all things are made by God and still belong to Him, and we are called to be stewards of everything God places (or entrusts) into our lives  </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3200" i="1" dirty="0" smtClean="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1524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“Stewardship?”</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85800"/>
            <a:ext cx="8686800" cy="6172200"/>
          </a:xfrm>
        </p:spPr>
        <p:txBody>
          <a:bodyPr>
            <a:normAutofit/>
          </a:bodyPr>
          <a:lstStyle/>
          <a:p>
            <a:pPr marL="280988" lvl="1" indent="-280988" eaLnBrk="1" fontAlgn="auto" hangingPunct="1">
              <a:lnSpc>
                <a:spcPct val="90000"/>
              </a:lnSpc>
              <a:spcBef>
                <a:spcPts val="324"/>
              </a:spcBef>
              <a:spcAft>
                <a:spcPts val="0"/>
              </a:spcAft>
              <a:buClr>
                <a:schemeClr val="tx1"/>
              </a:buClr>
              <a:buSzPct val="80000"/>
              <a:buFont typeface="Wingdings" pitchFamily="2" charset="2"/>
              <a:buChar char="Ø"/>
              <a:defRPr/>
            </a:pPr>
            <a:endParaRPr lang="en-US" sz="1400" dirty="0" smtClean="0"/>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1600" dirty="0" smtClean="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Christian Stewardship has to do with </a:t>
            </a:r>
            <a:r>
              <a:rPr lang="en-US" sz="3200" u="sng" dirty="0" smtClean="0">
                <a:latin typeface="Arial" panose="020B0604020202020204" pitchFamily="34" charset="0"/>
                <a:cs typeface="Arial" panose="020B0604020202020204" pitchFamily="34" charset="0"/>
              </a:rPr>
              <a:t>every aspect of our lives</a:t>
            </a:r>
            <a:r>
              <a:rPr lang="en-US" sz="3200" dirty="0" smtClean="0">
                <a:latin typeface="Arial" panose="020B0604020202020204" pitchFamily="34" charset="0"/>
                <a:cs typeface="Arial" panose="020B0604020202020204" pitchFamily="34" charset="0"/>
              </a:rPr>
              <a:t> and with </a:t>
            </a:r>
            <a:r>
              <a:rPr lang="en-US" sz="3200" u="sng" dirty="0" smtClean="0">
                <a:latin typeface="Arial" panose="020B0604020202020204" pitchFamily="34" charset="0"/>
                <a:cs typeface="Arial" panose="020B0604020202020204" pitchFamily="34" charset="0"/>
              </a:rPr>
              <a:t>every choice</a:t>
            </a:r>
            <a:r>
              <a:rPr lang="en-US" sz="3200" dirty="0" smtClean="0">
                <a:latin typeface="Arial" panose="020B0604020202020204" pitchFamily="34" charset="0"/>
                <a:cs typeface="Arial" panose="020B0604020202020204" pitchFamily="34" charset="0"/>
              </a:rPr>
              <a:t> we make.  </a:t>
            </a: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endParaRPr lang="en-US" sz="3200" dirty="0" smtClean="0">
              <a:latin typeface="Arial" panose="020B0604020202020204" pitchFamily="34" charset="0"/>
              <a:cs typeface="Arial" panose="020B0604020202020204" pitchFamily="34" charset="0"/>
            </a:endParaRPr>
          </a:p>
          <a:p>
            <a:pPr marL="457200" lvl="1" indent="-339725" eaLnBrk="1" fontAlgn="auto" hangingPunct="1">
              <a:lnSpc>
                <a:spcPct val="90000"/>
              </a:lnSpc>
              <a:spcBef>
                <a:spcPts val="324"/>
              </a:spcBef>
              <a:spcAft>
                <a:spcPts val="0"/>
              </a:spcAft>
              <a:buClr>
                <a:schemeClr val="tx1"/>
              </a:buClr>
              <a:buSzPct val="80000"/>
              <a:buFont typeface="Wingdings" pitchFamily="2" charset="2"/>
              <a:buNone/>
              <a:defRPr/>
            </a:pPr>
            <a:r>
              <a:rPr lang="en-US" sz="3200" dirty="0" smtClean="0">
                <a:latin typeface="Arial" panose="020B0604020202020204" pitchFamily="34" charset="0"/>
                <a:cs typeface="Arial" panose="020B0604020202020204" pitchFamily="34" charset="0"/>
              </a:rPr>
              <a:t>Jesus calls us to be disciples.  As disciples of Christ we must have a clear understanding of the biblical call to </a:t>
            </a:r>
            <a:r>
              <a:rPr lang="en-US" sz="3200" b="1" i="1" dirty="0" smtClean="0">
                <a:latin typeface="Arial" panose="020B0604020202020204" pitchFamily="34" charset="0"/>
                <a:cs typeface="Arial" panose="020B0604020202020204" pitchFamily="34" charset="0"/>
              </a:rPr>
              <a:t>Whole Life Stewardship </a:t>
            </a:r>
            <a:r>
              <a:rPr lang="en-US" sz="3200" dirty="0" smtClean="0">
                <a:latin typeface="Arial" panose="020B0604020202020204" pitchFamily="34" charset="0"/>
                <a:cs typeface="Arial" panose="020B0604020202020204" pitchFamily="34" charset="0"/>
              </a:rPr>
              <a:t>as our most  fundamental act of obedience.</a:t>
            </a:r>
          </a:p>
        </p:txBody>
      </p:sp>
      <p:sp>
        <p:nvSpPr>
          <p:cNvPr id="9218" name="Rectangle 2"/>
          <p:cNvSpPr>
            <a:spLocks noGrp="1" noChangeArrowheads="1"/>
          </p:cNvSpPr>
          <p:nvPr>
            <p:ph type="title"/>
          </p:nvPr>
        </p:nvSpPr>
        <p:spPr>
          <a:xfrm>
            <a:off x="228600" y="15240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What is “Stewardship?”</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762000"/>
            <a:ext cx="8686800" cy="6172200"/>
          </a:xfrm>
        </p:spPr>
        <p:txBody>
          <a:bodyPr/>
          <a:lstStyle/>
          <a:p>
            <a:pPr marL="457200" lvl="1" indent="-457200" eaLnBrk="1" hangingPunct="1">
              <a:lnSpc>
                <a:spcPct val="90000"/>
              </a:lnSpc>
              <a:spcBef>
                <a:spcPts val="0"/>
              </a:spcBef>
              <a:buClr>
                <a:schemeClr val="tx1"/>
              </a:buClr>
              <a:buSzPct val="80000"/>
              <a:buFont typeface="Wingdings" pitchFamily="2" charset="2"/>
              <a:buChar char="Ø"/>
              <a:defRPr/>
            </a:pPr>
            <a:r>
              <a:rPr lang="en-US" altLang="en-US" sz="3200" b="1" dirty="0" smtClean="0">
                <a:latin typeface="Arial" charset="0"/>
                <a:cs typeface="Arial" charset="0"/>
              </a:rPr>
              <a:t>What is time</a:t>
            </a:r>
            <a:r>
              <a:rPr lang="en-US" altLang="en-US" sz="2800" b="1" dirty="0" smtClean="0">
                <a:latin typeface="Arial" charset="0"/>
                <a:cs typeface="Arial" charset="0"/>
              </a:rPr>
              <a:t>?</a:t>
            </a:r>
          </a:p>
          <a:p>
            <a:pPr marL="457200" lvl="1" indent="-457200" eaLnBrk="1" hangingPunct="1">
              <a:lnSpc>
                <a:spcPct val="90000"/>
              </a:lnSpc>
              <a:spcBef>
                <a:spcPts val="0"/>
              </a:spcBef>
              <a:buClr>
                <a:schemeClr val="tx1"/>
              </a:buClr>
              <a:buSzPct val="80000"/>
              <a:buFont typeface="Wingdings" pitchFamily="2" charset="2"/>
              <a:buChar char="Ø"/>
              <a:defRPr/>
            </a:pPr>
            <a:endParaRPr lang="en-US" altLang="en-US" sz="1000" b="1" dirty="0" smtClean="0">
              <a:latin typeface="Arial" charset="0"/>
              <a:cs typeface="Arial" charset="0"/>
            </a:endParaRPr>
          </a:p>
          <a:p>
            <a:pPr marL="685800" lvl="1" indent="-685800" eaLnBrk="1" hangingPunct="1">
              <a:lnSpc>
                <a:spcPct val="90000"/>
              </a:lnSpc>
              <a:spcBef>
                <a:spcPts val="0"/>
              </a:spcBef>
              <a:buClr>
                <a:schemeClr val="tx1"/>
              </a:buClr>
              <a:buSzPct val="80000"/>
              <a:buFont typeface="Verdana" pitchFamily="34" charset="0"/>
              <a:buNone/>
              <a:defRPr/>
            </a:pPr>
            <a:r>
              <a:rPr lang="en-US" sz="2800" dirty="0" smtClean="0"/>
              <a:t>	</a:t>
            </a:r>
            <a:r>
              <a:rPr lang="en-US" sz="2400" b="1" dirty="0" smtClean="0">
                <a:latin typeface="Arial" panose="020B0604020202020204" pitchFamily="34" charset="0"/>
                <a:cs typeface="Arial" panose="020B0604020202020204" pitchFamily="34" charset="0"/>
              </a:rPr>
              <a:t>From our perspective, </a:t>
            </a:r>
            <a:r>
              <a:rPr lang="en-US" sz="2400" b="1" i="1" dirty="0" smtClean="0">
                <a:latin typeface="Arial" panose="020B0604020202020204" pitchFamily="34" charset="0"/>
                <a:cs typeface="Arial" panose="020B0604020202020204" pitchFamily="34" charset="0"/>
              </a:rPr>
              <a:t>time</a:t>
            </a:r>
            <a:r>
              <a:rPr lang="en-US" sz="2400" b="1" dirty="0" smtClean="0">
                <a:latin typeface="Arial" panose="020B0604020202020204" pitchFamily="34" charset="0"/>
                <a:cs typeface="Arial" panose="020B0604020202020204" pitchFamily="34" charset="0"/>
              </a:rPr>
              <a:t> is the duration of our existence in this world before we enter eternity.</a:t>
            </a:r>
          </a:p>
          <a:p>
            <a:pPr marL="685800" lvl="1" indent="-685800" eaLnBrk="1" hangingPunct="1">
              <a:lnSpc>
                <a:spcPct val="90000"/>
              </a:lnSpc>
              <a:spcBef>
                <a:spcPts val="0"/>
              </a:spcBef>
              <a:buClr>
                <a:schemeClr val="tx1"/>
              </a:buClr>
              <a:buSzPct val="80000"/>
              <a:buFont typeface="Verdana" pitchFamily="34" charset="0"/>
              <a:buNone/>
              <a:defRPr/>
            </a:pPr>
            <a:endParaRPr lang="en-US" sz="2400" b="1" dirty="0">
              <a:latin typeface="Arial" panose="020B0604020202020204" pitchFamily="34" charset="0"/>
              <a:cs typeface="Arial" panose="020B0604020202020204" pitchFamily="34" charset="0"/>
            </a:endParaRPr>
          </a:p>
          <a:p>
            <a:pPr marL="201612"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We often forget: Time was invented by God.</a:t>
            </a:r>
          </a:p>
          <a:p>
            <a:pPr marL="685800" lvl="1" indent="-685800" eaLnBrk="1" hangingPunct="1">
              <a:lnSpc>
                <a:spcPct val="90000"/>
              </a:lnSpc>
              <a:spcBef>
                <a:spcPts val="0"/>
              </a:spcBef>
              <a:buClr>
                <a:schemeClr val="tx1"/>
              </a:buClr>
              <a:buSzPct val="80000"/>
              <a:buFont typeface="Verdana" pitchFamily="34" charset="0"/>
              <a:buNone/>
              <a:defRPr/>
            </a:pPr>
            <a:endParaRPr lang="en-US" sz="1800" i="1" dirty="0">
              <a:latin typeface="Arial" panose="020B0604020202020204" pitchFamily="34" charset="0"/>
              <a:cs typeface="Arial" panose="020B0604020202020204" pitchFamily="34" charset="0"/>
            </a:endParaRPr>
          </a:p>
          <a:p>
            <a:pPr marL="0" lvl="2" indent="457200" eaLnBrk="1" hangingPunct="1">
              <a:lnSpc>
                <a:spcPct val="90000"/>
              </a:lnSpc>
              <a:spcBef>
                <a:spcPts val="0"/>
              </a:spcBef>
              <a:buClr>
                <a:schemeClr val="tx1"/>
              </a:buClr>
              <a:buSzPct val="80000"/>
              <a:buFont typeface="Wingdings 2" pitchFamily="18" charset="2"/>
              <a:buNone/>
              <a:defRPr/>
            </a:pPr>
            <a:r>
              <a:rPr lang="en-US" altLang="en-US" sz="2400" i="1" dirty="0" smtClean="0">
                <a:latin typeface="Arial" charset="0"/>
                <a:cs typeface="Arial" charset="0"/>
              </a:rPr>
              <a:t>And </a:t>
            </a:r>
            <a:r>
              <a:rPr lang="en-US" altLang="en-US" sz="2400" i="1" dirty="0">
                <a:latin typeface="Arial" charset="0"/>
                <a:cs typeface="Arial" charset="0"/>
              </a:rPr>
              <a:t>God said, “Let there be lights in the vault of the sky to separate the day from the night, and let them serve as signs </a:t>
            </a:r>
            <a:r>
              <a:rPr lang="en-US" altLang="en-US" sz="2400" i="1" u="sng" dirty="0">
                <a:latin typeface="Arial" charset="0"/>
                <a:cs typeface="Arial" charset="0"/>
              </a:rPr>
              <a:t>to mark sacred times, and days and years</a:t>
            </a:r>
            <a:r>
              <a:rPr lang="en-US" altLang="en-US" sz="2400" i="1" dirty="0">
                <a:latin typeface="Arial" charset="0"/>
                <a:cs typeface="Arial" charset="0"/>
              </a:rPr>
              <a:t>, </a:t>
            </a:r>
            <a:r>
              <a:rPr lang="en-US" altLang="en-US" sz="2400" i="1" baseline="30000" dirty="0">
                <a:latin typeface="Arial" charset="0"/>
                <a:cs typeface="Arial" charset="0"/>
              </a:rPr>
              <a:t>15 </a:t>
            </a:r>
            <a:r>
              <a:rPr lang="en-US" altLang="en-US" sz="2400" i="1" dirty="0">
                <a:latin typeface="Arial" charset="0"/>
                <a:cs typeface="Arial" charset="0"/>
              </a:rPr>
              <a:t>and let them be lights in the vault of the sky to give light on the earth.” And it was so. </a:t>
            </a:r>
            <a:r>
              <a:rPr lang="en-US" altLang="en-US" sz="2400" i="1" dirty="0" smtClean="0">
                <a:latin typeface="Arial" charset="0"/>
                <a:cs typeface="Arial" charset="0"/>
              </a:rPr>
              <a:t> </a:t>
            </a:r>
            <a:r>
              <a:rPr lang="en-US" altLang="en-US" sz="2400" i="1" baseline="30000" dirty="0" smtClean="0">
                <a:latin typeface="Arial" charset="0"/>
                <a:cs typeface="Arial" charset="0"/>
              </a:rPr>
              <a:t>16 </a:t>
            </a:r>
            <a:r>
              <a:rPr lang="en-US" altLang="en-US" sz="2400" i="1" dirty="0">
                <a:latin typeface="Arial" charset="0"/>
                <a:cs typeface="Arial" charset="0"/>
              </a:rPr>
              <a:t>God made two great lights—the greater light to govern the day and the lesser light to govern the night.</a:t>
            </a:r>
          </a:p>
          <a:p>
            <a:pPr marL="685800" lvl="2" indent="-447675" eaLnBrk="1" hangingPunct="1">
              <a:lnSpc>
                <a:spcPct val="90000"/>
              </a:lnSpc>
              <a:spcBef>
                <a:spcPts val="0"/>
              </a:spcBef>
              <a:buClr>
                <a:schemeClr val="tx1"/>
              </a:buClr>
              <a:buSzPct val="80000"/>
              <a:buFont typeface="Wingdings 2" pitchFamily="18" charset="2"/>
              <a:buNone/>
              <a:defRPr/>
            </a:pPr>
            <a:r>
              <a:rPr lang="en-US" altLang="en-US" sz="2400" i="1" dirty="0" smtClean="0">
                <a:latin typeface="Arial" charset="0"/>
                <a:cs typeface="Arial" charset="0"/>
              </a:rPr>
              <a:t>							Genesis </a:t>
            </a:r>
            <a:r>
              <a:rPr lang="en-US" altLang="en-US" sz="2400" i="1" dirty="0">
                <a:latin typeface="Arial" charset="0"/>
                <a:cs typeface="Arial" charset="0"/>
              </a:rPr>
              <a:t>1:14-16</a:t>
            </a:r>
          </a:p>
          <a:p>
            <a:pPr marL="685800" lvl="2" indent="-447675" eaLnBrk="1" hangingPunct="1">
              <a:lnSpc>
                <a:spcPct val="90000"/>
              </a:lnSpc>
              <a:spcBef>
                <a:spcPts val="0"/>
              </a:spcBef>
              <a:buClr>
                <a:schemeClr val="tx1"/>
              </a:buClr>
              <a:buSzPct val="80000"/>
              <a:buFont typeface="Wingdings 2" pitchFamily="18" charset="2"/>
              <a:buNone/>
              <a:defRPr/>
            </a:pPr>
            <a:endParaRPr lang="en-US" altLang="en-US" sz="1000" i="1" dirty="0" smtClean="0">
              <a:latin typeface="Arial" charset="0"/>
              <a:cs typeface="Arial" charset="0"/>
            </a:endParaRPr>
          </a:p>
          <a:p>
            <a:pPr marL="0" lvl="1" indent="0" eaLnBrk="1" hangingPunct="1">
              <a:lnSpc>
                <a:spcPct val="90000"/>
              </a:lnSpc>
              <a:buClr>
                <a:schemeClr val="tx1"/>
              </a:buClr>
              <a:buSzPct val="80000"/>
              <a:buFont typeface="Verdana" pitchFamily="34" charset="0"/>
              <a:buNone/>
              <a:defRPr/>
            </a:pPr>
            <a:endParaRPr lang="en-US" altLang="en-US" sz="2800" i="1" dirty="0" smtClean="0">
              <a:latin typeface="Arial" charset="0"/>
              <a:cs typeface="Arial"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6" end="6"/>
                                            </p:txEl>
                                          </p:spTgt>
                                        </p:tgtEl>
                                        <p:attrNameLst>
                                          <p:attrName>style.visibility</p:attrName>
                                        </p:attrNameLst>
                                      </p:cBhvr>
                                      <p:to>
                                        <p:strVal val="visible"/>
                                      </p:to>
                                    </p:set>
                                    <p:animEffect transition="in" filter="fade">
                                      <p:cBhvr>
                                        <p:cTn id="28" dur="1000"/>
                                        <p:tgtEl>
                                          <p:spTgt spid="8195">
                                            <p:txEl>
                                              <p:pRg st="6" end="6"/>
                                            </p:txEl>
                                          </p:spTgt>
                                        </p:tgtEl>
                                      </p:cBhvr>
                                    </p:animEffect>
                                    <p:anim calcmode="lin" valueType="num">
                                      <p:cBhvr>
                                        <p:cTn id="29"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6" end="6"/>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8195">
                                            <p:txEl>
                                              <p:pRg st="7" end="7"/>
                                            </p:txEl>
                                          </p:spTgt>
                                        </p:tgtEl>
                                        <p:attrNameLst>
                                          <p:attrName>style.visibility</p:attrName>
                                        </p:attrNameLst>
                                      </p:cBhvr>
                                      <p:to>
                                        <p:strVal val="visible"/>
                                      </p:to>
                                    </p:set>
                                    <p:animEffect transition="in" filter="fade">
                                      <p:cBhvr>
                                        <p:cTn id="33" dur="1000"/>
                                        <p:tgtEl>
                                          <p:spTgt spid="8195">
                                            <p:txEl>
                                              <p:pRg st="7" end="7"/>
                                            </p:txEl>
                                          </p:spTgt>
                                        </p:tgtEl>
                                      </p:cBhvr>
                                    </p:animEffect>
                                    <p:anim calcmode="lin" valueType="num">
                                      <p:cBhvr>
                                        <p:cTn id="34"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63575"/>
            <a:ext cx="8839200" cy="6172200"/>
          </a:xfrm>
        </p:spPr>
        <p:txBody>
          <a:bodyPr/>
          <a:lstStyle/>
          <a:p>
            <a:pPr marL="457200" lvl="1" indent="-457200" eaLnBrk="1" hangingPunct="1">
              <a:lnSpc>
                <a:spcPct val="90000"/>
              </a:lnSpc>
              <a:spcBef>
                <a:spcPts val="0"/>
              </a:spcBef>
              <a:buClr>
                <a:schemeClr val="tx1"/>
              </a:buClr>
              <a:buSzPct val="80000"/>
              <a:buFont typeface="Wingdings" pitchFamily="2" charset="2"/>
              <a:buChar char="Ø"/>
              <a:defRPr/>
            </a:pPr>
            <a:r>
              <a:rPr lang="en-US" altLang="en-US" sz="2800" b="1" dirty="0" smtClean="0">
                <a:latin typeface="Arial" charset="0"/>
                <a:cs typeface="Arial" charset="0"/>
              </a:rPr>
              <a:t>Time is the great equalizer: we are all allotted the same amount per day – 86,400 seconds.</a:t>
            </a:r>
          </a:p>
          <a:p>
            <a:pPr marL="457200" lvl="1" indent="-457200" eaLnBrk="1" hangingPunct="1">
              <a:lnSpc>
                <a:spcPct val="90000"/>
              </a:lnSpc>
              <a:spcBef>
                <a:spcPts val="0"/>
              </a:spcBef>
              <a:buClr>
                <a:schemeClr val="tx1"/>
              </a:buClr>
              <a:buSzPct val="80000"/>
              <a:buFont typeface="Wingdings" pitchFamily="2" charset="2"/>
              <a:buChar char="Ø"/>
              <a:defRPr/>
            </a:pPr>
            <a:endParaRPr lang="en-US" altLang="en-US" sz="800" dirty="0" smtClean="0">
              <a:latin typeface="Arial" charset="0"/>
              <a:cs typeface="Arial" charset="0"/>
            </a:endParaRPr>
          </a:p>
          <a:p>
            <a:pPr marL="457200" lvl="1" indent="-457200" eaLnBrk="1" hangingPunct="1">
              <a:lnSpc>
                <a:spcPct val="90000"/>
              </a:lnSpc>
              <a:spcBef>
                <a:spcPts val="0"/>
              </a:spcBef>
              <a:buClr>
                <a:schemeClr val="tx1"/>
              </a:buClr>
              <a:buSzPct val="80000"/>
              <a:buFont typeface="Wingdings" pitchFamily="2" charset="2"/>
              <a:buChar char="Ø"/>
              <a:defRPr/>
            </a:pPr>
            <a:r>
              <a:rPr lang="en-US" altLang="en-US" sz="2800" dirty="0" smtClean="0">
                <a:latin typeface="Arial" charset="0"/>
                <a:cs typeface="Arial" charset="0"/>
              </a:rPr>
              <a:t>The real questions are: </a:t>
            </a:r>
            <a:r>
              <a:rPr lang="en-US" altLang="en-US" sz="2800" b="1" i="1" dirty="0" smtClean="0">
                <a:latin typeface="Arial" charset="0"/>
                <a:cs typeface="Arial" charset="0"/>
              </a:rPr>
              <a:t>How do we spend it? </a:t>
            </a:r>
            <a:r>
              <a:rPr lang="en-US" altLang="en-US" sz="2800" dirty="0">
                <a:latin typeface="Arial" charset="0"/>
                <a:cs typeface="Arial" charset="0"/>
              </a:rPr>
              <a:t>a</a:t>
            </a:r>
            <a:r>
              <a:rPr lang="en-US" altLang="en-US" sz="2800" dirty="0" smtClean="0">
                <a:latin typeface="Arial" charset="0"/>
                <a:cs typeface="Arial" charset="0"/>
              </a:rPr>
              <a:t>nd </a:t>
            </a:r>
            <a:r>
              <a:rPr lang="en-US" altLang="en-US" sz="2800" b="1" i="1" dirty="0" smtClean="0">
                <a:latin typeface="Arial" charset="0"/>
                <a:cs typeface="Arial" charset="0"/>
              </a:rPr>
              <a:t>How do we decide how to spend it?</a:t>
            </a:r>
          </a:p>
          <a:p>
            <a:pPr marL="457200" lvl="1" indent="-457200" eaLnBrk="1" hangingPunct="1">
              <a:lnSpc>
                <a:spcPct val="90000"/>
              </a:lnSpc>
              <a:spcBef>
                <a:spcPts val="0"/>
              </a:spcBef>
              <a:buClr>
                <a:schemeClr val="tx1"/>
              </a:buClr>
              <a:buSzPct val="80000"/>
              <a:buFont typeface="Wingdings" pitchFamily="2" charset="2"/>
              <a:buChar char="Ø"/>
              <a:defRPr/>
            </a:pPr>
            <a:endParaRPr lang="en-US" altLang="en-US" sz="800" b="1" i="1" dirty="0" smtClean="0">
              <a:latin typeface="Arial" charset="0"/>
              <a:cs typeface="Arial" charset="0"/>
            </a:endParaRPr>
          </a:p>
          <a:p>
            <a:pPr marL="457200" lvl="1" indent="-457200" eaLnBrk="1" hangingPunct="1">
              <a:lnSpc>
                <a:spcPct val="90000"/>
              </a:lnSpc>
              <a:spcBef>
                <a:spcPts val="0"/>
              </a:spcBef>
              <a:buClr>
                <a:schemeClr val="tx1"/>
              </a:buClr>
              <a:buSzPct val="80000"/>
              <a:buFont typeface="Wingdings" pitchFamily="2" charset="2"/>
              <a:buChar char="Ø"/>
              <a:defRPr/>
            </a:pPr>
            <a:r>
              <a:rPr lang="en-US" altLang="en-US" sz="2800" dirty="0" smtClean="0">
                <a:latin typeface="Arial" charset="0"/>
                <a:cs typeface="Arial" charset="0"/>
              </a:rPr>
              <a:t>Studies show that in their lifetimes the average person in the US spends:</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70 days reading the Bible</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6 months sitting at traffic light</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8 months opening junk mail</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1 year looking for misplaced objects</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2 years on the internet</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5 years waiting in lines</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5.5 years driving a car</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7.5 years listening to the radio</a:t>
            </a:r>
          </a:p>
          <a:p>
            <a:pPr marL="914400" lvl="1" indent="-457200" eaLnBrk="1" hangingPunct="1">
              <a:lnSpc>
                <a:spcPct val="90000"/>
              </a:lnSpc>
              <a:spcBef>
                <a:spcPts val="0"/>
              </a:spcBef>
              <a:buClr>
                <a:schemeClr val="tx1"/>
              </a:buClr>
              <a:buSzPct val="80000"/>
              <a:buFont typeface="Wingdings" panose="05000000000000000000" pitchFamily="2" charset="2"/>
              <a:buChar char="v"/>
              <a:defRPr/>
            </a:pPr>
            <a:r>
              <a:rPr lang="en-US" altLang="en-US" sz="2800" dirty="0" smtClean="0">
                <a:latin typeface="Arial" charset="0"/>
                <a:cs typeface="Arial" charset="0"/>
              </a:rPr>
              <a:t>10 years watching television.</a:t>
            </a:r>
          </a:p>
          <a:p>
            <a:pPr marL="457200" lvl="1" indent="-457200" eaLnBrk="1" hangingPunct="1">
              <a:lnSpc>
                <a:spcPct val="90000"/>
              </a:lnSpc>
              <a:spcBef>
                <a:spcPts val="0"/>
              </a:spcBef>
              <a:buClr>
                <a:schemeClr val="tx1"/>
              </a:buClr>
              <a:buSzPct val="80000"/>
              <a:buFont typeface="Wingdings" pitchFamily="2" charset="2"/>
              <a:buChar char="Ø"/>
              <a:defRPr/>
            </a:pPr>
            <a:endParaRPr lang="en-US" altLang="en-US" sz="1000" b="1" dirty="0" smtClean="0">
              <a:latin typeface="Arial" charset="0"/>
              <a:cs typeface="Arial" charset="0"/>
            </a:endParaRPr>
          </a:p>
          <a:p>
            <a:pPr marL="685800" lvl="1" indent="-685800" eaLnBrk="1" hangingPunct="1">
              <a:lnSpc>
                <a:spcPct val="90000"/>
              </a:lnSpc>
              <a:spcBef>
                <a:spcPts val="0"/>
              </a:spcBef>
              <a:buClr>
                <a:schemeClr val="tx1"/>
              </a:buClr>
              <a:buSzPct val="80000"/>
              <a:buFont typeface="Verdana" pitchFamily="34" charset="0"/>
              <a:buNone/>
              <a:defRPr/>
            </a:pPr>
            <a:r>
              <a:rPr lang="en-US" sz="2800" dirty="0" smtClean="0"/>
              <a:t>	</a:t>
            </a:r>
            <a:r>
              <a:rPr lang="en-US" sz="2400" b="1" dirty="0" smtClean="0"/>
              <a:t>	</a:t>
            </a:r>
            <a:endParaRPr lang="en-US" altLang="en-US" sz="1000" i="1" dirty="0" smtClean="0">
              <a:latin typeface="Arial" charset="0"/>
              <a:cs typeface="Arial" charset="0"/>
            </a:endParaRPr>
          </a:p>
          <a:p>
            <a:pPr marL="0" lvl="1" indent="0" eaLnBrk="1" hangingPunct="1">
              <a:lnSpc>
                <a:spcPct val="90000"/>
              </a:lnSpc>
              <a:buClr>
                <a:schemeClr val="tx1"/>
              </a:buClr>
              <a:buSzPct val="80000"/>
              <a:buFont typeface="Verdana" pitchFamily="34" charset="0"/>
              <a:buNone/>
              <a:defRPr/>
            </a:pPr>
            <a:endParaRPr lang="en-US" altLang="en-US" sz="2800" i="1" dirty="0" smtClean="0">
              <a:latin typeface="Arial" charset="0"/>
              <a:cs typeface="Arial"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5" end="5"/>
                                            </p:txEl>
                                          </p:spTgt>
                                        </p:tgtEl>
                                        <p:attrNameLst>
                                          <p:attrName>style.visibility</p:attrName>
                                        </p:attrNameLst>
                                      </p:cBhvr>
                                      <p:to>
                                        <p:strVal val="visible"/>
                                      </p:to>
                                    </p:set>
                                    <p:animEffect transition="in" filter="fade">
                                      <p:cBhvr>
                                        <p:cTn id="28" dur="1000"/>
                                        <p:tgtEl>
                                          <p:spTgt spid="8195">
                                            <p:txEl>
                                              <p:pRg st="5" end="5"/>
                                            </p:txEl>
                                          </p:spTgt>
                                        </p:tgtEl>
                                      </p:cBhvr>
                                    </p:animEffect>
                                    <p:anim calcmode="lin" valueType="num">
                                      <p:cBhvr>
                                        <p:cTn id="29"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5" end="5"/>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8195">
                                            <p:txEl>
                                              <p:pRg st="6" end="6"/>
                                            </p:txEl>
                                          </p:spTgt>
                                        </p:tgtEl>
                                        <p:attrNameLst>
                                          <p:attrName>style.visibility</p:attrName>
                                        </p:attrNameLst>
                                      </p:cBhvr>
                                      <p:to>
                                        <p:strVal val="visible"/>
                                      </p:to>
                                    </p:set>
                                    <p:animEffect transition="in" filter="fade">
                                      <p:cBhvr>
                                        <p:cTn id="33" dur="1000"/>
                                        <p:tgtEl>
                                          <p:spTgt spid="8195">
                                            <p:txEl>
                                              <p:pRg st="6" end="6"/>
                                            </p:txEl>
                                          </p:spTgt>
                                        </p:tgtEl>
                                      </p:cBhvr>
                                    </p:animEffect>
                                    <p:anim calcmode="lin" valueType="num">
                                      <p:cBhvr>
                                        <p:cTn id="34"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8195">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8195">
                                            <p:txEl>
                                              <p:pRg st="7" end="7"/>
                                            </p:txEl>
                                          </p:spTgt>
                                        </p:tgtEl>
                                        <p:attrNameLst>
                                          <p:attrName>style.visibility</p:attrName>
                                        </p:attrNameLst>
                                      </p:cBhvr>
                                      <p:to>
                                        <p:strVal val="visible"/>
                                      </p:to>
                                    </p:set>
                                    <p:animEffect transition="in" filter="fade">
                                      <p:cBhvr>
                                        <p:cTn id="38" dur="1000"/>
                                        <p:tgtEl>
                                          <p:spTgt spid="8195">
                                            <p:txEl>
                                              <p:pRg st="7" end="7"/>
                                            </p:txEl>
                                          </p:spTgt>
                                        </p:tgtEl>
                                      </p:cBhvr>
                                    </p:animEffect>
                                    <p:anim calcmode="lin" valueType="num">
                                      <p:cBhvr>
                                        <p:cTn id="39"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8195">
                                            <p:txEl>
                                              <p:pRg st="7" end="7"/>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8195">
                                            <p:txEl>
                                              <p:pRg st="8" end="8"/>
                                            </p:txEl>
                                          </p:spTgt>
                                        </p:tgtEl>
                                        <p:attrNameLst>
                                          <p:attrName>style.visibility</p:attrName>
                                        </p:attrNameLst>
                                      </p:cBhvr>
                                      <p:to>
                                        <p:strVal val="visible"/>
                                      </p:to>
                                    </p:set>
                                    <p:animEffect transition="in" filter="fade">
                                      <p:cBhvr>
                                        <p:cTn id="43" dur="1000"/>
                                        <p:tgtEl>
                                          <p:spTgt spid="8195">
                                            <p:txEl>
                                              <p:pRg st="8" end="8"/>
                                            </p:txEl>
                                          </p:spTgt>
                                        </p:tgtEl>
                                      </p:cBhvr>
                                    </p:animEffect>
                                    <p:anim calcmode="lin" valueType="num">
                                      <p:cBhvr>
                                        <p:cTn id="44"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8195">
                                            <p:txEl>
                                              <p:pRg st="8" end="8"/>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8195">
                                            <p:txEl>
                                              <p:pRg st="9" end="9"/>
                                            </p:txEl>
                                          </p:spTgt>
                                        </p:tgtEl>
                                        <p:attrNameLst>
                                          <p:attrName>style.visibility</p:attrName>
                                        </p:attrNameLst>
                                      </p:cBhvr>
                                      <p:to>
                                        <p:strVal val="visible"/>
                                      </p:to>
                                    </p:set>
                                    <p:animEffect transition="in" filter="fade">
                                      <p:cBhvr>
                                        <p:cTn id="48" dur="1000"/>
                                        <p:tgtEl>
                                          <p:spTgt spid="8195">
                                            <p:txEl>
                                              <p:pRg st="9" end="9"/>
                                            </p:txEl>
                                          </p:spTgt>
                                        </p:tgtEl>
                                      </p:cBhvr>
                                    </p:animEffect>
                                    <p:anim calcmode="lin" valueType="num">
                                      <p:cBhvr>
                                        <p:cTn id="49"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8195">
                                            <p:txEl>
                                              <p:pRg st="9" end="9"/>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8195">
                                            <p:txEl>
                                              <p:pRg st="10" end="10"/>
                                            </p:txEl>
                                          </p:spTgt>
                                        </p:tgtEl>
                                        <p:attrNameLst>
                                          <p:attrName>style.visibility</p:attrName>
                                        </p:attrNameLst>
                                      </p:cBhvr>
                                      <p:to>
                                        <p:strVal val="visible"/>
                                      </p:to>
                                    </p:set>
                                    <p:animEffect transition="in" filter="fade">
                                      <p:cBhvr>
                                        <p:cTn id="53" dur="1000"/>
                                        <p:tgtEl>
                                          <p:spTgt spid="8195">
                                            <p:txEl>
                                              <p:pRg st="10" end="10"/>
                                            </p:txEl>
                                          </p:spTgt>
                                        </p:tgtEl>
                                      </p:cBhvr>
                                    </p:animEffect>
                                    <p:anim calcmode="lin" valueType="num">
                                      <p:cBhvr>
                                        <p:cTn id="54"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55" dur="1000" fill="hold"/>
                                        <p:tgtEl>
                                          <p:spTgt spid="8195">
                                            <p:txEl>
                                              <p:pRg st="10" end="10"/>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8195">
                                            <p:txEl>
                                              <p:pRg st="11" end="11"/>
                                            </p:txEl>
                                          </p:spTgt>
                                        </p:tgtEl>
                                        <p:attrNameLst>
                                          <p:attrName>style.visibility</p:attrName>
                                        </p:attrNameLst>
                                      </p:cBhvr>
                                      <p:to>
                                        <p:strVal val="visible"/>
                                      </p:to>
                                    </p:set>
                                    <p:animEffect transition="in" filter="fade">
                                      <p:cBhvr>
                                        <p:cTn id="58" dur="1000"/>
                                        <p:tgtEl>
                                          <p:spTgt spid="8195">
                                            <p:txEl>
                                              <p:pRg st="11" end="11"/>
                                            </p:txEl>
                                          </p:spTgt>
                                        </p:tgtEl>
                                      </p:cBhvr>
                                    </p:animEffect>
                                    <p:anim calcmode="lin" valueType="num">
                                      <p:cBhvr>
                                        <p:cTn id="59" dur="10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p:cTn id="60" dur="1000" fill="hold"/>
                                        <p:tgtEl>
                                          <p:spTgt spid="8195">
                                            <p:txEl>
                                              <p:pRg st="11" end="11"/>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8195">
                                            <p:txEl>
                                              <p:pRg st="12" end="12"/>
                                            </p:txEl>
                                          </p:spTgt>
                                        </p:tgtEl>
                                        <p:attrNameLst>
                                          <p:attrName>style.visibility</p:attrName>
                                        </p:attrNameLst>
                                      </p:cBhvr>
                                      <p:to>
                                        <p:strVal val="visible"/>
                                      </p:to>
                                    </p:set>
                                    <p:animEffect transition="in" filter="fade">
                                      <p:cBhvr>
                                        <p:cTn id="63" dur="1000"/>
                                        <p:tgtEl>
                                          <p:spTgt spid="8195">
                                            <p:txEl>
                                              <p:pRg st="12" end="12"/>
                                            </p:txEl>
                                          </p:spTgt>
                                        </p:tgtEl>
                                      </p:cBhvr>
                                    </p:animEffect>
                                    <p:anim calcmode="lin" valueType="num">
                                      <p:cBhvr>
                                        <p:cTn id="64" dur="10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p:cTn id="65" dur="1000" fill="hold"/>
                                        <p:tgtEl>
                                          <p:spTgt spid="8195">
                                            <p:txEl>
                                              <p:pRg st="12" end="12"/>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8195">
                                            <p:txEl>
                                              <p:pRg st="13" end="13"/>
                                            </p:txEl>
                                          </p:spTgt>
                                        </p:tgtEl>
                                        <p:attrNameLst>
                                          <p:attrName>style.visibility</p:attrName>
                                        </p:attrNameLst>
                                      </p:cBhvr>
                                      <p:to>
                                        <p:strVal val="visible"/>
                                      </p:to>
                                    </p:set>
                                    <p:animEffect transition="in" filter="fade">
                                      <p:cBhvr>
                                        <p:cTn id="68" dur="1000"/>
                                        <p:tgtEl>
                                          <p:spTgt spid="8195">
                                            <p:txEl>
                                              <p:pRg st="13" end="13"/>
                                            </p:txEl>
                                          </p:spTgt>
                                        </p:tgtEl>
                                      </p:cBhvr>
                                    </p:animEffect>
                                    <p:anim calcmode="lin" valueType="num">
                                      <p:cBhvr>
                                        <p:cTn id="69" dur="1000" fill="hold"/>
                                        <p:tgtEl>
                                          <p:spTgt spid="8195">
                                            <p:txEl>
                                              <p:pRg st="13" end="13"/>
                                            </p:txEl>
                                          </p:spTgt>
                                        </p:tgtEl>
                                        <p:attrNameLst>
                                          <p:attrName>ppt_x</p:attrName>
                                        </p:attrNameLst>
                                      </p:cBhvr>
                                      <p:tavLst>
                                        <p:tav tm="0">
                                          <p:val>
                                            <p:strVal val="#ppt_x"/>
                                          </p:val>
                                        </p:tav>
                                        <p:tav tm="100000">
                                          <p:val>
                                            <p:strVal val="#ppt_x"/>
                                          </p:val>
                                        </p:tav>
                                      </p:tavLst>
                                    </p:anim>
                                    <p:anim calcmode="lin" valueType="num">
                                      <p:cBhvr>
                                        <p:cTn id="70" dur="1000" fill="hold"/>
                                        <p:tgtEl>
                                          <p:spTgt spid="8195">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609600"/>
            <a:ext cx="8686800" cy="6324600"/>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altLang="en-US" sz="2800" b="1" dirty="0" smtClean="0">
                <a:latin typeface="Arial" charset="0"/>
                <a:cs typeface="Arial" charset="0"/>
              </a:rPr>
              <a:t>God does not experience time as we do.</a:t>
            </a:r>
          </a:p>
          <a:p>
            <a:pPr marL="0" lvl="1" indent="0" eaLnBrk="1" hangingPunct="1">
              <a:lnSpc>
                <a:spcPct val="90000"/>
              </a:lnSpc>
              <a:spcBef>
                <a:spcPts val="0"/>
              </a:spcBef>
              <a:buClr>
                <a:schemeClr val="tx1"/>
              </a:buClr>
              <a:buSzPct val="80000"/>
              <a:buFont typeface="Verdana" pitchFamily="34" charset="0"/>
              <a:buNone/>
              <a:defRPr/>
            </a:pPr>
            <a:endParaRPr lang="en-US" altLang="en-US" sz="800" i="1" dirty="0">
              <a:latin typeface="Arial" charset="0"/>
              <a:cs typeface="Arial" charset="0"/>
            </a:endParaRPr>
          </a:p>
          <a:p>
            <a:pPr marL="0" lvl="1" indent="457200" eaLnBrk="1" hangingPunct="1">
              <a:lnSpc>
                <a:spcPct val="90000"/>
              </a:lnSpc>
              <a:spcBef>
                <a:spcPts val="0"/>
              </a:spcBef>
              <a:buClr>
                <a:schemeClr val="tx1"/>
              </a:buClr>
              <a:buSzPct val="80000"/>
              <a:buFont typeface="Verdana" pitchFamily="34" charset="0"/>
              <a:buNone/>
              <a:defRPr/>
            </a:pPr>
            <a:r>
              <a:rPr lang="en-US" altLang="en-US" sz="2800" i="1" dirty="0" smtClean="0">
                <a:latin typeface="Arial" charset="0"/>
                <a:cs typeface="Arial" charset="0"/>
              </a:rPr>
              <a:t>A </a:t>
            </a:r>
            <a:r>
              <a:rPr lang="en-US" altLang="en-US" sz="2800" i="1" dirty="0">
                <a:latin typeface="Arial" charset="0"/>
                <a:cs typeface="Arial" charset="0"/>
              </a:rPr>
              <a:t>thousand years in your </a:t>
            </a:r>
            <a:r>
              <a:rPr lang="en-US" altLang="en-US" sz="2800" i="1" dirty="0" smtClean="0">
                <a:latin typeface="Arial" charset="0"/>
                <a:cs typeface="Arial" charset="0"/>
              </a:rPr>
              <a:t>sight are </a:t>
            </a:r>
            <a:r>
              <a:rPr lang="en-US" altLang="en-US" sz="2800" i="1" dirty="0">
                <a:latin typeface="Arial" charset="0"/>
                <a:cs typeface="Arial" charset="0"/>
              </a:rPr>
              <a:t>like a day that has just gone by</a:t>
            </a:r>
            <a:r>
              <a:rPr lang="en-US" altLang="en-US" sz="2800" i="1" dirty="0" smtClean="0">
                <a:latin typeface="Arial" charset="0"/>
                <a:cs typeface="Arial" charset="0"/>
              </a:rPr>
              <a:t>, or </a:t>
            </a:r>
            <a:r>
              <a:rPr lang="en-US" altLang="en-US" sz="2800" i="1" dirty="0">
                <a:latin typeface="Arial" charset="0"/>
                <a:cs typeface="Arial" charset="0"/>
              </a:rPr>
              <a:t>like a watch in the night</a:t>
            </a:r>
            <a:r>
              <a:rPr lang="en-US" altLang="en-US" sz="2800" i="1" dirty="0" smtClean="0">
                <a:latin typeface="Arial" charset="0"/>
                <a:cs typeface="Arial" charset="0"/>
              </a:rPr>
              <a:t>.    							Psalm 90:4</a:t>
            </a:r>
          </a:p>
          <a:p>
            <a:pPr marL="0" lvl="1" indent="0" eaLnBrk="1" hangingPunct="1">
              <a:lnSpc>
                <a:spcPct val="90000"/>
              </a:lnSpc>
              <a:spcBef>
                <a:spcPts val="0"/>
              </a:spcBef>
              <a:buClr>
                <a:schemeClr val="tx1"/>
              </a:buClr>
              <a:buSzPct val="80000"/>
              <a:buFont typeface="Verdana" pitchFamily="34" charset="0"/>
              <a:buNone/>
              <a:defRPr/>
            </a:pPr>
            <a:endParaRPr lang="en-US" altLang="en-US" sz="400" i="1" dirty="0" smtClean="0">
              <a:latin typeface="Arial" charset="0"/>
              <a:cs typeface="Arial" charset="0"/>
            </a:endParaRPr>
          </a:p>
          <a:p>
            <a:pPr marL="0" lvl="1" indent="400050" eaLnBrk="1" hangingPunct="1">
              <a:lnSpc>
                <a:spcPct val="90000"/>
              </a:lnSpc>
              <a:spcBef>
                <a:spcPts val="0"/>
              </a:spcBef>
              <a:buClr>
                <a:schemeClr val="tx1"/>
              </a:buClr>
              <a:buSzPct val="80000"/>
              <a:buFont typeface="Verdana" pitchFamily="34" charset="0"/>
              <a:buNone/>
              <a:defRPr/>
            </a:pPr>
            <a:r>
              <a:rPr lang="en-US" altLang="en-US" sz="2800" i="1" dirty="0" smtClean="0">
                <a:latin typeface="Arial" charset="0"/>
                <a:cs typeface="Arial" charset="0"/>
              </a:rPr>
              <a:t>With </a:t>
            </a:r>
            <a:r>
              <a:rPr lang="en-US" altLang="en-US" sz="2800" i="1" dirty="0">
                <a:latin typeface="Arial" charset="0"/>
                <a:cs typeface="Arial" charset="0"/>
              </a:rPr>
              <a:t>the Lord a day is like a thousand years, and a thousand years are like a day</a:t>
            </a:r>
            <a:r>
              <a:rPr lang="en-US" altLang="en-US" sz="2800" i="1" dirty="0" smtClean="0">
                <a:latin typeface="Arial" charset="0"/>
                <a:cs typeface="Arial" charset="0"/>
              </a:rPr>
              <a:t>. 	2 </a:t>
            </a:r>
            <a:r>
              <a:rPr lang="en-US" altLang="en-US" sz="2800" i="1" dirty="0">
                <a:latin typeface="Arial" charset="0"/>
                <a:cs typeface="Arial" charset="0"/>
              </a:rPr>
              <a:t>Peter 3:8-9</a:t>
            </a:r>
          </a:p>
          <a:p>
            <a:pPr marL="0" lvl="1" indent="0" eaLnBrk="1" hangingPunct="1">
              <a:lnSpc>
                <a:spcPct val="90000"/>
              </a:lnSpc>
              <a:spcBef>
                <a:spcPts val="0"/>
              </a:spcBef>
              <a:buClr>
                <a:schemeClr val="tx1"/>
              </a:buClr>
              <a:buSzPct val="80000"/>
              <a:buFont typeface="Verdana" pitchFamily="34" charset="0"/>
              <a:buNone/>
              <a:defRPr/>
            </a:pPr>
            <a:endParaRPr lang="en-US" altLang="en-US" sz="3200" dirty="0" smtClean="0">
              <a:latin typeface="Arial" charset="0"/>
              <a:cs typeface="Arial"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altLang="en-US" sz="2800" dirty="0" smtClean="0">
                <a:latin typeface="Arial" charset="0"/>
                <a:cs typeface="Arial" charset="0"/>
              </a:rPr>
              <a:t>Francis Schaeffer’s symbol for </a:t>
            </a:r>
          </a:p>
          <a:p>
            <a:pPr marL="0" lvl="1" indent="0" eaLnBrk="1" hangingPunct="1">
              <a:lnSpc>
                <a:spcPct val="90000"/>
              </a:lnSpc>
              <a:spcBef>
                <a:spcPts val="0"/>
              </a:spcBef>
              <a:buClr>
                <a:schemeClr val="tx1"/>
              </a:buClr>
              <a:buSzPct val="80000"/>
              <a:buFont typeface="Verdana" pitchFamily="34" charset="0"/>
              <a:buNone/>
              <a:defRPr/>
            </a:pPr>
            <a:r>
              <a:rPr lang="en-US" altLang="en-US" sz="2800" dirty="0" smtClean="0">
                <a:latin typeface="Arial" charset="0"/>
                <a:cs typeface="Arial" charset="0"/>
              </a:rPr>
              <a:t>     the relationship of God to time:</a:t>
            </a:r>
          </a:p>
          <a:p>
            <a:pPr marL="0" lvl="1" indent="0" eaLnBrk="1" hangingPunct="1">
              <a:lnSpc>
                <a:spcPct val="90000"/>
              </a:lnSpc>
              <a:spcBef>
                <a:spcPts val="0"/>
              </a:spcBef>
              <a:buClr>
                <a:schemeClr val="tx1"/>
              </a:buClr>
              <a:buSzPct val="80000"/>
              <a:buFont typeface="Verdana" pitchFamily="34" charset="0"/>
              <a:buNone/>
              <a:defRPr/>
            </a:pPr>
            <a:endParaRPr lang="en-US" altLang="en-US" sz="800" dirty="0">
              <a:latin typeface="Arial" charset="0"/>
              <a:cs typeface="Arial" charset="0"/>
            </a:endParaRPr>
          </a:p>
          <a:p>
            <a:pPr marL="0" lvl="1" indent="0" eaLnBrk="1" hangingPunct="1">
              <a:lnSpc>
                <a:spcPct val="90000"/>
              </a:lnSpc>
              <a:spcBef>
                <a:spcPts val="0"/>
              </a:spcBef>
              <a:buClr>
                <a:schemeClr val="tx1"/>
              </a:buClr>
              <a:buSzPct val="80000"/>
              <a:buFont typeface="Verdana" pitchFamily="34" charset="0"/>
              <a:buNone/>
              <a:defRPr/>
            </a:pPr>
            <a:endParaRPr lang="en-US" altLang="en-US" sz="3200" dirty="0">
              <a:latin typeface="Arial" charset="0"/>
              <a:cs typeface="Arial" charset="0"/>
            </a:endParaRPr>
          </a:p>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altLang="en-US" sz="2800" i="1" dirty="0" smtClean="0">
                <a:latin typeface="Arial" charset="0"/>
                <a:cs typeface="Arial" charset="0"/>
              </a:rPr>
              <a:t>“Humans live in time and therefore attend chiefly to two things:  to eternity itself and to the Present.  For the Present is the point at which time touches 			eternity.”  			</a:t>
            </a:r>
            <a:r>
              <a:rPr lang="en-US" altLang="en-US" sz="2800" dirty="0" smtClean="0">
                <a:latin typeface="Arial" charset="0"/>
                <a:cs typeface="Arial" charset="0"/>
              </a:rPr>
              <a:t>C.S. Lewis</a:t>
            </a:r>
            <a:endParaRPr lang="en-US" altLang="en-US" sz="2800" dirty="0">
              <a:latin typeface="Arial" charset="0"/>
              <a:cs typeface="Arial"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400" b="1"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
        <p:nvSpPr>
          <p:cNvPr id="2" name="Oval 1"/>
          <p:cNvSpPr/>
          <p:nvPr/>
        </p:nvSpPr>
        <p:spPr>
          <a:xfrm>
            <a:off x="6248400" y="3276600"/>
            <a:ext cx="1752600" cy="1447800"/>
          </a:xfrm>
          <a:prstGeom prst="ellipse">
            <a:avLst/>
          </a:prstGeom>
          <a:solidFill>
            <a:schemeClr val="bg1"/>
          </a:solidFill>
          <a:ln w="635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cxnSp>
        <p:nvCxnSpPr>
          <p:cNvPr id="4" name="Straight Connector 3"/>
          <p:cNvCxnSpPr/>
          <p:nvPr/>
        </p:nvCxnSpPr>
        <p:spPr>
          <a:xfrm>
            <a:off x="6667500" y="4000500"/>
            <a:ext cx="9144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Effect transition="in" filter="fade">
                                      <p:cBhvr>
                                        <p:cTn id="19" dur="1000"/>
                                        <p:tgtEl>
                                          <p:spTgt spid="8195">
                                            <p:txEl>
                                              <p:pRg st="4" end="4"/>
                                            </p:txEl>
                                          </p:spTgt>
                                        </p:tgtEl>
                                      </p:cBhvr>
                                    </p:animEffect>
                                    <p:anim calcmode="lin" valueType="num">
                                      <p:cBhvr>
                                        <p:cTn id="20"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8195">
                                            <p:txEl>
                                              <p:pRg st="6" end="6"/>
                                            </p:txEl>
                                          </p:spTgt>
                                        </p:tgtEl>
                                        <p:attrNameLst>
                                          <p:attrName>style.visibility</p:attrName>
                                        </p:attrNameLst>
                                      </p:cBhvr>
                                      <p:to>
                                        <p:strVal val="visible"/>
                                      </p:to>
                                    </p:set>
                                    <p:animEffect transition="in" filter="fade">
                                      <p:cBhvr>
                                        <p:cTn id="26" dur="1000"/>
                                        <p:tgtEl>
                                          <p:spTgt spid="8195">
                                            <p:txEl>
                                              <p:pRg st="6" end="6"/>
                                            </p:txEl>
                                          </p:spTgt>
                                        </p:tgtEl>
                                      </p:cBhvr>
                                    </p:animEffect>
                                    <p:anim calcmode="lin" valueType="num">
                                      <p:cBhvr>
                                        <p:cTn id="27"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8195">
                                            <p:txEl>
                                              <p:pRg st="6" end="6"/>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8195">
                                            <p:txEl>
                                              <p:pRg st="7" end="7"/>
                                            </p:txEl>
                                          </p:spTgt>
                                        </p:tgtEl>
                                        <p:attrNameLst>
                                          <p:attrName>style.visibility</p:attrName>
                                        </p:attrNameLst>
                                      </p:cBhvr>
                                      <p:to>
                                        <p:strVal val="visible"/>
                                      </p:to>
                                    </p:set>
                                    <p:animEffect transition="in" filter="fade">
                                      <p:cBhvr>
                                        <p:cTn id="31" dur="1000"/>
                                        <p:tgtEl>
                                          <p:spTgt spid="8195">
                                            <p:txEl>
                                              <p:pRg st="7" end="7"/>
                                            </p:txEl>
                                          </p:spTgt>
                                        </p:tgtEl>
                                      </p:cBhvr>
                                    </p:animEffect>
                                    <p:anim calcmode="lin" valueType="num">
                                      <p:cBhvr>
                                        <p:cTn id="32"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8195">
                                            <p:txEl>
                                              <p:pRg st="7" end="7"/>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1000"/>
                                        <p:tgtEl>
                                          <p:spTgt spid="2"/>
                                        </p:tgtEl>
                                      </p:cBhvr>
                                    </p:animEffect>
                                    <p:anim calcmode="lin" valueType="num">
                                      <p:cBhvr>
                                        <p:cTn id="37" dur="1000" fill="hold"/>
                                        <p:tgtEl>
                                          <p:spTgt spid="2"/>
                                        </p:tgtEl>
                                        <p:attrNameLst>
                                          <p:attrName>ppt_x</p:attrName>
                                        </p:attrNameLst>
                                      </p:cBhvr>
                                      <p:tavLst>
                                        <p:tav tm="0">
                                          <p:val>
                                            <p:strVal val="#ppt_x"/>
                                          </p:val>
                                        </p:tav>
                                        <p:tav tm="100000">
                                          <p:val>
                                            <p:strVal val="#ppt_x"/>
                                          </p:val>
                                        </p:tav>
                                      </p:tavLst>
                                    </p:anim>
                                    <p:anim calcmode="lin" valueType="num">
                                      <p:cBhvr>
                                        <p:cTn id="38" dur="1000" fill="hold"/>
                                        <p:tgtEl>
                                          <p:spTgt spid="2"/>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1000"/>
                                        <p:tgtEl>
                                          <p:spTgt spid="4"/>
                                        </p:tgtEl>
                                      </p:cBhvr>
                                    </p:animEffect>
                                    <p:anim calcmode="lin" valueType="num">
                                      <p:cBhvr>
                                        <p:cTn id="42" dur="1000" fill="hold"/>
                                        <p:tgtEl>
                                          <p:spTgt spid="4"/>
                                        </p:tgtEl>
                                        <p:attrNameLst>
                                          <p:attrName>ppt_x</p:attrName>
                                        </p:attrNameLst>
                                      </p:cBhvr>
                                      <p:tavLst>
                                        <p:tav tm="0">
                                          <p:val>
                                            <p:strVal val="#ppt_x"/>
                                          </p:val>
                                        </p:tav>
                                        <p:tav tm="100000">
                                          <p:val>
                                            <p:strVal val="#ppt_x"/>
                                          </p:val>
                                        </p:tav>
                                      </p:tavLst>
                                    </p:anim>
                                    <p:anim calcmode="lin" valueType="num">
                                      <p:cBhvr>
                                        <p:cTn id="4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42" presetClass="entr" presetSubtype="0" fill="hold" nodeType="clickEffect">
                                  <p:stCondLst>
                                    <p:cond delay="0"/>
                                  </p:stCondLst>
                                  <p:childTnLst>
                                    <p:set>
                                      <p:cBhvr>
                                        <p:cTn id="47" dur="1" fill="hold">
                                          <p:stCondLst>
                                            <p:cond delay="0"/>
                                          </p:stCondLst>
                                        </p:cTn>
                                        <p:tgtEl>
                                          <p:spTgt spid="8195">
                                            <p:txEl>
                                              <p:pRg st="10" end="10"/>
                                            </p:txEl>
                                          </p:spTgt>
                                        </p:tgtEl>
                                        <p:attrNameLst>
                                          <p:attrName>style.visibility</p:attrName>
                                        </p:attrNameLst>
                                      </p:cBhvr>
                                      <p:to>
                                        <p:strVal val="visible"/>
                                      </p:to>
                                    </p:set>
                                    <p:animEffect transition="in" filter="fade">
                                      <p:cBhvr>
                                        <p:cTn id="48" dur="1000"/>
                                        <p:tgtEl>
                                          <p:spTgt spid="8195">
                                            <p:txEl>
                                              <p:pRg st="10" end="10"/>
                                            </p:txEl>
                                          </p:spTgt>
                                        </p:tgtEl>
                                      </p:cBhvr>
                                    </p:animEffect>
                                    <p:anim calcmode="lin" valueType="num">
                                      <p:cBhvr>
                                        <p:cTn id="49"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228600" y="609600"/>
            <a:ext cx="8915400" cy="6324600"/>
          </a:xfrm>
        </p:spPr>
        <p:txBody>
          <a:bodyPr/>
          <a:lstStyle/>
          <a:p>
            <a:pPr marL="457200" indent="-457200" eaLnBrk="1" hangingPunct="1">
              <a:lnSpc>
                <a:spcPct val="90000"/>
              </a:lnSpc>
              <a:spcBef>
                <a:spcPts val="0"/>
              </a:spcBef>
              <a:buClr>
                <a:schemeClr val="tx1"/>
              </a:buClr>
              <a:buSzPct val="80000"/>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Our task?  </a:t>
            </a:r>
          </a:p>
          <a:p>
            <a:pPr marL="685800" lvl="1" indent="-685800" eaLnBrk="1" hangingPunct="1">
              <a:lnSpc>
                <a:spcPct val="90000"/>
              </a:lnSpc>
              <a:spcBef>
                <a:spcPts val="0"/>
              </a:spcBef>
              <a:buClr>
                <a:schemeClr val="tx1"/>
              </a:buClr>
              <a:buSzPct val="80000"/>
              <a:buFont typeface="Verdana" pitchFamily="34" charset="0"/>
              <a:buNone/>
              <a:defRPr/>
            </a:pPr>
            <a:r>
              <a:rPr lang="en-US" sz="2400" b="1" dirty="0" smtClean="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To determine how best to use the time God has allotted to us.  This is </a:t>
            </a:r>
            <a:r>
              <a:rPr lang="en-US" sz="2800" i="1" dirty="0" smtClean="0">
                <a:latin typeface="Arial" panose="020B0604020202020204" pitchFamily="34" charset="0"/>
                <a:cs typeface="Arial" panose="020B0604020202020204" pitchFamily="34" charset="0"/>
              </a:rPr>
              <a:t>“Stewardship of Time” </a:t>
            </a:r>
            <a:r>
              <a:rPr lang="en-US" sz="2800" dirty="0" smtClean="0">
                <a:latin typeface="Arial" panose="020B0604020202020204" pitchFamily="34" charset="0"/>
                <a:cs typeface="Arial" panose="020B0604020202020204" pitchFamily="34" charset="0"/>
              </a:rPr>
              <a:t>– to use time wisely, living in a way that pleases God and accomplishes his purposes.</a:t>
            </a:r>
          </a:p>
          <a:p>
            <a:pPr marL="685800" lvl="1" indent="-685800" eaLnBrk="1" hangingPunct="1">
              <a:lnSpc>
                <a:spcPct val="90000"/>
              </a:lnSpc>
              <a:spcBef>
                <a:spcPts val="0"/>
              </a:spcBef>
              <a:buClr>
                <a:schemeClr val="tx1"/>
              </a:buClr>
              <a:buSzPct val="80000"/>
              <a:buFont typeface="Verdana" pitchFamily="34" charset="0"/>
              <a:buNone/>
              <a:defRPr/>
            </a:pPr>
            <a:endParaRPr lang="en-US" sz="1100" b="1" dirty="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Teach </a:t>
            </a:r>
            <a:r>
              <a:rPr lang="en-US" sz="2800" i="1" dirty="0">
                <a:latin typeface="Arial" panose="020B0604020202020204" pitchFamily="34" charset="0"/>
                <a:cs typeface="Arial" panose="020B0604020202020204" pitchFamily="34" charset="0"/>
              </a:rPr>
              <a:t>us to number our days</a:t>
            </a:r>
            <a:r>
              <a:rPr lang="en-US" sz="2800" i="1" dirty="0" smtClean="0">
                <a:latin typeface="Arial" panose="020B0604020202020204" pitchFamily="34" charset="0"/>
                <a:cs typeface="Arial" panose="020B0604020202020204" pitchFamily="34" charset="0"/>
              </a:rPr>
              <a:t>, that </a:t>
            </a:r>
            <a:r>
              <a:rPr lang="en-US" sz="2800" i="1" dirty="0">
                <a:latin typeface="Arial" panose="020B0604020202020204" pitchFamily="34" charset="0"/>
                <a:cs typeface="Arial" panose="020B0604020202020204" pitchFamily="34" charset="0"/>
              </a:rPr>
              <a:t>we may gain a heart of wisdom</a:t>
            </a:r>
            <a:r>
              <a:rPr lang="en-US" sz="2800" i="1" dirty="0" smtClean="0">
                <a:latin typeface="Arial" panose="020B0604020202020204" pitchFamily="34" charset="0"/>
                <a:cs typeface="Arial" panose="020B0604020202020204" pitchFamily="34" charset="0"/>
              </a:rPr>
              <a:t>. 				Psalm 90:12</a:t>
            </a:r>
          </a:p>
          <a:p>
            <a:pPr marL="0" lvl="1" indent="457200" eaLnBrk="1" hangingPunct="1">
              <a:lnSpc>
                <a:spcPct val="90000"/>
              </a:lnSpc>
              <a:spcBef>
                <a:spcPts val="0"/>
              </a:spcBef>
              <a:buClr>
                <a:schemeClr val="tx1"/>
              </a:buClr>
              <a:buSzPct val="80000"/>
              <a:buFont typeface="Verdana" pitchFamily="34" charset="0"/>
              <a:buNone/>
              <a:defRPr/>
            </a:pPr>
            <a:endParaRPr lang="en-US" sz="1200" i="1" dirty="0" smtClean="0">
              <a:latin typeface="Arial" panose="020B0604020202020204" pitchFamily="34" charset="0"/>
              <a:cs typeface="Arial" panose="020B0604020202020204" pitchFamily="34" charset="0"/>
            </a:endParaRPr>
          </a:p>
          <a:p>
            <a:pPr marL="0" lvl="1" indent="457200" eaLnBrk="1" hangingPunct="1">
              <a:lnSpc>
                <a:spcPct val="90000"/>
              </a:lnSpc>
              <a:spcBef>
                <a:spcPts val="0"/>
              </a:spcBef>
              <a:buClr>
                <a:schemeClr val="tx1"/>
              </a:buClr>
              <a:buSzPct val="80000"/>
              <a:buFont typeface="Verdana" pitchFamily="34" charset="0"/>
              <a:buNone/>
              <a:defRPr/>
            </a:pPr>
            <a:r>
              <a:rPr lang="en-US" sz="2800" i="1" dirty="0" smtClean="0">
                <a:latin typeface="Arial" panose="020B0604020202020204" pitchFamily="34" charset="0"/>
                <a:cs typeface="Arial" panose="020B0604020202020204" pitchFamily="34" charset="0"/>
              </a:rPr>
              <a:t>Why</a:t>
            </a:r>
            <a:r>
              <a:rPr lang="en-US" sz="2800" i="1" dirty="0">
                <a:latin typeface="Arial" panose="020B0604020202020204" pitchFamily="34" charset="0"/>
                <a:cs typeface="Arial" panose="020B0604020202020204" pitchFamily="34" charset="0"/>
              </a:rPr>
              <a:t>, you do not even know what will happen tomorrow. What is your life? You are a mist that appears for a little while and then vanishes. </a:t>
            </a:r>
            <a:r>
              <a:rPr lang="en-US" sz="2800" i="1" baseline="30000" dirty="0">
                <a:latin typeface="Arial" panose="020B0604020202020204" pitchFamily="34" charset="0"/>
                <a:cs typeface="Arial" panose="020B0604020202020204" pitchFamily="34" charset="0"/>
              </a:rPr>
              <a:t>15 </a:t>
            </a:r>
            <a:r>
              <a:rPr lang="en-US" sz="2800" i="1" dirty="0">
                <a:latin typeface="Arial" panose="020B0604020202020204" pitchFamily="34" charset="0"/>
                <a:cs typeface="Arial" panose="020B0604020202020204" pitchFamily="34" charset="0"/>
              </a:rPr>
              <a:t>Instead, you ought to say, “If it is the Lord’s will, we will live and do this or that.” </a:t>
            </a:r>
            <a:r>
              <a:rPr lang="en-US" sz="2800" i="1" dirty="0" smtClean="0">
                <a:latin typeface="Arial" panose="020B0604020202020204" pitchFamily="34" charset="0"/>
                <a:cs typeface="Arial" panose="020B0604020202020204" pitchFamily="34" charset="0"/>
              </a:rPr>
              <a:t> </a:t>
            </a:r>
            <a:r>
              <a:rPr lang="en-US" sz="2800" i="1" baseline="30000" dirty="0" smtClean="0">
                <a:latin typeface="Arial" panose="020B0604020202020204" pitchFamily="34" charset="0"/>
                <a:cs typeface="Arial" panose="020B0604020202020204" pitchFamily="34" charset="0"/>
              </a:rPr>
              <a:t>16 </a:t>
            </a:r>
            <a:r>
              <a:rPr lang="en-US" sz="2800" i="1" dirty="0">
                <a:latin typeface="Arial" panose="020B0604020202020204" pitchFamily="34" charset="0"/>
                <a:cs typeface="Arial" panose="020B0604020202020204" pitchFamily="34" charset="0"/>
              </a:rPr>
              <a:t>As it is, you boast in your arrogant schemes. All such boasting is evil</a:t>
            </a:r>
            <a:r>
              <a:rPr lang="en-US" sz="2800" i="1" dirty="0" smtClean="0">
                <a:latin typeface="Arial" panose="020B0604020202020204" pitchFamily="34" charset="0"/>
                <a:cs typeface="Arial" panose="020B0604020202020204" pitchFamily="34" charset="0"/>
              </a:rPr>
              <a:t>.  </a:t>
            </a:r>
            <a:r>
              <a:rPr lang="en-US" sz="2800" i="1" baseline="30000" dirty="0">
                <a:latin typeface="Arial" panose="020B0604020202020204" pitchFamily="34" charset="0"/>
                <a:cs typeface="Arial" panose="020B0604020202020204" pitchFamily="34" charset="0"/>
              </a:rPr>
              <a:t>17 </a:t>
            </a:r>
            <a:r>
              <a:rPr lang="en-US" sz="2800" i="1" dirty="0">
                <a:latin typeface="Arial" panose="020B0604020202020204" pitchFamily="34" charset="0"/>
                <a:cs typeface="Arial" panose="020B0604020202020204" pitchFamily="34" charset="0"/>
              </a:rPr>
              <a:t>If anyone, then, knows the good they ought to do and doesn’t do it, it is sin for them</a:t>
            </a:r>
            <a:r>
              <a:rPr lang="en-US" sz="2800" i="1" dirty="0" smtClean="0">
                <a:latin typeface="Arial" panose="020B0604020202020204" pitchFamily="34" charset="0"/>
                <a:cs typeface="Arial" panose="020B0604020202020204" pitchFamily="34" charset="0"/>
              </a:rPr>
              <a:t>. 				James 4:14-17</a:t>
            </a:r>
            <a:endParaRPr lang="en-US" sz="2800" i="1" dirty="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800" b="1" i="1" dirty="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800" b="1" i="1" dirty="0" smtClean="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800" b="1" i="1" dirty="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800" b="1" i="1" dirty="0" smtClean="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1100" i="1"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1000"/>
                                        <p:tgtEl>
                                          <p:spTgt spid="8195">
                                            <p:txEl>
                                              <p:pRg st="1" end="1"/>
                                            </p:txEl>
                                          </p:spTgt>
                                        </p:tgtEl>
                                      </p:cBhvr>
                                    </p:animEffect>
                                    <p:anim calcmode="lin" valueType="num">
                                      <p:cBhvr>
                                        <p:cTn id="13"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animEffect transition="in" filter="fade">
                                      <p:cBhvr>
                                        <p:cTn id="17" dur="1000"/>
                                        <p:tgtEl>
                                          <p:spTgt spid="8195">
                                            <p:txEl>
                                              <p:pRg st="3" end="3"/>
                                            </p:txEl>
                                          </p:spTgt>
                                        </p:tgtEl>
                                      </p:cBhvr>
                                    </p:animEffect>
                                    <p:anim calcmode="lin" valueType="num">
                                      <p:cBhvr>
                                        <p:cTn id="1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195">
                                            <p:txEl>
                                              <p:pRg st="5" end="5"/>
                                            </p:txEl>
                                          </p:spTgt>
                                        </p:tgtEl>
                                        <p:attrNameLst>
                                          <p:attrName>style.visibility</p:attrName>
                                        </p:attrNameLst>
                                      </p:cBhvr>
                                      <p:to>
                                        <p:strVal val="visible"/>
                                      </p:to>
                                    </p:set>
                                    <p:animEffect transition="in" filter="fade">
                                      <p:cBhvr>
                                        <p:cTn id="22" dur="1000"/>
                                        <p:tgtEl>
                                          <p:spTgt spid="8195">
                                            <p:txEl>
                                              <p:pRg st="5" end="5"/>
                                            </p:txEl>
                                          </p:spTgt>
                                        </p:tgtEl>
                                      </p:cBhvr>
                                    </p:animEffect>
                                    <p:anim calcmode="lin" valueType="num">
                                      <p:cBhvr>
                                        <p:cTn id="23"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533400"/>
            <a:ext cx="9067800" cy="6324600"/>
          </a:xfrm>
        </p:spPr>
        <p:txBody>
          <a:bodyPr/>
          <a:lstStyle/>
          <a:p>
            <a:pPr marL="457200" lvl="1" indent="-457200" eaLnBrk="1" hangingPunct="1">
              <a:lnSpc>
                <a:spcPct val="90000"/>
              </a:lnSpc>
              <a:spcBef>
                <a:spcPts val="0"/>
              </a:spcBef>
              <a:buClr>
                <a:schemeClr val="tx1"/>
              </a:buClr>
              <a:buSzPct val="80000"/>
              <a:buFont typeface="Wingdings" panose="05000000000000000000" pitchFamily="2" charset="2"/>
              <a:buChar char="Ø"/>
              <a:defRPr/>
            </a:pPr>
            <a:r>
              <a:rPr lang="en-US" sz="3200" b="1" dirty="0" smtClean="0">
                <a:latin typeface="Arial" panose="020B0604020202020204" pitchFamily="34" charset="0"/>
                <a:cs typeface="Arial" panose="020B0604020202020204" pitchFamily="34" charset="0"/>
              </a:rPr>
              <a:t>Our primary model on how to use time is </a:t>
            </a:r>
            <a:r>
              <a:rPr lang="en-US" sz="3200" b="1" dirty="0">
                <a:latin typeface="Arial" panose="020B0604020202020204" pitchFamily="34" charset="0"/>
                <a:cs typeface="Arial" panose="020B0604020202020204" pitchFamily="34" charset="0"/>
              </a:rPr>
              <a:t>J</a:t>
            </a:r>
            <a:r>
              <a:rPr lang="en-US" sz="3200" b="1" dirty="0" smtClean="0">
                <a:latin typeface="Arial" panose="020B0604020202020204" pitchFamily="34" charset="0"/>
                <a:cs typeface="Arial" panose="020B0604020202020204" pitchFamily="34" charset="0"/>
              </a:rPr>
              <a:t>esus.</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smtClean="0">
                <a:latin typeface="Arial" panose="020B0604020202020204" pitchFamily="34" charset="0"/>
                <a:cs typeface="Arial" panose="020B0604020202020204" pitchFamily="34" charset="0"/>
              </a:rPr>
              <a:t>Jesus never hurried, and he never worried.</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smtClean="0">
                <a:latin typeface="Arial" panose="020B0604020202020204" pitchFamily="34" charset="0"/>
                <a:cs typeface="Arial" panose="020B0604020202020204" pitchFamily="34" charset="0"/>
              </a:rPr>
              <a:t>Never a sense of panic, or remorse for time lost.</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a:latin typeface="Arial" panose="020B0604020202020204" pitchFamily="34" charset="0"/>
                <a:cs typeface="Arial" panose="020B0604020202020204" pitchFamily="34" charset="0"/>
              </a:rPr>
              <a:t>Jesus took 30 years as a small-town carpenter </a:t>
            </a:r>
            <a:r>
              <a:rPr lang="en-US" sz="2800" dirty="0" smtClean="0">
                <a:latin typeface="Arial" panose="020B0604020202020204" pitchFamily="34" charset="0"/>
                <a:cs typeface="Arial" panose="020B0604020202020204" pitchFamily="34" charset="0"/>
              </a:rPr>
              <a:t>before </a:t>
            </a:r>
            <a:r>
              <a:rPr lang="en-US" sz="2800" dirty="0">
                <a:latin typeface="Arial" panose="020B0604020202020204" pitchFamily="34" charset="0"/>
                <a:cs typeface="Arial" panose="020B0604020202020204" pitchFamily="34" charset="0"/>
              </a:rPr>
              <a:t>starting his </a:t>
            </a:r>
            <a:r>
              <a:rPr lang="en-US" sz="2800" dirty="0" smtClean="0">
                <a:latin typeface="Arial" panose="020B0604020202020204" pitchFamily="34" charset="0"/>
                <a:cs typeface="Arial" panose="020B0604020202020204" pitchFamily="34" charset="0"/>
              </a:rPr>
              <a:t>ministry – </a:t>
            </a:r>
            <a:r>
              <a:rPr lang="en-US" sz="2800" dirty="0">
                <a:latin typeface="Arial" panose="020B0604020202020204" pitchFamily="34" charset="0"/>
                <a:cs typeface="Arial" panose="020B0604020202020204" pitchFamily="34" charset="0"/>
              </a:rPr>
              <a:t>was that time wasted?</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smtClean="0">
                <a:latin typeface="Arial" panose="020B0604020202020204" pitchFamily="34" charset="0"/>
                <a:cs typeface="Arial" panose="020B0604020202020204" pitchFamily="34" charset="0"/>
              </a:rPr>
              <a:t>His ministry was to change the world for all eternity, yet he showed no signs of obsessive </a:t>
            </a:r>
            <a:r>
              <a:rPr lang="en-US" sz="2800" dirty="0" err="1" smtClean="0">
                <a:latin typeface="Arial" panose="020B0604020202020204" pitchFamily="34" charset="0"/>
                <a:cs typeface="Arial" panose="020B0604020202020204" pitchFamily="34" charset="0"/>
              </a:rPr>
              <a:t>drivenness</a:t>
            </a:r>
            <a:r>
              <a:rPr lang="en-US" sz="2800" dirty="0" smtClean="0">
                <a:latin typeface="Arial" panose="020B0604020202020204" pitchFamily="34" charset="0"/>
                <a:cs typeface="Arial" panose="020B0604020202020204" pitchFamily="34" charset="0"/>
              </a:rPr>
              <a:t>.</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smtClean="0">
                <a:latin typeface="Arial" panose="020B0604020202020204" pitchFamily="34" charset="0"/>
                <a:cs typeface="Arial" panose="020B0604020202020204" pitchFamily="34" charset="0"/>
              </a:rPr>
              <a:t>His focus was people, even when that was inefficient.</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smtClean="0">
                <a:latin typeface="Arial" panose="020B0604020202020204" pitchFamily="34" charset="0"/>
                <a:cs typeface="Arial" panose="020B0604020202020204" pitchFamily="34" charset="0"/>
              </a:rPr>
              <a:t>At some of the most pressing times, Jesus went away to spend time with the Father or with his friends.</a:t>
            </a:r>
          </a:p>
          <a:p>
            <a:pPr marL="695325" lvl="2" indent="-457200" eaLnBrk="1" hangingPunct="1">
              <a:lnSpc>
                <a:spcPct val="90000"/>
              </a:lnSpc>
              <a:spcBef>
                <a:spcPts val="0"/>
              </a:spcBef>
              <a:buClr>
                <a:schemeClr val="tx1"/>
              </a:buClr>
              <a:buSzPct val="80000"/>
              <a:buFont typeface="Wingdings" panose="05000000000000000000" pitchFamily="2" charset="2"/>
              <a:buChar char="v"/>
              <a:defRPr/>
            </a:pPr>
            <a:r>
              <a:rPr lang="en-US" sz="2800" dirty="0">
                <a:latin typeface="Arial" panose="020B0604020202020204" pitchFamily="34" charset="0"/>
                <a:cs typeface="Arial" panose="020B0604020202020204" pitchFamily="34" charset="0"/>
              </a:rPr>
              <a:t>He never fixated on </a:t>
            </a:r>
            <a:r>
              <a:rPr lang="en-US" sz="2800" b="1" i="1" dirty="0">
                <a:latin typeface="Arial" panose="020B0604020202020204" pitchFamily="34" charset="0"/>
                <a:cs typeface="Arial" panose="020B0604020202020204" pitchFamily="34" charset="0"/>
              </a:rPr>
              <a:t>activity</a:t>
            </a:r>
            <a:r>
              <a:rPr lang="en-US" sz="2800" dirty="0">
                <a:latin typeface="Arial" panose="020B0604020202020204" pitchFamily="34" charset="0"/>
                <a:cs typeface="Arial" panose="020B0604020202020204" pitchFamily="34" charset="0"/>
              </a:rPr>
              <a:t> to the expense of </a:t>
            </a:r>
            <a:r>
              <a:rPr lang="en-US" sz="2800" b="1" i="1" dirty="0">
                <a:latin typeface="Arial" panose="020B0604020202020204" pitchFamily="34" charset="0"/>
                <a:cs typeface="Arial" panose="020B0604020202020204" pitchFamily="34" charset="0"/>
              </a:rPr>
              <a:t>right attitude</a:t>
            </a:r>
            <a:r>
              <a:rPr lang="en-US" sz="2800" dirty="0">
                <a:latin typeface="Arial" panose="020B0604020202020204" pitchFamily="34" charset="0"/>
                <a:cs typeface="Arial" panose="020B0604020202020204" pitchFamily="34" charset="0"/>
              </a:rPr>
              <a:t> – toward the Father and people he served</a:t>
            </a:r>
            <a:r>
              <a:rPr lang="en-US" sz="2800" dirty="0" smtClean="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pPr marL="685800" lvl="1" indent="-685800" eaLnBrk="1" hangingPunct="1">
              <a:lnSpc>
                <a:spcPct val="90000"/>
              </a:lnSpc>
              <a:spcBef>
                <a:spcPts val="0"/>
              </a:spcBef>
              <a:buClr>
                <a:schemeClr val="tx1"/>
              </a:buClr>
              <a:buSzPct val="80000"/>
              <a:buFont typeface="Verdana" pitchFamily="34" charset="0"/>
              <a:buNone/>
              <a:defRPr/>
            </a:pPr>
            <a:endParaRPr lang="en-US" sz="2400" b="1" dirty="0">
              <a:latin typeface="Arial" panose="020B0604020202020204" pitchFamily="34" charset="0"/>
              <a:cs typeface="Arial" panose="020B0604020202020204" pitchFamily="34" charset="0"/>
            </a:endParaRPr>
          </a:p>
        </p:txBody>
      </p:sp>
      <p:sp>
        <p:nvSpPr>
          <p:cNvPr id="9218" name="Rectangle 2"/>
          <p:cNvSpPr>
            <a:spLocks noGrp="1" noChangeArrowheads="1"/>
          </p:cNvSpPr>
          <p:nvPr>
            <p:ph type="title"/>
          </p:nvPr>
        </p:nvSpPr>
        <p:spPr>
          <a:xfrm>
            <a:off x="228600" y="26670"/>
            <a:ext cx="8686800" cy="579438"/>
          </a:xfrm>
        </p:spPr>
        <p:txBody>
          <a:bodyPr/>
          <a:lstStyle/>
          <a:p>
            <a:pPr eaLnBrk="1" fontAlgn="auto" hangingPunct="1">
              <a:spcAft>
                <a:spcPts val="0"/>
              </a:spcAft>
              <a:defRPr/>
            </a:pPr>
            <a:r>
              <a:rPr lang="en-US" altLang="en-US" sz="3200" dirty="0" smtClean="0">
                <a:solidFill>
                  <a:schemeClr val="tx1"/>
                </a:solidFill>
                <a:effectLst/>
                <a:latin typeface="Arial" panose="020B0604020202020204" pitchFamily="34" charset="0"/>
                <a:cs typeface="Arial" panose="020B0604020202020204" pitchFamily="34" charset="0"/>
              </a:rPr>
              <a:t>Stewardship of Time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2" end="2"/>
                                            </p:txEl>
                                          </p:spTgt>
                                        </p:tgtEl>
                                        <p:attrNameLst>
                                          <p:attrName>style.visibility</p:attrName>
                                        </p:attrNameLst>
                                      </p:cBhvr>
                                      <p:to>
                                        <p:strVal val="visible"/>
                                      </p:to>
                                    </p:set>
                                    <p:animEffect transition="in" filter="fade">
                                      <p:cBhvr>
                                        <p:cTn id="21" dur="1000"/>
                                        <p:tgtEl>
                                          <p:spTgt spid="8195">
                                            <p:txEl>
                                              <p:pRg st="2" end="2"/>
                                            </p:txEl>
                                          </p:spTgt>
                                        </p:tgtEl>
                                      </p:cBhvr>
                                    </p:animEffect>
                                    <p:anim calcmode="lin" valueType="num">
                                      <p:cBhvr>
                                        <p:cTn id="22"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3" end="3"/>
                                            </p:txEl>
                                          </p:spTgt>
                                        </p:tgtEl>
                                        <p:attrNameLst>
                                          <p:attrName>style.visibility</p:attrName>
                                        </p:attrNameLst>
                                      </p:cBhvr>
                                      <p:to>
                                        <p:strVal val="visible"/>
                                      </p:to>
                                    </p:set>
                                    <p:animEffect transition="in" filter="fade">
                                      <p:cBhvr>
                                        <p:cTn id="28" dur="1000"/>
                                        <p:tgtEl>
                                          <p:spTgt spid="8195">
                                            <p:txEl>
                                              <p:pRg st="3" end="3"/>
                                            </p:txEl>
                                          </p:spTgt>
                                        </p:tgtEl>
                                      </p:cBhvr>
                                    </p:animEffect>
                                    <p:anim calcmode="lin" valueType="num">
                                      <p:cBhvr>
                                        <p:cTn id="29"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Effect transition="in" filter="fade">
                                      <p:cBhvr>
                                        <p:cTn id="35" dur="1000"/>
                                        <p:tgtEl>
                                          <p:spTgt spid="8195">
                                            <p:txEl>
                                              <p:pRg st="4" end="4"/>
                                            </p:txEl>
                                          </p:spTgt>
                                        </p:tgtEl>
                                      </p:cBhvr>
                                    </p:animEffect>
                                    <p:anim calcmode="lin" valueType="num">
                                      <p:cBhvr>
                                        <p:cTn id="36"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8195">
                                            <p:txEl>
                                              <p:pRg st="5" end="5"/>
                                            </p:txEl>
                                          </p:spTgt>
                                        </p:tgtEl>
                                        <p:attrNameLst>
                                          <p:attrName>style.visibility</p:attrName>
                                        </p:attrNameLst>
                                      </p:cBhvr>
                                      <p:to>
                                        <p:strVal val="visible"/>
                                      </p:to>
                                    </p:set>
                                    <p:animEffect transition="in" filter="fade">
                                      <p:cBhvr>
                                        <p:cTn id="42" dur="1000"/>
                                        <p:tgtEl>
                                          <p:spTgt spid="8195">
                                            <p:txEl>
                                              <p:pRg st="5" end="5"/>
                                            </p:txEl>
                                          </p:spTgt>
                                        </p:tgtEl>
                                      </p:cBhvr>
                                    </p:animEffect>
                                    <p:anim calcmode="lin" valueType="num">
                                      <p:cBhvr>
                                        <p:cTn id="43"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Effect transition="in" filter="fade">
                                      <p:cBhvr>
                                        <p:cTn id="49" dur="1000"/>
                                        <p:tgtEl>
                                          <p:spTgt spid="8195">
                                            <p:txEl>
                                              <p:pRg st="6" end="6"/>
                                            </p:txEl>
                                          </p:spTgt>
                                        </p:tgtEl>
                                      </p:cBhvr>
                                    </p:animEffect>
                                    <p:anim calcmode="lin" valueType="num">
                                      <p:cBhvr>
                                        <p:cTn id="50"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8195">
                                            <p:txEl>
                                              <p:pRg st="7" end="7"/>
                                            </p:txEl>
                                          </p:spTgt>
                                        </p:tgtEl>
                                        <p:attrNameLst>
                                          <p:attrName>style.visibility</p:attrName>
                                        </p:attrNameLst>
                                      </p:cBhvr>
                                      <p:to>
                                        <p:strVal val="visible"/>
                                      </p:to>
                                    </p:set>
                                    <p:animEffect transition="in" filter="fade">
                                      <p:cBhvr>
                                        <p:cTn id="56" dur="1000"/>
                                        <p:tgtEl>
                                          <p:spTgt spid="8195">
                                            <p:txEl>
                                              <p:pRg st="7" end="7"/>
                                            </p:txEl>
                                          </p:spTgt>
                                        </p:tgtEl>
                                      </p:cBhvr>
                                    </p:animEffect>
                                    <p:anim calcmode="lin" valueType="num">
                                      <p:cBhvr>
                                        <p:cTn id="57"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13187</TotalTime>
  <Words>1525</Words>
  <Application>Microsoft Office PowerPoint</Application>
  <PresentationFormat>On-screen Show (4:3)</PresentationFormat>
  <Paragraphs>234</Paragraphs>
  <Slides>23</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Times New Roman</vt:lpstr>
      <vt:lpstr>Arial</vt:lpstr>
      <vt:lpstr>Lucida Sans Unicode</vt:lpstr>
      <vt:lpstr>Wingdings 3</vt:lpstr>
      <vt:lpstr>Verdana</vt:lpstr>
      <vt:lpstr>Wingdings 2</vt:lpstr>
      <vt:lpstr>Wingdings</vt:lpstr>
      <vt:lpstr>Concourse</vt:lpstr>
      <vt:lpstr>Practical Theology (CM3)</vt:lpstr>
      <vt:lpstr>PowerPoint Presentation</vt:lpstr>
      <vt:lpstr>What is “Stewardship?”</vt:lpstr>
      <vt:lpstr>What is “Stewardship?”</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Time</vt:lpstr>
      <vt:lpstr>Stewardship of Opportunities</vt:lpstr>
      <vt:lpstr>Stewardship of Opportunities</vt:lpstr>
      <vt:lpstr>Stewardship of Opportunities</vt:lpstr>
      <vt:lpstr>Stewardship of Opportunities</vt:lpstr>
      <vt:lpstr>Stewardship of Opportunities</vt:lpstr>
      <vt:lpstr>Stewardship of Opportunities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 and Teach</dc:title>
  <dc:creator>Ross D. Arnold</dc:creator>
  <cp:lastModifiedBy>Carolyn</cp:lastModifiedBy>
  <cp:revision>397</cp:revision>
  <cp:lastPrinted>2014-08-28T17:02:25Z</cp:lastPrinted>
  <dcterms:created xsi:type="dcterms:W3CDTF">2001-09-16T00:08:39Z</dcterms:created>
  <dcterms:modified xsi:type="dcterms:W3CDTF">2014-09-11T17:03:53Z</dcterms:modified>
</cp:coreProperties>
</file>