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26"/>
  </p:notesMasterIdLst>
  <p:handoutMasterIdLst>
    <p:handoutMasterId r:id="rId27"/>
  </p:handoutMasterIdLst>
  <p:sldIdLst>
    <p:sldId id="256" r:id="rId2"/>
    <p:sldId id="276" r:id="rId3"/>
    <p:sldId id="297" r:id="rId4"/>
    <p:sldId id="301" r:id="rId5"/>
    <p:sldId id="302" r:id="rId6"/>
    <p:sldId id="304" r:id="rId7"/>
    <p:sldId id="306" r:id="rId8"/>
    <p:sldId id="303" r:id="rId9"/>
    <p:sldId id="305" r:id="rId10"/>
    <p:sldId id="308" r:id="rId11"/>
    <p:sldId id="307"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80524" autoAdjust="0"/>
  </p:normalViewPr>
  <p:slideViewPr>
    <p:cSldViewPr>
      <p:cViewPr>
        <p:scale>
          <a:sx n="109" d="100"/>
          <a:sy n="109" d="100"/>
        </p:scale>
        <p:origin x="-15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dirty="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dirty="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dirty="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A7526626-A354-444F-A15B-C6572FA9B5E7}" type="slidenum">
              <a:rPr lang="en-US"/>
              <a:pPr>
                <a:defRPr/>
              </a:pPr>
              <a:t>‹#›</a:t>
            </a:fld>
            <a:endParaRPr lang="en-US" dirty="0"/>
          </a:p>
        </p:txBody>
      </p:sp>
    </p:spTree>
    <p:extLst>
      <p:ext uri="{BB962C8B-B14F-4D97-AF65-F5344CB8AC3E}">
        <p14:creationId xmlns:p14="http://schemas.microsoft.com/office/powerpoint/2010/main" val="2287220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dirty="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dirty="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dirty="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A40E4F88-9C16-4444-A145-1E1125F6707D}" type="slidenum">
              <a:rPr lang="en-US"/>
              <a:pPr>
                <a:defRPr/>
              </a:pPr>
              <a:t>‹#›</a:t>
            </a:fld>
            <a:endParaRPr lang="en-US" dirty="0"/>
          </a:p>
        </p:txBody>
      </p:sp>
    </p:spTree>
    <p:extLst>
      <p:ext uri="{BB962C8B-B14F-4D97-AF65-F5344CB8AC3E}">
        <p14:creationId xmlns:p14="http://schemas.microsoft.com/office/powerpoint/2010/main" val="1476331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E3A4A2F8-CBEA-4323-80DE-1AE0FF8B7410}" type="slidenum">
              <a:rPr lang="en-US" altLang="en-US" smtClean="0"/>
              <a:pPr eaLnBrk="1" hangingPunct="1">
                <a:spcBef>
                  <a:spcPct val="0"/>
                </a:spcBef>
                <a:defRPr/>
              </a:pPr>
              <a:t>3</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8F54DCD6-9765-4A88-BFED-A0588926A24D}" type="slidenum">
              <a:rPr lang="en-US" altLang="en-US" smtClean="0"/>
              <a:pPr eaLnBrk="1" hangingPunct="1">
                <a:spcBef>
                  <a:spcPct val="0"/>
                </a:spcBef>
                <a:defRPr/>
              </a:pPr>
              <a:t>14</a:t>
            </a:fld>
            <a:endParaRPr lang="en-US" altLang="en-US"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79662AD3-350E-43DB-8250-ABB049B5FD20}" type="slidenum">
              <a:rPr lang="en-US" altLang="en-US" smtClean="0"/>
              <a:pPr eaLnBrk="1" hangingPunct="1">
                <a:spcBef>
                  <a:spcPct val="0"/>
                </a:spcBef>
                <a:defRPr/>
              </a:pPr>
              <a:t>15</a:t>
            </a:fld>
            <a:endParaRPr lang="en-US" alt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F4EAA2F4-94D5-41F6-900C-41D37A290C2D}" type="slidenum">
              <a:rPr lang="en-US" altLang="en-US" smtClean="0"/>
              <a:pPr eaLnBrk="1" hangingPunct="1">
                <a:spcBef>
                  <a:spcPct val="0"/>
                </a:spcBef>
                <a:defRPr/>
              </a:pPr>
              <a:t>16</a:t>
            </a:fld>
            <a:endParaRPr lang="en-US" alt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908512B7-3772-48A0-9F1C-0F260ACC741C}" type="slidenum">
              <a:rPr lang="en-US" altLang="en-US" smtClean="0"/>
              <a:pPr eaLnBrk="1" hangingPunct="1">
                <a:spcBef>
                  <a:spcPct val="0"/>
                </a:spcBef>
                <a:defRPr/>
              </a:pPr>
              <a:t>17</a:t>
            </a:fld>
            <a:endParaRPr lang="en-US" alt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B6DEF00F-FEC7-4A84-8CFF-9B13EC266557}" type="slidenum">
              <a:rPr lang="en-US" altLang="en-US" smtClean="0"/>
              <a:pPr eaLnBrk="1" hangingPunct="1">
                <a:spcBef>
                  <a:spcPct val="0"/>
                </a:spcBef>
                <a:defRPr/>
              </a:pPr>
              <a:t>18</a:t>
            </a:fld>
            <a:endParaRPr lang="en-US" alt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ECEBE12-4916-4A79-BB08-65F979DF5C3D}" type="slidenum">
              <a:rPr lang="en-US" altLang="en-US" smtClean="0"/>
              <a:pPr eaLnBrk="1" hangingPunct="1">
                <a:spcBef>
                  <a:spcPct val="0"/>
                </a:spcBef>
                <a:defRPr/>
              </a:pPr>
              <a:t>19</a:t>
            </a:fld>
            <a:endParaRPr lang="en-US" alt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04027E98-B726-47DF-86E3-D834C7288FC4}" type="slidenum">
              <a:rPr lang="en-US" altLang="en-US" smtClean="0"/>
              <a:pPr eaLnBrk="1" hangingPunct="1">
                <a:spcBef>
                  <a:spcPct val="0"/>
                </a:spcBef>
                <a:defRPr/>
              </a:pPr>
              <a:t>20</a:t>
            </a:fld>
            <a:endParaRPr lang="en-US" altLang="en-US"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10585CED-C63D-421A-AAE6-ED46D5419EDB}" type="slidenum">
              <a:rPr lang="en-US" altLang="en-US" smtClean="0"/>
              <a:pPr eaLnBrk="1" hangingPunct="1">
                <a:spcBef>
                  <a:spcPct val="0"/>
                </a:spcBef>
                <a:defRPr/>
              </a:pPr>
              <a:t>21</a:t>
            </a:fld>
            <a:endParaRPr lang="en-US" altLang="en-US"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FE152691-7800-4255-A1CB-ED355D562BAB}" type="slidenum">
              <a:rPr lang="en-US" altLang="en-US" smtClean="0"/>
              <a:pPr eaLnBrk="1" hangingPunct="1">
                <a:spcBef>
                  <a:spcPct val="0"/>
                </a:spcBef>
                <a:defRPr/>
              </a:pPr>
              <a:t>22</a:t>
            </a:fld>
            <a:endParaRPr lang="en-US" altLang="en-US"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F84178BB-64E0-4DCD-AE6D-67BD3E02DA36}" type="slidenum">
              <a:rPr lang="en-US" altLang="en-US" smtClean="0"/>
              <a:pPr eaLnBrk="1" hangingPunct="1">
                <a:spcBef>
                  <a:spcPct val="0"/>
                </a:spcBef>
                <a:defRPr/>
              </a:pPr>
              <a:t>23</a:t>
            </a:fld>
            <a:endParaRPr lang="en-US" altLang="en-US"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C5A8AF92-C86B-4E10-BC2C-90A38675A0AB}" type="slidenum">
              <a:rPr lang="en-US" altLang="en-US" smtClean="0"/>
              <a:pPr eaLnBrk="1" hangingPunct="1">
                <a:spcBef>
                  <a:spcPct val="0"/>
                </a:spcBef>
                <a:defRPr/>
              </a:pPr>
              <a:t>4</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30EF19D7-22A8-437A-BDDE-E88D3201A885}" type="slidenum">
              <a:rPr lang="en-US" altLang="en-US" smtClean="0"/>
              <a:pPr eaLnBrk="1" hangingPunct="1">
                <a:spcBef>
                  <a:spcPct val="0"/>
                </a:spcBef>
                <a:defRPr/>
              </a:pPr>
              <a:t>24</a:t>
            </a:fld>
            <a:endParaRPr lang="en-US" altLang="en-US" dirty="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879A09DF-6C4B-4C3A-8545-44FAC4E36DAD}" type="slidenum">
              <a:rPr lang="en-US" altLang="en-US" smtClean="0"/>
              <a:pPr eaLnBrk="1" hangingPunct="1">
                <a:spcBef>
                  <a:spcPct val="0"/>
                </a:spcBef>
                <a:defRPr/>
              </a:pPr>
              <a:t>5</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A4D2684E-738C-4E7F-B3A3-D209E1CA004C}" type="slidenum">
              <a:rPr lang="en-US" altLang="en-US" smtClean="0"/>
              <a:pPr eaLnBrk="1" hangingPunct="1">
                <a:spcBef>
                  <a:spcPct val="0"/>
                </a:spcBef>
                <a:defRPr/>
              </a:pPr>
              <a:t>8</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AD3FB44B-B6B8-449B-887D-364AD06550AE}" type="slidenum">
              <a:rPr lang="en-US" altLang="en-US" smtClean="0"/>
              <a:pPr eaLnBrk="1" hangingPunct="1">
                <a:spcBef>
                  <a:spcPct val="0"/>
                </a:spcBef>
                <a:defRPr/>
              </a:pPr>
              <a:t>9</a:t>
            </a:fld>
            <a:endParaRPr lang="en-US" alt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FBFC366C-2F23-458D-90B4-12B356208073}" type="slidenum">
              <a:rPr lang="en-US" altLang="en-US" smtClean="0"/>
              <a:pPr eaLnBrk="1" hangingPunct="1">
                <a:spcBef>
                  <a:spcPct val="0"/>
                </a:spcBef>
                <a:defRPr/>
              </a:pPr>
              <a:t>10</a:t>
            </a:fld>
            <a:endParaRPr lang="en-US" alt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BDBB003A-D94E-46BB-9EF2-4129F1B10082}" type="slidenum">
              <a:rPr lang="en-US" altLang="en-US" smtClean="0"/>
              <a:pPr eaLnBrk="1" hangingPunct="1">
                <a:spcBef>
                  <a:spcPct val="0"/>
                </a:spcBef>
                <a:defRPr/>
              </a:pPr>
              <a:t>11</a:t>
            </a:fld>
            <a:endParaRPr lang="en-US" alt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6B063B5D-84A8-459D-ADB7-46C42B500441}" type="slidenum">
              <a:rPr lang="en-US" altLang="en-US" smtClean="0"/>
              <a:pPr eaLnBrk="1" hangingPunct="1">
                <a:spcBef>
                  <a:spcPct val="0"/>
                </a:spcBef>
                <a:defRPr/>
              </a:pPr>
              <a:t>12</a:t>
            </a:fld>
            <a:endParaRPr lang="en-US" alt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477FBB5-93D4-43EF-AF54-8FA94DC8C2AB}" type="slidenum">
              <a:rPr lang="en-US" altLang="en-US" smtClean="0"/>
              <a:pPr eaLnBrk="1" hangingPunct="1">
                <a:spcBef>
                  <a:spcPct val="0"/>
                </a:spcBef>
                <a:defRPr/>
              </a:pPr>
              <a:t>13</a:t>
            </a:fld>
            <a:endParaRPr lang="en-US" alt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dirty="0">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28F25A7-C1EB-40F0-A41E-3ED633AF40BA}" type="slidenum">
              <a:rPr lang="en-US"/>
              <a:pPr>
                <a:defRPr/>
              </a:pPr>
              <a:t>‹#›</a:t>
            </a:fld>
            <a:endParaRPr lang="en-US" dirty="0"/>
          </a:p>
        </p:txBody>
      </p:sp>
    </p:spTree>
    <p:extLst>
      <p:ext uri="{BB962C8B-B14F-4D97-AF65-F5344CB8AC3E}">
        <p14:creationId xmlns:p14="http://schemas.microsoft.com/office/powerpoint/2010/main" val="3189102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8197801-5F03-447F-8E80-38469F204529}" type="slidenum">
              <a:rPr lang="en-US"/>
              <a:pPr>
                <a:defRPr/>
              </a:pPr>
              <a:t>‹#›</a:t>
            </a:fld>
            <a:endParaRPr lang="en-US" dirty="0"/>
          </a:p>
        </p:txBody>
      </p:sp>
    </p:spTree>
    <p:extLst>
      <p:ext uri="{BB962C8B-B14F-4D97-AF65-F5344CB8AC3E}">
        <p14:creationId xmlns:p14="http://schemas.microsoft.com/office/powerpoint/2010/main" val="1258787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9AD77CD-C090-42F0-A5BE-DABD3F6A393C}" type="slidenum">
              <a:rPr lang="en-US"/>
              <a:pPr>
                <a:defRPr/>
              </a:pPr>
              <a:t>‹#›</a:t>
            </a:fld>
            <a:endParaRPr lang="en-US" dirty="0"/>
          </a:p>
        </p:txBody>
      </p:sp>
    </p:spTree>
    <p:extLst>
      <p:ext uri="{BB962C8B-B14F-4D97-AF65-F5344CB8AC3E}">
        <p14:creationId xmlns:p14="http://schemas.microsoft.com/office/powerpoint/2010/main" val="3098523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895B4DD-54CA-4062-ABD4-D810B68D6723}" type="slidenum">
              <a:rPr lang="en-US"/>
              <a:pPr>
                <a:defRPr/>
              </a:pPr>
              <a:t>‹#›</a:t>
            </a:fld>
            <a:endParaRPr lang="en-US" dirty="0"/>
          </a:p>
        </p:txBody>
      </p:sp>
    </p:spTree>
    <p:extLst>
      <p:ext uri="{BB962C8B-B14F-4D97-AF65-F5344CB8AC3E}">
        <p14:creationId xmlns:p14="http://schemas.microsoft.com/office/powerpoint/2010/main" val="212229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dirty="0"/>
            </a:lvl1pPr>
            <a:extLst/>
          </a:lstStyle>
          <a:p>
            <a:pPr>
              <a:defRPr/>
            </a:pPr>
            <a:endParaRPr lang="en-US"/>
          </a:p>
        </p:txBody>
      </p:sp>
      <p:sp>
        <p:nvSpPr>
          <p:cNvPr id="7" name="Footer Placeholder 4"/>
          <p:cNvSpPr>
            <a:spLocks noGrp="1"/>
          </p:cNvSpPr>
          <p:nvPr>
            <p:ph type="ftr" sz="quarter" idx="11"/>
          </p:nvPr>
        </p:nvSpPr>
        <p:spPr/>
        <p:txBody>
          <a:bodyPr/>
          <a:lstStyle>
            <a:lvl1pPr>
              <a:defRPr dirty="0"/>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2540CDAD-8F88-4359-8BAA-CF2E2BE73F73}" type="slidenum">
              <a:rPr lang="en-US"/>
              <a:pPr>
                <a:defRPr/>
              </a:pPr>
              <a:t>‹#›</a:t>
            </a:fld>
            <a:endParaRPr lang="en-US" dirty="0"/>
          </a:p>
        </p:txBody>
      </p:sp>
    </p:spTree>
    <p:extLst>
      <p:ext uri="{BB962C8B-B14F-4D97-AF65-F5344CB8AC3E}">
        <p14:creationId xmlns:p14="http://schemas.microsoft.com/office/powerpoint/2010/main" val="39727669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dirty="0"/>
            </a:lvl1pPr>
            <a:extLst/>
          </a:lstStyle>
          <a:p>
            <a:pPr>
              <a:defRPr/>
            </a:pPr>
            <a:endParaRPr lang="en-US"/>
          </a:p>
        </p:txBody>
      </p:sp>
      <p:sp>
        <p:nvSpPr>
          <p:cNvPr id="6" name="Footer Placeholder 5"/>
          <p:cNvSpPr>
            <a:spLocks noGrp="1"/>
          </p:cNvSpPr>
          <p:nvPr>
            <p:ph type="ftr" sz="quarter" idx="11"/>
          </p:nvPr>
        </p:nvSpPr>
        <p:spPr/>
        <p:txBody>
          <a:bodyPr/>
          <a:lstStyle>
            <a:lvl1pPr>
              <a:defRPr dirty="0"/>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EF19E7E-89A9-402E-BE61-A28A8605910C}" type="slidenum">
              <a:rPr lang="en-US"/>
              <a:pPr>
                <a:defRPr/>
              </a:pPr>
              <a:t>‹#›</a:t>
            </a:fld>
            <a:endParaRPr lang="en-US" dirty="0"/>
          </a:p>
        </p:txBody>
      </p:sp>
    </p:spTree>
    <p:extLst>
      <p:ext uri="{BB962C8B-B14F-4D97-AF65-F5344CB8AC3E}">
        <p14:creationId xmlns:p14="http://schemas.microsoft.com/office/powerpoint/2010/main" val="429277555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dirty="0"/>
            </a:lvl1pPr>
            <a:extLst/>
          </a:lstStyle>
          <a:p>
            <a:pPr>
              <a:defRPr/>
            </a:pPr>
            <a:endParaRPr lang="en-US"/>
          </a:p>
        </p:txBody>
      </p:sp>
      <p:sp>
        <p:nvSpPr>
          <p:cNvPr id="8" name="Footer Placeholder 7"/>
          <p:cNvSpPr>
            <a:spLocks noGrp="1"/>
          </p:cNvSpPr>
          <p:nvPr>
            <p:ph type="ftr" sz="quarter" idx="11"/>
          </p:nvPr>
        </p:nvSpPr>
        <p:spPr/>
        <p:txBody>
          <a:bodyPr/>
          <a:lstStyle>
            <a:lvl1pPr>
              <a:defRPr dirty="0"/>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E69DC69B-2E13-45B4-9F04-9FACDF07E9BD}" type="slidenum">
              <a:rPr lang="en-US"/>
              <a:pPr>
                <a:defRPr/>
              </a:pPr>
              <a:t>‹#›</a:t>
            </a:fld>
            <a:endParaRPr lang="en-US" dirty="0"/>
          </a:p>
        </p:txBody>
      </p:sp>
    </p:spTree>
    <p:extLst>
      <p:ext uri="{BB962C8B-B14F-4D97-AF65-F5344CB8AC3E}">
        <p14:creationId xmlns:p14="http://schemas.microsoft.com/office/powerpoint/2010/main" val="178076924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dirty="0"/>
            </a:lvl1pPr>
            <a:extLst/>
          </a:lstStyle>
          <a:p>
            <a:pPr>
              <a:defRPr/>
            </a:pPr>
            <a:endParaRPr lang="en-US"/>
          </a:p>
        </p:txBody>
      </p:sp>
      <p:sp>
        <p:nvSpPr>
          <p:cNvPr id="4" name="Footer Placeholder 3"/>
          <p:cNvSpPr>
            <a:spLocks noGrp="1"/>
          </p:cNvSpPr>
          <p:nvPr>
            <p:ph type="ftr" sz="quarter" idx="11"/>
          </p:nvPr>
        </p:nvSpPr>
        <p:spPr/>
        <p:txBody>
          <a:bodyPr/>
          <a:lstStyle>
            <a:lvl1pPr>
              <a:defRPr dirty="0"/>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2CB33F9A-BA64-4320-8E41-010698D90234}" type="slidenum">
              <a:rPr lang="en-US"/>
              <a:pPr>
                <a:defRPr/>
              </a:pPr>
              <a:t>‹#›</a:t>
            </a:fld>
            <a:endParaRPr lang="en-US" dirty="0"/>
          </a:p>
        </p:txBody>
      </p:sp>
    </p:spTree>
    <p:extLst>
      <p:ext uri="{BB962C8B-B14F-4D97-AF65-F5344CB8AC3E}">
        <p14:creationId xmlns:p14="http://schemas.microsoft.com/office/powerpoint/2010/main" val="310126030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351B8A8-EF26-4B31-BC71-9F753DAEB1BE}" type="slidenum">
              <a:rPr lang="en-US"/>
              <a:pPr>
                <a:defRPr/>
              </a:pPr>
              <a:t>‹#›</a:t>
            </a:fld>
            <a:endParaRPr lang="en-US" dirty="0"/>
          </a:p>
        </p:txBody>
      </p:sp>
    </p:spTree>
    <p:extLst>
      <p:ext uri="{BB962C8B-B14F-4D97-AF65-F5344CB8AC3E}">
        <p14:creationId xmlns:p14="http://schemas.microsoft.com/office/powerpoint/2010/main" val="271889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dirty="0"/>
            </a:lvl1pPr>
            <a:extLst/>
          </a:lstStyle>
          <a:p>
            <a:pPr>
              <a:defRPr/>
            </a:pPr>
            <a:endParaRPr lang="en-US"/>
          </a:p>
        </p:txBody>
      </p:sp>
      <p:sp>
        <p:nvSpPr>
          <p:cNvPr id="6" name="Footer Placeholder 5"/>
          <p:cNvSpPr>
            <a:spLocks noGrp="1"/>
          </p:cNvSpPr>
          <p:nvPr>
            <p:ph type="ftr" sz="quarter" idx="11"/>
          </p:nvPr>
        </p:nvSpPr>
        <p:spPr/>
        <p:txBody>
          <a:bodyPr/>
          <a:lstStyle>
            <a:lvl1pPr>
              <a:defRPr dirty="0"/>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B3D13C9-A93B-435E-B1FB-DB3986896B63}" type="slidenum">
              <a:rPr lang="en-US"/>
              <a:pPr>
                <a:defRPr/>
              </a:pPr>
              <a:t>‹#›</a:t>
            </a:fld>
            <a:endParaRPr lang="en-US" dirty="0"/>
          </a:p>
        </p:txBody>
      </p:sp>
    </p:spTree>
    <p:extLst>
      <p:ext uri="{BB962C8B-B14F-4D97-AF65-F5344CB8AC3E}">
        <p14:creationId xmlns:p14="http://schemas.microsoft.com/office/powerpoint/2010/main" val="178629284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dirty="0">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453C72B-6A6E-4730-B5DA-E94E3CA6D54D}" type="slidenum">
              <a:rPr lang="en-US"/>
              <a:pPr>
                <a:defRPr/>
              </a:pPr>
              <a:t>‹#›</a:t>
            </a:fld>
            <a:endParaRPr lang="en-US" dirty="0"/>
          </a:p>
        </p:txBody>
      </p:sp>
    </p:spTree>
    <p:extLst>
      <p:ext uri="{BB962C8B-B14F-4D97-AF65-F5344CB8AC3E}">
        <p14:creationId xmlns:p14="http://schemas.microsoft.com/office/powerpoint/2010/main" val="13074859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dirty="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dirty="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55306551-A6B3-4162-9EAA-36447262927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6" r:id="rId1"/>
    <p:sldLayoutId id="2147483902" r:id="rId2"/>
    <p:sldLayoutId id="2147483907" r:id="rId3"/>
    <p:sldLayoutId id="2147483908" r:id="rId4"/>
    <p:sldLayoutId id="2147483909" r:id="rId5"/>
    <p:sldLayoutId id="2147483910" r:id="rId6"/>
    <p:sldLayoutId id="2147483903" r:id="rId7"/>
    <p:sldLayoutId id="2147483911" r:id="rId8"/>
    <p:sldLayoutId id="2147483912" r:id="rId9"/>
    <p:sldLayoutId id="2147483904" r:id="rId10"/>
    <p:sldLayoutId id="2147483905"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Summer 2014</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normAutofit fontScale="90000"/>
          </a:bodyPr>
          <a:lstStyle/>
          <a:p>
            <a:pP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Philosophical Theology 1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(TH5)</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9220" name="TextBox 1"/>
          <p:cNvSpPr txBox="1">
            <a:spLocks noChangeArrowheads="1"/>
          </p:cNvSpPr>
          <p:nvPr/>
        </p:nvSpPr>
        <p:spPr bwMode="auto">
          <a:xfrm>
            <a:off x="457200" y="3810000"/>
            <a:ext cx="830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200" b="1">
                <a:latin typeface="Arial" charset="0"/>
              </a:rPr>
              <a:t>Metaphysics</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lstStyle/>
          <a:p>
            <a:pPr marL="849313" lvl="1" indent="-457200"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In support of Dualism:</a:t>
            </a:r>
          </a:p>
          <a:p>
            <a:pPr marL="849313" lvl="1" indent="-457200" eaLnBrk="1" hangingPunct="1">
              <a:lnSpc>
                <a:spcPct val="90000"/>
              </a:lnSpc>
              <a:buClr>
                <a:schemeClr val="tx1"/>
              </a:buClr>
              <a:buSzPct val="80000"/>
              <a:buFont typeface="Wingdings" pitchFamily="2" charset="2"/>
              <a:buChar char="Ø"/>
            </a:pPr>
            <a:endParaRPr lang="en-US" altLang="en-US" sz="400" b="1"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Dualism seems to provide the most accurate description and best explanation of what we humans experience and can know of reality.</a:t>
            </a:r>
          </a:p>
          <a:p>
            <a:pPr marL="1087438" lvl="2" indent="-457200" eaLnBrk="1" hangingPunct="1">
              <a:lnSpc>
                <a:spcPct val="90000"/>
              </a:lnSpc>
              <a:spcBef>
                <a:spcPts val="325"/>
              </a:spcBef>
              <a:buClr>
                <a:schemeClr val="tx1"/>
              </a:buClr>
              <a:buSzPct val="80000"/>
              <a:buFont typeface="Wingdings" pitchFamily="2" charset="2"/>
              <a:buChar char="Ø"/>
            </a:pPr>
            <a:endParaRPr lang="en-US" altLang="en-US" sz="400"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Dualism readily explains the existence of </a:t>
            </a:r>
            <a:r>
              <a:rPr lang="en-US" altLang="en-US" sz="2400" i="1" smtClean="0">
                <a:latin typeface="Arial" charset="0"/>
                <a:cs typeface="Arial" charset="0"/>
              </a:rPr>
              <a:t>“the one and the many” </a:t>
            </a:r>
            <a:r>
              <a:rPr lang="en-US" altLang="en-US" sz="2400" smtClean="0">
                <a:latin typeface="Arial" charset="0"/>
                <a:cs typeface="Arial" charset="0"/>
              </a:rPr>
              <a:t>– the diversity and constant change in the world, and yet our ability to perceive </a:t>
            </a:r>
            <a:r>
              <a:rPr lang="en-US" altLang="en-US" sz="2400" i="1" smtClean="0">
                <a:latin typeface="Arial" charset="0"/>
                <a:cs typeface="Arial" charset="0"/>
              </a:rPr>
              <a:t>classes</a:t>
            </a:r>
            <a:r>
              <a:rPr lang="en-US" altLang="en-US" sz="2400" smtClean="0">
                <a:latin typeface="Arial" charset="0"/>
                <a:cs typeface="Arial" charset="0"/>
              </a:rPr>
              <a:t> (or </a:t>
            </a:r>
            <a:r>
              <a:rPr lang="en-US" altLang="en-US" sz="2400" i="1" smtClean="0">
                <a:latin typeface="Arial" charset="0"/>
                <a:cs typeface="Arial" charset="0"/>
              </a:rPr>
              <a:t>categories</a:t>
            </a:r>
            <a:r>
              <a:rPr lang="en-US" altLang="en-US" sz="2400" smtClean="0">
                <a:latin typeface="Arial" charset="0"/>
                <a:cs typeface="Arial" charset="0"/>
              </a:rPr>
              <a:t> or </a:t>
            </a:r>
            <a:r>
              <a:rPr lang="en-US" altLang="en-US" sz="2400" i="1" smtClean="0">
                <a:latin typeface="Arial" charset="0"/>
                <a:cs typeface="Arial" charset="0"/>
              </a:rPr>
              <a:t>subsets </a:t>
            </a:r>
            <a:r>
              <a:rPr lang="en-US" altLang="en-US" sz="2400" smtClean="0">
                <a:latin typeface="Arial" charset="0"/>
                <a:cs typeface="Arial" charset="0"/>
              </a:rPr>
              <a:t>or</a:t>
            </a:r>
            <a:r>
              <a:rPr lang="en-US" altLang="en-US" sz="2400" i="1" smtClean="0">
                <a:latin typeface="Arial" charset="0"/>
                <a:cs typeface="Arial" charset="0"/>
              </a:rPr>
              <a:t> forms</a:t>
            </a:r>
            <a:r>
              <a:rPr lang="en-US" altLang="en-US" sz="2400" smtClean="0">
                <a:latin typeface="Arial" charset="0"/>
                <a:cs typeface="Arial" charset="0"/>
              </a:rPr>
              <a:t>) of things.</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400" smtClean="0">
                <a:latin typeface="Arial" charset="0"/>
                <a:cs typeface="Arial" charset="0"/>
              </a:rPr>
              <a:t>   </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Dualism seems best able to accurately describe both our sensory experiences (color, sound, pain), and the abstract and non-material aspects of our lives (beliefs, desires, emotions).</a:t>
            </a:r>
          </a:p>
          <a:p>
            <a:pPr marL="1087438" lvl="2" indent="-457200" eaLnBrk="1" hangingPunct="1">
              <a:lnSpc>
                <a:spcPct val="90000"/>
              </a:lnSpc>
              <a:spcBef>
                <a:spcPts val="325"/>
              </a:spcBef>
              <a:buClr>
                <a:schemeClr val="tx1"/>
              </a:buClr>
              <a:buSzPct val="80000"/>
              <a:buFont typeface="Wingdings" pitchFamily="2" charset="2"/>
              <a:buChar char="Ø"/>
            </a:pPr>
            <a:endParaRPr lang="en-US" altLang="en-US" sz="400"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Dualism supports and grants permission for belief in the non-material world – including belief in God, the human    	soul (body/soul dualism), life after death, etc.</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8" end="8"/>
                                            </p:txEl>
                                          </p:spTgt>
                                        </p:tgtEl>
                                        <p:attrNameLst>
                                          <p:attrName>style.visibility</p:attrName>
                                        </p:attrNameLst>
                                      </p:cBhvr>
                                      <p:to>
                                        <p:strVal val="visible"/>
                                      </p:to>
                                    </p:set>
                                    <p:animEffect transition="in" filter="fade">
                                      <p:cBhvr>
                                        <p:cTn id="35" dur="1000"/>
                                        <p:tgtEl>
                                          <p:spTgt spid="8195">
                                            <p:txEl>
                                              <p:pRg st="8" end="8"/>
                                            </p:txEl>
                                          </p:spTgt>
                                        </p:tgtEl>
                                      </p:cBhvr>
                                    </p:animEffect>
                                    <p:anim calcmode="lin" valueType="num">
                                      <p:cBhvr>
                                        <p:cTn id="36"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normAutofit lnSpcReduction="10000"/>
          </a:bodyPr>
          <a:lstStyle/>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3200" b="1" dirty="0" smtClean="0">
                <a:latin typeface="Arial" panose="020B0604020202020204" pitchFamily="34" charset="0"/>
                <a:cs typeface="Arial" panose="020B0604020202020204" pitchFamily="34" charset="0"/>
              </a:rPr>
              <a:t>Materialism</a:t>
            </a:r>
            <a:r>
              <a:rPr lang="en-US" sz="2800" dirty="0" smtClean="0">
                <a:latin typeface="Arial" panose="020B0604020202020204" pitchFamily="34" charset="0"/>
                <a:cs typeface="Arial" panose="020B0604020202020204" pitchFamily="34" charset="0"/>
              </a:rPr>
              <a:t> insists that the physical world and the laws governing it are all that exist, and that immaterial substances (</a:t>
            </a:r>
            <a:r>
              <a:rPr lang="en-US" sz="2800" i="1" dirty="0" smtClean="0">
                <a:latin typeface="Arial" panose="020B0604020202020204" pitchFamily="34" charset="0"/>
                <a:cs typeface="Arial" panose="020B0604020202020204" pitchFamily="34" charset="0"/>
              </a:rPr>
              <a:t>God, angels, souls, mind, etc.</a:t>
            </a:r>
            <a:r>
              <a:rPr lang="en-US" sz="2800" dirty="0" smtClean="0">
                <a:latin typeface="Arial" panose="020B0604020202020204" pitchFamily="34" charset="0"/>
                <a:cs typeface="Arial" panose="020B0604020202020204" pitchFamily="34" charset="0"/>
              </a:rPr>
              <a:t>) either do not exist or can be explained as the products of events in the material world.</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800" dirty="0" smtClean="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dirty="0" smtClean="0">
                <a:latin typeface="Arial" panose="020B0604020202020204" pitchFamily="34" charset="0"/>
                <a:cs typeface="Arial" panose="020B0604020202020204" pitchFamily="34" charset="0"/>
              </a:rPr>
              <a:t>Materialism sees the universe as one massive machine which operates according to fixed physical laws.</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800" dirty="0" smtClean="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i="1" dirty="0" smtClean="0">
                <a:latin typeface="Arial" panose="020B0604020202020204" pitchFamily="34" charset="0"/>
                <a:cs typeface="Arial" panose="020B0604020202020204" pitchFamily="34" charset="0"/>
              </a:rPr>
              <a:t>Hard determinism </a:t>
            </a:r>
            <a:r>
              <a:rPr lang="en-US" sz="2800" dirty="0" smtClean="0">
                <a:latin typeface="Arial" panose="020B0604020202020204" pitchFamily="34" charset="0"/>
                <a:cs typeface="Arial" panose="020B0604020202020204" pitchFamily="34" charset="0"/>
              </a:rPr>
              <a:t>is the materialistic view that all events are </a:t>
            </a:r>
            <a:r>
              <a:rPr lang="en-US" sz="2800" i="1" dirty="0" smtClean="0">
                <a:latin typeface="Arial" panose="020B0604020202020204" pitchFamily="34" charset="0"/>
                <a:cs typeface="Arial" panose="020B0604020202020204" pitchFamily="34" charset="0"/>
              </a:rPr>
              <a:t>necessitated</a:t>
            </a:r>
            <a:r>
              <a:rPr lang="en-US" sz="2800" dirty="0" smtClean="0">
                <a:latin typeface="Arial" panose="020B0604020202020204" pitchFamily="34" charset="0"/>
                <a:cs typeface="Arial" panose="020B0604020202020204" pitchFamily="34" charset="0"/>
              </a:rPr>
              <a:t> by the laws of physics, so that creatures are neither free nor morally responsible for their actions. </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400" dirty="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i="1" dirty="0" smtClean="0">
                <a:latin typeface="Arial" panose="020B0604020202020204" pitchFamily="34" charset="0"/>
                <a:cs typeface="Arial" panose="020B0604020202020204" pitchFamily="34" charset="0"/>
              </a:rPr>
              <a:t>Nominalism</a:t>
            </a:r>
            <a:r>
              <a:rPr lang="en-US" sz="2800" dirty="0" smtClean="0">
                <a:latin typeface="Arial" panose="020B0604020202020204" pitchFamily="34" charset="0"/>
                <a:cs typeface="Arial" panose="020B0604020202020204" pitchFamily="34" charset="0"/>
              </a:rPr>
              <a:t> is one aspect of materialism, which insists there are no “forms” or universals, but that we simply have adopted conventions for naming similar things.</a:t>
            </a:r>
            <a:endParaRPr lang="en-US" sz="2600" dirty="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2600" i="1"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endParaRPr lang="en-US" sz="2600" i="1" dirty="0" smtClean="0">
              <a:latin typeface="Arial" panose="020B0604020202020204" pitchFamily="34" charset="0"/>
              <a:cs typeface="Arial" panose="020B0604020202020204" pitchFamily="34" charset="0"/>
            </a:endParaRP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26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lstStyle/>
          <a:p>
            <a:pPr marL="849313" lvl="1" indent="-457200"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In support of Materialism:</a:t>
            </a:r>
          </a:p>
          <a:p>
            <a:pPr marL="849313" lvl="1" indent="-457200" eaLnBrk="1" hangingPunct="1">
              <a:lnSpc>
                <a:spcPct val="90000"/>
              </a:lnSpc>
              <a:buClr>
                <a:schemeClr val="tx1"/>
              </a:buClr>
              <a:buSzPct val="80000"/>
              <a:buFont typeface="Wingdings" pitchFamily="2" charset="2"/>
              <a:buChar char="Ø"/>
            </a:pPr>
            <a:endParaRPr lang="en-US" altLang="en-US" sz="400" b="1"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Materialism would seem (at least on the surface) to be a more simple explanation for the nature of reality, and so better qualified under the demands of Occam’s Razor (that the simplest explanation is almost always the best).</a:t>
            </a:r>
          </a:p>
          <a:p>
            <a:pPr marL="1087438" lvl="2" indent="-457200" eaLnBrk="1" hangingPunct="1">
              <a:lnSpc>
                <a:spcPct val="90000"/>
              </a:lnSpc>
              <a:spcBef>
                <a:spcPts val="325"/>
              </a:spcBef>
              <a:buClr>
                <a:schemeClr val="tx1"/>
              </a:buClr>
              <a:buSzPct val="80000"/>
              <a:buFont typeface="Wingdings" pitchFamily="2" charset="2"/>
              <a:buChar char="Ø"/>
            </a:pPr>
            <a:endParaRPr lang="en-US" altLang="en-US" sz="1400"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Materialism is most consistent with Darwin’s theory of evolution by natural selection, as both propose that all things are explained as the result of “natural” causes. </a:t>
            </a:r>
          </a:p>
          <a:p>
            <a:pPr marL="1087438" lvl="2" indent="-457200" eaLnBrk="1" hangingPunct="1">
              <a:lnSpc>
                <a:spcPct val="90000"/>
              </a:lnSpc>
              <a:spcBef>
                <a:spcPts val="325"/>
              </a:spcBef>
              <a:buClr>
                <a:schemeClr val="tx1"/>
              </a:buClr>
              <a:buSzPct val="80000"/>
              <a:buFont typeface="Wingdings" pitchFamily="2" charset="2"/>
              <a:buChar char="Ø"/>
            </a:pPr>
            <a:endParaRPr lang="en-US" altLang="en-US" sz="1400"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Belief in the </a:t>
            </a:r>
            <a:r>
              <a:rPr lang="en-US" altLang="en-US" sz="2400" i="1" smtClean="0">
                <a:latin typeface="Arial" charset="0"/>
                <a:cs typeface="Arial" charset="0"/>
              </a:rPr>
              <a:t>progress of science </a:t>
            </a:r>
            <a:r>
              <a:rPr lang="en-US" altLang="en-US" sz="2400" smtClean="0">
                <a:latin typeface="Arial" charset="0"/>
                <a:cs typeface="Arial" charset="0"/>
              </a:rPr>
              <a:t>– that science continues to find explanations for the nature and operation of the universe, and that eventually ALL explanations will be found in the material world (the hypothetical </a:t>
            </a:r>
            <a:r>
              <a:rPr lang="en-US" altLang="en-US" sz="2400" i="1" smtClean="0">
                <a:latin typeface="Arial" charset="0"/>
                <a:cs typeface="Arial" charset="0"/>
              </a:rPr>
              <a:t>Theory of Everything</a:t>
            </a:r>
            <a:r>
              <a:rPr lang="en-US" altLang="en-US" sz="2400" smtClean="0">
                <a:latin typeface="Arial" charset="0"/>
                <a:cs typeface="Arial" charset="0"/>
              </a:rPr>
              <a:t> that will link together all the physical aspects of the universe).  </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849313" lvl="1" indent="-457200"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Problems with Materialism:</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Materialism does not allow the existence of any non-material beings – so there cannot be a God.</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Occam’s Razor is only applicable for use as the deciding factor in the event that available options are otherwise equal in explaining a situation. </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Materialism fails exactly where all naturalistic attempts to explain the universe fail – it is logically impossible to believe the universe came from nothing, whether the proposition is that the universe always existed, or that it started as a Big Bang explosion of an extraordinarily dense speck of matter (which came from ???).  </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Science is unable even to begin to begin to conceive how the physical brain can be </a:t>
            </a:r>
            <a:r>
              <a:rPr lang="en-US" altLang="en-US" sz="2400" i="1" smtClean="0">
                <a:latin typeface="Arial" charset="0"/>
                <a:cs typeface="Arial" charset="0"/>
              </a:rPr>
              <a:t>the same </a:t>
            </a:r>
            <a:r>
              <a:rPr lang="en-US" altLang="en-US" sz="2400" smtClean="0">
                <a:latin typeface="Arial" charset="0"/>
                <a:cs typeface="Arial" charset="0"/>
              </a:rPr>
              <a:t>as the human mind, or any other concrete-abstract connection.</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Materialism destroys any belief in or appeal to human moral responsibility, or any moral values of any kind.</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Effect transition="in" filter="fade">
                                      <p:cBhvr>
                                        <p:cTn id="42" dur="1000"/>
                                        <p:tgtEl>
                                          <p:spTgt spid="8195">
                                            <p:txEl>
                                              <p:pRg st="5" end="5"/>
                                            </p:txEl>
                                          </p:spTgt>
                                        </p:tgtEl>
                                      </p:cBhvr>
                                    </p:animEffect>
                                    <p:anim calcmode="lin" valueType="num">
                                      <p:cBhvr>
                                        <p:cTn id="4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849313" lvl="1" indent="-457200"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Problems with Materialism:</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The </a:t>
            </a:r>
            <a:r>
              <a:rPr lang="en-US" altLang="en-US" sz="2400" i="1" smtClean="0">
                <a:latin typeface="Arial" charset="0"/>
                <a:cs typeface="Arial" charset="0"/>
              </a:rPr>
              <a:t>progress of science </a:t>
            </a:r>
            <a:r>
              <a:rPr lang="en-US" altLang="en-US" sz="2400" smtClean="0">
                <a:latin typeface="Arial" charset="0"/>
                <a:cs typeface="Arial" charset="0"/>
              </a:rPr>
              <a:t>is uncertain at best, and even if science does provide us with an accurate picture of the physical universe, it still would not prove materialism, as this would not include the whole of reality.</a:t>
            </a:r>
          </a:p>
          <a:p>
            <a:pPr marL="1087438" lvl="2" indent="-457200" eaLnBrk="1" hangingPunct="1">
              <a:lnSpc>
                <a:spcPct val="90000"/>
              </a:lnSpc>
              <a:spcBef>
                <a:spcPts val="325"/>
              </a:spcBef>
              <a:buClr>
                <a:schemeClr val="tx1"/>
              </a:buClr>
              <a:buSzPct val="80000"/>
              <a:buFont typeface="Wingdings" pitchFamily="2" charset="2"/>
              <a:buChar char="Ø"/>
            </a:pPr>
            <a:endParaRPr lang="en-US" altLang="en-US" sz="400"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Materialism asks us to accept that the only </a:t>
            </a:r>
            <a:r>
              <a:rPr lang="en-US" altLang="en-US" sz="2400" i="1" smtClean="0">
                <a:latin typeface="Arial" charset="0"/>
                <a:cs typeface="Arial" charset="0"/>
              </a:rPr>
              <a:t>real</a:t>
            </a:r>
            <a:r>
              <a:rPr lang="en-US" altLang="en-US" sz="2400" smtClean="0">
                <a:latin typeface="Arial" charset="0"/>
                <a:cs typeface="Arial" charset="0"/>
              </a:rPr>
              <a:t> things are in the physical world, without recourse to beliefs or concepts – yet materialism is a belief and a concept, and so asking us to accept it is logically self-defeating.</a:t>
            </a:r>
          </a:p>
          <a:p>
            <a:pPr marL="1087438" lvl="2" indent="-457200" eaLnBrk="1" hangingPunct="1">
              <a:lnSpc>
                <a:spcPct val="90000"/>
              </a:lnSpc>
              <a:spcBef>
                <a:spcPts val="325"/>
              </a:spcBef>
              <a:buClr>
                <a:schemeClr val="tx1"/>
              </a:buClr>
              <a:buSzPct val="80000"/>
              <a:buFont typeface="Wingdings" pitchFamily="2" charset="2"/>
              <a:buChar char="Ø"/>
            </a:pPr>
            <a:endParaRPr lang="en-US" altLang="en-US" sz="400"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The dependence of materialism on Darwinian evolution demands that all human faculties and beliefs exist only as a result of natural selection, which means all beliefs are linked to and motivated by our instinct for survival.  Since false beliefs can contribute to survival as readily as true beliefs, there is as much reason to think belief in materialism is false as to think it is true.  So, again, materialism is logically self defeating.</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3" end="3"/>
                                            </p:txEl>
                                          </p:spTgt>
                                        </p:tgtEl>
                                        <p:attrNameLst>
                                          <p:attrName>style.visibility</p:attrName>
                                        </p:attrNameLst>
                                      </p:cBhvr>
                                      <p:to>
                                        <p:strVal val="visible"/>
                                      </p:to>
                                    </p:set>
                                    <p:animEffect transition="in" filter="fade">
                                      <p:cBhvr>
                                        <p:cTn id="14" dur="1000"/>
                                        <p:tgtEl>
                                          <p:spTgt spid="8195">
                                            <p:txEl>
                                              <p:pRg st="3" end="3"/>
                                            </p:txEl>
                                          </p:spTgt>
                                        </p:tgtEl>
                                      </p:cBhvr>
                                    </p:animEffect>
                                    <p:anim calcmode="lin" valueType="num">
                                      <p:cBhvr>
                                        <p:cTn id="1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animEffect transition="in" filter="fade">
                                      <p:cBhvr>
                                        <p:cTn id="21" dur="1000"/>
                                        <p:tgtEl>
                                          <p:spTgt spid="8195">
                                            <p:txEl>
                                              <p:pRg st="5" end="5"/>
                                            </p:txEl>
                                          </p:spTgt>
                                        </p:tgtEl>
                                      </p:cBhvr>
                                    </p:animEffect>
                                    <p:anim calcmode="lin" valueType="num">
                                      <p:cBhvr>
                                        <p:cTn id="22"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normAutofit/>
          </a:bodyPr>
          <a:lstStyle/>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3200" b="1" dirty="0" smtClean="0">
                <a:latin typeface="Arial" panose="020B0604020202020204" pitchFamily="34" charset="0"/>
                <a:cs typeface="Arial" panose="020B0604020202020204" pitchFamily="34" charset="0"/>
              </a:rPr>
              <a:t>Idealism </a:t>
            </a:r>
            <a:r>
              <a:rPr lang="en-US" sz="2800" dirty="0" smtClean="0">
                <a:latin typeface="Arial" panose="020B0604020202020204" pitchFamily="34" charset="0"/>
                <a:cs typeface="Arial" panose="020B0604020202020204" pitchFamily="34" charset="0"/>
              </a:rPr>
              <a:t>asserts that physical matter does not exist, and that all reality exists only in the mind – and so is the </a:t>
            </a:r>
            <a:r>
              <a:rPr lang="en-US" sz="2800" i="1" dirty="0" smtClean="0">
                <a:latin typeface="Arial" panose="020B0604020202020204" pitchFamily="34" charset="0"/>
                <a:cs typeface="Arial" panose="020B0604020202020204" pitchFamily="34" charset="0"/>
              </a:rPr>
              <a:t>exact opposite </a:t>
            </a:r>
            <a:r>
              <a:rPr lang="en-US" sz="2800" dirty="0" smtClean="0">
                <a:latin typeface="Arial" panose="020B0604020202020204" pitchFamily="34" charset="0"/>
                <a:cs typeface="Arial" panose="020B0604020202020204" pitchFamily="34" charset="0"/>
              </a:rPr>
              <a:t>of materialism.</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400" dirty="0" smtClean="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dirty="0" smtClean="0">
                <a:latin typeface="Arial" panose="020B0604020202020204" pitchFamily="34" charset="0"/>
                <a:cs typeface="Arial" panose="020B0604020202020204" pitchFamily="34" charset="0"/>
              </a:rPr>
              <a:t>Bishop George Berkeley (1685-1753) proposed that for a thing to exist it must be either a </a:t>
            </a:r>
            <a:r>
              <a:rPr lang="en-US" sz="2800" i="1" dirty="0" smtClean="0">
                <a:latin typeface="Arial" panose="020B0604020202020204" pitchFamily="34" charset="0"/>
                <a:cs typeface="Arial" panose="020B0604020202020204" pitchFamily="34" charset="0"/>
              </a:rPr>
              <a:t>perceiver</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Descarte’s</a:t>
            </a:r>
            <a:r>
              <a:rPr lang="en-US" sz="2800" dirty="0" smtClean="0">
                <a:latin typeface="Arial" panose="020B0604020202020204" pitchFamily="34" charset="0"/>
                <a:cs typeface="Arial" panose="020B0604020202020204" pitchFamily="34" charset="0"/>
              </a:rPr>
              <a:t> </a:t>
            </a:r>
            <a:r>
              <a:rPr lang="en-US" sz="2800" i="1" dirty="0" smtClean="0">
                <a:latin typeface="Arial" panose="020B0604020202020204" pitchFamily="34" charset="0"/>
                <a:cs typeface="Arial" panose="020B0604020202020204" pitchFamily="34" charset="0"/>
              </a:rPr>
              <a:t>“</a:t>
            </a:r>
            <a:r>
              <a:rPr lang="en-US" sz="2800" i="1" dirty="0" err="1" smtClean="0">
                <a:latin typeface="Arial" panose="020B0604020202020204" pitchFamily="34" charset="0"/>
                <a:cs typeface="Arial" panose="020B0604020202020204" pitchFamily="34" charset="0"/>
              </a:rPr>
              <a:t>cognito</a:t>
            </a:r>
            <a:r>
              <a:rPr lang="en-US" sz="2800" i="1" dirty="0" smtClean="0">
                <a:latin typeface="Arial" panose="020B0604020202020204" pitchFamily="34" charset="0"/>
                <a:cs typeface="Arial" panose="020B0604020202020204" pitchFamily="34" charset="0"/>
              </a:rPr>
              <a:t> ergo sum”) </a:t>
            </a:r>
            <a:r>
              <a:rPr lang="en-US" sz="2800" dirty="0" smtClean="0">
                <a:latin typeface="Arial" panose="020B0604020202020204" pitchFamily="34" charset="0"/>
                <a:cs typeface="Arial" panose="020B0604020202020204" pitchFamily="34" charset="0"/>
              </a:rPr>
              <a:t>or an </a:t>
            </a:r>
            <a:r>
              <a:rPr lang="en-US" sz="2800" i="1" dirty="0" smtClean="0">
                <a:latin typeface="Arial" panose="020B0604020202020204" pitchFamily="34" charset="0"/>
                <a:cs typeface="Arial" panose="020B0604020202020204" pitchFamily="34" charset="0"/>
              </a:rPr>
              <a:t>idea perceived </a:t>
            </a:r>
            <a:r>
              <a:rPr lang="en-US" sz="2800" dirty="0" smtClean="0">
                <a:latin typeface="Arial" panose="020B0604020202020204" pitchFamily="34" charset="0"/>
                <a:cs typeface="Arial" panose="020B0604020202020204" pitchFamily="34" charset="0"/>
              </a:rPr>
              <a:t>by the mind of the perceiver.  </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400" dirty="0" smtClean="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dirty="0" smtClean="0">
                <a:latin typeface="Arial" panose="020B0604020202020204" pitchFamily="34" charset="0"/>
                <a:cs typeface="Arial" panose="020B0604020202020204" pitchFamily="34" charset="0"/>
              </a:rPr>
              <a:t>Berkeley denied that any matter exists outside a perceiving mind, but insisted that what exists inside the perceiving mind is nonetheless </a:t>
            </a:r>
            <a:r>
              <a:rPr lang="en-US" sz="2800" i="1" dirty="0" smtClean="0">
                <a:latin typeface="Arial" panose="020B0604020202020204" pitchFamily="34" charset="0"/>
                <a:cs typeface="Arial" panose="020B0604020202020204" pitchFamily="34" charset="0"/>
              </a:rPr>
              <a:t>real</a:t>
            </a:r>
            <a:r>
              <a:rPr lang="en-US" sz="2800" dirty="0" smtClean="0">
                <a:latin typeface="Arial" panose="020B0604020202020204" pitchFamily="34" charset="0"/>
                <a:cs typeface="Arial" panose="020B0604020202020204" pitchFamily="34" charset="0"/>
              </a:rPr>
              <a:t>.</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400" dirty="0" smtClean="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dirty="0" smtClean="0">
                <a:latin typeface="Arial" panose="020B0604020202020204" pitchFamily="34" charset="0"/>
                <a:cs typeface="Arial" panose="020B0604020202020204" pitchFamily="34" charset="0"/>
              </a:rPr>
              <a:t>The world, then, is not made of </a:t>
            </a:r>
            <a:r>
              <a:rPr lang="en-US" sz="2800" i="1" dirty="0" smtClean="0">
                <a:latin typeface="Arial" panose="020B0604020202020204" pitchFamily="34" charset="0"/>
                <a:cs typeface="Arial" panose="020B0604020202020204" pitchFamily="34" charset="0"/>
              </a:rPr>
              <a:t>matter</a:t>
            </a:r>
            <a:r>
              <a:rPr lang="en-US" sz="2800" dirty="0" smtClean="0">
                <a:latin typeface="Arial" panose="020B0604020202020204" pitchFamily="34" charset="0"/>
                <a:cs typeface="Arial" panose="020B0604020202020204" pitchFamily="34" charset="0"/>
              </a:rPr>
              <a:t>, but of ideas – and ultimately these ideas exist in the mind of God, over and above their presence in 			our minds.</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2600" dirty="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2600" i="1"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endParaRPr lang="en-US" sz="2600" i="1" dirty="0" smtClean="0">
              <a:latin typeface="Arial" panose="020B0604020202020204" pitchFamily="34" charset="0"/>
              <a:cs typeface="Arial" panose="020B0604020202020204" pitchFamily="34" charset="0"/>
            </a:endParaRP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26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849313" lvl="1" indent="-457200"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In support of Idealism:</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There is nothing in idealism that is inherently contrary to Christian belief.</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Idealism affirms the existence of universal “forms,” though it views them as existing in the mind of God.</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Because what we perceive is not the real world (Locke’s </a:t>
            </a:r>
            <a:r>
              <a:rPr lang="en-US" altLang="en-US" sz="2400" i="1" smtClean="0">
                <a:latin typeface="Arial" charset="0"/>
                <a:cs typeface="Arial" charset="0"/>
              </a:rPr>
              <a:t>representational theory of perception</a:t>
            </a:r>
            <a:r>
              <a:rPr lang="en-US" altLang="en-US" sz="2400" smtClean="0">
                <a:latin typeface="Arial" charset="0"/>
                <a:cs typeface="Arial" charset="0"/>
              </a:rPr>
              <a:t>), but only our </a:t>
            </a:r>
            <a:r>
              <a:rPr lang="en-US" altLang="en-US" sz="2400" i="1" smtClean="0">
                <a:latin typeface="Arial" charset="0"/>
                <a:cs typeface="Arial" charset="0"/>
              </a:rPr>
              <a:t>perception</a:t>
            </a:r>
            <a:r>
              <a:rPr lang="en-US" altLang="en-US" sz="2400" smtClean="0">
                <a:latin typeface="Arial" charset="0"/>
                <a:cs typeface="Arial" charset="0"/>
              </a:rPr>
              <a:t> of what exists in the world – and we in fact cannot even conceive of any mind-independent objects – the existence of physical matter is unnecessary and even absurd.</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If the apparent conflict between a </a:t>
            </a:r>
            <a:r>
              <a:rPr lang="en-US" altLang="en-US" sz="2400" i="1" smtClean="0">
                <a:latin typeface="Arial" charset="0"/>
                <a:cs typeface="Arial" charset="0"/>
              </a:rPr>
              <a:t>real </a:t>
            </a:r>
            <a:r>
              <a:rPr lang="en-US" altLang="en-US" sz="2400" smtClean="0">
                <a:latin typeface="Arial" charset="0"/>
                <a:cs typeface="Arial" charset="0"/>
              </a:rPr>
              <a:t>world and our </a:t>
            </a:r>
            <a:r>
              <a:rPr lang="en-US" altLang="en-US" sz="2400" i="1" smtClean="0">
                <a:latin typeface="Arial" charset="0"/>
                <a:cs typeface="Arial" charset="0"/>
              </a:rPr>
              <a:t>perception</a:t>
            </a:r>
            <a:r>
              <a:rPr lang="en-US" altLang="en-US" sz="2400" smtClean="0">
                <a:latin typeface="Arial" charset="0"/>
                <a:cs typeface="Arial" charset="0"/>
              </a:rPr>
              <a:t> of it does not in fact exist, then the skepticism that arose from our unproven perceptions (i.e., Hume) is defeated.</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We can remove the idea of a material world from our 		conception of reality and the world we 					experience will be unchanged.</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Effect transition="in" filter="fade">
                                      <p:cBhvr>
                                        <p:cTn id="42" dur="1000"/>
                                        <p:tgtEl>
                                          <p:spTgt spid="8195">
                                            <p:txEl>
                                              <p:pRg st="5" end="5"/>
                                            </p:txEl>
                                          </p:spTgt>
                                        </p:tgtEl>
                                      </p:cBhvr>
                                    </p:animEffect>
                                    <p:anim calcmode="lin" valueType="num">
                                      <p:cBhvr>
                                        <p:cTn id="4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849313" lvl="1" indent="-457200"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Problems with Idealism:</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Most arguments for idealism hinge on the representational theory of perception, so arguments in favor are weakened if we assume a different mode of perception.</a:t>
            </a:r>
          </a:p>
          <a:p>
            <a:pPr marL="1087438" lvl="2" indent="-457200" eaLnBrk="1" hangingPunct="1">
              <a:lnSpc>
                <a:spcPct val="90000"/>
              </a:lnSpc>
              <a:spcBef>
                <a:spcPts val="325"/>
              </a:spcBef>
              <a:buClr>
                <a:schemeClr val="tx1"/>
              </a:buClr>
              <a:buSzPct val="80000"/>
              <a:buFont typeface="Wingdings" pitchFamily="2" charset="2"/>
              <a:buChar char="Ø"/>
            </a:pPr>
            <a:endParaRPr lang="en-US" altLang="en-US" sz="400"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Some philosophers favor </a:t>
            </a:r>
            <a:r>
              <a:rPr lang="en-US" altLang="en-US" sz="2400" i="1" smtClean="0">
                <a:latin typeface="Arial" charset="0"/>
                <a:cs typeface="Arial" charset="0"/>
              </a:rPr>
              <a:t>direct realism </a:t>
            </a:r>
            <a:r>
              <a:rPr lang="en-US" altLang="en-US" sz="2400" smtClean="0">
                <a:latin typeface="Arial" charset="0"/>
                <a:cs typeface="Arial" charset="0"/>
              </a:rPr>
              <a:t>– which proposes that we experience external, material objects immediately and directly, rather than representationally, as ideas.  If this is correct, idealism falls.</a:t>
            </a:r>
          </a:p>
          <a:p>
            <a:pPr marL="1087438" lvl="2" indent="-457200" eaLnBrk="1" hangingPunct="1">
              <a:lnSpc>
                <a:spcPct val="90000"/>
              </a:lnSpc>
              <a:spcBef>
                <a:spcPts val="325"/>
              </a:spcBef>
              <a:buClr>
                <a:schemeClr val="tx1"/>
              </a:buClr>
              <a:buSzPct val="80000"/>
              <a:buFont typeface="Wingdings" pitchFamily="2" charset="2"/>
              <a:buChar char="Ø"/>
            </a:pPr>
            <a:endParaRPr lang="en-US" altLang="en-US" sz="400"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Direct realism maintains that while there are </a:t>
            </a:r>
            <a:r>
              <a:rPr lang="en-US" altLang="en-US" sz="2400" i="1" smtClean="0">
                <a:latin typeface="Arial" charset="0"/>
                <a:cs typeface="Arial" charset="0"/>
              </a:rPr>
              <a:t>causal intermediaries</a:t>
            </a:r>
            <a:r>
              <a:rPr lang="en-US" altLang="en-US" sz="2400" smtClean="0">
                <a:latin typeface="Arial" charset="0"/>
                <a:cs typeface="Arial" charset="0"/>
              </a:rPr>
              <a:t> in our perceptions (the retinas and optic nerves in our eyes, the nerve endings in our fingers, etc.), we are unaware of these intermediaries and so our experience of the external world is </a:t>
            </a:r>
            <a:r>
              <a:rPr lang="en-US" altLang="en-US" sz="2400" i="1" smtClean="0">
                <a:latin typeface="Arial" charset="0"/>
                <a:cs typeface="Arial" charset="0"/>
              </a:rPr>
              <a:t>directly about </a:t>
            </a:r>
            <a:r>
              <a:rPr lang="en-US" altLang="en-US" sz="2400" smtClean="0">
                <a:latin typeface="Arial" charset="0"/>
                <a:cs typeface="Arial" charset="0"/>
              </a:rPr>
              <a:t>the physical world, and not just </a:t>
            </a:r>
            <a:r>
              <a:rPr lang="en-US" altLang="en-US" sz="2400" i="1" smtClean="0">
                <a:latin typeface="Arial" charset="0"/>
                <a:cs typeface="Arial" charset="0"/>
              </a:rPr>
              <a:t>ideas about</a:t>
            </a:r>
            <a:r>
              <a:rPr lang="en-US" altLang="en-US" sz="2400" smtClean="0">
                <a:latin typeface="Arial" charset="0"/>
                <a:cs typeface="Arial" charset="0"/>
              </a:rPr>
              <a:t> the world.</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3" end="3"/>
                                            </p:txEl>
                                          </p:spTgt>
                                        </p:tgtEl>
                                        <p:attrNameLst>
                                          <p:attrName>style.visibility</p:attrName>
                                        </p:attrNameLst>
                                      </p:cBhvr>
                                      <p:to>
                                        <p:strVal val="visible"/>
                                      </p:to>
                                    </p:set>
                                    <p:animEffect transition="in" filter="fade">
                                      <p:cBhvr>
                                        <p:cTn id="14" dur="1000"/>
                                        <p:tgtEl>
                                          <p:spTgt spid="8195">
                                            <p:txEl>
                                              <p:pRg st="3" end="3"/>
                                            </p:txEl>
                                          </p:spTgt>
                                        </p:tgtEl>
                                      </p:cBhvr>
                                    </p:animEffect>
                                    <p:anim calcmode="lin" valueType="num">
                                      <p:cBhvr>
                                        <p:cTn id="1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animEffect transition="in" filter="fade">
                                      <p:cBhvr>
                                        <p:cTn id="21" dur="1000"/>
                                        <p:tgtEl>
                                          <p:spTgt spid="8195">
                                            <p:txEl>
                                              <p:pRg st="5" end="5"/>
                                            </p:txEl>
                                          </p:spTgt>
                                        </p:tgtEl>
                                      </p:cBhvr>
                                    </p:animEffect>
                                    <p:anim calcmode="lin" valueType="num">
                                      <p:cBhvr>
                                        <p:cTn id="22"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91600" cy="6553200"/>
          </a:xfrm>
        </p:spPr>
        <p:txBody>
          <a:bodyPr/>
          <a:lstStyle/>
          <a:p>
            <a:pPr marL="849313" lvl="1" indent="-457200"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How we understand &amp; describe the world</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Both Dualism and Idealism propose the existence of </a:t>
            </a:r>
            <a:r>
              <a:rPr lang="en-US" altLang="en-US" sz="2400" i="1" smtClean="0">
                <a:latin typeface="Arial" charset="0"/>
                <a:cs typeface="Arial" charset="0"/>
              </a:rPr>
              <a:t>“universals” </a:t>
            </a:r>
            <a:r>
              <a:rPr lang="en-US" altLang="en-US" sz="2400" smtClean="0">
                <a:latin typeface="Arial" charset="0"/>
                <a:cs typeface="Arial" charset="0"/>
              </a:rPr>
              <a:t>– the immutable abstract “forms” that exist outside space and time.  (like “dogness” or “chairness”)</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i="1" smtClean="0">
                <a:latin typeface="Arial" charset="0"/>
                <a:cs typeface="Arial" charset="0"/>
              </a:rPr>
              <a:t>Concrete objects </a:t>
            </a:r>
            <a:r>
              <a:rPr lang="en-US" altLang="en-US" sz="2400" smtClean="0">
                <a:latin typeface="Arial" charset="0"/>
                <a:cs typeface="Arial" charset="0"/>
              </a:rPr>
              <a:t>exist in the physical world</a:t>
            </a:r>
            <a:r>
              <a:rPr lang="en-US" altLang="en-US" sz="2400" i="1" smtClean="0">
                <a:latin typeface="Arial" charset="0"/>
                <a:cs typeface="Arial" charset="0"/>
              </a:rPr>
              <a:t>; abstract objects </a:t>
            </a:r>
            <a:r>
              <a:rPr lang="en-US" altLang="en-US" sz="2400" smtClean="0">
                <a:latin typeface="Arial" charset="0"/>
                <a:cs typeface="Arial" charset="0"/>
              </a:rPr>
              <a:t>(or </a:t>
            </a:r>
            <a:r>
              <a:rPr lang="en-US" altLang="en-US" sz="2400" i="1" smtClean="0">
                <a:latin typeface="Arial" charset="0"/>
                <a:cs typeface="Arial" charset="0"/>
              </a:rPr>
              <a:t>concepts</a:t>
            </a:r>
            <a:r>
              <a:rPr lang="en-US" altLang="en-US" sz="2400" smtClean="0">
                <a:latin typeface="Arial" charset="0"/>
                <a:cs typeface="Arial" charset="0"/>
              </a:rPr>
              <a:t>) do not exist in the physical world.</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i="1" smtClean="0">
                <a:latin typeface="Arial" charset="0"/>
                <a:cs typeface="Arial" charset="0"/>
              </a:rPr>
              <a:t>Properties</a:t>
            </a:r>
            <a:r>
              <a:rPr lang="en-US" altLang="en-US" sz="2400" smtClean="0">
                <a:latin typeface="Arial" charset="0"/>
                <a:cs typeface="Arial" charset="0"/>
              </a:rPr>
              <a:t> are the characteristics or qualities of a thing.</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i="1" smtClean="0">
                <a:latin typeface="Arial" charset="0"/>
                <a:cs typeface="Arial" charset="0"/>
              </a:rPr>
              <a:t>Relations</a:t>
            </a:r>
            <a:r>
              <a:rPr lang="en-US" altLang="en-US" sz="2400" smtClean="0">
                <a:latin typeface="Arial" charset="0"/>
                <a:cs typeface="Arial" charset="0"/>
              </a:rPr>
              <a:t> are another kinds of universal that reflect how things are in relationship to one another (including relative size, direction, age, etc.).</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When we describe the presence specific </a:t>
            </a:r>
            <a:r>
              <a:rPr lang="en-US" altLang="en-US" sz="2400" i="1" smtClean="0">
                <a:latin typeface="Arial" charset="0"/>
                <a:cs typeface="Arial" charset="0"/>
              </a:rPr>
              <a:t>relations</a:t>
            </a:r>
            <a:r>
              <a:rPr lang="en-US" altLang="en-US" sz="2400" smtClean="0">
                <a:latin typeface="Arial" charset="0"/>
                <a:cs typeface="Arial" charset="0"/>
              </a:rPr>
              <a:t> between objects, we express </a:t>
            </a:r>
            <a:r>
              <a:rPr lang="en-US" altLang="en-US" sz="2400" i="1" smtClean="0">
                <a:latin typeface="Arial" charset="0"/>
                <a:cs typeface="Arial" charset="0"/>
              </a:rPr>
              <a:t>relational properties</a:t>
            </a:r>
            <a:r>
              <a:rPr lang="en-US" altLang="en-US" sz="2400" smtClean="0">
                <a:latin typeface="Arial" charset="0"/>
                <a:cs typeface="Arial" charset="0"/>
              </a:rPr>
              <a:t>.</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Propositions are another kind of universal which is the content or meaning of a statement about an object.</a:t>
            </a:r>
          </a:p>
          <a:p>
            <a:pPr marL="1087438" lvl="2" indent="-457200" eaLnBrk="1" hangingPunct="1">
              <a:lnSpc>
                <a:spcPct val="90000"/>
              </a:lnSpc>
              <a:spcBef>
                <a:spcPts val="325"/>
              </a:spcBef>
              <a:buClr>
                <a:schemeClr val="tx1"/>
              </a:buClr>
              <a:buSzPct val="80000"/>
              <a:buFont typeface="Wingdings" pitchFamily="2" charset="2"/>
              <a:buChar char="Ø"/>
            </a:pPr>
            <a:r>
              <a:rPr lang="en-US" altLang="en-US" sz="2400" smtClean="0">
                <a:latin typeface="Arial" charset="0"/>
                <a:cs typeface="Arial" charset="0"/>
              </a:rPr>
              <a:t>Object “have” </a:t>
            </a:r>
            <a:r>
              <a:rPr lang="en-US" altLang="en-US" sz="2400" i="1" smtClean="0">
                <a:latin typeface="Arial" charset="0"/>
                <a:cs typeface="Arial" charset="0"/>
              </a:rPr>
              <a:t>properties</a:t>
            </a:r>
            <a:r>
              <a:rPr lang="en-US" altLang="en-US" sz="2400" smtClean="0">
                <a:latin typeface="Arial" charset="0"/>
                <a:cs typeface="Arial" charset="0"/>
              </a:rPr>
              <a:t>; they “stand in” certain </a:t>
            </a:r>
            <a:r>
              <a:rPr lang="en-US" altLang="en-US" sz="2400" i="1" smtClean="0">
                <a:latin typeface="Arial" charset="0"/>
                <a:cs typeface="Arial" charset="0"/>
              </a:rPr>
              <a:t>relations</a:t>
            </a:r>
            <a:r>
              <a:rPr lang="en-US" altLang="en-US" sz="2400" smtClean="0">
                <a:latin typeface="Arial" charset="0"/>
                <a:cs typeface="Arial" charset="0"/>
              </a:rPr>
              <a:t>; 	and they “express” certain </a:t>
            </a:r>
            <a:r>
              <a:rPr lang="en-US" altLang="en-US" sz="2400" i="1" smtClean="0">
                <a:latin typeface="Arial" charset="0"/>
                <a:cs typeface="Arial" charset="0"/>
              </a:rPr>
              <a:t>propositions</a:t>
            </a:r>
            <a:r>
              <a:rPr lang="en-US" altLang="en-US" sz="2400" smtClean="0">
                <a:latin typeface="Arial" charset="0"/>
                <a:cs typeface="Arial" charset="0"/>
              </a:rPr>
              <a:t>.</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Effect transition="in" filter="fade">
                                      <p:cBhvr>
                                        <p:cTn id="42" dur="1000"/>
                                        <p:tgtEl>
                                          <p:spTgt spid="8195">
                                            <p:txEl>
                                              <p:pRg st="5" end="5"/>
                                            </p:txEl>
                                          </p:spTgt>
                                        </p:tgtEl>
                                      </p:cBhvr>
                                    </p:animEffect>
                                    <p:anim calcmode="lin" valueType="num">
                                      <p:cBhvr>
                                        <p:cTn id="4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Effect transition="in" filter="fade">
                                      <p:cBhvr>
                                        <p:cTn id="49" dur="1000"/>
                                        <p:tgtEl>
                                          <p:spTgt spid="8195">
                                            <p:txEl>
                                              <p:pRg st="6" end="6"/>
                                            </p:txEl>
                                          </p:spTgt>
                                        </p:tgtEl>
                                      </p:cBhvr>
                                    </p:animEffect>
                                    <p:anim calcmode="lin" valueType="num">
                                      <p:cBhvr>
                                        <p:cTn id="50"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8195">
                                            <p:txEl>
                                              <p:pRg st="7" end="7"/>
                                            </p:txEl>
                                          </p:spTgt>
                                        </p:tgtEl>
                                        <p:attrNameLst>
                                          <p:attrName>style.visibility</p:attrName>
                                        </p:attrNameLst>
                                      </p:cBhvr>
                                      <p:to>
                                        <p:strVal val="visible"/>
                                      </p:to>
                                    </p:set>
                                    <p:animEffect transition="in" filter="fade">
                                      <p:cBhvr>
                                        <p:cTn id="56" dur="1000"/>
                                        <p:tgtEl>
                                          <p:spTgt spid="8195">
                                            <p:txEl>
                                              <p:pRg st="7" end="7"/>
                                            </p:txEl>
                                          </p:spTgt>
                                        </p:tgtEl>
                                      </p:cBhvr>
                                    </p:animEffect>
                                    <p:anim calcmode="lin" valueType="num">
                                      <p:cBhvr>
                                        <p:cTn id="57"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normAutofit lnSpcReduction="10000"/>
          </a:bodyPr>
          <a:lstStyle/>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400" dirty="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i="1" dirty="0" smtClean="0">
                <a:latin typeface="Arial" panose="020B0604020202020204" pitchFamily="34" charset="0"/>
                <a:cs typeface="Arial" panose="020B0604020202020204" pitchFamily="34" charset="0"/>
              </a:rPr>
              <a:t>Extreme Nominalism</a:t>
            </a:r>
            <a:r>
              <a:rPr lang="en-US" sz="2800" dirty="0" smtClean="0">
                <a:latin typeface="Arial" panose="020B0604020202020204" pitchFamily="34" charset="0"/>
                <a:cs typeface="Arial" panose="020B0604020202020204" pitchFamily="34" charset="0"/>
              </a:rPr>
              <a:t> is one type of materialism that denies the existence of properties and relations altogether, believing instead </a:t>
            </a:r>
            <a:r>
              <a:rPr lang="en-US" sz="2800" u="sng" dirty="0" smtClean="0">
                <a:latin typeface="Arial" panose="020B0604020202020204" pitchFamily="34" charset="0"/>
                <a:cs typeface="Arial" panose="020B0604020202020204" pitchFamily="34" charset="0"/>
              </a:rPr>
              <a:t>only</a:t>
            </a:r>
            <a:r>
              <a:rPr lang="en-US" sz="2800" dirty="0" smtClean="0">
                <a:latin typeface="Arial" panose="020B0604020202020204" pitchFamily="34" charset="0"/>
                <a:cs typeface="Arial" panose="020B0604020202020204" pitchFamily="34" charset="0"/>
              </a:rPr>
              <a:t> in concrete objects.  Instead it proposes that all objects simply belong to “sets” of things that we have decided to group together.</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i="1" dirty="0" smtClean="0">
                <a:latin typeface="Arial" panose="020B0604020202020204" pitchFamily="34" charset="0"/>
                <a:cs typeface="Arial" panose="020B0604020202020204" pitchFamily="34" charset="0"/>
              </a:rPr>
              <a:t>Moderate Nominalism (Trope Theory) </a:t>
            </a:r>
            <a:r>
              <a:rPr lang="en-US" sz="2800" dirty="0" smtClean="0">
                <a:latin typeface="Arial" panose="020B0604020202020204" pitchFamily="34" charset="0"/>
                <a:cs typeface="Arial" panose="020B0604020202020204" pitchFamily="34" charset="0"/>
              </a:rPr>
              <a:t>admits the existence of properties, but  maintains that each abstract property (or </a:t>
            </a:r>
            <a:r>
              <a:rPr lang="en-US" sz="2800" i="1" dirty="0" smtClean="0">
                <a:latin typeface="Arial" panose="020B0604020202020204" pitchFamily="34" charset="0"/>
                <a:cs typeface="Arial" panose="020B0604020202020204" pitchFamily="34" charset="0"/>
              </a:rPr>
              <a:t>trope</a:t>
            </a:r>
            <a:r>
              <a:rPr lang="en-US" sz="2800" dirty="0" smtClean="0">
                <a:latin typeface="Arial" panose="020B0604020202020204" pitchFamily="34" charset="0"/>
                <a:cs typeface="Arial" panose="020B0604020202020204" pitchFamily="34" charset="0"/>
              </a:rPr>
              <a:t>) defines each object as a </a:t>
            </a:r>
            <a:r>
              <a:rPr lang="en-US" sz="2800" i="1" dirty="0" smtClean="0">
                <a:latin typeface="Arial" panose="020B0604020202020204" pitchFamily="34" charset="0"/>
                <a:cs typeface="Arial" panose="020B0604020202020204" pitchFamily="34" charset="0"/>
              </a:rPr>
              <a:t>completely separate entity</a:t>
            </a:r>
            <a:r>
              <a:rPr lang="en-US" sz="2800" dirty="0" smtClean="0">
                <a:latin typeface="Arial" panose="020B0604020202020204" pitchFamily="34" charset="0"/>
                <a:cs typeface="Arial" panose="020B0604020202020204" pitchFamily="34" charset="0"/>
              </a:rPr>
              <a:t>.  Platonism, by comparison, sees all red apples as reflecting a universal property of “redness;” while Trope Theory sees every red apple as a discreet object which we may or may not choose to gather together in  a “set” with other red apples, as their common “redness” is nothing more than a brute fact that cannot be explained.</a:t>
            </a:r>
            <a:endParaRPr lang="en-US" sz="26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0"/>
            <a:ext cx="8839200" cy="615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Philosophical Theology 1 </a:t>
            </a:r>
            <a:r>
              <a:rPr lang="en-US" altLang="en-US" sz="3600" b="1">
                <a:latin typeface="Arial" charset="0"/>
              </a:rPr>
              <a:t> (TH5) </a:t>
            </a:r>
          </a:p>
          <a:p>
            <a:pPr eaLnBrk="1" hangingPunct="1">
              <a:spcBef>
                <a:spcPct val="0"/>
              </a:spcBef>
              <a:buClrTx/>
              <a:buSzTx/>
              <a:buFontTx/>
              <a:buNone/>
            </a:pPr>
            <a:endParaRPr lang="en-US" altLang="en-US" sz="600" b="1">
              <a:latin typeface="Arial" charset="0"/>
            </a:endParaRPr>
          </a:p>
          <a:p>
            <a:pPr eaLnBrk="1" hangingPunct="1">
              <a:spcBef>
                <a:spcPct val="0"/>
              </a:spcBef>
              <a:buClrTx/>
              <a:buSzTx/>
              <a:buFontTx/>
              <a:buNone/>
            </a:pPr>
            <a:r>
              <a:rPr lang="en-US" altLang="en-US" sz="3200">
                <a:latin typeface="Arial" charset="0"/>
              </a:rPr>
              <a:t>Aug. 15 – Intro to Philosophical Theology; Logic</a:t>
            </a:r>
          </a:p>
          <a:p>
            <a:pPr eaLnBrk="1" hangingPunct="1">
              <a:spcBef>
                <a:spcPct val="0"/>
              </a:spcBef>
              <a:buClrTx/>
              <a:buSzTx/>
              <a:buFontTx/>
              <a:buNone/>
            </a:pPr>
            <a:r>
              <a:rPr lang="en-US" altLang="en-US" sz="3200">
                <a:latin typeface="Arial" charset="0"/>
              </a:rPr>
              <a:t>Aug. 22 – Truth &amp; Epistemology</a:t>
            </a:r>
          </a:p>
          <a:p>
            <a:pPr eaLnBrk="1" hangingPunct="1">
              <a:spcBef>
                <a:spcPct val="0"/>
              </a:spcBef>
              <a:buClrTx/>
              <a:buSzTx/>
              <a:buFontTx/>
              <a:buNone/>
            </a:pPr>
            <a:r>
              <a:rPr lang="en-US" altLang="en-US" sz="3200">
                <a:latin typeface="Arial" charset="0"/>
              </a:rPr>
              <a:t>Aug. 29 – Metaphysics</a:t>
            </a:r>
          </a:p>
          <a:p>
            <a:pPr eaLnBrk="1" hangingPunct="1">
              <a:spcBef>
                <a:spcPct val="0"/>
              </a:spcBef>
              <a:buClrTx/>
              <a:buSzTx/>
              <a:buFontTx/>
              <a:buNone/>
            </a:pPr>
            <a:r>
              <a:rPr lang="en-US" altLang="en-US" sz="3200">
                <a:latin typeface="Arial" charset="0"/>
              </a:rPr>
              <a:t>Sept. 5 – </a:t>
            </a:r>
            <a:r>
              <a:rPr lang="en-US" altLang="en-US" sz="3200" b="1" i="1">
                <a:latin typeface="Arial" charset="0"/>
              </a:rPr>
              <a:t>No Class </a:t>
            </a:r>
            <a:endParaRPr lang="en-US" altLang="en-US" sz="3200">
              <a:latin typeface="Arial" charset="0"/>
            </a:endParaRPr>
          </a:p>
          <a:p>
            <a:pPr eaLnBrk="1" hangingPunct="1">
              <a:spcBef>
                <a:spcPct val="0"/>
              </a:spcBef>
              <a:buClrTx/>
              <a:buSzTx/>
              <a:buFontTx/>
              <a:buNone/>
            </a:pPr>
            <a:r>
              <a:rPr lang="en-US" altLang="en-US" sz="3200">
                <a:latin typeface="Arial" charset="0"/>
              </a:rPr>
              <a:t>Sept. 12 – Philosophy of Religion; Philosophy of 	Science</a:t>
            </a:r>
          </a:p>
          <a:p>
            <a:pPr eaLnBrk="1" hangingPunct="1">
              <a:spcBef>
                <a:spcPct val="0"/>
              </a:spcBef>
              <a:buClrTx/>
              <a:buSzTx/>
              <a:buFontTx/>
              <a:buNone/>
            </a:pPr>
            <a:r>
              <a:rPr lang="en-US" altLang="en-US" sz="3200">
                <a:latin typeface="Arial" charset="0"/>
              </a:rPr>
              <a:t>Sept. 19 – Human Nature; Philosophy of 	Politics</a:t>
            </a:r>
          </a:p>
          <a:p>
            <a:pPr eaLnBrk="1" hangingPunct="1">
              <a:spcBef>
                <a:spcPct val="0"/>
              </a:spcBef>
              <a:buClrTx/>
              <a:buSzTx/>
              <a:buFontTx/>
              <a:buNone/>
            </a:pPr>
            <a:r>
              <a:rPr lang="en-US" altLang="en-US" sz="3200">
                <a:latin typeface="Arial" charset="0"/>
              </a:rPr>
              <a:t>Sept. 26 – Ethics: What is Right?; Aesthetics: 	What is Beautiful?</a:t>
            </a:r>
          </a:p>
          <a:p>
            <a:pPr eaLnBrk="1" hangingPunct="1">
              <a:spcBef>
                <a:spcPct val="0"/>
              </a:spcBef>
              <a:buClrTx/>
              <a:buSzTx/>
              <a:buFontTx/>
              <a:buNone/>
            </a:pPr>
            <a:r>
              <a:rPr lang="en-US" altLang="en-US" sz="3200">
                <a:latin typeface="Arial" charset="0"/>
              </a:rPr>
              <a:t>October 3 – Conclusion; Final Exam</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457200"/>
            <a:ext cx="8915400" cy="6553200"/>
          </a:xfrm>
        </p:spPr>
        <p:txBody>
          <a:bodyPr>
            <a:normAutofit fontScale="92500" lnSpcReduction="10000"/>
          </a:bodyPr>
          <a:lstStyle/>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400" dirty="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i="1" dirty="0" smtClean="0">
                <a:latin typeface="Arial" panose="020B0604020202020204" pitchFamily="34" charset="0"/>
                <a:cs typeface="Arial" panose="020B0604020202020204" pitchFamily="34" charset="0"/>
              </a:rPr>
              <a:t>Essences , or Essential Properties – </a:t>
            </a:r>
            <a:r>
              <a:rPr lang="en-US" sz="2800" dirty="0" smtClean="0">
                <a:latin typeface="Arial" panose="020B0604020202020204" pitchFamily="34" charset="0"/>
                <a:cs typeface="Arial" panose="020B0604020202020204" pitchFamily="34" charset="0"/>
              </a:rPr>
              <a:t>those universal properties without which a thing would not exist.  (</a:t>
            </a:r>
            <a:r>
              <a:rPr lang="en-US" sz="2800" i="1" dirty="0" smtClean="0">
                <a:latin typeface="Arial" panose="020B0604020202020204" pitchFamily="34" charset="0"/>
                <a:cs typeface="Arial" panose="020B0604020202020204" pitchFamily="34" charset="0"/>
              </a:rPr>
              <a:t>being a dog</a:t>
            </a:r>
            <a:r>
              <a:rPr lang="en-US" sz="2800" dirty="0" smtClean="0">
                <a:latin typeface="Arial" panose="020B0604020202020204" pitchFamily="34" charset="0"/>
                <a:cs typeface="Arial" panose="020B0604020202020204" pitchFamily="34" charset="0"/>
              </a:rPr>
              <a:t>, </a:t>
            </a:r>
            <a:r>
              <a:rPr lang="en-US" sz="2800" i="1" dirty="0" smtClean="0">
                <a:latin typeface="Arial" panose="020B0604020202020204" pitchFamily="34" charset="0"/>
                <a:cs typeface="Arial" panose="020B0604020202020204" pitchFamily="34" charset="0"/>
              </a:rPr>
              <a:t>being a human</a:t>
            </a:r>
            <a:r>
              <a:rPr lang="en-US" sz="2800" dirty="0" smtClean="0">
                <a:latin typeface="Arial" panose="020B0604020202020204" pitchFamily="34" charset="0"/>
                <a:cs typeface="Arial" panose="020B0604020202020204" pitchFamily="34" charset="0"/>
              </a:rPr>
              <a:t>, etc.)</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i="1" dirty="0" smtClean="0">
                <a:latin typeface="Arial" panose="020B0604020202020204" pitchFamily="34" charset="0"/>
                <a:cs typeface="Arial" panose="020B0604020202020204" pitchFamily="34" charset="0"/>
              </a:rPr>
              <a:t>Non-essential Properties </a:t>
            </a:r>
            <a:r>
              <a:rPr lang="en-US" sz="2800" dirty="0" smtClean="0">
                <a:latin typeface="Arial" panose="020B0604020202020204" pitchFamily="34" charset="0"/>
                <a:cs typeface="Arial" panose="020B0604020202020204" pitchFamily="34" charset="0"/>
              </a:rPr>
              <a:t>– those properties which are not necessary for the existence of a thing.  (</a:t>
            </a:r>
            <a:r>
              <a:rPr lang="en-US" sz="2800" i="1" dirty="0" smtClean="0">
                <a:latin typeface="Arial" panose="020B0604020202020204" pitchFamily="34" charset="0"/>
                <a:cs typeface="Arial" panose="020B0604020202020204" pitchFamily="34" charset="0"/>
              </a:rPr>
              <a:t>having red hair</a:t>
            </a:r>
            <a:r>
              <a:rPr lang="en-US" sz="2800" dirty="0" smtClean="0">
                <a:latin typeface="Arial" panose="020B0604020202020204" pitchFamily="34" charset="0"/>
                <a:cs typeface="Arial" panose="020B0604020202020204" pitchFamily="34" charset="0"/>
              </a:rPr>
              <a:t>, </a:t>
            </a:r>
            <a:r>
              <a:rPr lang="en-US" sz="2800" i="1" dirty="0" smtClean="0">
                <a:latin typeface="Arial" panose="020B0604020202020204" pitchFamily="34" charset="0"/>
                <a:cs typeface="Arial" panose="020B0604020202020204" pitchFamily="34" charset="0"/>
              </a:rPr>
              <a:t>being tall</a:t>
            </a:r>
            <a:r>
              <a:rPr lang="en-US" sz="2800" dirty="0" smtClean="0">
                <a:latin typeface="Arial" panose="020B0604020202020204" pitchFamily="34" charset="0"/>
                <a:cs typeface="Arial" panose="020B0604020202020204" pitchFamily="34" charset="0"/>
              </a:rPr>
              <a:t>, etc.)</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dirty="0" smtClean="0">
                <a:latin typeface="Arial" panose="020B0604020202020204" pitchFamily="34" charset="0"/>
                <a:cs typeface="Arial" panose="020B0604020202020204" pitchFamily="34" charset="0"/>
              </a:rPr>
              <a:t>Both extreme </a:t>
            </a:r>
            <a:r>
              <a:rPr lang="en-US" sz="2800" dirty="0">
                <a:latin typeface="Arial" panose="020B0604020202020204" pitchFamily="34" charset="0"/>
                <a:cs typeface="Arial" panose="020B0604020202020204" pitchFamily="34" charset="0"/>
              </a:rPr>
              <a:t>n</a:t>
            </a:r>
            <a:r>
              <a:rPr lang="en-US" sz="2800" dirty="0" smtClean="0">
                <a:latin typeface="Arial" panose="020B0604020202020204" pitchFamily="34" charset="0"/>
                <a:cs typeface="Arial" panose="020B0604020202020204" pitchFamily="34" charset="0"/>
              </a:rPr>
              <a:t>ominalism and trope theory reject the existence of universals, and so reject the idea of </a:t>
            </a:r>
            <a:r>
              <a:rPr lang="en-US" sz="2800" i="1" dirty="0" smtClean="0">
                <a:latin typeface="Arial" panose="020B0604020202020204" pitchFamily="34" charset="0"/>
                <a:cs typeface="Arial" panose="020B0604020202020204" pitchFamily="34" charset="0"/>
              </a:rPr>
              <a:t>essential properties.</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dirty="0" smtClean="0">
                <a:latin typeface="Arial" panose="020B0604020202020204" pitchFamily="34" charset="0"/>
                <a:cs typeface="Arial" panose="020B0604020202020204" pitchFamily="34" charset="0"/>
              </a:rPr>
              <a:t>The consequence of this rejection of essential properties has </a:t>
            </a:r>
            <a:r>
              <a:rPr lang="en-US" sz="2800" u="sng" dirty="0" smtClean="0">
                <a:latin typeface="Arial" panose="020B0604020202020204" pitchFamily="34" charset="0"/>
                <a:cs typeface="Arial" panose="020B0604020202020204" pitchFamily="34" charset="0"/>
              </a:rPr>
              <a:t>radical ethical consequences</a:t>
            </a:r>
            <a:r>
              <a:rPr lang="en-US" sz="2800" dirty="0" smtClean="0">
                <a:latin typeface="Arial" panose="020B0604020202020204" pitchFamily="34" charset="0"/>
                <a:cs typeface="Arial" panose="020B0604020202020204" pitchFamily="34" charset="0"/>
              </a:rPr>
              <a:t>.  If there are no essential differences between a person and a tree, there is no justification for valuing the life of a person over that of a tree.</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dirty="0" smtClean="0">
                <a:latin typeface="Arial" panose="020B0604020202020204" pitchFamily="34" charset="0"/>
                <a:cs typeface="Arial" panose="020B0604020202020204" pitchFamily="34" charset="0"/>
              </a:rPr>
              <a:t>We see this reflected in our culture – for example, if a fetus does not have an </a:t>
            </a:r>
            <a:r>
              <a:rPr lang="en-US" sz="2800" u="sng" dirty="0" smtClean="0">
                <a:latin typeface="Arial" panose="020B0604020202020204" pitchFamily="34" charset="0"/>
                <a:cs typeface="Arial" panose="020B0604020202020204" pitchFamily="34" charset="0"/>
              </a:rPr>
              <a:t>inherent</a:t>
            </a:r>
            <a:r>
              <a:rPr lang="en-US" sz="2800" dirty="0" smtClean="0">
                <a:latin typeface="Arial" panose="020B0604020202020204" pitchFamily="34" charset="0"/>
                <a:cs typeface="Arial" panose="020B0604020202020204" pitchFamily="34" charset="0"/>
              </a:rPr>
              <a:t> “personhood,” because personhood is </a:t>
            </a:r>
            <a:r>
              <a:rPr lang="en-US" sz="2800" i="1" dirty="0" smtClean="0">
                <a:latin typeface="Arial" panose="020B0604020202020204" pitchFamily="34" charset="0"/>
                <a:cs typeface="Arial" panose="020B0604020202020204" pitchFamily="34" charset="0"/>
              </a:rPr>
              <a:t>contingent rather than essential</a:t>
            </a:r>
            <a:r>
              <a:rPr lang="en-US" sz="2800" dirty="0" smtClean="0">
                <a:latin typeface="Arial" panose="020B0604020202020204" pitchFamily="34" charset="0"/>
                <a:cs typeface="Arial" panose="020B0604020202020204" pitchFamily="34" charset="0"/>
              </a:rPr>
              <a:t>, then there is no ethical reason why it must be treated as a “person” according to social custom.</a:t>
            </a:r>
            <a:endParaRPr lang="en-US" sz="26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3810"/>
            <a:ext cx="9067800" cy="529590"/>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5" end="5"/>
                                            </p:txEl>
                                          </p:spTgt>
                                        </p:tgtEl>
                                        <p:attrNameLst>
                                          <p:attrName>style.visibility</p:attrName>
                                        </p:attrNameLst>
                                      </p:cBhvr>
                                      <p:to>
                                        <p:strVal val="visible"/>
                                      </p:to>
                                    </p:set>
                                    <p:animEffect transition="in" filter="fade">
                                      <p:cBhvr>
                                        <p:cTn id="35" dur="1000"/>
                                        <p:tgtEl>
                                          <p:spTgt spid="8195">
                                            <p:txEl>
                                              <p:pRg st="5" end="5"/>
                                            </p:txEl>
                                          </p:spTgt>
                                        </p:tgtEl>
                                      </p:cBhvr>
                                    </p:animEffect>
                                    <p:anim calcmode="lin" valueType="num">
                                      <p:cBhvr>
                                        <p:cTn id="3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457200"/>
            <a:ext cx="8915400" cy="6553200"/>
          </a:xfrm>
        </p:spPr>
        <p:txBody>
          <a:bodyPr/>
          <a:lstStyle/>
          <a:p>
            <a:pPr marL="849313" lvl="1" indent="-457200"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marL="849313" lvl="1" indent="-457200" eaLnBrk="1" hangingPunct="1">
              <a:lnSpc>
                <a:spcPct val="90000"/>
              </a:lnSpc>
              <a:buClr>
                <a:schemeClr val="tx1"/>
              </a:buClr>
              <a:buSzPct val="80000"/>
              <a:buFont typeface="Wingdings" pitchFamily="2" charset="2"/>
              <a:buChar char="Ø"/>
            </a:pPr>
            <a:r>
              <a:rPr lang="en-US" altLang="en-US" sz="3200" b="1" smtClean="0">
                <a:latin typeface="Arial" charset="0"/>
                <a:cs typeface="Arial" charset="0"/>
              </a:rPr>
              <a:t>Conceptualism</a:t>
            </a:r>
            <a:r>
              <a:rPr lang="en-US" altLang="en-US" sz="2800" smtClean="0">
                <a:latin typeface="Arial" charset="0"/>
                <a:cs typeface="Arial" charset="0"/>
              </a:rPr>
              <a:t> – the view that all properties are only mental concepts, existing only in my mind, and not related to anything outside myself.</a:t>
            </a:r>
          </a:p>
          <a:p>
            <a:pPr marL="849313" lvl="1" indent="-457200"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Conceptualism is </a:t>
            </a:r>
            <a:r>
              <a:rPr lang="en-US" altLang="en-US" sz="2800" u="sng" smtClean="0">
                <a:latin typeface="Arial" charset="0"/>
                <a:cs typeface="Arial" charset="0"/>
              </a:rPr>
              <a:t>ultimately subjective</a:t>
            </a:r>
            <a:r>
              <a:rPr lang="en-US" altLang="en-US" sz="2800" smtClean="0">
                <a:latin typeface="Arial" charset="0"/>
                <a:cs typeface="Arial" charset="0"/>
              </a:rPr>
              <a:t> – without a mind to create and hold the concept of properties, there are no properties and nothing would exist.</a:t>
            </a:r>
          </a:p>
          <a:p>
            <a:pPr marL="849313" lvl="1" indent="-457200"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Like nominalism, conceptualism cannot explain why we group things in the way we do.</a:t>
            </a:r>
          </a:p>
          <a:p>
            <a:pPr marL="849313" lvl="1" indent="-457200"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Unlike nominalism, some conceptualists do allow for the existence of God – proposing (as with Berkeleyan idealism) that the mind that contains the concepts may be God’s mind, and that (like Platonism) these divine ideas may include universal “forms” that we see reflected in real objects.  (humaness, dogness, etc.)</a:t>
            </a:r>
            <a:endParaRPr lang="en-US" altLang="en-US" sz="2600" smtClean="0">
              <a:latin typeface="Arial" charset="0"/>
              <a:cs typeface="Arial" charset="0"/>
            </a:endParaRPr>
          </a:p>
        </p:txBody>
      </p:sp>
      <p:sp>
        <p:nvSpPr>
          <p:cNvPr id="8194" name="Rectangle 2"/>
          <p:cNvSpPr>
            <a:spLocks noGrp="1" noChangeArrowheads="1"/>
          </p:cNvSpPr>
          <p:nvPr>
            <p:ph type="title"/>
          </p:nvPr>
        </p:nvSpPr>
        <p:spPr>
          <a:xfrm>
            <a:off x="76200" y="3810"/>
            <a:ext cx="9067800" cy="529590"/>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457200"/>
            <a:ext cx="8915400" cy="6553200"/>
          </a:xfrm>
        </p:spPr>
        <p:txBody>
          <a:bodyPr/>
          <a:lstStyle/>
          <a:p>
            <a:pPr marL="849313" lvl="1" indent="-457200"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marL="849313" lvl="1" indent="-457200" eaLnBrk="1" hangingPunct="1">
              <a:lnSpc>
                <a:spcPct val="90000"/>
              </a:lnSpc>
              <a:buClr>
                <a:schemeClr val="tx1"/>
              </a:buClr>
              <a:buSzPct val="80000"/>
              <a:buFont typeface="Wingdings" pitchFamily="2" charset="2"/>
              <a:buChar char="Ø"/>
            </a:pPr>
            <a:r>
              <a:rPr lang="en-US" altLang="en-US" sz="2800" b="1" smtClean="0">
                <a:latin typeface="Arial" charset="0"/>
                <a:cs typeface="Arial" charset="0"/>
              </a:rPr>
              <a:t>What are particular things?</a:t>
            </a:r>
          </a:p>
          <a:p>
            <a:pPr marL="849313" lvl="1" indent="-457200"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A </a:t>
            </a:r>
            <a:r>
              <a:rPr lang="en-US" altLang="en-US" sz="2800" i="1" smtClean="0">
                <a:latin typeface="Arial" charset="0"/>
                <a:cs typeface="Arial" charset="0"/>
              </a:rPr>
              <a:t>particular</a:t>
            </a:r>
            <a:r>
              <a:rPr lang="en-US" altLang="en-US" sz="2800" smtClean="0">
                <a:latin typeface="Arial" charset="0"/>
                <a:cs typeface="Arial" charset="0"/>
              </a:rPr>
              <a:t> is an individual thing of some kind – whether an inanimate object, a living organism, an artifact or a supernatural being.</a:t>
            </a:r>
          </a:p>
          <a:p>
            <a:pPr marL="849313" lvl="1" indent="-457200"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The </a:t>
            </a:r>
            <a:r>
              <a:rPr lang="en-US" altLang="en-US" sz="2800" i="1" smtClean="0">
                <a:latin typeface="Arial" charset="0"/>
                <a:cs typeface="Arial" charset="0"/>
              </a:rPr>
              <a:t>Principle of Indiscernability of Identicals </a:t>
            </a:r>
            <a:r>
              <a:rPr lang="en-US" altLang="en-US" sz="2800" smtClean="0">
                <a:latin typeface="Arial" charset="0"/>
                <a:cs typeface="Arial" charset="0"/>
              </a:rPr>
              <a:t>says that if two things are really only one thing (</a:t>
            </a:r>
            <a:r>
              <a:rPr lang="en-US" altLang="en-US" sz="2800" i="1" smtClean="0">
                <a:latin typeface="Arial" charset="0"/>
                <a:cs typeface="Arial" charset="0"/>
              </a:rPr>
              <a:t>numerical identity</a:t>
            </a:r>
            <a:r>
              <a:rPr lang="en-US" altLang="en-US" sz="2800" smtClean="0">
                <a:latin typeface="Arial" charset="0"/>
                <a:cs typeface="Arial" charset="0"/>
              </a:rPr>
              <a:t>), they will have the same properties in common. </a:t>
            </a:r>
            <a:r>
              <a:rPr lang="en-US" altLang="en-US" sz="2800" i="1" smtClean="0">
                <a:latin typeface="Arial" charset="0"/>
                <a:cs typeface="Arial" charset="0"/>
              </a:rPr>
              <a:t>(“Don’t be fooled by different names for the same thing.”)</a:t>
            </a:r>
          </a:p>
          <a:p>
            <a:pPr marL="849313" lvl="1" indent="-457200"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The </a:t>
            </a:r>
            <a:r>
              <a:rPr lang="en-US" altLang="en-US" sz="2800" i="1" smtClean="0">
                <a:latin typeface="Arial" charset="0"/>
                <a:cs typeface="Arial" charset="0"/>
              </a:rPr>
              <a:t>Principle of Identity of Indiscernables </a:t>
            </a:r>
            <a:r>
              <a:rPr lang="en-US" altLang="en-US" sz="2800" smtClean="0">
                <a:latin typeface="Arial" charset="0"/>
                <a:cs typeface="Arial" charset="0"/>
              </a:rPr>
              <a:t>says that if two or more objects have the same properties in common (</a:t>
            </a:r>
            <a:r>
              <a:rPr lang="en-US" altLang="en-US" sz="2800" i="1" smtClean="0">
                <a:latin typeface="Arial" charset="0"/>
                <a:cs typeface="Arial" charset="0"/>
              </a:rPr>
              <a:t>qualitative identity</a:t>
            </a:r>
            <a:r>
              <a:rPr lang="en-US" altLang="en-US" sz="2800" smtClean="0">
                <a:latin typeface="Arial" charset="0"/>
                <a:cs typeface="Arial" charset="0"/>
              </a:rPr>
              <a:t>), they are the same thing. </a:t>
            </a:r>
            <a:r>
              <a:rPr lang="en-US" altLang="en-US" sz="2800" i="1" smtClean="0">
                <a:latin typeface="Arial" charset="0"/>
                <a:cs typeface="Arial" charset="0"/>
              </a:rPr>
              <a:t>(“Just because two things appear to be the same does not mean they are the same.”)</a:t>
            </a:r>
          </a:p>
          <a:p>
            <a:pPr marL="849313" lvl="1" indent="-457200" eaLnBrk="1" hangingPunct="1">
              <a:lnSpc>
                <a:spcPct val="90000"/>
              </a:lnSpc>
              <a:buClr>
                <a:schemeClr val="tx1"/>
              </a:buClr>
              <a:buSzPct val="80000"/>
              <a:buFont typeface="Wingdings" pitchFamily="2" charset="2"/>
              <a:buChar char="Ø"/>
            </a:pPr>
            <a:endParaRPr lang="en-US" altLang="en-US" sz="2400" smtClean="0">
              <a:latin typeface="Arial" charset="0"/>
              <a:cs typeface="Arial" charset="0"/>
            </a:endParaRPr>
          </a:p>
        </p:txBody>
      </p:sp>
      <p:sp>
        <p:nvSpPr>
          <p:cNvPr id="8194" name="Rectangle 2"/>
          <p:cNvSpPr>
            <a:spLocks noGrp="1" noChangeArrowheads="1"/>
          </p:cNvSpPr>
          <p:nvPr>
            <p:ph type="title"/>
          </p:nvPr>
        </p:nvSpPr>
        <p:spPr>
          <a:xfrm>
            <a:off x="76200" y="3810"/>
            <a:ext cx="9067800" cy="529590"/>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3" end="3"/>
                                            </p:txEl>
                                          </p:spTgt>
                                        </p:tgtEl>
                                        <p:attrNameLst>
                                          <p:attrName>style.visibility</p:attrName>
                                        </p:attrNameLst>
                                      </p:cBhvr>
                                      <p:to>
                                        <p:strVal val="visible"/>
                                      </p:to>
                                    </p:set>
                                    <p:animEffect transition="in" filter="fade">
                                      <p:cBhvr>
                                        <p:cTn id="14" dur="1000"/>
                                        <p:tgtEl>
                                          <p:spTgt spid="8195">
                                            <p:txEl>
                                              <p:pRg st="3" end="3"/>
                                            </p:txEl>
                                          </p:spTgt>
                                        </p:tgtEl>
                                      </p:cBhvr>
                                    </p:animEffect>
                                    <p:anim calcmode="lin" valueType="num">
                                      <p:cBhvr>
                                        <p:cTn id="1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457200"/>
            <a:ext cx="8915400" cy="6553200"/>
          </a:xfrm>
        </p:spPr>
        <p:txBody>
          <a:bodyPr/>
          <a:lstStyle/>
          <a:p>
            <a:pPr marL="849313" lvl="1" indent="-457200"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marL="849313" lvl="1" indent="-457200" eaLnBrk="1" hangingPunct="1">
              <a:lnSpc>
                <a:spcPct val="90000"/>
              </a:lnSpc>
              <a:buClr>
                <a:schemeClr val="tx1"/>
              </a:buClr>
              <a:buSzPct val="80000"/>
              <a:buFont typeface="Wingdings" pitchFamily="2" charset="2"/>
              <a:buChar char="Ø"/>
            </a:pPr>
            <a:r>
              <a:rPr lang="en-US" altLang="en-US" sz="2800" b="1" i="1" smtClean="0">
                <a:latin typeface="Arial" charset="0"/>
                <a:cs typeface="Arial" charset="0"/>
              </a:rPr>
              <a:t>Bundle Theory </a:t>
            </a:r>
            <a:r>
              <a:rPr lang="en-US" altLang="en-US" sz="2800" smtClean="0">
                <a:latin typeface="Arial" charset="0"/>
                <a:cs typeface="Arial" charset="0"/>
              </a:rPr>
              <a:t>maintains that a particular thing is </a:t>
            </a:r>
            <a:r>
              <a:rPr lang="en-US" altLang="en-US" sz="2800" u="sng" smtClean="0">
                <a:latin typeface="Arial" charset="0"/>
                <a:cs typeface="Arial" charset="0"/>
              </a:rPr>
              <a:t>nothing more</a:t>
            </a:r>
            <a:r>
              <a:rPr lang="en-US" altLang="en-US" sz="2800" smtClean="0">
                <a:latin typeface="Arial" charset="0"/>
                <a:cs typeface="Arial" charset="0"/>
              </a:rPr>
              <a:t> than the sum of its properties (</a:t>
            </a:r>
            <a:r>
              <a:rPr lang="en-US" altLang="en-US" sz="2800" i="1" smtClean="0">
                <a:latin typeface="Arial" charset="0"/>
                <a:cs typeface="Arial" charset="0"/>
              </a:rPr>
              <a:t>rather than </a:t>
            </a:r>
            <a:r>
              <a:rPr lang="en-US" altLang="en-US" sz="2800" smtClean="0">
                <a:latin typeface="Arial" charset="0"/>
                <a:cs typeface="Arial" charset="0"/>
              </a:rPr>
              <a:t>the idea that properties are what a particular thing </a:t>
            </a:r>
            <a:r>
              <a:rPr lang="en-US" altLang="en-US" sz="2800" i="1" smtClean="0">
                <a:latin typeface="Arial" charset="0"/>
                <a:cs typeface="Arial" charset="0"/>
              </a:rPr>
              <a:t>has</a:t>
            </a:r>
            <a:r>
              <a:rPr lang="en-US" altLang="en-US" sz="2800" smtClean="0">
                <a:latin typeface="Arial" charset="0"/>
                <a:cs typeface="Arial" charset="0"/>
              </a:rPr>
              <a:t>).</a:t>
            </a:r>
          </a:p>
          <a:p>
            <a:pPr marL="849313" lvl="1" indent="-457200" eaLnBrk="1" hangingPunct="1">
              <a:lnSpc>
                <a:spcPct val="90000"/>
              </a:lnSpc>
              <a:buClr>
                <a:schemeClr val="tx1"/>
              </a:buClr>
              <a:buSzPct val="80000"/>
              <a:buFont typeface="Wingdings" pitchFamily="2" charset="2"/>
              <a:buChar char="Ø"/>
            </a:pPr>
            <a:r>
              <a:rPr lang="en-US" altLang="en-US" sz="2800" i="1" smtClean="0">
                <a:latin typeface="Arial" charset="0"/>
                <a:cs typeface="Arial" charset="0"/>
              </a:rPr>
              <a:t>Mereological Essentialism </a:t>
            </a:r>
            <a:r>
              <a:rPr lang="en-US" altLang="en-US" sz="2800" smtClean="0">
                <a:latin typeface="Arial" charset="0"/>
                <a:cs typeface="Arial" charset="0"/>
              </a:rPr>
              <a:t>is one aspect of bundle theory, which demands that every property of a particular thing is essential for that thing to exist, so there is no distinction between essential and accidental properties.  (</a:t>
            </a:r>
            <a:r>
              <a:rPr lang="en-US" altLang="en-US" sz="2800" i="1" smtClean="0">
                <a:latin typeface="Arial" charset="0"/>
                <a:cs typeface="Arial" charset="0"/>
              </a:rPr>
              <a:t>If </a:t>
            </a:r>
            <a:r>
              <a:rPr lang="en-US" altLang="en-US" sz="2800" i="1" u="sng" smtClean="0">
                <a:latin typeface="Arial" charset="0"/>
                <a:cs typeface="Arial" charset="0"/>
              </a:rPr>
              <a:t>anything</a:t>
            </a:r>
            <a:r>
              <a:rPr lang="en-US" altLang="en-US" sz="2800" i="1" smtClean="0">
                <a:latin typeface="Arial" charset="0"/>
                <a:cs typeface="Arial" charset="0"/>
              </a:rPr>
              <a:t> changes in the properties of a thing, it has become a completely new thing</a:t>
            </a:r>
            <a:r>
              <a:rPr lang="en-US" altLang="en-US" sz="2800" smtClean="0">
                <a:latin typeface="Arial" charset="0"/>
                <a:cs typeface="Arial" charset="0"/>
              </a:rPr>
              <a:t>.)</a:t>
            </a:r>
          </a:p>
          <a:p>
            <a:pPr marL="849313" lvl="1" indent="-457200"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Most metaphysicians maintain this is a false application of the </a:t>
            </a:r>
            <a:r>
              <a:rPr lang="en-US" altLang="en-US" sz="2800" i="1" smtClean="0">
                <a:latin typeface="Arial" charset="0"/>
                <a:cs typeface="Arial" charset="0"/>
              </a:rPr>
              <a:t>principle of identity of indiscernables</a:t>
            </a:r>
            <a:r>
              <a:rPr lang="en-US" altLang="en-US" sz="2800" smtClean="0">
                <a:latin typeface="Arial" charset="0"/>
                <a:cs typeface="Arial" charset="0"/>
              </a:rPr>
              <a:t> – that </a:t>
            </a:r>
            <a:r>
              <a:rPr lang="en-US" altLang="en-US" sz="2800" i="1" smtClean="0">
                <a:latin typeface="Arial" charset="0"/>
                <a:cs typeface="Arial" charset="0"/>
              </a:rPr>
              <a:t>sameness</a:t>
            </a:r>
            <a:r>
              <a:rPr lang="en-US" altLang="en-US" sz="2800" smtClean="0">
                <a:latin typeface="Arial" charset="0"/>
                <a:cs typeface="Arial" charset="0"/>
              </a:rPr>
              <a:t> is a factor of qualitative identity (appearance) of two or more objects.</a:t>
            </a:r>
          </a:p>
          <a:p>
            <a:pPr marL="849313" lvl="1" indent="-457200" eaLnBrk="1" hangingPunct="1">
              <a:lnSpc>
                <a:spcPct val="90000"/>
              </a:lnSpc>
              <a:buClr>
                <a:schemeClr val="tx1"/>
              </a:buClr>
              <a:buSzPct val="80000"/>
              <a:buFont typeface="Wingdings" pitchFamily="2" charset="2"/>
              <a:buChar char="Ø"/>
            </a:pPr>
            <a:endParaRPr lang="en-US" altLang="en-US" sz="2400" smtClean="0">
              <a:latin typeface="Arial" charset="0"/>
              <a:cs typeface="Arial" charset="0"/>
            </a:endParaRPr>
          </a:p>
        </p:txBody>
      </p:sp>
      <p:sp>
        <p:nvSpPr>
          <p:cNvPr id="8194" name="Rectangle 2"/>
          <p:cNvSpPr>
            <a:spLocks noGrp="1" noChangeArrowheads="1"/>
          </p:cNvSpPr>
          <p:nvPr>
            <p:ph type="title"/>
          </p:nvPr>
        </p:nvSpPr>
        <p:spPr>
          <a:xfrm>
            <a:off x="76200" y="3810"/>
            <a:ext cx="9067800" cy="529590"/>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457200"/>
            <a:ext cx="8915400" cy="6553200"/>
          </a:xfrm>
        </p:spPr>
        <p:txBody>
          <a:bodyPr/>
          <a:lstStyle/>
          <a:p>
            <a:pPr marL="849313" lvl="1" indent="-457200"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marL="849313" lvl="1" indent="-457200" eaLnBrk="1" hangingPunct="1">
              <a:lnSpc>
                <a:spcPct val="90000"/>
              </a:lnSpc>
              <a:buClr>
                <a:schemeClr val="tx1"/>
              </a:buClr>
              <a:buSzPct val="80000"/>
              <a:buFont typeface="Wingdings" pitchFamily="2" charset="2"/>
              <a:buChar char="Ø"/>
            </a:pPr>
            <a:r>
              <a:rPr lang="en-US" altLang="en-US" sz="2800" b="1" i="1" smtClean="0">
                <a:latin typeface="Arial" charset="0"/>
                <a:cs typeface="Arial" charset="0"/>
              </a:rPr>
              <a:t>Substratum View </a:t>
            </a:r>
            <a:r>
              <a:rPr lang="en-US" altLang="en-US" sz="2800" smtClean="0">
                <a:latin typeface="Arial" charset="0"/>
                <a:cs typeface="Arial" charset="0"/>
              </a:rPr>
              <a:t>of reality proposes that beneath the properties of a thing there exists “something” that is not itself a property – a “substratum” which itself has no properties, but on which other properties reside.</a:t>
            </a:r>
          </a:p>
          <a:p>
            <a:pPr marL="849313" lvl="1" indent="-457200" eaLnBrk="1" hangingPunct="1">
              <a:lnSpc>
                <a:spcPct val="90000"/>
              </a:lnSpc>
              <a:buClr>
                <a:schemeClr val="tx1"/>
              </a:buClr>
              <a:buSzPct val="80000"/>
              <a:buFont typeface="Wingdings" pitchFamily="2" charset="2"/>
              <a:buChar char="Ø"/>
            </a:pPr>
            <a:r>
              <a:rPr lang="en-US" altLang="en-US" sz="2800" b="1" i="1" smtClean="0">
                <a:latin typeface="Arial" charset="0"/>
                <a:cs typeface="Arial" charset="0"/>
              </a:rPr>
              <a:t>Substance View </a:t>
            </a:r>
            <a:r>
              <a:rPr lang="en-US" altLang="en-US" sz="2800" smtClean="0">
                <a:latin typeface="Arial" charset="0"/>
                <a:cs typeface="Arial" charset="0"/>
              </a:rPr>
              <a:t>of reality says that the concrete particulars of a thing should themselves be taken as its most fundamental entity – that a thing (or at least a </a:t>
            </a:r>
            <a:r>
              <a:rPr lang="en-US" altLang="en-US" sz="2800" i="1" smtClean="0">
                <a:latin typeface="Arial" charset="0"/>
                <a:cs typeface="Arial" charset="0"/>
              </a:rPr>
              <a:t>“natural thing” </a:t>
            </a:r>
            <a:r>
              <a:rPr lang="en-US" altLang="en-US" sz="2800" smtClean="0">
                <a:latin typeface="Arial" charset="0"/>
                <a:cs typeface="Arial" charset="0"/>
              </a:rPr>
              <a:t>or living thing) exists in its wholeness as a basic and irreducible entity or substance. </a:t>
            </a:r>
          </a:p>
          <a:p>
            <a:pPr marL="849313" lvl="1" indent="-457200" eaLnBrk="1" hangingPunct="1">
              <a:lnSpc>
                <a:spcPct val="90000"/>
              </a:lnSpc>
              <a:buClr>
                <a:schemeClr val="tx1"/>
              </a:buClr>
              <a:buSzPct val="80000"/>
              <a:buFont typeface="Wingdings" pitchFamily="2" charset="2"/>
              <a:buChar char="Ø"/>
            </a:pPr>
            <a:endParaRPr lang="en-US" altLang="en-US" sz="2800" smtClean="0">
              <a:latin typeface="Arial" charset="0"/>
              <a:cs typeface="Arial" charset="0"/>
            </a:endParaRPr>
          </a:p>
          <a:p>
            <a:pPr marL="849313" lvl="1" indent="-457200" eaLnBrk="1" hangingPunct="1">
              <a:lnSpc>
                <a:spcPct val="90000"/>
              </a:lnSpc>
              <a:buClr>
                <a:schemeClr val="tx1"/>
              </a:buClr>
              <a:buSzPct val="80000"/>
              <a:buFont typeface="Wingdings" pitchFamily="2" charset="2"/>
              <a:buChar char="Ø"/>
            </a:pPr>
            <a:endParaRPr lang="en-US" altLang="en-US" sz="2400" smtClean="0">
              <a:latin typeface="Arial" charset="0"/>
              <a:cs typeface="Arial" charset="0"/>
            </a:endParaRPr>
          </a:p>
        </p:txBody>
      </p:sp>
      <p:sp>
        <p:nvSpPr>
          <p:cNvPr id="8194" name="Rectangle 2"/>
          <p:cNvSpPr>
            <a:spLocks noGrp="1" noChangeArrowheads="1"/>
          </p:cNvSpPr>
          <p:nvPr>
            <p:ph type="title"/>
          </p:nvPr>
        </p:nvSpPr>
        <p:spPr>
          <a:xfrm>
            <a:off x="76200" y="3810"/>
            <a:ext cx="9067800" cy="529590"/>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85800"/>
            <a:ext cx="89154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Literally, it is </a:t>
            </a:r>
            <a:r>
              <a:rPr lang="en-US" sz="3200" i="1" dirty="0" smtClean="0">
                <a:latin typeface="Arial" panose="020B0604020202020204" pitchFamily="34" charset="0"/>
                <a:cs typeface="Arial" panose="020B0604020202020204" pitchFamily="34" charset="0"/>
              </a:rPr>
              <a:t>a love of wisdom </a:t>
            </a:r>
            <a:r>
              <a:rPr lang="en-US" sz="3200" dirty="0" smtClean="0">
                <a:latin typeface="Arial" panose="020B0604020202020204" pitchFamily="34" charset="0"/>
                <a:cs typeface="Arial" panose="020B0604020202020204" pitchFamily="34" charset="0"/>
              </a:rPr>
              <a:t>– </a:t>
            </a:r>
            <a:r>
              <a:rPr lang="en-US" sz="3200" i="1" dirty="0" err="1" smtClean="0">
                <a:latin typeface="Arial" panose="020B0604020202020204" pitchFamily="34" charset="0"/>
                <a:cs typeface="Arial" panose="020B0604020202020204" pitchFamily="34" charset="0"/>
              </a:rPr>
              <a:t>phileo</a:t>
            </a:r>
            <a:r>
              <a:rPr lang="en-US" sz="3200" dirty="0" smtClean="0">
                <a:latin typeface="Arial" panose="020B0604020202020204" pitchFamily="34" charset="0"/>
                <a:cs typeface="Arial" panose="020B0604020202020204" pitchFamily="34" charset="0"/>
              </a:rPr>
              <a:t> is Greek for “love,” </a:t>
            </a:r>
            <a:r>
              <a:rPr lang="en-US" sz="3200" i="1" dirty="0" err="1" smtClean="0">
                <a:latin typeface="Arial" panose="020B0604020202020204" pitchFamily="34" charset="0"/>
                <a:cs typeface="Arial" panose="020B0604020202020204" pitchFamily="34" charset="0"/>
              </a:rPr>
              <a:t>sophos</a:t>
            </a:r>
            <a:r>
              <a:rPr lang="en-US" sz="3200" i="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means “wisdom.”</a:t>
            </a:r>
          </a:p>
          <a:p>
            <a:pPr marL="110616" indent="0" eaLnBrk="1" fontAlgn="auto" hangingPunct="1">
              <a:lnSpc>
                <a:spcPct val="90000"/>
              </a:lnSpc>
              <a:spcBef>
                <a:spcPts val="324"/>
              </a:spcBef>
              <a:spcAft>
                <a:spcPts val="0"/>
              </a:spcAft>
              <a:buClr>
                <a:schemeClr val="tx1"/>
              </a:buClr>
              <a:buSzPct val="80000"/>
              <a:buFont typeface="Wingdings 3" pitchFamily="18" charset="2"/>
              <a:buNone/>
              <a:defRPr/>
            </a:pPr>
            <a:endParaRPr lang="en-US" sz="6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Philosophy </a:t>
            </a:r>
            <a:r>
              <a:rPr lang="en-US" sz="3200" dirty="0">
                <a:latin typeface="Arial" panose="020B0604020202020204" pitchFamily="34" charset="0"/>
                <a:cs typeface="Arial" panose="020B0604020202020204" pitchFamily="34" charset="0"/>
              </a:rPr>
              <a:t>is the critical examination of our foundational beliefs concerning the nature of reality, knowledge and truth; and our moral and social values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a:latin typeface="Arial" panose="020B0604020202020204" pitchFamily="34" charset="0"/>
                <a:cs typeface="Arial" panose="020B0604020202020204" pitchFamily="34" charset="0"/>
              </a:rPr>
              <a:t>P</a:t>
            </a:r>
            <a:r>
              <a:rPr lang="en-US" sz="3200" dirty="0" smtClean="0">
                <a:latin typeface="Arial" panose="020B0604020202020204" pitchFamily="34" charset="0"/>
                <a:cs typeface="Arial" panose="020B0604020202020204" pitchFamily="34" charset="0"/>
              </a:rPr>
              <a:t>hilosophy is the means and process by which we examine our lives and the meaning in our lives.</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b="1" dirty="0" smtClean="0">
                <a:latin typeface="Arial" panose="020B0604020202020204" pitchFamily="34" charset="0"/>
                <a:cs typeface="Arial" panose="020B0604020202020204" pitchFamily="34" charset="0"/>
              </a:rPr>
              <a:t>Philosophy is the attempt to think rationally and critically about life’s most important questions in order to obtain knowledge and wisdom about them.</a:t>
            </a: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12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28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228600" y="38100"/>
            <a:ext cx="89154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What is philosophy?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800" b="1" u="sng" smtClean="0">
                <a:latin typeface="Arial" charset="0"/>
                <a:cs typeface="Arial" charset="0"/>
              </a:rPr>
              <a:t>Metaphysics</a:t>
            </a:r>
            <a:r>
              <a:rPr lang="en-US" altLang="en-US" sz="2800" smtClean="0">
                <a:latin typeface="Arial" charset="0"/>
                <a:cs typeface="Arial" charset="0"/>
              </a:rPr>
              <a:t> is the branch of philosophy that is concerned with the </a:t>
            </a:r>
            <a:r>
              <a:rPr lang="en-US" altLang="en-US" sz="2800" u="sng" smtClean="0">
                <a:latin typeface="Arial" charset="0"/>
                <a:cs typeface="Arial" charset="0"/>
              </a:rPr>
              <a:t>nature of reality</a:t>
            </a:r>
            <a:r>
              <a:rPr lang="en-US" altLang="en-US" sz="2800" smtClean="0">
                <a:latin typeface="Arial" charset="0"/>
                <a:cs typeface="Arial" charset="0"/>
              </a:rPr>
              <a:t>; with answering the question, </a:t>
            </a:r>
            <a:r>
              <a:rPr lang="en-US" altLang="en-US" sz="2800" i="1" smtClean="0">
                <a:latin typeface="Arial" charset="0"/>
                <a:cs typeface="Arial" charset="0"/>
              </a:rPr>
              <a:t>“What is real?”</a:t>
            </a:r>
          </a:p>
          <a:p>
            <a:pPr lvl="1" eaLnBrk="1" hangingPunct="1">
              <a:lnSpc>
                <a:spcPct val="90000"/>
              </a:lnSpc>
              <a:buClr>
                <a:schemeClr val="tx1"/>
              </a:buClr>
              <a:buSzPct val="80000"/>
              <a:buFont typeface="Wingdings" pitchFamily="2" charset="2"/>
              <a:buChar char="Ø"/>
            </a:pPr>
            <a:endParaRPr lang="en-US" altLang="en-US" sz="1200" i="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800" b="1" smtClean="0">
                <a:latin typeface="Arial" charset="0"/>
                <a:cs typeface="Arial" charset="0"/>
              </a:rPr>
              <a:t>Metaphysical Questions</a:t>
            </a:r>
          </a:p>
          <a:p>
            <a:pPr lvl="2" eaLnBrk="1" hangingPunct="1">
              <a:lnSpc>
                <a:spcPct val="90000"/>
              </a:lnSpc>
              <a:spcBef>
                <a:spcPts val="325"/>
              </a:spcBef>
              <a:buClr>
                <a:schemeClr val="tx1"/>
              </a:buClr>
              <a:buSzPct val="80000"/>
              <a:buFont typeface="Wingdings" pitchFamily="2" charset="2"/>
              <a:buChar char="Ø"/>
            </a:pPr>
            <a:r>
              <a:rPr lang="en-US" altLang="en-US" sz="2400" i="1" smtClean="0">
                <a:latin typeface="Arial" charset="0"/>
                <a:cs typeface="Arial" charset="0"/>
              </a:rPr>
              <a:t>What is the nature of the world – what is it made of?</a:t>
            </a:r>
          </a:p>
          <a:p>
            <a:pPr lvl="2" eaLnBrk="1" hangingPunct="1">
              <a:lnSpc>
                <a:spcPct val="90000"/>
              </a:lnSpc>
              <a:spcBef>
                <a:spcPts val="325"/>
              </a:spcBef>
              <a:buClr>
                <a:schemeClr val="tx1"/>
              </a:buClr>
              <a:buSzPct val="80000"/>
              <a:buFont typeface="Wingdings" pitchFamily="2" charset="2"/>
              <a:buChar char="Ø"/>
            </a:pPr>
            <a:r>
              <a:rPr lang="en-US" altLang="en-US" sz="2400" i="1" smtClean="0">
                <a:latin typeface="Arial" charset="0"/>
                <a:cs typeface="Arial" charset="0"/>
              </a:rPr>
              <a:t>Is what we see, hear and touch the real world; or is this only the shadow of something else that is more real and significant?</a:t>
            </a:r>
          </a:p>
          <a:p>
            <a:pPr lvl="2" eaLnBrk="1" hangingPunct="1">
              <a:lnSpc>
                <a:spcPct val="90000"/>
              </a:lnSpc>
              <a:spcBef>
                <a:spcPts val="325"/>
              </a:spcBef>
              <a:buClr>
                <a:schemeClr val="tx1"/>
              </a:buClr>
              <a:buSzPct val="80000"/>
              <a:buFont typeface="Wingdings" pitchFamily="2" charset="2"/>
              <a:buChar char="Ø"/>
            </a:pPr>
            <a:r>
              <a:rPr lang="en-US" altLang="en-US" sz="2400" i="1" smtClean="0">
                <a:latin typeface="Arial" charset="0"/>
                <a:cs typeface="Arial" charset="0"/>
              </a:rPr>
              <a:t>Is there reality beyond the physical universe?  Is there a God?  Are there other spiritual beings?  Do humans have a soul that is eternal? Is </a:t>
            </a:r>
            <a:r>
              <a:rPr lang="en-US" altLang="en-US" sz="2400" smtClean="0">
                <a:latin typeface="Arial" charset="0"/>
                <a:cs typeface="Arial" charset="0"/>
              </a:rPr>
              <a:t>anything </a:t>
            </a:r>
            <a:r>
              <a:rPr lang="en-US" altLang="en-US" sz="2400" i="1" smtClean="0">
                <a:latin typeface="Arial" charset="0"/>
                <a:cs typeface="Arial" charset="0"/>
              </a:rPr>
              <a:t>eternal?</a:t>
            </a:r>
          </a:p>
          <a:p>
            <a:pPr lvl="2" eaLnBrk="1" hangingPunct="1">
              <a:lnSpc>
                <a:spcPct val="90000"/>
              </a:lnSpc>
              <a:spcBef>
                <a:spcPts val="325"/>
              </a:spcBef>
              <a:buClr>
                <a:schemeClr val="tx1"/>
              </a:buClr>
              <a:buSzPct val="80000"/>
              <a:buFont typeface="Wingdings" pitchFamily="2" charset="2"/>
              <a:buChar char="Ø"/>
            </a:pPr>
            <a:endParaRPr lang="en-US" altLang="en-US" sz="1800" i="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Ontology</a:t>
            </a:r>
            <a:r>
              <a:rPr lang="en-US" altLang="en-US" sz="2600" smtClean="0">
                <a:latin typeface="Arial" charset="0"/>
                <a:cs typeface="Arial" charset="0"/>
              </a:rPr>
              <a:t> is a subset of metaphysics that deals with </a:t>
            </a:r>
            <a:r>
              <a:rPr lang="en-US" altLang="en-US" sz="2600" i="1" u="sng" smtClean="0">
                <a:latin typeface="Arial" charset="0"/>
                <a:cs typeface="Arial" charset="0"/>
              </a:rPr>
              <a:t>being</a:t>
            </a:r>
            <a:r>
              <a:rPr lang="en-US" altLang="en-US" sz="2600" smtClean="0">
                <a:latin typeface="Arial" charset="0"/>
                <a:cs typeface="Arial" charset="0"/>
              </a:rPr>
              <a:t> – that is, what does it mean to exist, or to </a:t>
            </a:r>
            <a:r>
              <a:rPr lang="en-US" altLang="en-US" sz="2600" i="1" smtClean="0">
                <a:latin typeface="Arial" charset="0"/>
                <a:cs typeface="Arial" charset="0"/>
              </a:rPr>
              <a:t>be</a:t>
            </a:r>
            <a:r>
              <a:rPr lang="en-US" altLang="en-US" sz="2600" smtClean="0">
                <a:latin typeface="Arial" charset="0"/>
                <a:cs typeface="Arial" charset="0"/>
              </a:rPr>
              <a:t>?</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3" end="3"/>
                                            </p:txEl>
                                          </p:spTgt>
                                        </p:tgtEl>
                                        <p:attrNameLst>
                                          <p:attrName>style.visibility</p:attrName>
                                        </p:attrNameLst>
                                      </p:cBhvr>
                                      <p:to>
                                        <p:strVal val="visible"/>
                                      </p:to>
                                    </p:set>
                                    <p:animEffect transition="in" filter="fade">
                                      <p:cBhvr>
                                        <p:cTn id="14" dur="1000"/>
                                        <p:tgtEl>
                                          <p:spTgt spid="8195">
                                            <p:txEl>
                                              <p:pRg st="3" end="3"/>
                                            </p:txEl>
                                          </p:spTgt>
                                        </p:tgtEl>
                                      </p:cBhvr>
                                    </p:animEffect>
                                    <p:anim calcmode="lin" valueType="num">
                                      <p:cBhvr>
                                        <p:cTn id="1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1000"/>
                                        <p:tgtEl>
                                          <p:spTgt spid="8195">
                                            <p:txEl>
                                              <p:pRg st="5" end="5"/>
                                            </p:txEl>
                                          </p:spTgt>
                                        </p:tgtEl>
                                      </p:cBhvr>
                                    </p:animEffect>
                                    <p:anim calcmode="lin" valueType="num">
                                      <p:cBhvr>
                                        <p:cTn id="29"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animEffect transition="in" filter="fade">
                                      <p:cBhvr>
                                        <p:cTn id="35" dur="1000"/>
                                        <p:tgtEl>
                                          <p:spTgt spid="8195">
                                            <p:txEl>
                                              <p:pRg st="7" end="7"/>
                                            </p:txEl>
                                          </p:spTgt>
                                        </p:tgtEl>
                                      </p:cBhvr>
                                    </p:animEffect>
                                    <p:anim calcmode="lin" valueType="num">
                                      <p:cBhvr>
                                        <p:cTn id="36"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The most basic metaphysical question is, </a:t>
            </a:r>
            <a:r>
              <a:rPr lang="en-US" altLang="en-US" sz="2800" i="1" smtClean="0">
                <a:latin typeface="Arial" charset="0"/>
                <a:cs typeface="Arial" charset="0"/>
              </a:rPr>
              <a:t>“What is the underlying nature of reality?”</a:t>
            </a:r>
          </a:p>
          <a:p>
            <a:pPr lvl="1" eaLnBrk="1" hangingPunct="1">
              <a:lnSpc>
                <a:spcPct val="90000"/>
              </a:lnSpc>
              <a:buClr>
                <a:schemeClr val="tx1"/>
              </a:buClr>
              <a:buSzPct val="80000"/>
              <a:buFont typeface="Wingdings" pitchFamily="2" charset="2"/>
              <a:buChar char="Ø"/>
            </a:pPr>
            <a:endParaRPr lang="en-US" altLang="en-US" sz="800" i="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The earliest philosophers posed several options, proposing that the world is made of water; or fire; or tiny particles called “atoms;” or a combination of the “basic elements” – earth, air, fire and water.</a:t>
            </a:r>
          </a:p>
          <a:p>
            <a:pPr lvl="1"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One of the most basic challenges to metaphysics has been to understand the apparent </a:t>
            </a:r>
            <a:r>
              <a:rPr lang="en-US" altLang="en-US" sz="2800" i="1" smtClean="0">
                <a:latin typeface="Arial" charset="0"/>
                <a:cs typeface="Arial" charset="0"/>
              </a:rPr>
              <a:t>unity and diversity</a:t>
            </a:r>
            <a:r>
              <a:rPr lang="en-US" altLang="en-US" sz="2800" smtClean="0">
                <a:latin typeface="Arial" charset="0"/>
                <a:cs typeface="Arial" charset="0"/>
              </a:rPr>
              <a:t> in the world – the </a:t>
            </a:r>
            <a:r>
              <a:rPr lang="en-US" altLang="en-US" sz="2800" i="1" smtClean="0">
                <a:latin typeface="Arial" charset="0"/>
                <a:cs typeface="Arial" charset="0"/>
              </a:rPr>
              <a:t>“the one and the many.”</a:t>
            </a:r>
          </a:p>
          <a:p>
            <a:pPr lvl="1" eaLnBrk="1" hangingPunct="1">
              <a:lnSpc>
                <a:spcPct val="90000"/>
              </a:lnSpc>
              <a:buClr>
                <a:schemeClr val="tx1"/>
              </a:buClr>
              <a:buSzPct val="80000"/>
              <a:buFont typeface="Wingdings" pitchFamily="2" charset="2"/>
              <a:buChar char="Ø"/>
            </a:pPr>
            <a:endParaRPr lang="en-US" altLang="en-US" sz="800" i="1"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That is, how is it that the many </a:t>
            </a:r>
            <a:r>
              <a:rPr lang="en-US" altLang="en-US" sz="2800" i="1" smtClean="0">
                <a:latin typeface="Arial" charset="0"/>
                <a:cs typeface="Arial" charset="0"/>
              </a:rPr>
              <a:t>diverse</a:t>
            </a:r>
            <a:r>
              <a:rPr lang="en-US" altLang="en-US" sz="2800" smtClean="0">
                <a:latin typeface="Arial" charset="0"/>
                <a:cs typeface="Arial" charset="0"/>
              </a:rPr>
              <a:t> things in the world seem to be both different, and yet part of </a:t>
            </a:r>
            <a:r>
              <a:rPr lang="en-US" altLang="en-US" sz="2800" i="1" smtClean="0">
                <a:latin typeface="Arial" charset="0"/>
                <a:cs typeface="Arial" charset="0"/>
              </a:rPr>
              <a:t>almost universal subsets</a:t>
            </a:r>
            <a:r>
              <a:rPr lang="en-US" altLang="en-US" sz="2800" smtClean="0">
                <a:latin typeface="Arial" charset="0"/>
                <a:cs typeface="Arial" charset="0"/>
              </a:rPr>
              <a:t>?  How does this relate to 		the nature of reality?</a:t>
            </a:r>
            <a:endParaRPr lang="en-US" altLang="en-US" sz="26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304800"/>
            <a:ext cx="91440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2400" y="533400"/>
            <a:ext cx="4762500"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46600" y="533400"/>
            <a:ext cx="4459288"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800" dirty="0" smtClean="0">
                <a:latin typeface="Arial" panose="020B0604020202020204" pitchFamily="34" charset="0"/>
                <a:cs typeface="Arial" panose="020B0604020202020204" pitchFamily="34" charset="0"/>
              </a:rPr>
              <a:t>There have been THREE primary philosophical approaches to explaining the nature of reality:</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1600" dirty="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3200" b="1" dirty="0" smtClean="0">
                <a:latin typeface="Arial" panose="020B0604020202020204" pitchFamily="34" charset="0"/>
                <a:cs typeface="Arial" panose="020B0604020202020204" pitchFamily="34" charset="0"/>
              </a:rPr>
              <a:t>Dualism</a:t>
            </a:r>
            <a:r>
              <a:rPr lang="en-US" sz="2800" dirty="0" smtClean="0">
                <a:latin typeface="Arial" panose="020B0604020202020204" pitchFamily="34" charset="0"/>
                <a:cs typeface="Arial" panose="020B0604020202020204" pitchFamily="34" charset="0"/>
              </a:rPr>
              <a:t> – the belief that reality is made up of TWO fundamental types of things, substances or realms  </a:t>
            </a:r>
            <a:r>
              <a:rPr lang="en-US" sz="2800" i="1" dirty="0" smtClean="0">
                <a:latin typeface="Arial" panose="020B0604020202020204" pitchFamily="34" charset="0"/>
                <a:cs typeface="Arial" panose="020B0604020202020204" pitchFamily="34" charset="0"/>
              </a:rPr>
              <a:t>(Platonism).  </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endParaRPr lang="en-US" sz="2000" dirty="0" smtClean="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3200" b="1" dirty="0" smtClean="0">
                <a:latin typeface="Arial" panose="020B0604020202020204" pitchFamily="34" charset="0"/>
                <a:cs typeface="Arial" panose="020B0604020202020204" pitchFamily="34" charset="0"/>
              </a:rPr>
              <a:t>Materialism</a:t>
            </a:r>
            <a:r>
              <a:rPr lang="en-US" sz="2800" dirty="0" smtClean="0">
                <a:latin typeface="Arial" panose="020B0604020202020204" pitchFamily="34" charset="0"/>
                <a:cs typeface="Arial" panose="020B0604020202020204" pitchFamily="34" charset="0"/>
              </a:rPr>
              <a:t> –  the belief that all that exists is physical matter, and the laws that govern the behavior of that matter.</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endParaRPr lang="en-US" sz="2000" dirty="0" smtClean="0">
              <a:latin typeface="Arial" panose="020B0604020202020204" pitchFamily="34" charset="0"/>
              <a:cs typeface="Arial" panose="020B0604020202020204" pitchFamily="34" charset="0"/>
            </a:endParaRP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3200" b="1" dirty="0" smtClean="0">
                <a:latin typeface="Arial" panose="020B0604020202020204" pitchFamily="34" charset="0"/>
                <a:cs typeface="Arial" panose="020B0604020202020204" pitchFamily="34" charset="0"/>
              </a:rPr>
              <a:t>Idealism</a:t>
            </a:r>
            <a:r>
              <a:rPr lang="en-US" sz="2800" dirty="0" smtClean="0">
                <a:latin typeface="Arial" panose="020B0604020202020204" pitchFamily="34" charset="0"/>
                <a:cs typeface="Arial" panose="020B0604020202020204" pitchFamily="34" charset="0"/>
              </a:rPr>
              <a:t> – the belief that physical matter does not exist, and that all reality is made up of ideas that exist in the mind.  </a:t>
            </a:r>
            <a:r>
              <a:rPr lang="en-US" sz="2800" i="1" dirty="0" smtClean="0">
                <a:latin typeface="Arial" panose="020B0604020202020204" pitchFamily="34" charset="0"/>
                <a:cs typeface="Arial" panose="020B0604020202020204" pitchFamily="34" charset="0"/>
              </a:rPr>
              <a:t>(Berkeley)</a:t>
            </a: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26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4" end="4"/>
                                            </p:txEl>
                                          </p:spTgt>
                                        </p:tgtEl>
                                        <p:attrNameLst>
                                          <p:attrName>style.visibility</p:attrName>
                                        </p:attrNameLst>
                                      </p:cBhvr>
                                      <p:to>
                                        <p:strVal val="visible"/>
                                      </p:to>
                                    </p:set>
                                    <p:animEffect transition="in" filter="fade">
                                      <p:cBhvr>
                                        <p:cTn id="14" dur="1000"/>
                                        <p:tgtEl>
                                          <p:spTgt spid="8195">
                                            <p:txEl>
                                              <p:pRg st="4" end="4"/>
                                            </p:txEl>
                                          </p:spTgt>
                                        </p:tgtEl>
                                      </p:cBhvr>
                                    </p:animEffect>
                                    <p:anim calcmode="lin" valueType="num">
                                      <p:cBhvr>
                                        <p:cTn id="15"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6" end="6"/>
                                            </p:txEl>
                                          </p:spTgt>
                                        </p:tgtEl>
                                        <p:attrNameLst>
                                          <p:attrName>style.visibility</p:attrName>
                                        </p:attrNameLst>
                                      </p:cBhvr>
                                      <p:to>
                                        <p:strVal val="visible"/>
                                      </p:to>
                                    </p:set>
                                    <p:animEffect transition="in" filter="fade">
                                      <p:cBhvr>
                                        <p:cTn id="21" dur="1000"/>
                                        <p:tgtEl>
                                          <p:spTgt spid="8195">
                                            <p:txEl>
                                              <p:pRg st="6" end="6"/>
                                            </p:txEl>
                                          </p:spTgt>
                                        </p:tgtEl>
                                      </p:cBhvr>
                                    </p:animEffect>
                                    <p:anim calcmode="lin" valueType="num">
                                      <p:cBhvr>
                                        <p:cTn id="22"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normAutofit/>
          </a:bodyPr>
          <a:lstStyle/>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3200" b="1" dirty="0" smtClean="0">
                <a:latin typeface="Arial" panose="020B0604020202020204" pitchFamily="34" charset="0"/>
                <a:cs typeface="Arial" panose="020B0604020202020204" pitchFamily="34" charset="0"/>
              </a:rPr>
              <a:t>Dualism</a:t>
            </a:r>
            <a:r>
              <a:rPr lang="en-US" sz="2800" dirty="0" smtClean="0">
                <a:latin typeface="Arial" panose="020B0604020202020204" pitchFamily="34" charset="0"/>
                <a:cs typeface="Arial" panose="020B0604020202020204" pitchFamily="34" charset="0"/>
              </a:rPr>
              <a:t> explains the challenge of </a:t>
            </a:r>
            <a:r>
              <a:rPr lang="en-US" sz="2800" i="1" dirty="0" smtClean="0">
                <a:latin typeface="Arial" panose="020B0604020202020204" pitchFamily="34" charset="0"/>
                <a:cs typeface="Arial" panose="020B0604020202020204" pitchFamily="34" charset="0"/>
              </a:rPr>
              <a:t>the one and the many</a:t>
            </a:r>
            <a:r>
              <a:rPr lang="en-US" sz="2800" dirty="0" smtClean="0">
                <a:latin typeface="Arial" panose="020B0604020202020204" pitchFamily="34" charset="0"/>
                <a:cs typeface="Arial" panose="020B0604020202020204" pitchFamily="34" charset="0"/>
              </a:rPr>
              <a:t> by proposing that there are </a:t>
            </a:r>
            <a:r>
              <a:rPr lang="en-US" sz="2800" u="sng" dirty="0" smtClean="0">
                <a:latin typeface="Arial" panose="020B0604020202020204" pitchFamily="34" charset="0"/>
                <a:cs typeface="Arial" panose="020B0604020202020204" pitchFamily="34" charset="0"/>
              </a:rPr>
              <a:t>two aspects</a:t>
            </a:r>
            <a:r>
              <a:rPr lang="en-US" sz="2800" dirty="0" smtClean="0">
                <a:latin typeface="Arial" panose="020B0604020202020204" pitchFamily="34" charset="0"/>
                <a:cs typeface="Arial" panose="020B0604020202020204" pitchFamily="34" charset="0"/>
              </a:rPr>
              <a:t> to reality:</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400"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600" dirty="0" smtClean="0">
                <a:latin typeface="Arial" panose="020B0604020202020204" pitchFamily="34" charset="0"/>
                <a:cs typeface="Arial" panose="020B0604020202020204" pitchFamily="34" charset="0"/>
              </a:rPr>
              <a:t>The imperfect, changing, temporal realm of the physical or material, which contains objects that we experience with our senses.</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400"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600" dirty="0" smtClean="0">
                <a:latin typeface="Arial" panose="020B0604020202020204" pitchFamily="34" charset="0"/>
                <a:cs typeface="Arial" panose="020B0604020202020204" pitchFamily="34" charset="0"/>
              </a:rPr>
              <a:t>The perfect, immutable and eternal “spiritual” realm which is made up of “forms” or “universals” – the ideals that exemplify and unite subsets of objects in the material realm, and which don’t exist in space and time. </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400"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600" dirty="0" smtClean="0">
                <a:latin typeface="Arial" panose="020B0604020202020204" pitchFamily="34" charset="0"/>
                <a:cs typeface="Arial" panose="020B0604020202020204" pitchFamily="34" charset="0"/>
              </a:rPr>
              <a:t>Plato’s </a:t>
            </a:r>
            <a:r>
              <a:rPr lang="en-US" sz="2600" i="1" dirty="0" smtClean="0">
                <a:latin typeface="Arial" panose="020B0604020202020204" pitchFamily="34" charset="0"/>
                <a:cs typeface="Arial" panose="020B0604020202020204" pitchFamily="34" charset="0"/>
              </a:rPr>
              <a:t>“Allegory of the Cave.”</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400" i="1"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600" dirty="0" smtClean="0">
                <a:latin typeface="Arial" panose="020B0604020202020204" pitchFamily="34" charset="0"/>
                <a:cs typeface="Arial" panose="020B0604020202020204" pitchFamily="34" charset="0"/>
              </a:rPr>
              <a:t>Plato proposed that the spiritual world is </a:t>
            </a:r>
            <a:r>
              <a:rPr lang="en-US" sz="2600" i="1" dirty="0" smtClean="0">
                <a:latin typeface="Arial" panose="020B0604020202020204" pitchFamily="34" charset="0"/>
                <a:cs typeface="Arial" panose="020B0604020202020204" pitchFamily="34" charset="0"/>
              </a:rPr>
              <a:t>more real </a:t>
            </a:r>
            <a:r>
              <a:rPr lang="en-US" sz="2600" dirty="0" smtClean="0">
                <a:latin typeface="Arial" panose="020B0604020202020204" pitchFamily="34" charset="0"/>
                <a:cs typeface="Arial" panose="020B0604020202020204" pitchFamily="34" charset="0"/>
              </a:rPr>
              <a:t>	than the physical world that we perceive.</a:t>
            </a:r>
            <a:endParaRPr lang="en-US" sz="2600" dirty="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endParaRPr lang="en-US" sz="2600" i="1"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endParaRPr lang="en-US" sz="2600" i="1" dirty="0" smtClean="0">
              <a:latin typeface="Arial" panose="020B0604020202020204" pitchFamily="34" charset="0"/>
              <a:cs typeface="Arial" panose="020B0604020202020204" pitchFamily="34" charset="0"/>
            </a:endParaRP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26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Metaphysics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8" end="8"/>
                                            </p:txEl>
                                          </p:spTgt>
                                        </p:tgtEl>
                                        <p:attrNameLst>
                                          <p:attrName>style.visibility</p:attrName>
                                        </p:attrNameLst>
                                      </p:cBhvr>
                                      <p:to>
                                        <p:strVal val="visible"/>
                                      </p:to>
                                    </p:set>
                                    <p:animEffect transition="in" filter="fade">
                                      <p:cBhvr>
                                        <p:cTn id="35" dur="1000"/>
                                        <p:tgtEl>
                                          <p:spTgt spid="8195">
                                            <p:txEl>
                                              <p:pRg st="8" end="8"/>
                                            </p:txEl>
                                          </p:spTgt>
                                        </p:tgtEl>
                                      </p:cBhvr>
                                    </p:animEffect>
                                    <p:anim calcmode="lin" valueType="num">
                                      <p:cBhvr>
                                        <p:cTn id="36"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7597</TotalTime>
  <Words>2626</Words>
  <Application>Microsoft Office PowerPoint</Application>
  <PresentationFormat>On-screen Show (4:3)</PresentationFormat>
  <Paragraphs>181</Paragraphs>
  <Slides>24</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Times New Roman</vt:lpstr>
      <vt:lpstr>Arial</vt:lpstr>
      <vt:lpstr>Lucida Sans Unicode</vt:lpstr>
      <vt:lpstr>Wingdings 3</vt:lpstr>
      <vt:lpstr>Verdana</vt:lpstr>
      <vt:lpstr>Wingdings 2</vt:lpstr>
      <vt:lpstr>Wingdings</vt:lpstr>
      <vt:lpstr>Concourse</vt:lpstr>
      <vt:lpstr>Philosophical Theology 1 (TH5)</vt:lpstr>
      <vt:lpstr>PowerPoint Presentation</vt:lpstr>
      <vt:lpstr>What is philosophy? </vt:lpstr>
      <vt:lpstr>Metaphysics</vt:lpstr>
      <vt:lpstr>Metaphysics</vt:lpstr>
      <vt:lpstr>PowerPoint Presentation</vt:lpstr>
      <vt:lpstr>PowerPoint Presentation</vt:lpstr>
      <vt:lpstr>Metaphysics</vt:lpstr>
      <vt:lpstr>Metaphysics</vt:lpstr>
      <vt:lpstr>Metaphysics</vt:lpstr>
      <vt:lpstr>Metaphysics</vt:lpstr>
      <vt:lpstr>Metaphysics</vt:lpstr>
      <vt:lpstr>Metaphysics</vt:lpstr>
      <vt:lpstr>Metaphysics</vt:lpstr>
      <vt:lpstr>Metaphysics</vt:lpstr>
      <vt:lpstr>Metaphysics</vt:lpstr>
      <vt:lpstr>Metaphysics</vt:lpstr>
      <vt:lpstr>Metaphysics</vt:lpstr>
      <vt:lpstr>Metaphysics</vt:lpstr>
      <vt:lpstr>Metaphysics</vt:lpstr>
      <vt:lpstr>Metaphysics</vt:lpstr>
      <vt:lpstr>Metaphysics</vt:lpstr>
      <vt:lpstr>Metaphysics</vt:lpstr>
      <vt:lpstr>Metaphysics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358</cp:revision>
  <cp:lastPrinted>2014-08-22T14:27:49Z</cp:lastPrinted>
  <dcterms:created xsi:type="dcterms:W3CDTF">2001-09-16T00:08:39Z</dcterms:created>
  <dcterms:modified xsi:type="dcterms:W3CDTF">2014-08-30T13:40:29Z</dcterms:modified>
</cp:coreProperties>
</file>