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6"/>
  </p:notesMasterIdLst>
  <p:handoutMasterIdLst>
    <p:handoutMasterId r:id="rId17"/>
  </p:handoutMasterIdLst>
  <p:sldIdLst>
    <p:sldId id="256" r:id="rId2"/>
    <p:sldId id="276" r:id="rId3"/>
    <p:sldId id="297" r:id="rId4"/>
    <p:sldId id="298" r:id="rId5"/>
    <p:sldId id="301" r:id="rId6"/>
    <p:sldId id="306" r:id="rId7"/>
    <p:sldId id="307" r:id="rId8"/>
    <p:sldId id="310" r:id="rId9"/>
    <p:sldId id="311" r:id="rId10"/>
    <p:sldId id="312" r:id="rId11"/>
    <p:sldId id="309" r:id="rId12"/>
    <p:sldId id="313" r:id="rId13"/>
    <p:sldId id="314" r:id="rId14"/>
    <p:sldId id="315" r:id="rId15"/>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524" autoAdjust="0"/>
  </p:normalViewPr>
  <p:slideViewPr>
    <p:cSldViewPr>
      <p:cViewPr>
        <p:scale>
          <a:sx n="90" d="100"/>
          <a:sy n="90" d="100"/>
        </p:scale>
        <p:origin x="-4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F67C6C67-1DF9-488E-9AD0-FD7FCDDCD067}" type="slidenum">
              <a:rPr lang="en-US"/>
              <a:pPr>
                <a:defRPr/>
              </a:pPr>
              <a:t>‹#›</a:t>
            </a:fld>
            <a:endParaRPr lang="en-US"/>
          </a:p>
        </p:txBody>
      </p:sp>
    </p:spTree>
    <p:extLst>
      <p:ext uri="{BB962C8B-B14F-4D97-AF65-F5344CB8AC3E}">
        <p14:creationId xmlns:p14="http://schemas.microsoft.com/office/powerpoint/2010/main" val="208958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6A66D571-67AF-4B6F-85EF-B164DF828C03}" type="slidenum">
              <a:rPr lang="en-US"/>
              <a:pPr>
                <a:defRPr/>
              </a:pPr>
              <a:t>‹#›</a:t>
            </a:fld>
            <a:endParaRPr lang="en-US"/>
          </a:p>
        </p:txBody>
      </p:sp>
    </p:spTree>
    <p:extLst>
      <p:ext uri="{BB962C8B-B14F-4D97-AF65-F5344CB8AC3E}">
        <p14:creationId xmlns:p14="http://schemas.microsoft.com/office/powerpoint/2010/main" val="3842111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1F1512C-89DF-473C-97ED-621EF3DB8808}" type="slidenum">
              <a:rPr lang="en-US" altLang="en-US" smtClean="0"/>
              <a:pPr eaLnBrk="1" hangingPunct="1">
                <a:spcBef>
                  <a:spcPct val="0"/>
                </a:spcBef>
                <a:defRPr/>
              </a:pPr>
              <a:t>3</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A6530CF-6D3E-440A-9C11-C9EA3613861A}" type="slidenum">
              <a:rPr lang="en-US" altLang="en-US" smtClean="0"/>
              <a:pPr eaLnBrk="1" hangingPunct="1">
                <a:spcBef>
                  <a:spcPct val="0"/>
                </a:spcBef>
                <a:defRPr/>
              </a:pPr>
              <a:t>12</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49C859F6-F1F7-4189-A3F1-21CC74727CC8}" type="slidenum">
              <a:rPr lang="en-US" altLang="en-US" smtClean="0"/>
              <a:pPr eaLnBrk="1" hangingPunct="1">
                <a:spcBef>
                  <a:spcPct val="0"/>
                </a:spcBef>
                <a:defRPr/>
              </a:pPr>
              <a:t>13</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78C3C968-E1DD-4350-A9FA-55D364DF6C36}" type="slidenum">
              <a:rPr lang="en-US" altLang="en-US" smtClean="0"/>
              <a:pPr eaLnBrk="1" hangingPunct="1">
                <a:spcBef>
                  <a:spcPct val="0"/>
                </a:spcBef>
                <a:defRPr/>
              </a:pPr>
              <a:t>14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418689C-ED6A-41F7-BFEF-8A182A63E55F}" type="slidenum">
              <a:rPr lang="en-US" altLang="en-US" smtClean="0"/>
              <a:pPr eaLnBrk="1" hangingPunct="1">
                <a:spcBef>
                  <a:spcPct val="0"/>
                </a:spcBef>
                <a:defRPr/>
              </a:pPr>
              <a:t>4</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B90F0FB-73B9-4A97-ADBB-81A6A5A19816}" type="slidenum">
              <a:rPr lang="en-US" altLang="en-US" smtClean="0"/>
              <a:pPr eaLnBrk="1" hangingPunct="1">
                <a:spcBef>
                  <a:spcPct val="0"/>
                </a:spcBef>
                <a:defRPr/>
              </a:pPr>
              <a:t>5</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9EFE862-172A-44D2-A606-C1F26C03FCD5}" type="slidenum">
              <a:rPr lang="en-US" altLang="en-US" smtClean="0"/>
              <a:pPr eaLnBrk="1" hangingPunct="1">
                <a:spcBef>
                  <a:spcPct val="0"/>
                </a:spcBef>
                <a:defRPr/>
              </a:pPr>
              <a:t>6</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0F073B9-BE35-45DA-951B-A3AD2E489891}" type="slidenum">
              <a:rPr lang="en-US" altLang="en-US" smtClean="0"/>
              <a:pPr eaLnBrk="1" hangingPunct="1">
                <a:spcBef>
                  <a:spcPct val="0"/>
                </a:spcBef>
                <a:defRPr/>
              </a:pPr>
              <a:t>7</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D6A4E427-AE00-4116-999E-9632565C652E}" type="slidenum">
              <a:rPr lang="en-US" altLang="en-US" smtClean="0"/>
              <a:pPr eaLnBrk="1" hangingPunct="1">
                <a:spcBef>
                  <a:spcPct val="0"/>
                </a:spcBef>
                <a:defRPr/>
              </a:pPr>
              <a:t>8</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5A7C648-CCE6-43A6-8CC7-75989E216F9B}" type="slidenum">
              <a:rPr lang="en-US" altLang="en-US" smtClean="0"/>
              <a:pPr eaLnBrk="1" hangingPunct="1">
                <a:spcBef>
                  <a:spcPct val="0"/>
                </a:spcBef>
                <a:defRPr/>
              </a:pPr>
              <a:t>9</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BA630D9-4532-4B86-866C-3B62123C6421}" type="slidenum">
              <a:rPr lang="en-US" altLang="en-US" smtClean="0"/>
              <a:pPr eaLnBrk="1" hangingPunct="1">
                <a:spcBef>
                  <a:spcPct val="0"/>
                </a:spcBef>
                <a:defRPr/>
              </a:pPr>
              <a:t>10</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FC973C7-763A-4B0E-9147-0893CF96E3ED}" type="slidenum">
              <a:rPr lang="en-US" altLang="en-US" smtClean="0"/>
              <a:pPr eaLnBrk="1" hangingPunct="1">
                <a:spcBef>
                  <a:spcPct val="0"/>
                </a:spcBef>
                <a:defRPr/>
              </a:pPr>
              <a:t>11</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8B7F6F3-14B8-4EAD-ABCD-656A20379DF0}" type="slidenum">
              <a:rPr lang="en-US"/>
              <a:pPr>
                <a:defRPr/>
              </a:pPr>
              <a:t>‹#›</a:t>
            </a:fld>
            <a:endParaRPr lang="en-US"/>
          </a:p>
        </p:txBody>
      </p:sp>
    </p:spTree>
    <p:extLst>
      <p:ext uri="{BB962C8B-B14F-4D97-AF65-F5344CB8AC3E}">
        <p14:creationId xmlns:p14="http://schemas.microsoft.com/office/powerpoint/2010/main" val="225428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C8D4EAE-D4A9-49BA-B83D-836D5E351C34}" type="slidenum">
              <a:rPr lang="en-US"/>
              <a:pPr>
                <a:defRPr/>
              </a:pPr>
              <a:t>‹#›</a:t>
            </a:fld>
            <a:endParaRPr lang="en-US"/>
          </a:p>
        </p:txBody>
      </p:sp>
    </p:spTree>
    <p:extLst>
      <p:ext uri="{BB962C8B-B14F-4D97-AF65-F5344CB8AC3E}">
        <p14:creationId xmlns:p14="http://schemas.microsoft.com/office/powerpoint/2010/main" val="298492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1A88CD-F7C2-49E2-8F6E-7ECA71AF68ED}" type="slidenum">
              <a:rPr lang="en-US"/>
              <a:pPr>
                <a:defRPr/>
              </a:pPr>
              <a:t>‹#›</a:t>
            </a:fld>
            <a:endParaRPr lang="en-US"/>
          </a:p>
        </p:txBody>
      </p:sp>
    </p:spTree>
    <p:extLst>
      <p:ext uri="{BB962C8B-B14F-4D97-AF65-F5344CB8AC3E}">
        <p14:creationId xmlns:p14="http://schemas.microsoft.com/office/powerpoint/2010/main" val="359056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2B44848-B808-40C1-9522-472DD825BCC6}" type="slidenum">
              <a:rPr lang="en-US"/>
              <a:pPr>
                <a:defRPr/>
              </a:pPr>
              <a:t>‹#›</a:t>
            </a:fld>
            <a:endParaRPr lang="en-US"/>
          </a:p>
        </p:txBody>
      </p:sp>
    </p:spTree>
    <p:extLst>
      <p:ext uri="{BB962C8B-B14F-4D97-AF65-F5344CB8AC3E}">
        <p14:creationId xmlns:p14="http://schemas.microsoft.com/office/powerpoint/2010/main" val="103797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B494374-479F-4E76-ADAA-6D15C1C21BA3}" type="slidenum">
              <a:rPr lang="en-US"/>
              <a:pPr>
                <a:defRPr/>
              </a:pPr>
              <a:t>‹#›</a:t>
            </a:fld>
            <a:endParaRPr lang="en-US"/>
          </a:p>
        </p:txBody>
      </p:sp>
    </p:spTree>
    <p:extLst>
      <p:ext uri="{BB962C8B-B14F-4D97-AF65-F5344CB8AC3E}">
        <p14:creationId xmlns:p14="http://schemas.microsoft.com/office/powerpoint/2010/main" val="34596683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D04ACA1-C0D9-4477-91A1-9AE863E1AF83}" type="slidenum">
              <a:rPr lang="en-US"/>
              <a:pPr>
                <a:defRPr/>
              </a:pPr>
              <a:t>‹#›</a:t>
            </a:fld>
            <a:endParaRPr lang="en-US"/>
          </a:p>
        </p:txBody>
      </p:sp>
    </p:spTree>
    <p:extLst>
      <p:ext uri="{BB962C8B-B14F-4D97-AF65-F5344CB8AC3E}">
        <p14:creationId xmlns:p14="http://schemas.microsoft.com/office/powerpoint/2010/main" val="166805722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6E180F2-8D0C-4466-8FDC-A426F50CCEAB}" type="slidenum">
              <a:rPr lang="en-US"/>
              <a:pPr>
                <a:defRPr/>
              </a:pPr>
              <a:t>‹#›</a:t>
            </a:fld>
            <a:endParaRPr lang="en-US"/>
          </a:p>
        </p:txBody>
      </p:sp>
    </p:spTree>
    <p:extLst>
      <p:ext uri="{BB962C8B-B14F-4D97-AF65-F5344CB8AC3E}">
        <p14:creationId xmlns:p14="http://schemas.microsoft.com/office/powerpoint/2010/main" val="50899473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1A3198B-334E-4DDA-BE91-1BAA2C0F2915}" type="slidenum">
              <a:rPr lang="en-US"/>
              <a:pPr>
                <a:defRPr/>
              </a:pPr>
              <a:t>‹#›</a:t>
            </a:fld>
            <a:endParaRPr lang="en-US"/>
          </a:p>
        </p:txBody>
      </p:sp>
    </p:spTree>
    <p:extLst>
      <p:ext uri="{BB962C8B-B14F-4D97-AF65-F5344CB8AC3E}">
        <p14:creationId xmlns:p14="http://schemas.microsoft.com/office/powerpoint/2010/main" val="417187604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6EB93FD-BBC2-4BD2-B20C-5B80AE705141}" type="slidenum">
              <a:rPr lang="en-US"/>
              <a:pPr>
                <a:defRPr/>
              </a:pPr>
              <a:t>‹#›</a:t>
            </a:fld>
            <a:endParaRPr lang="en-US"/>
          </a:p>
        </p:txBody>
      </p:sp>
    </p:spTree>
    <p:extLst>
      <p:ext uri="{BB962C8B-B14F-4D97-AF65-F5344CB8AC3E}">
        <p14:creationId xmlns:p14="http://schemas.microsoft.com/office/powerpoint/2010/main" val="357350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3DDD193-7659-48E7-97D7-8BC0DD309162}" type="slidenum">
              <a:rPr lang="en-US"/>
              <a:pPr>
                <a:defRPr/>
              </a:pPr>
              <a:t>‹#›</a:t>
            </a:fld>
            <a:endParaRPr lang="en-US"/>
          </a:p>
        </p:txBody>
      </p:sp>
    </p:spTree>
    <p:extLst>
      <p:ext uri="{BB962C8B-B14F-4D97-AF65-F5344CB8AC3E}">
        <p14:creationId xmlns:p14="http://schemas.microsoft.com/office/powerpoint/2010/main" val="15856504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D9BEF6E-A7E2-421A-B30E-4F17FE0D4502}" type="slidenum">
              <a:rPr lang="en-US"/>
              <a:pPr>
                <a:defRPr/>
              </a:pPr>
              <a:t>‹#›</a:t>
            </a:fld>
            <a:endParaRPr lang="en-US"/>
          </a:p>
        </p:txBody>
      </p:sp>
    </p:spTree>
    <p:extLst>
      <p:ext uri="{BB962C8B-B14F-4D97-AF65-F5344CB8AC3E}">
        <p14:creationId xmlns:p14="http://schemas.microsoft.com/office/powerpoint/2010/main" val="268470979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DE4B7903-4205-4CAD-8531-3B46CB8DE9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8" r:id="rId1"/>
    <p:sldLayoutId id="2147483884" r:id="rId2"/>
    <p:sldLayoutId id="2147483889" r:id="rId3"/>
    <p:sldLayoutId id="2147483890" r:id="rId4"/>
    <p:sldLayoutId id="2147483891" r:id="rId5"/>
    <p:sldLayoutId id="2147483892" r:id="rId6"/>
    <p:sldLayoutId id="2147483885" r:id="rId7"/>
    <p:sldLayoutId id="2147483893" r:id="rId8"/>
    <p:sldLayoutId id="2147483894" r:id="rId9"/>
    <p:sldLayoutId id="2147483886" r:id="rId10"/>
    <p:sldLayoutId id="2147483887"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457200" y="3810000"/>
            <a:ext cx="830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b="1">
                <a:latin typeface="Arial" charset="0"/>
              </a:rPr>
              <a:t>Logic, Truth &amp; Epistemology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
            <a:ext cx="9144000" cy="6400800"/>
          </a:xfrm>
        </p:spPr>
        <p:txBody>
          <a:bodyPr>
            <a:normAutofit lnSpcReduction="10000"/>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What is Knowledge?</a:t>
            </a:r>
            <a:endParaRPr lang="en-US" sz="28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Epistemology</a:t>
            </a:r>
            <a:r>
              <a:rPr lang="en-US" sz="2600" dirty="0" smtClean="0">
                <a:latin typeface="Arial" panose="020B0604020202020204" pitchFamily="34" charset="0"/>
                <a:cs typeface="Arial" panose="020B0604020202020204" pitchFamily="34" charset="0"/>
              </a:rPr>
              <a:t> is a branch of philosophy that is concerned with the nature and scope of knowledge and the justification of beliefs.</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Rationalism</a:t>
            </a:r>
            <a:r>
              <a:rPr lang="en-US" sz="2600" dirty="0" smtClean="0">
                <a:latin typeface="Arial" panose="020B0604020202020204" pitchFamily="34" charset="0"/>
                <a:cs typeface="Arial" panose="020B0604020202020204" pitchFamily="34" charset="0"/>
              </a:rPr>
              <a:t> – the belief that all knowledge ultimately comes through reason alone. (distrust of the              </a:t>
            </a:r>
            <a:r>
              <a:rPr lang="en-US" sz="2600" b="1" i="1" dirty="0" smtClean="0">
                <a:latin typeface="Arial" panose="020B0604020202020204" pitchFamily="34" charset="0"/>
                <a:cs typeface="Arial" panose="020B0604020202020204" pitchFamily="34" charset="0"/>
              </a:rPr>
              <a:t>a posteriori </a:t>
            </a:r>
            <a:r>
              <a:rPr lang="en-US" sz="2600" dirty="0" smtClean="0">
                <a:latin typeface="Arial" panose="020B0604020202020204" pitchFamily="34" charset="0"/>
                <a:cs typeface="Arial" panose="020B0604020202020204" pitchFamily="34" charset="0"/>
              </a:rPr>
              <a:t>– experiential – knowledge from the senses; in favor of </a:t>
            </a:r>
            <a:r>
              <a:rPr lang="en-US" sz="2600" b="1" i="1" dirty="0" smtClean="0">
                <a:latin typeface="Arial" panose="020B0604020202020204" pitchFamily="34" charset="0"/>
                <a:cs typeface="Arial" panose="020B0604020202020204" pitchFamily="34" charset="0"/>
              </a:rPr>
              <a:t>a priori </a:t>
            </a:r>
            <a:r>
              <a:rPr lang="en-US" sz="2600" dirty="0" smtClean="0">
                <a:latin typeface="Arial" panose="020B0604020202020204" pitchFamily="34" charset="0"/>
                <a:cs typeface="Arial" panose="020B0604020202020204" pitchFamily="34" charset="0"/>
              </a:rPr>
              <a:t>– innate or inherent – knowledge)</a:t>
            </a:r>
          </a:p>
          <a:p>
            <a:pPr marL="1372679"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dirty="0" smtClean="0">
                <a:latin typeface="Arial" panose="020B0604020202020204" pitchFamily="34" charset="0"/>
                <a:cs typeface="Arial" panose="020B0604020202020204" pitchFamily="34" charset="0"/>
              </a:rPr>
              <a:t>Rene Descartes </a:t>
            </a:r>
            <a:r>
              <a:rPr lang="en-US" sz="2400" dirty="0" smtClean="0">
                <a:latin typeface="Arial" panose="020B0604020202020204" pitchFamily="34" charset="0"/>
                <a:cs typeface="Arial" panose="020B0604020202020204" pitchFamily="34" charset="0"/>
              </a:rPr>
              <a:t>(1596-1650) – questioning how we could be </a:t>
            </a:r>
            <a:r>
              <a:rPr lang="en-US" sz="2400" i="1" dirty="0" smtClean="0">
                <a:latin typeface="Arial" panose="020B0604020202020204" pitchFamily="34" charset="0"/>
                <a:cs typeface="Arial" panose="020B0604020202020204" pitchFamily="34" charset="0"/>
              </a:rPr>
              <a:t>certain</a:t>
            </a:r>
            <a:r>
              <a:rPr lang="en-US" sz="2400" dirty="0" smtClean="0">
                <a:latin typeface="Arial" panose="020B0604020202020204" pitchFamily="34" charset="0"/>
                <a:cs typeface="Arial" panose="020B0604020202020204" pitchFamily="34" charset="0"/>
              </a:rPr>
              <a:t> of what we know, Descartes reduced everything down to what he believed he </a:t>
            </a:r>
            <a:r>
              <a:rPr lang="en-US" sz="2400" i="1" dirty="0" smtClean="0">
                <a:latin typeface="Arial" panose="020B0604020202020204" pitchFamily="34" charset="0"/>
                <a:cs typeface="Arial" panose="020B0604020202020204" pitchFamily="34" charset="0"/>
              </a:rPr>
              <a:t>could</a:t>
            </a:r>
            <a:r>
              <a:rPr lang="en-US" sz="2400" dirty="0" smtClean="0">
                <a:latin typeface="Arial" panose="020B0604020202020204" pitchFamily="34" charset="0"/>
                <a:cs typeface="Arial" panose="020B0604020202020204" pitchFamily="34" charset="0"/>
              </a:rPr>
              <a:t> </a:t>
            </a:r>
            <a:r>
              <a:rPr lang="en-US" sz="2400" u="sng" dirty="0" smtClean="0">
                <a:latin typeface="Arial" panose="020B0604020202020204" pitchFamily="34" charset="0"/>
                <a:cs typeface="Arial" panose="020B0604020202020204" pitchFamily="34" charset="0"/>
              </a:rPr>
              <a:t>know</a:t>
            </a:r>
            <a:r>
              <a:rPr lang="en-US" sz="2400" dirty="0" smtClean="0">
                <a:latin typeface="Arial" panose="020B0604020202020204" pitchFamily="34" charset="0"/>
                <a:cs typeface="Arial" panose="020B0604020202020204" pitchFamily="34" charset="0"/>
              </a:rPr>
              <a:t> for certain – which was that he existed, or else he could not be asking the question.  </a:t>
            </a:r>
            <a:r>
              <a:rPr lang="en-US" sz="2400" i="1" dirty="0" smtClean="0">
                <a:latin typeface="Arial" panose="020B0604020202020204" pitchFamily="34" charset="0"/>
                <a:cs typeface="Arial" panose="020B0604020202020204" pitchFamily="34" charset="0"/>
              </a:rPr>
              <a:t>“</a:t>
            </a:r>
            <a:r>
              <a:rPr lang="en-US" sz="2400" i="1" dirty="0" err="1" smtClean="0">
                <a:latin typeface="Arial" panose="020B0604020202020204" pitchFamily="34" charset="0"/>
                <a:cs typeface="Arial" panose="020B0604020202020204" pitchFamily="34" charset="0"/>
              </a:rPr>
              <a:t>Cognito</a:t>
            </a:r>
            <a:r>
              <a:rPr lang="en-US" sz="2400" i="1" dirty="0" smtClean="0">
                <a:latin typeface="Arial" panose="020B0604020202020204" pitchFamily="34" charset="0"/>
                <a:cs typeface="Arial" panose="020B0604020202020204" pitchFamily="34" charset="0"/>
              </a:rPr>
              <a:t>, ergo sum” </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“I think, therefore I am.”  </a:t>
            </a:r>
            <a:r>
              <a:rPr lang="en-US" sz="2400" dirty="0" smtClean="0">
                <a:latin typeface="Arial" panose="020B0604020202020204" pitchFamily="34" charset="0"/>
                <a:cs typeface="Arial" panose="020B0604020202020204" pitchFamily="34" charset="0"/>
              </a:rPr>
              <a:t>In other words, I cannot be deceived (by the “evil genius” or otherwise) unless I exist. </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a:latin typeface="Arial" panose="020B0604020202020204" pitchFamily="34" charset="0"/>
                <a:cs typeface="Arial" panose="020B0604020202020204" pitchFamily="34" charset="0"/>
              </a:rPr>
              <a:t>Skepticism</a:t>
            </a:r>
            <a:r>
              <a:rPr lang="en-US" sz="2600" dirty="0">
                <a:latin typeface="Arial" panose="020B0604020202020204" pitchFamily="34" charset="0"/>
                <a:cs typeface="Arial" panose="020B0604020202020204" pitchFamily="34" charset="0"/>
              </a:rPr>
              <a:t> – the philosophical view that we cannot know anything for certain, or that our knowledge is at best very limited.</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endParaRPr lang="en-US" sz="2600" dirty="0" smtClean="0">
              <a:latin typeface="Arial" panose="020B0604020202020204" pitchFamily="34" charset="0"/>
              <a:cs typeface="Arial" panose="020B0604020202020204" pitchFamily="34" charset="0"/>
            </a:endParaRP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endParaRPr lang="en-US" sz="26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
            <a:ext cx="91440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What is Knowledge?</a:t>
            </a:r>
            <a:endParaRPr lang="en-US" sz="28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Empiricism</a:t>
            </a:r>
            <a:r>
              <a:rPr lang="en-US" sz="2600" dirty="0" smtClean="0">
                <a:latin typeface="Arial" panose="020B0604020202020204" pitchFamily="34" charset="0"/>
                <a:cs typeface="Arial" panose="020B0604020202020204" pitchFamily="34" charset="0"/>
              </a:rPr>
              <a:t> – the belief that all knowledge ultimately arises from experience.</a:t>
            </a:r>
          </a:p>
          <a:p>
            <a:pPr marL="1372679"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dirty="0" smtClean="0">
                <a:latin typeface="Arial" panose="020B0604020202020204" pitchFamily="34" charset="0"/>
                <a:cs typeface="Arial" panose="020B0604020202020204" pitchFamily="34" charset="0"/>
              </a:rPr>
              <a:t>John Locke </a:t>
            </a:r>
            <a:r>
              <a:rPr lang="en-US" sz="2400" dirty="0" smtClean="0">
                <a:latin typeface="Arial" panose="020B0604020202020204" pitchFamily="34" charset="0"/>
                <a:cs typeface="Arial" panose="020B0604020202020204" pitchFamily="34" charset="0"/>
              </a:rPr>
              <a:t>(1632-1704) – proposed we have two kinds of empirical experience:</a:t>
            </a:r>
          </a:p>
          <a:p>
            <a:pPr marL="1601279" lvl="4"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Sensation</a:t>
            </a:r>
            <a:r>
              <a:rPr lang="en-US" sz="2400" dirty="0" smtClean="0">
                <a:latin typeface="Arial" panose="020B0604020202020204" pitchFamily="34" charset="0"/>
                <a:cs typeface="Arial" panose="020B0604020202020204" pitchFamily="34" charset="0"/>
              </a:rPr>
              <a:t> is our immediate sensory encounter with objects through sight, hearing, touch, smell and taste.</a:t>
            </a:r>
          </a:p>
          <a:p>
            <a:pPr marL="1601279" lvl="4"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Reflection</a:t>
            </a:r>
            <a:r>
              <a:rPr lang="en-US" sz="2400" dirty="0" smtClean="0">
                <a:latin typeface="Arial" panose="020B0604020202020204" pitchFamily="34" charset="0"/>
                <a:cs typeface="Arial" panose="020B0604020202020204" pitchFamily="34" charset="0"/>
              </a:rPr>
              <a:t> is how we combine memories of sensation experiences to create new ideas of things we never actually experienced.</a:t>
            </a:r>
          </a:p>
          <a:p>
            <a:pPr marL="1372679"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500" b="1" i="1" dirty="0" smtClean="0">
                <a:latin typeface="Arial" panose="020B0604020202020204" pitchFamily="34" charset="0"/>
                <a:cs typeface="Arial" panose="020B0604020202020204" pitchFamily="34" charset="0"/>
              </a:rPr>
              <a:t>Representational Theory of Perception </a:t>
            </a:r>
            <a:r>
              <a:rPr lang="en-US" sz="2500" dirty="0" smtClean="0">
                <a:latin typeface="Arial" panose="020B0604020202020204" pitchFamily="34" charset="0"/>
                <a:cs typeface="Arial" panose="020B0604020202020204" pitchFamily="34" charset="0"/>
              </a:rPr>
              <a:t>– the suggestion that we do not </a:t>
            </a:r>
            <a:r>
              <a:rPr lang="en-US" sz="2500" i="1" dirty="0" smtClean="0">
                <a:latin typeface="Arial" panose="020B0604020202020204" pitchFamily="34" charset="0"/>
                <a:cs typeface="Arial" panose="020B0604020202020204" pitchFamily="34" charset="0"/>
              </a:rPr>
              <a:t>directly</a:t>
            </a:r>
            <a:r>
              <a:rPr lang="en-US" sz="2500" dirty="0" smtClean="0">
                <a:latin typeface="Arial" panose="020B0604020202020204" pitchFamily="34" charset="0"/>
                <a:cs typeface="Arial" panose="020B0604020202020204" pitchFamily="34" charset="0"/>
              </a:rPr>
              <a:t> experience anything in the external world, but instead only experience images or ideas our minds produce to tell us about those objects.  (The difference in </a:t>
            </a:r>
            <a:r>
              <a:rPr lang="en-US" sz="2500" i="1" dirty="0" smtClean="0">
                <a:latin typeface="Arial" panose="020B0604020202020204" pitchFamily="34" charset="0"/>
                <a:cs typeface="Arial" panose="020B0604020202020204" pitchFamily="34" charset="0"/>
              </a:rPr>
              <a:t>appearance</a:t>
            </a:r>
            <a:r>
              <a:rPr lang="en-US" sz="2500" dirty="0" smtClean="0">
                <a:latin typeface="Arial" panose="020B0604020202020204" pitchFamily="34" charset="0"/>
                <a:cs typeface="Arial" panose="020B0604020202020204" pitchFamily="34" charset="0"/>
              </a:rPr>
              <a:t> and </a:t>
            </a:r>
            <a:r>
              <a:rPr lang="en-US" sz="2500" i="1" dirty="0" smtClean="0">
                <a:latin typeface="Arial" panose="020B0604020202020204" pitchFamily="34" charset="0"/>
                <a:cs typeface="Arial" panose="020B0604020202020204" pitchFamily="34" charset="0"/>
              </a:rPr>
              <a:t>reality</a:t>
            </a:r>
            <a:r>
              <a:rPr lang="en-US" sz="2500" dirty="0" smtClean="0">
                <a:latin typeface="Arial" panose="020B0604020202020204" pitchFamily="34" charset="0"/>
                <a:cs typeface="Arial" panose="020B0604020202020204" pitchFamily="34" charset="0"/>
              </a:rPr>
              <a:t>; the difference in </a:t>
            </a:r>
            <a:r>
              <a:rPr lang="en-US" sz="2500" i="1" dirty="0" smtClean="0">
                <a:latin typeface="Arial" panose="020B0604020202020204" pitchFamily="34" charset="0"/>
                <a:cs typeface="Arial" panose="020B0604020202020204" pitchFamily="34" charset="0"/>
              </a:rPr>
              <a:t>certainty of knowledge</a:t>
            </a:r>
            <a:r>
              <a:rPr lang="en-US" sz="2500" dirty="0" smtClean="0">
                <a:latin typeface="Arial" panose="020B0604020202020204" pitchFamily="34" charset="0"/>
                <a:cs typeface="Arial" panose="020B0604020202020204" pitchFamily="34" charset="0"/>
              </a:rPr>
              <a:t> and </a:t>
            </a:r>
            <a:r>
              <a:rPr lang="en-US" sz="2500" i="1" dirty="0" smtClean="0">
                <a:latin typeface="Arial" panose="020B0604020202020204" pitchFamily="34" charset="0"/>
                <a:cs typeface="Arial" panose="020B0604020202020204" pitchFamily="34" charset="0"/>
              </a:rPr>
              <a:t>sufficient knowledge</a:t>
            </a:r>
            <a:r>
              <a:rPr lang="en-US" sz="2500" dirty="0" smtClean="0">
                <a:latin typeface="Arial" panose="020B0604020202020204" pitchFamily="34" charset="0"/>
                <a:cs typeface="Arial" panose="020B0604020202020204" pitchFamily="34" charset="0"/>
              </a:rPr>
              <a:t>.)</a:t>
            </a: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endParaRPr lang="en-US" sz="26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00050" y="76200"/>
            <a:ext cx="9525000" cy="7010400"/>
          </a:xfrm>
        </p:spPr>
        <p:txBody>
          <a:bodyPr>
            <a:normAutofit fontScale="85000" lnSpcReduction="20000"/>
          </a:bodyPr>
          <a:lstStyle/>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Empiricism</a:t>
            </a:r>
            <a:r>
              <a:rPr lang="en-US" sz="2600" dirty="0" smtClean="0">
                <a:latin typeface="Arial" panose="020B0604020202020204" pitchFamily="34" charset="0"/>
                <a:cs typeface="Arial" panose="020B0604020202020204" pitchFamily="34" charset="0"/>
              </a:rPr>
              <a:t> – the belief that all knowledge ultimately arises from experience.</a:t>
            </a:r>
          </a:p>
          <a:p>
            <a:pPr marL="1372679" lvl="3" indent="-457200" eaLnBrk="1" fontAlgn="auto" hangingPunct="1">
              <a:lnSpc>
                <a:spcPct val="120000"/>
              </a:lnSpc>
              <a:spcBef>
                <a:spcPts val="0"/>
              </a:spcBef>
              <a:spcAft>
                <a:spcPts val="0"/>
              </a:spcAft>
              <a:buClr>
                <a:schemeClr val="tx1"/>
              </a:buClr>
              <a:buSzPct val="80000"/>
              <a:buFont typeface="Wingdings" panose="05000000000000000000" pitchFamily="2" charset="2"/>
              <a:buChar char="v"/>
              <a:defRPr/>
            </a:pPr>
            <a:r>
              <a:rPr lang="en-US" sz="2500" b="1" dirty="0" smtClean="0">
                <a:latin typeface="Arial" panose="020B0604020202020204" pitchFamily="34" charset="0"/>
                <a:cs typeface="Arial" panose="020B0604020202020204" pitchFamily="34" charset="0"/>
              </a:rPr>
              <a:t>David Hume </a:t>
            </a:r>
            <a:r>
              <a:rPr lang="en-US" sz="2500" dirty="0" smtClean="0">
                <a:latin typeface="Arial" panose="020B0604020202020204" pitchFamily="34" charset="0"/>
                <a:cs typeface="Arial" panose="020B0604020202020204" pitchFamily="34" charset="0"/>
              </a:rPr>
              <a:t>(1711-1776) – Scottish empiricist and radical skeptic, agreed with Locke, but went further to say we can have </a:t>
            </a:r>
            <a:r>
              <a:rPr lang="en-US" sz="2500" i="1" dirty="0" smtClean="0">
                <a:latin typeface="Arial" panose="020B0604020202020204" pitchFamily="34" charset="0"/>
                <a:cs typeface="Arial" panose="020B0604020202020204" pitchFamily="34" charset="0"/>
              </a:rPr>
              <a:t>no</a:t>
            </a:r>
            <a:r>
              <a:rPr lang="en-US" sz="2500" dirty="0" smtClean="0">
                <a:latin typeface="Arial" panose="020B0604020202020204" pitchFamily="34" charset="0"/>
                <a:cs typeface="Arial" panose="020B0604020202020204" pitchFamily="34" charset="0"/>
              </a:rPr>
              <a:t> significant knowledge of the external world.  Nothing is really </a:t>
            </a:r>
            <a:r>
              <a:rPr lang="en-US" sz="2500" i="1" dirty="0" smtClean="0">
                <a:latin typeface="Arial" panose="020B0604020202020204" pitchFamily="34" charset="0"/>
                <a:cs typeface="Arial" panose="020B0604020202020204" pitchFamily="34" charset="0"/>
              </a:rPr>
              <a:t>knowable</a:t>
            </a:r>
            <a:r>
              <a:rPr lang="en-US" sz="2500" dirty="0" smtClean="0">
                <a:latin typeface="Arial" panose="020B0604020202020204" pitchFamily="34" charset="0"/>
                <a:cs typeface="Arial" panose="020B0604020202020204" pitchFamily="34" charset="0"/>
              </a:rPr>
              <a:t> – we only have either direct impressions </a:t>
            </a:r>
            <a:r>
              <a:rPr lang="en-US" sz="2500" i="1" dirty="0" smtClean="0">
                <a:latin typeface="Arial" panose="020B0604020202020204" pitchFamily="34" charset="0"/>
                <a:cs typeface="Arial" panose="020B0604020202020204" pitchFamily="34" charset="0"/>
              </a:rPr>
              <a:t>about </a:t>
            </a:r>
            <a:r>
              <a:rPr lang="en-US" sz="2500" dirty="0" smtClean="0">
                <a:latin typeface="Arial" panose="020B0604020202020204" pitchFamily="34" charset="0"/>
                <a:cs typeface="Arial" panose="020B0604020202020204" pitchFamily="34" charset="0"/>
              </a:rPr>
              <a:t>things in the world, or logical relations </a:t>
            </a:r>
            <a:r>
              <a:rPr lang="en-US" sz="2500" i="1" dirty="0" smtClean="0">
                <a:latin typeface="Arial" panose="020B0604020202020204" pitchFamily="34" charset="0"/>
                <a:cs typeface="Arial" panose="020B0604020202020204" pitchFamily="34" charset="0"/>
              </a:rPr>
              <a:t>between ideas </a:t>
            </a:r>
            <a:r>
              <a:rPr lang="en-US" sz="2500" dirty="0" smtClean="0">
                <a:latin typeface="Arial" panose="020B0604020202020204" pitchFamily="34" charset="0"/>
                <a:cs typeface="Arial" panose="020B0604020202020204" pitchFamily="34" charset="0"/>
              </a:rPr>
              <a:t>produced by those impressions.</a:t>
            </a:r>
          </a:p>
          <a:p>
            <a:pPr marL="1372679" lvl="3" indent="-457200" eaLnBrk="1" fontAlgn="auto" hangingPunct="1">
              <a:lnSpc>
                <a:spcPct val="120000"/>
              </a:lnSpc>
              <a:spcBef>
                <a:spcPts val="0"/>
              </a:spcBef>
              <a:spcAft>
                <a:spcPts val="0"/>
              </a:spcAft>
              <a:buClr>
                <a:schemeClr val="tx1"/>
              </a:buClr>
              <a:buSzPct val="80000"/>
              <a:buFont typeface="Wingdings" panose="05000000000000000000" pitchFamily="2" charset="2"/>
              <a:buChar char="v"/>
              <a:defRPr/>
            </a:pPr>
            <a:r>
              <a:rPr lang="en-US" sz="2500" dirty="0" smtClean="0">
                <a:latin typeface="Arial" panose="020B0604020202020204" pitchFamily="34" charset="0"/>
                <a:cs typeface="Arial" panose="020B0604020202020204" pitchFamily="34" charset="0"/>
              </a:rPr>
              <a:t>Hume also questioned </a:t>
            </a:r>
            <a:r>
              <a:rPr lang="en-US" sz="2500" b="1" i="1" dirty="0" smtClean="0">
                <a:latin typeface="Arial" panose="020B0604020202020204" pitchFamily="34" charset="0"/>
                <a:cs typeface="Arial" panose="020B0604020202020204" pitchFamily="34" charset="0"/>
              </a:rPr>
              <a:t>necessary causality</a:t>
            </a:r>
            <a:r>
              <a:rPr lang="en-US" sz="2500" dirty="0" smtClean="0">
                <a:latin typeface="Arial" panose="020B0604020202020204" pitchFamily="34" charset="0"/>
                <a:cs typeface="Arial" panose="020B0604020202020204" pitchFamily="34" charset="0"/>
              </a:rPr>
              <a:t> – the idea that we can reliably predict events based on past experience.  He instead insisted that all we can say is that something happened </a:t>
            </a:r>
            <a:r>
              <a:rPr lang="en-US" sz="2500" i="1" dirty="0" smtClean="0">
                <a:latin typeface="Arial" panose="020B0604020202020204" pitchFamily="34" charset="0"/>
                <a:cs typeface="Arial" panose="020B0604020202020204" pitchFamily="34" charset="0"/>
              </a:rPr>
              <a:t>in the past</a:t>
            </a:r>
            <a:r>
              <a:rPr lang="en-US" sz="2500" dirty="0" smtClean="0">
                <a:latin typeface="Arial" panose="020B0604020202020204" pitchFamily="34" charset="0"/>
                <a:cs typeface="Arial" panose="020B0604020202020204" pitchFamily="34" charset="0"/>
              </a:rPr>
              <a:t>, without any real assurance that – given the same circumstances – the results will be the same in the future.</a:t>
            </a:r>
          </a:p>
          <a:p>
            <a:pPr marL="1372679" lvl="3" indent="-457200" eaLnBrk="1" fontAlgn="auto" hangingPunct="1">
              <a:lnSpc>
                <a:spcPct val="120000"/>
              </a:lnSpc>
              <a:spcBef>
                <a:spcPts val="0"/>
              </a:spcBef>
              <a:spcAft>
                <a:spcPts val="0"/>
              </a:spcAft>
              <a:buClr>
                <a:schemeClr val="tx1"/>
              </a:buClr>
              <a:buSzPct val="80000"/>
              <a:buFont typeface="Wingdings" panose="05000000000000000000" pitchFamily="2" charset="2"/>
              <a:buChar char="v"/>
              <a:defRPr/>
            </a:pPr>
            <a:r>
              <a:rPr lang="en-US" sz="2500" dirty="0" smtClean="0">
                <a:latin typeface="Arial" panose="020B0604020202020204" pitchFamily="34" charset="0"/>
                <a:cs typeface="Arial" panose="020B0604020202020204" pitchFamily="34" charset="0"/>
              </a:rPr>
              <a:t>This all means we can have </a:t>
            </a:r>
            <a:r>
              <a:rPr lang="en-US" sz="2500" u="sng" dirty="0" smtClean="0">
                <a:latin typeface="Arial" panose="020B0604020202020204" pitchFamily="34" charset="0"/>
                <a:cs typeface="Arial" panose="020B0604020202020204" pitchFamily="34" charset="0"/>
              </a:rPr>
              <a:t>no</a:t>
            </a:r>
            <a:r>
              <a:rPr lang="en-US" sz="2500" dirty="0" smtClean="0">
                <a:latin typeface="Arial" panose="020B0604020202020204" pitchFamily="34" charset="0"/>
                <a:cs typeface="Arial" panose="020B0604020202020204" pitchFamily="34" charset="0"/>
              </a:rPr>
              <a:t> metaphysical knowledge – no certain knowledge of reality beyond our own immediate, personal, sense experience.  Therefore everything is completely subjective; God is unknowable; there are no absolute </a:t>
            </a:r>
            <a:r>
              <a:rPr lang="en-US" sz="2500" i="1" dirty="0" smtClean="0">
                <a:latin typeface="Arial" panose="020B0604020202020204" pitchFamily="34" charset="0"/>
                <a:cs typeface="Arial" panose="020B0604020202020204" pitchFamily="34" charset="0"/>
              </a:rPr>
              <a:t>moral</a:t>
            </a:r>
            <a:r>
              <a:rPr lang="en-US" sz="2500" dirty="0" smtClean="0">
                <a:latin typeface="Arial" panose="020B0604020202020204" pitchFamily="34" charset="0"/>
                <a:cs typeface="Arial" panose="020B0604020202020204" pitchFamily="34" charset="0"/>
              </a:rPr>
              <a:t> truths; cause-and-effect cannot be predicted; and we cannot be certain of the existence of anything – only that we have an impression of things.</a:t>
            </a:r>
          </a:p>
          <a:p>
            <a:pPr marL="1372679" lvl="3" indent="-457200" eaLnBrk="1" fontAlgn="auto" hangingPunct="1">
              <a:lnSpc>
                <a:spcPct val="120000"/>
              </a:lnSpc>
              <a:spcBef>
                <a:spcPts val="0"/>
              </a:spcBef>
              <a:spcAft>
                <a:spcPts val="0"/>
              </a:spcAft>
              <a:buClr>
                <a:schemeClr val="tx1"/>
              </a:buClr>
              <a:buSzPct val="80000"/>
              <a:buFont typeface="Wingdings" panose="05000000000000000000" pitchFamily="2" charset="2"/>
              <a:buChar char="v"/>
              <a:defRPr/>
            </a:pPr>
            <a:r>
              <a:rPr lang="en-US" sz="2500" dirty="0" smtClean="0">
                <a:latin typeface="Arial" panose="020B0604020202020204" pitchFamily="34" charset="0"/>
                <a:cs typeface="Arial" panose="020B0604020202020204" pitchFamily="34" charset="0"/>
              </a:rPr>
              <a:t>This is the logical conclusion of a purely empirical perspective, and is at the core of modern naturalism and skepticism.</a:t>
            </a: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endParaRPr lang="en-US" sz="26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
            <a:ext cx="9144000" cy="6400800"/>
          </a:xfrm>
        </p:spPr>
        <p:txBody>
          <a:bodyPr>
            <a:normAutofit fontScale="92500" lnSpcReduction="10000"/>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What is Knowledge?</a:t>
            </a:r>
            <a:endParaRPr lang="en-US" sz="28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Propositional knowledge </a:t>
            </a:r>
            <a:r>
              <a:rPr lang="en-US" sz="2600" dirty="0" smtClean="0">
                <a:latin typeface="Arial" panose="020B0604020202020204" pitchFamily="34" charset="0"/>
                <a:cs typeface="Arial" panose="020B0604020202020204" pitchFamily="34" charset="0"/>
              </a:rPr>
              <a:t>– our ability to know whether the contents of a statement is true or false.</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Justified True Belief </a:t>
            </a:r>
            <a:r>
              <a:rPr lang="en-US" sz="2600" dirty="0" smtClean="0">
                <a:latin typeface="Arial" panose="020B0604020202020204" pitchFamily="34" charset="0"/>
                <a:cs typeface="Arial" panose="020B0604020202020204" pitchFamily="34" charset="0"/>
              </a:rPr>
              <a:t>(</a:t>
            </a:r>
            <a:r>
              <a:rPr lang="en-US" sz="2600" i="1" dirty="0" smtClean="0">
                <a:latin typeface="Arial" panose="020B0604020202020204" pitchFamily="34" charset="0"/>
                <a:cs typeface="Arial" panose="020B0604020202020204" pitchFamily="34" charset="0"/>
              </a:rPr>
              <a:t>JTB Account</a:t>
            </a:r>
            <a:r>
              <a:rPr lang="en-US" sz="2600" dirty="0" smtClean="0">
                <a:latin typeface="Arial" panose="020B0604020202020204" pitchFamily="34" charset="0"/>
                <a:cs typeface="Arial" panose="020B0604020202020204" pitchFamily="34" charset="0"/>
              </a:rPr>
              <a:t>, or the “traditional tripartite analysis”) – the traditional proposal that we have knowledge </a:t>
            </a:r>
            <a:r>
              <a:rPr lang="en-US" sz="2600" i="1" dirty="0" smtClean="0">
                <a:latin typeface="Arial" panose="020B0604020202020204" pitchFamily="34" charset="0"/>
                <a:cs typeface="Arial" panose="020B0604020202020204" pitchFamily="34" charset="0"/>
              </a:rPr>
              <a:t>if and only if </a:t>
            </a:r>
            <a:r>
              <a:rPr lang="en-US" sz="2600" dirty="0" smtClean="0">
                <a:latin typeface="Arial" panose="020B0604020202020204" pitchFamily="34" charset="0"/>
                <a:cs typeface="Arial" panose="020B0604020202020204" pitchFamily="34" charset="0"/>
              </a:rPr>
              <a:t>the proposition in question is </a:t>
            </a:r>
            <a:r>
              <a:rPr lang="en-US" sz="2600" u="sng" dirty="0" smtClean="0">
                <a:latin typeface="Arial" panose="020B0604020202020204" pitchFamily="34" charset="0"/>
                <a:cs typeface="Arial" panose="020B0604020202020204" pitchFamily="34" charset="0"/>
              </a:rPr>
              <a:t>true</a:t>
            </a:r>
            <a:r>
              <a:rPr lang="en-US" sz="2600" dirty="0" smtClean="0">
                <a:latin typeface="Arial" panose="020B0604020202020204" pitchFamily="34" charset="0"/>
                <a:cs typeface="Arial" panose="020B0604020202020204" pitchFamily="34" charset="0"/>
              </a:rPr>
              <a:t>, if we </a:t>
            </a:r>
            <a:r>
              <a:rPr lang="en-US" sz="2600" u="sng" dirty="0" smtClean="0">
                <a:latin typeface="Arial" panose="020B0604020202020204" pitchFamily="34" charset="0"/>
                <a:cs typeface="Arial" panose="020B0604020202020204" pitchFamily="34" charset="0"/>
              </a:rPr>
              <a:t>believe</a:t>
            </a:r>
            <a:r>
              <a:rPr lang="en-US" sz="2600" dirty="0" smtClean="0">
                <a:latin typeface="Arial" panose="020B0604020202020204" pitchFamily="34" charset="0"/>
                <a:cs typeface="Arial" panose="020B0604020202020204" pitchFamily="34" charset="0"/>
              </a:rPr>
              <a:t> it is true, and if we are </a:t>
            </a:r>
            <a:r>
              <a:rPr lang="en-US" sz="2600" u="sng" dirty="0" smtClean="0">
                <a:latin typeface="Arial" panose="020B0604020202020204" pitchFamily="34" charset="0"/>
                <a:cs typeface="Arial" panose="020B0604020202020204" pitchFamily="34" charset="0"/>
              </a:rPr>
              <a:t>justified in this belief</a:t>
            </a:r>
            <a:r>
              <a:rPr lang="en-US" sz="2600" dirty="0" smtClean="0">
                <a:latin typeface="Arial" panose="020B0604020202020204" pitchFamily="34" charset="0"/>
                <a:cs typeface="Arial" panose="020B0604020202020204" pitchFamily="34" charset="0"/>
              </a:rPr>
              <a:t>. </a:t>
            </a:r>
            <a:endParaRPr lang="en-US" sz="2500" dirty="0" smtClean="0">
              <a:latin typeface="Arial" panose="020B0604020202020204" pitchFamily="34" charset="0"/>
              <a:cs typeface="Arial" panose="020B0604020202020204" pitchFamily="34" charset="0"/>
            </a:endParaRPr>
          </a:p>
          <a:p>
            <a:pPr marL="1372679"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err="1" smtClean="0">
                <a:latin typeface="Arial" panose="020B0604020202020204" pitchFamily="34" charset="0"/>
                <a:cs typeface="Arial" panose="020B0604020202020204" pitchFamily="34" charset="0"/>
              </a:rPr>
              <a:t>Reliabilism</a:t>
            </a:r>
            <a:r>
              <a:rPr lang="en-US" sz="2400" dirty="0" smtClean="0">
                <a:latin typeface="Arial" panose="020B0604020202020204" pitchFamily="34" charset="0"/>
                <a:cs typeface="Arial" panose="020B0604020202020204" pitchFamily="34" charset="0"/>
              </a:rPr>
              <a:t> – the addition to the JTB standard of knowledge the idea that “true belief must be produced by a </a:t>
            </a:r>
            <a:r>
              <a:rPr lang="en-US" sz="2400" i="1" dirty="0" smtClean="0">
                <a:latin typeface="Arial" panose="020B0604020202020204" pitchFamily="34" charset="0"/>
                <a:cs typeface="Arial" panose="020B0604020202020204" pitchFamily="34" charset="0"/>
              </a:rPr>
              <a:t>reliable</a:t>
            </a:r>
            <a:r>
              <a:rPr lang="en-US" sz="2400" dirty="0" smtClean="0">
                <a:latin typeface="Arial" panose="020B0604020202020204" pitchFamily="34" charset="0"/>
                <a:cs typeface="Arial" panose="020B0604020202020204" pitchFamily="34" charset="0"/>
              </a:rPr>
              <a:t> belief-forming process.”  For example, if my belief is based on sense experience, my senses must have been used in an appropriate environment and circumstance so they can be trusted.</a:t>
            </a:r>
          </a:p>
          <a:p>
            <a:pPr marL="1372679"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err="1" smtClean="0">
                <a:latin typeface="Arial" panose="020B0604020202020204" pitchFamily="34" charset="0"/>
                <a:cs typeface="Arial" panose="020B0604020202020204" pitchFamily="34" charset="0"/>
              </a:rPr>
              <a:t>Internalism</a:t>
            </a:r>
            <a:r>
              <a:rPr lang="en-US" sz="2400" dirty="0" smtClean="0">
                <a:latin typeface="Arial" panose="020B0604020202020204" pitchFamily="34" charset="0"/>
                <a:cs typeface="Arial" panose="020B0604020202020204" pitchFamily="34" charset="0"/>
              </a:rPr>
              <a:t> – the idea that a person’s justification for belief must be </a:t>
            </a:r>
            <a:r>
              <a:rPr lang="en-US" sz="2400" i="1" dirty="0" smtClean="0">
                <a:latin typeface="Arial" panose="020B0604020202020204" pitchFamily="34" charset="0"/>
                <a:cs typeface="Arial" panose="020B0604020202020204" pitchFamily="34" charset="0"/>
              </a:rPr>
              <a:t>internal to his own mind </a:t>
            </a:r>
            <a:r>
              <a:rPr lang="en-US" sz="2400" dirty="0" smtClean="0">
                <a:latin typeface="Arial" panose="020B0604020202020204" pitchFamily="34" charset="0"/>
                <a:cs typeface="Arial" panose="020B0604020202020204" pitchFamily="34" charset="0"/>
              </a:rPr>
              <a:t>– meaning he has sufficient cognitive grasp of his justification for a belief that he can explain </a:t>
            </a:r>
            <a:r>
              <a:rPr lang="en-US" sz="2400" i="1" dirty="0" smtClean="0">
                <a:latin typeface="Arial" panose="020B0604020202020204" pitchFamily="34" charset="0"/>
                <a:cs typeface="Arial" panose="020B0604020202020204" pitchFamily="34" charset="0"/>
              </a:rPr>
              <a:t>why</a:t>
            </a:r>
            <a:r>
              <a:rPr lang="en-US" sz="2400" dirty="0" smtClean="0">
                <a:latin typeface="Arial" panose="020B0604020202020204" pitchFamily="34" charset="0"/>
                <a:cs typeface="Arial" panose="020B0604020202020204" pitchFamily="34" charset="0"/>
              </a:rPr>
              <a:t> he holds that belief.</a:t>
            </a:r>
          </a:p>
          <a:p>
            <a:pPr marL="1372679"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Externalism</a:t>
            </a:r>
            <a:r>
              <a:rPr lang="en-US" sz="2400" dirty="0" smtClean="0">
                <a:latin typeface="Arial" panose="020B0604020202020204" pitchFamily="34" charset="0"/>
                <a:cs typeface="Arial" panose="020B0604020202020204" pitchFamily="34" charset="0"/>
              </a:rPr>
              <a:t> – the idea that a person does not need to understand </a:t>
            </a:r>
            <a:r>
              <a:rPr lang="en-US" sz="2400" i="1" dirty="0" smtClean="0">
                <a:latin typeface="Arial" panose="020B0604020202020204" pitchFamily="34" charset="0"/>
                <a:cs typeface="Arial" panose="020B0604020202020204" pitchFamily="34" charset="0"/>
              </a:rPr>
              <a:t>why</a:t>
            </a:r>
            <a:r>
              <a:rPr lang="en-US" sz="2400" dirty="0" smtClean="0">
                <a:latin typeface="Arial" panose="020B0604020202020204" pitchFamily="34" charset="0"/>
                <a:cs typeface="Arial" panose="020B0604020202020204" pitchFamily="34" charset="0"/>
              </a:rPr>
              <a:t> or </a:t>
            </a:r>
            <a:r>
              <a:rPr lang="en-US" sz="2400" i="1" dirty="0" smtClean="0">
                <a:latin typeface="Arial" panose="020B0604020202020204" pitchFamily="34" charset="0"/>
                <a:cs typeface="Arial" panose="020B0604020202020204" pitchFamily="34" charset="0"/>
              </a:rPr>
              <a:t>how</a:t>
            </a:r>
            <a:r>
              <a:rPr lang="en-US" sz="2400" dirty="0" smtClean="0">
                <a:latin typeface="Arial" panose="020B0604020202020204" pitchFamily="34" charset="0"/>
                <a:cs typeface="Arial" panose="020B0604020202020204" pitchFamily="34" charset="0"/>
              </a:rPr>
              <a:t> a belief is held, as long as the process that produced that belief was appropriate and valid.  (A form of </a:t>
            </a:r>
            <a:r>
              <a:rPr lang="en-US" sz="2400" i="1" dirty="0" err="1" smtClean="0">
                <a:latin typeface="Arial" panose="020B0604020202020204" pitchFamily="34" charset="0"/>
                <a:cs typeface="Arial" panose="020B0604020202020204" pitchFamily="34" charset="0"/>
              </a:rPr>
              <a:t>reliabilism</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
            <a:ext cx="9144000" cy="6400800"/>
          </a:xfrm>
        </p:spPr>
        <p:txBody>
          <a:bodyPr/>
          <a:lstStyle/>
          <a:p>
            <a:pPr lvl="1" eaLnBrk="1" hangingPunct="1">
              <a:lnSpc>
                <a:spcPct val="90000"/>
              </a:lnSpc>
              <a:buClr>
                <a:schemeClr val="tx1"/>
              </a:buClr>
              <a:buSzPct val="80000"/>
              <a:buFont typeface="Wingdings" pitchFamily="2" charset="2"/>
              <a:buChar char="Ø"/>
              <a:tabLst>
                <a:tab pos="914400" algn="l"/>
              </a:tabLst>
            </a:pPr>
            <a:r>
              <a:rPr lang="en-US" altLang="en-US" sz="2800" smtClean="0">
                <a:latin typeface="Arial" charset="0"/>
                <a:cs typeface="Arial" charset="0"/>
              </a:rPr>
              <a:t>   </a:t>
            </a:r>
            <a:r>
              <a:rPr lang="en-US" altLang="en-US" sz="2800" u="sng" smtClean="0">
                <a:latin typeface="Arial" charset="0"/>
                <a:cs typeface="Arial" charset="0"/>
              </a:rPr>
              <a:t>What is Knowledge?</a:t>
            </a:r>
            <a:endParaRPr lang="en-US" altLang="en-US" sz="28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v"/>
              <a:tabLst>
                <a:tab pos="914400" algn="l"/>
              </a:tabLst>
            </a:pPr>
            <a:r>
              <a:rPr lang="en-US" altLang="en-US" sz="2600" b="1" i="1" smtClean="0">
                <a:latin typeface="Arial" charset="0"/>
                <a:cs typeface="Arial" charset="0"/>
              </a:rPr>
              <a:t>Virtue Epistemology</a:t>
            </a:r>
            <a:r>
              <a:rPr lang="en-US" altLang="en-US" sz="2600" smtClean="0">
                <a:latin typeface="Arial" charset="0"/>
                <a:cs typeface="Arial" charset="0"/>
              </a:rPr>
              <a:t> – the idea that, since knowledge is achieved by persons, the study of knowledge should be </a:t>
            </a:r>
            <a:r>
              <a:rPr lang="en-US" altLang="en-US" sz="2600" i="1" smtClean="0">
                <a:latin typeface="Arial" charset="0"/>
                <a:cs typeface="Arial" charset="0"/>
              </a:rPr>
              <a:t>person based </a:t>
            </a:r>
            <a:r>
              <a:rPr lang="en-US" altLang="en-US" sz="2600" smtClean="0">
                <a:latin typeface="Arial" charset="0"/>
                <a:cs typeface="Arial" charset="0"/>
              </a:rPr>
              <a:t>– taking into account personal characteristics. </a:t>
            </a:r>
          </a:p>
          <a:p>
            <a:pPr marL="1087438" lvl="2" indent="-457200" eaLnBrk="1" hangingPunct="1">
              <a:lnSpc>
                <a:spcPct val="90000"/>
              </a:lnSpc>
              <a:spcBef>
                <a:spcPts val="325"/>
              </a:spcBef>
              <a:buClr>
                <a:schemeClr val="tx1"/>
              </a:buClr>
              <a:buSzPct val="80000"/>
              <a:buFont typeface="Wingdings" pitchFamily="2" charset="2"/>
              <a:buChar char="v"/>
              <a:tabLst>
                <a:tab pos="914400" algn="l"/>
              </a:tabLst>
            </a:pPr>
            <a:endParaRPr lang="en-US" altLang="en-US" sz="1000" smtClean="0">
              <a:latin typeface="Arial" charset="0"/>
              <a:cs typeface="Arial" charset="0"/>
            </a:endParaRPr>
          </a:p>
          <a:p>
            <a:pPr marL="1087438" lvl="2" indent="-457200" eaLnBrk="1" hangingPunct="1">
              <a:lnSpc>
                <a:spcPct val="90000"/>
              </a:lnSpc>
              <a:spcBef>
                <a:spcPts val="325"/>
              </a:spcBef>
              <a:buClr>
                <a:schemeClr val="tx1"/>
              </a:buClr>
              <a:buSzPct val="80000"/>
              <a:buFont typeface="Wingdings" pitchFamily="2" charset="2"/>
              <a:buChar char="v"/>
              <a:tabLst>
                <a:tab pos="914400" algn="l"/>
              </a:tabLst>
            </a:pPr>
            <a:r>
              <a:rPr lang="en-US" altLang="en-US" sz="2600" b="1" i="1" smtClean="0">
                <a:latin typeface="Arial" charset="0"/>
                <a:cs typeface="Arial" charset="0"/>
              </a:rPr>
              <a:t>Noetic Structure </a:t>
            </a:r>
            <a:r>
              <a:rPr lang="en-US" altLang="en-US" sz="2600" smtClean="0">
                <a:latin typeface="Arial" charset="0"/>
                <a:cs typeface="Arial" charset="0"/>
              </a:rPr>
              <a:t>– the entire set of a person’s beliefs, together with the logical and explanatory reasons for those beliefs.</a:t>
            </a:r>
          </a:p>
          <a:p>
            <a:pPr marL="1371600" lvl="3" indent="-457200" eaLnBrk="1" hangingPunct="1">
              <a:lnSpc>
                <a:spcPct val="90000"/>
              </a:lnSpc>
              <a:spcBef>
                <a:spcPts val="325"/>
              </a:spcBef>
              <a:buClr>
                <a:schemeClr val="tx1"/>
              </a:buClr>
              <a:buSzPct val="80000"/>
              <a:buFont typeface="Wingdings" pitchFamily="2" charset="2"/>
              <a:buChar char="v"/>
              <a:tabLst>
                <a:tab pos="914400" algn="l"/>
              </a:tabLst>
            </a:pPr>
            <a:r>
              <a:rPr lang="en-US" altLang="en-US" sz="2400" b="1" i="1" smtClean="0">
                <a:latin typeface="Arial" charset="0"/>
                <a:cs typeface="Arial" charset="0"/>
              </a:rPr>
              <a:t>Foundationalism</a:t>
            </a:r>
            <a:r>
              <a:rPr lang="en-US" altLang="en-US" sz="2400" smtClean="0">
                <a:latin typeface="Arial" charset="0"/>
                <a:cs typeface="Arial" charset="0"/>
              </a:rPr>
              <a:t> – the premise that a good noetic structure is based on foundational beliefs that are immune, or at least resistant, to doubt. </a:t>
            </a:r>
          </a:p>
          <a:p>
            <a:pPr marL="1371600" lvl="3" indent="-457200" eaLnBrk="1" hangingPunct="1">
              <a:lnSpc>
                <a:spcPct val="90000"/>
              </a:lnSpc>
              <a:spcBef>
                <a:spcPts val="325"/>
              </a:spcBef>
              <a:buClr>
                <a:schemeClr val="tx1"/>
              </a:buClr>
              <a:buSzPct val="80000"/>
              <a:buFont typeface="Wingdings" pitchFamily="2" charset="2"/>
              <a:buChar char="v"/>
              <a:tabLst>
                <a:tab pos="914400" algn="l"/>
              </a:tabLst>
            </a:pPr>
            <a:r>
              <a:rPr lang="en-US" altLang="en-US" sz="2400" b="1" i="1" smtClean="0">
                <a:latin typeface="Arial" charset="0"/>
                <a:cs typeface="Arial" charset="0"/>
              </a:rPr>
              <a:t>Coherentism</a:t>
            </a:r>
            <a:r>
              <a:rPr lang="en-US" altLang="en-US" sz="2400" smtClean="0">
                <a:latin typeface="Arial" charset="0"/>
                <a:cs typeface="Arial" charset="0"/>
              </a:rPr>
              <a:t> – the premise that there is no such thing as basic (undoubtable) beliefs, but that all beliefs get justification form other beliefs in the noetic structure.</a:t>
            </a:r>
          </a:p>
          <a:p>
            <a:pPr marL="1371600" lvl="3" indent="-457200" eaLnBrk="1" hangingPunct="1">
              <a:lnSpc>
                <a:spcPct val="90000"/>
              </a:lnSpc>
              <a:spcBef>
                <a:spcPts val="325"/>
              </a:spcBef>
              <a:buClr>
                <a:schemeClr val="tx1"/>
              </a:buClr>
              <a:buSzPct val="80000"/>
              <a:buFont typeface="Wingdings" pitchFamily="2" charset="2"/>
              <a:buChar char="v"/>
              <a:tabLst>
                <a:tab pos="914400" algn="l"/>
              </a:tabLst>
            </a:pPr>
            <a:r>
              <a:rPr lang="en-US" altLang="en-US" sz="2400" b="1" i="1" smtClean="0">
                <a:latin typeface="Arial" charset="0"/>
                <a:cs typeface="Arial" charset="0"/>
              </a:rPr>
              <a:t>Contextualism </a:t>
            </a:r>
            <a:r>
              <a:rPr lang="en-US" altLang="en-US" sz="2400" smtClean="0">
                <a:latin typeface="Arial" charset="0"/>
                <a:cs typeface="Arial" charset="0"/>
              </a:rPr>
              <a:t>– the premise that beliefs are justified by the particular context in which they are experienced.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fade">
                                      <p:cBhvr>
                                        <p:cTn id="35" dur="1000"/>
                                        <p:tgtEl>
                                          <p:spTgt spid="8195">
                                            <p:txEl>
                                              <p:pRg st="6" end="6"/>
                                            </p:txEl>
                                          </p:spTgt>
                                        </p:tgtEl>
                                      </p:cBhvr>
                                    </p:animEffect>
                                    <p:anim calcmode="lin" valueType="num">
                                      <p:cBhvr>
                                        <p:cTn id="36"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0"/>
            <a:ext cx="8839200"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Truth &amp; Epistemology</a:t>
            </a:r>
          </a:p>
          <a:p>
            <a:pPr eaLnBrk="1" hangingPunct="1">
              <a:spcBef>
                <a:spcPct val="0"/>
              </a:spcBef>
              <a:buClrTx/>
              <a:buSzTx/>
              <a:buFontTx/>
              <a:buNone/>
            </a:pPr>
            <a:r>
              <a:rPr lang="en-US" altLang="en-US" sz="3200">
                <a:latin typeface="Arial" charset="0"/>
              </a:rPr>
              <a:t>Aug. 29 – Metaphysics</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 Philosophy of 	Science</a:t>
            </a:r>
          </a:p>
          <a:p>
            <a:pPr eaLnBrk="1" hangingPunct="1">
              <a:spcBef>
                <a:spcPct val="0"/>
              </a:spcBef>
              <a:buClrTx/>
              <a:buSzTx/>
              <a:buFontTx/>
              <a:buNone/>
            </a:pPr>
            <a:r>
              <a:rPr lang="en-US" altLang="en-US" sz="3200">
                <a:latin typeface="Arial" charset="0"/>
              </a:rPr>
              <a:t>Sept. 19 – Human Nature; Philosophy of 	Politics</a:t>
            </a:r>
          </a:p>
          <a:p>
            <a:pPr eaLnBrk="1" hangingPunct="1">
              <a:spcBef>
                <a:spcPct val="0"/>
              </a:spcBef>
              <a:buClrTx/>
              <a:buSzTx/>
              <a:buFontTx/>
              <a:buNone/>
            </a:pPr>
            <a:r>
              <a:rPr lang="en-US" altLang="en-US" sz="3200">
                <a:latin typeface="Arial" charset="0"/>
              </a:rPr>
              <a:t>Sept. 26 – Ethics: What is Right?; Aesthetics: 	What is Beautiful?</a:t>
            </a:r>
          </a:p>
          <a:p>
            <a:pPr eaLnBrk="1" hangingPunct="1">
              <a:spcBef>
                <a:spcPct val="0"/>
              </a:spcBef>
              <a:buClrTx/>
              <a:buSzTx/>
              <a:buFontTx/>
              <a:buNone/>
            </a:pPr>
            <a:r>
              <a:rPr lang="en-US" altLang="en-US" sz="3200">
                <a:latin typeface="Arial" charset="0"/>
              </a:rPr>
              <a:t>October 3 – Conclusion;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225" y="533400"/>
            <a:ext cx="8915400" cy="6400800"/>
          </a:xfrm>
        </p:spPr>
        <p:txBody>
          <a:bodyPr/>
          <a:lstStyle/>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Ideas matter.  The ideas one believes largely determine the kind of person one becomes. </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We all have a worldview – what we believe about the world and our place in it.  Philosophy, rightly done, can give us a better worldview.</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Philosophy examines assumptions, asks questions, seeks to clarify and analyze concepts, and seeks to organize facts into a rational system – for ALL disciplines. </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Philosophy gives us a clearer understanding of life and what is important in life by teaching us to examine our core beliefs and ideas.</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Philosophy makes us more human.  Socrates said “An unexamined life is not worth living” – which meant that being able to examine our lives, to analyze and think 			critically, is necessarily at the core of 					what it means to be human. </a:t>
            </a:r>
          </a:p>
        </p:txBody>
      </p:sp>
      <p:sp>
        <p:nvSpPr>
          <p:cNvPr id="8194" name="Rectangle 2"/>
          <p:cNvSpPr>
            <a:spLocks noGrp="1" noChangeArrowheads="1"/>
          </p:cNvSpPr>
          <p:nvPr>
            <p:ph type="title"/>
          </p:nvPr>
        </p:nvSpPr>
        <p:spPr>
          <a:xfrm>
            <a:off x="205740" y="3810"/>
            <a:ext cx="89154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Why is philosophy important?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The </a:t>
            </a:r>
            <a:r>
              <a:rPr lang="en-US" sz="2400" b="1" dirty="0" smtClean="0">
                <a:latin typeface="Arial" panose="020B0604020202020204" pitchFamily="34" charset="0"/>
                <a:cs typeface="Arial" panose="020B0604020202020204" pitchFamily="34" charset="0"/>
              </a:rPr>
              <a:t>Laws of Logic </a:t>
            </a:r>
            <a:r>
              <a:rPr lang="en-US" sz="2400" dirty="0" smtClean="0">
                <a:latin typeface="Arial" panose="020B0604020202020204" pitchFamily="34" charset="0"/>
                <a:cs typeface="Arial" panose="020B0604020202020204" pitchFamily="34" charset="0"/>
              </a:rPr>
              <a:t>are a set of tools that help us think more clearly.  If these laws (</a:t>
            </a:r>
            <a:r>
              <a:rPr lang="en-US" sz="2400" i="1" dirty="0" smtClean="0">
                <a:latin typeface="Arial" panose="020B0604020202020204" pitchFamily="34" charset="0"/>
                <a:cs typeface="Arial" panose="020B0604020202020204" pitchFamily="34" charset="0"/>
              </a:rPr>
              <a:t>or first principles</a:t>
            </a:r>
            <a:r>
              <a:rPr lang="en-US" sz="2400" dirty="0" smtClean="0">
                <a:latin typeface="Arial" panose="020B0604020202020204" pitchFamily="34" charset="0"/>
                <a:cs typeface="Arial" panose="020B0604020202020204" pitchFamily="34" charset="0"/>
              </a:rPr>
              <a:t>) of logic are not true, then nothing else can make sense.  They are (and must be) inherently self-evident and undeniable, requiring no further proof beyond themselves.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1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b="1" dirty="0" smtClean="0">
                <a:latin typeface="Arial" panose="020B0604020202020204" pitchFamily="34" charset="0"/>
                <a:cs typeface="Arial" panose="020B0604020202020204" pitchFamily="34" charset="0"/>
              </a:rPr>
              <a:t>1</a:t>
            </a:r>
            <a:r>
              <a:rPr lang="en-US" sz="2400" b="1" baseline="30000" dirty="0" smtClean="0">
                <a:latin typeface="Arial" panose="020B0604020202020204" pitchFamily="34" charset="0"/>
                <a:cs typeface="Arial" panose="020B0604020202020204" pitchFamily="34" charset="0"/>
              </a:rPr>
              <a:t>st</a:t>
            </a:r>
            <a:r>
              <a:rPr lang="en-US" sz="2400" b="1" dirty="0" smtClean="0">
                <a:latin typeface="Arial" panose="020B0604020202020204" pitchFamily="34" charset="0"/>
                <a:cs typeface="Arial" panose="020B0604020202020204" pitchFamily="34" charset="0"/>
              </a:rPr>
              <a:t> Law – The Law </a:t>
            </a:r>
            <a:r>
              <a:rPr lang="en-US" sz="2400" b="1" dirty="0">
                <a:latin typeface="Arial" panose="020B0604020202020204" pitchFamily="34" charset="0"/>
                <a:cs typeface="Arial" panose="020B0604020202020204" pitchFamily="34" charset="0"/>
              </a:rPr>
              <a:t>of Identity, </a:t>
            </a:r>
            <a:r>
              <a:rPr lang="en-US" sz="2400" b="1" dirty="0" smtClean="0">
                <a:latin typeface="Arial" panose="020B0604020202020204" pitchFamily="34" charset="0"/>
                <a:cs typeface="Arial" panose="020B0604020202020204" pitchFamily="34" charset="0"/>
              </a:rPr>
              <a:t>  P </a:t>
            </a:r>
            <a:r>
              <a:rPr lang="en-US" sz="2400" b="1" dirty="0">
                <a:latin typeface="Arial" panose="020B0604020202020204" pitchFamily="34" charset="0"/>
                <a:cs typeface="Arial" panose="020B0604020202020204" pitchFamily="34" charset="0"/>
              </a:rPr>
              <a:t>= P</a:t>
            </a:r>
            <a:endParaRPr lang="en-US" sz="2400" b="1" dirty="0" smtClean="0">
              <a:latin typeface="Arial" panose="020B0604020202020204" pitchFamily="34" charset="0"/>
              <a:cs typeface="Arial" panose="020B0604020202020204" pitchFamily="34" charset="0"/>
            </a:endParaRP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r>
              <a:rPr lang="en-US" sz="2200" dirty="0" smtClean="0">
                <a:latin typeface="Arial" panose="020B0604020202020204" pitchFamily="34" charset="0"/>
                <a:cs typeface="Arial" panose="020B0604020202020204" pitchFamily="34" charset="0"/>
              </a:rPr>
              <a:t>Something is what it is.  Or, All true propositions are true, and all false propositions are false.</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1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b="1" dirty="0" smtClean="0">
                <a:latin typeface="Arial" panose="020B0604020202020204" pitchFamily="34" charset="0"/>
                <a:cs typeface="Arial" panose="020B0604020202020204" pitchFamily="34" charset="0"/>
              </a:rPr>
              <a:t>2</a:t>
            </a:r>
            <a:r>
              <a:rPr lang="en-US" sz="2400" b="1" baseline="30000" dirty="0" smtClean="0">
                <a:latin typeface="Arial" panose="020B0604020202020204" pitchFamily="34" charset="0"/>
                <a:cs typeface="Arial" panose="020B0604020202020204" pitchFamily="34" charset="0"/>
              </a:rPr>
              <a:t>nd</a:t>
            </a:r>
            <a:r>
              <a:rPr lang="en-US" sz="2400" b="1" dirty="0" smtClean="0">
                <a:latin typeface="Arial" panose="020B0604020202020204" pitchFamily="34" charset="0"/>
                <a:cs typeface="Arial" panose="020B0604020202020204" pitchFamily="34" charset="0"/>
              </a:rPr>
              <a:t> Law – The Law of Non-Contradiction,  ^ (P + ^P)</a:t>
            </a: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r>
              <a:rPr lang="en-US" sz="2200" dirty="0" smtClean="0">
                <a:latin typeface="Arial" panose="020B0604020202020204" pitchFamily="34" charset="0"/>
                <a:cs typeface="Arial" panose="020B0604020202020204" pitchFamily="34" charset="0"/>
              </a:rPr>
              <a:t>Something cannot both be and not be at the same time and in the same respect.  Or, Something cannot be both true and false at the same time and in the same respect.</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endParaRPr lang="en-US" sz="1200" dirty="0" smtClean="0">
              <a:latin typeface="Arial" panose="020B0604020202020204" pitchFamily="34" charset="0"/>
              <a:cs typeface="Arial" panose="020B0604020202020204" pitchFamily="34" charset="0"/>
            </a:endParaRPr>
          </a:p>
          <a:p>
            <a:pPr marL="736092" lvl="1" indent="-3429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400" b="1" dirty="0" smtClean="0">
                <a:latin typeface="Arial" panose="020B0604020202020204" pitchFamily="34" charset="0"/>
                <a:cs typeface="Arial" panose="020B0604020202020204" pitchFamily="34" charset="0"/>
              </a:rPr>
              <a:t>3</a:t>
            </a:r>
            <a:r>
              <a:rPr lang="en-US" sz="2400" b="1" baseline="30000" dirty="0" smtClean="0">
                <a:latin typeface="Arial" panose="020B0604020202020204" pitchFamily="34" charset="0"/>
                <a:cs typeface="Arial" panose="020B0604020202020204" pitchFamily="34" charset="0"/>
              </a:rPr>
              <a:t>rd</a:t>
            </a:r>
            <a:r>
              <a:rPr lang="en-US" sz="2400" b="1" dirty="0" smtClean="0">
                <a:latin typeface="Arial" panose="020B0604020202020204" pitchFamily="34" charset="0"/>
                <a:cs typeface="Arial" panose="020B0604020202020204" pitchFamily="34" charset="0"/>
              </a:rPr>
              <a:t> Law – The Law of the Excluded Middle,  P v ^P</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200" dirty="0" smtClean="0">
                <a:latin typeface="Arial" panose="020B0604020202020204" pitchFamily="34" charset="0"/>
                <a:cs typeface="Arial" panose="020B0604020202020204" pitchFamily="34" charset="0"/>
              </a:rPr>
              <a:t>Something either is or it is not.  Or, A proposition is either true      	or false, it cannot be both. </a:t>
            </a:r>
            <a:endParaRPr lang="en-US" sz="22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The principles of Formal Logic</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9144000" cy="65532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Logic employs established </a:t>
            </a:r>
            <a:r>
              <a:rPr lang="en-US" sz="2400" u="sng" dirty="0" smtClean="0">
                <a:latin typeface="Arial" panose="020B0604020202020204" pitchFamily="34" charset="0"/>
                <a:cs typeface="Arial" panose="020B0604020202020204" pitchFamily="34" charset="0"/>
              </a:rPr>
              <a:t>rules</a:t>
            </a:r>
            <a:r>
              <a:rPr lang="en-US" sz="2400" dirty="0" smtClean="0">
                <a:latin typeface="Arial" panose="020B0604020202020204" pitchFamily="34" charset="0"/>
                <a:cs typeface="Arial" panose="020B0604020202020204" pitchFamily="34" charset="0"/>
              </a:rPr>
              <a:t> for correct reasoning.</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In reasoning, an </a:t>
            </a:r>
            <a:r>
              <a:rPr lang="en-US" sz="2400" b="1" i="1" dirty="0" smtClean="0">
                <a:latin typeface="Arial" panose="020B0604020202020204" pitchFamily="34" charset="0"/>
                <a:cs typeface="Arial" panose="020B0604020202020204" pitchFamily="34" charset="0"/>
              </a:rPr>
              <a:t>argument</a:t>
            </a:r>
            <a:r>
              <a:rPr lang="en-US" sz="2400" dirty="0" smtClean="0">
                <a:latin typeface="Arial" panose="020B0604020202020204" pitchFamily="34" charset="0"/>
                <a:cs typeface="Arial" panose="020B0604020202020204" pitchFamily="34" charset="0"/>
              </a:rPr>
              <a:t> is a group of reasons which together achieve a conclusion.</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An argument consists of a group of </a:t>
            </a:r>
            <a:r>
              <a:rPr lang="en-US" sz="2400" b="1" i="1" dirty="0" smtClean="0">
                <a:latin typeface="Arial" panose="020B0604020202020204" pitchFamily="34" charset="0"/>
                <a:cs typeface="Arial" panose="020B0604020202020204" pitchFamily="34" charset="0"/>
              </a:rPr>
              <a:t>propositions</a:t>
            </a:r>
            <a:r>
              <a:rPr lang="en-US" sz="2400" dirty="0" smtClean="0">
                <a:latin typeface="Arial" panose="020B0604020202020204" pitchFamily="34" charset="0"/>
                <a:cs typeface="Arial" panose="020B0604020202020204" pitchFamily="34" charset="0"/>
              </a:rPr>
              <a:t> – some are </a:t>
            </a:r>
            <a:r>
              <a:rPr lang="en-US" sz="2400" b="1" i="1" dirty="0" smtClean="0">
                <a:latin typeface="Arial" panose="020B0604020202020204" pitchFamily="34" charset="0"/>
                <a:cs typeface="Arial" panose="020B0604020202020204" pitchFamily="34" charset="0"/>
              </a:rPr>
              <a:t>premises</a:t>
            </a:r>
            <a:r>
              <a:rPr lang="en-US" sz="2400" dirty="0" smtClean="0">
                <a:latin typeface="Arial" panose="020B0604020202020204" pitchFamily="34" charset="0"/>
                <a:cs typeface="Arial" panose="020B0604020202020204" pitchFamily="34" charset="0"/>
              </a:rPr>
              <a:t> which establish the terms of the argument, in order to try to prove a final proposition called a </a:t>
            </a:r>
            <a:r>
              <a:rPr lang="en-US" sz="2400" b="1" i="1" dirty="0" smtClean="0">
                <a:latin typeface="Arial" panose="020B0604020202020204" pitchFamily="34" charset="0"/>
                <a:cs typeface="Arial" panose="020B0604020202020204" pitchFamily="34" charset="0"/>
              </a:rPr>
              <a:t>conclusion</a:t>
            </a:r>
            <a:r>
              <a:rPr lang="en-US" sz="2400" dirty="0" smtClean="0">
                <a:latin typeface="Arial" panose="020B0604020202020204" pitchFamily="34" charset="0"/>
                <a:cs typeface="Arial" panose="020B0604020202020204" pitchFamily="34" charset="0"/>
              </a:rPr>
              <a:t>.</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The </a:t>
            </a:r>
            <a:r>
              <a:rPr lang="en-US" sz="2400" b="1" i="1" dirty="0" smtClean="0">
                <a:latin typeface="Arial" panose="020B0604020202020204" pitchFamily="34" charset="0"/>
                <a:cs typeface="Arial" panose="020B0604020202020204" pitchFamily="34" charset="0"/>
              </a:rPr>
              <a:t>inference</a:t>
            </a:r>
            <a:r>
              <a:rPr lang="en-US" sz="2400" dirty="0" smtClean="0">
                <a:latin typeface="Arial" panose="020B0604020202020204" pitchFamily="34" charset="0"/>
                <a:cs typeface="Arial" panose="020B0604020202020204" pitchFamily="34" charset="0"/>
              </a:rPr>
              <a:t> is the evident relationship between the premises and the conclusion </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500" dirty="0">
              <a:latin typeface="Arial" panose="020B0604020202020204" pitchFamily="34" charset="0"/>
              <a:cs typeface="Arial" panose="020B0604020202020204" pitchFamily="34" charset="0"/>
            </a:endParaRP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200" dirty="0" smtClean="0">
                <a:latin typeface="Arial" panose="020B0604020202020204" pitchFamily="34" charset="0"/>
                <a:cs typeface="Arial" panose="020B0604020202020204" pitchFamily="34" charset="0"/>
              </a:rPr>
              <a:t>All men are mortal.</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200" dirty="0" smtClean="0">
                <a:latin typeface="Arial" panose="020B0604020202020204" pitchFamily="34" charset="0"/>
                <a:cs typeface="Arial" panose="020B0604020202020204" pitchFamily="34" charset="0"/>
              </a:rPr>
              <a:t>Socrates is a man.</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200" dirty="0" smtClean="0">
                <a:latin typeface="Arial" panose="020B0604020202020204" pitchFamily="34" charset="0"/>
                <a:cs typeface="Arial" panose="020B0604020202020204" pitchFamily="34" charset="0"/>
              </a:rPr>
              <a:t>Therefore, Socrates is mortal.</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endParaRPr lang="en-US" sz="105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200" dirty="0" smtClean="0">
                <a:latin typeface="Arial" panose="020B0604020202020204" pitchFamily="34" charset="0"/>
                <a:cs typeface="Arial" panose="020B0604020202020204" pitchFamily="34" charset="0"/>
              </a:rPr>
              <a:t>An argument without a clear inference, even if it has true premises and a conclusion, is called a </a:t>
            </a:r>
            <a:r>
              <a:rPr lang="en-US" sz="2200" b="1" i="1" dirty="0" smtClean="0">
                <a:latin typeface="Arial" panose="020B0604020202020204" pitchFamily="34" charset="0"/>
                <a:cs typeface="Arial" panose="020B0604020202020204" pitchFamily="34" charset="0"/>
              </a:rPr>
              <a:t>non sequitur </a:t>
            </a:r>
            <a:r>
              <a:rPr lang="en-US" sz="2200" dirty="0" smtClean="0">
                <a:latin typeface="Arial" panose="020B0604020202020204" pitchFamily="34" charset="0"/>
                <a:cs typeface="Arial" panose="020B0604020202020204" pitchFamily="34" charset="0"/>
              </a:rPr>
              <a:t>– “it does not follow.”</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800" dirty="0" smtClean="0">
              <a:latin typeface="Arial" panose="020B0604020202020204" pitchFamily="34" charset="0"/>
              <a:cs typeface="Arial" panose="020B0604020202020204" pitchFamily="34" charset="0"/>
            </a:endParaRP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John Adams was the second president of the United States.</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The square root of 81 is 9.</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Therefore, I love pizza. </a:t>
            </a:r>
            <a:endParaRPr lang="en-US" sz="20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The principles of Formal Logic</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152400"/>
            <a:ext cx="91440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What is Truth?</a:t>
            </a:r>
            <a:endParaRPr lang="en-US" sz="28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“Is anything true?” is the central philosophical question of the postmodern age.</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Modern culture promotes the idea that truth is relative (not absolute). </a:t>
            </a:r>
            <a:r>
              <a:rPr lang="en-US" sz="2600" b="1" i="1" dirty="0" smtClean="0">
                <a:latin typeface="Arial" panose="020B0604020202020204" pitchFamily="34" charset="0"/>
                <a:cs typeface="Arial" panose="020B0604020202020204" pitchFamily="34" charset="0"/>
              </a:rPr>
              <a:t> Relativism </a:t>
            </a:r>
            <a:r>
              <a:rPr lang="en-US" sz="2600" dirty="0" smtClean="0">
                <a:latin typeface="Arial" panose="020B0604020202020204" pitchFamily="34" charset="0"/>
                <a:cs typeface="Arial" panose="020B0604020202020204" pitchFamily="34" charset="0"/>
              </a:rPr>
              <a:t>takes two popular forms:</a:t>
            </a:r>
          </a:p>
          <a:p>
            <a:pPr marL="1714500"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Subjectivism</a:t>
            </a:r>
            <a:r>
              <a:rPr lang="en-US" sz="2400" dirty="0" smtClean="0">
                <a:latin typeface="Arial" panose="020B0604020202020204" pitchFamily="34" charset="0"/>
                <a:cs typeface="Arial" panose="020B0604020202020204" pitchFamily="34" charset="0"/>
              </a:rPr>
              <a:t> – truth is whatever a person decides it is, and all people can therefore be right even when they contradict one another.</a:t>
            </a:r>
          </a:p>
          <a:p>
            <a:pPr marL="1714500" lvl="3"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Conventionalism </a:t>
            </a:r>
            <a:r>
              <a:rPr lang="en-US" sz="2400" dirty="0" smtClean="0">
                <a:latin typeface="Arial" panose="020B0604020202020204" pitchFamily="34" charset="0"/>
                <a:cs typeface="Arial" panose="020B0604020202020204" pitchFamily="34" charset="0"/>
              </a:rPr>
              <a:t>– truth is merely a social construct define by cultures, rather than by individuals.</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b="1" i="1" dirty="0" smtClean="0">
                <a:latin typeface="Arial" panose="020B0604020202020204" pitchFamily="34" charset="0"/>
                <a:cs typeface="Arial" panose="020B0604020202020204" pitchFamily="34" charset="0"/>
              </a:rPr>
              <a:t>Objectivism</a:t>
            </a:r>
            <a:r>
              <a:rPr lang="en-US" sz="2600" dirty="0" smtClean="0">
                <a:latin typeface="Arial" panose="020B0604020202020204" pitchFamily="34" charset="0"/>
                <a:cs typeface="Arial" panose="020B0604020202020204" pitchFamily="34" charset="0"/>
              </a:rPr>
              <a:t> is the belief that truth is not merely a matter of subjective or cultural preference, but is a real feature of the world and is independent of what anyone may think about it. </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Since philosophy is usually understood as an effort to discover what is true, if the Relativists are correct 	then philosophy is probably irrelevant anyway!</a:t>
            </a: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endParaRPr lang="en-US" sz="26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Effect transition="in" filter="fade">
                                      <p:cBhvr>
                                        <p:cTn id="49" dur="1000"/>
                                        <p:tgtEl>
                                          <p:spTgt spid="8195">
                                            <p:txEl>
                                              <p:pRg st="6" end="6"/>
                                            </p:txEl>
                                          </p:spTgt>
                                        </p:tgtEl>
                                      </p:cBhvr>
                                    </p:animEffect>
                                    <p:anim calcmode="lin" valueType="num">
                                      <p:cBhvr>
                                        <p:cTn id="50"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152400"/>
            <a:ext cx="91440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What is Truth?</a:t>
            </a:r>
            <a:endParaRPr lang="en-US" sz="2800" dirty="0" smtClean="0">
              <a:latin typeface="Arial" panose="020B0604020202020204" pitchFamily="34" charset="0"/>
              <a:cs typeface="Arial" panose="020B0604020202020204" pitchFamily="34" charset="0"/>
            </a:endParaRP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Saying (as the Relativists do) “There are no absolute truths!” is self-defeating, as this is a statement of supposed absolute truth!  So it must be false.</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Saying “There are no absolute truths to me, but this may not be true for you” is meaningless – it simply does not say anything - there is no propositional content.  That is, it’s like saying the sky may or may not be blue – it doesn’t </a:t>
            </a:r>
            <a:r>
              <a:rPr lang="en-US" sz="2600" i="1" dirty="0" smtClean="0">
                <a:latin typeface="Arial" panose="020B0604020202020204" pitchFamily="34" charset="0"/>
                <a:cs typeface="Arial" panose="020B0604020202020204" pitchFamily="34" charset="0"/>
              </a:rPr>
              <a:t>go</a:t>
            </a:r>
            <a:r>
              <a:rPr lang="en-US" sz="2600" dirty="0" smtClean="0">
                <a:latin typeface="Arial" panose="020B0604020202020204" pitchFamily="34" charset="0"/>
                <a:cs typeface="Arial" panose="020B0604020202020204" pitchFamily="34" charset="0"/>
              </a:rPr>
              <a:t> anywhere.</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Saying “All truth claims are socially conditioned” is exactly like “No absolute truths for me, but this may not be true for you” – there is no propositional content.  </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SO – the Relativist claim that there are no absolute truths is either self-defeating or meaningless, so it must be false that there is no truth.  Therefore, there </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r>
              <a:rPr lang="en-US" sz="2600" dirty="0" smtClean="0">
                <a:latin typeface="Arial" panose="020B0604020202020204" pitchFamily="34" charset="0"/>
                <a:cs typeface="Arial" panose="020B0604020202020204" pitchFamily="34" charset="0"/>
              </a:rPr>
              <a:t>			</a:t>
            </a:r>
            <a:r>
              <a:rPr lang="en-US" sz="2600" u="sng" dirty="0" smtClean="0">
                <a:latin typeface="Arial" panose="020B0604020202020204" pitchFamily="34" charset="0"/>
                <a:cs typeface="Arial" panose="020B0604020202020204" pitchFamily="34" charset="0"/>
              </a:rPr>
              <a:t>must</a:t>
            </a:r>
            <a:r>
              <a:rPr lang="en-US" sz="2600" dirty="0" smtClean="0">
                <a:latin typeface="Arial" panose="020B0604020202020204" pitchFamily="34" charset="0"/>
                <a:cs typeface="Arial" panose="020B0604020202020204" pitchFamily="34" charset="0"/>
              </a:rPr>
              <a:t> be such a thing as objective truth.</a:t>
            </a: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endParaRPr lang="en-US" sz="26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26988"/>
            <a:ext cx="9144000" cy="6400800"/>
          </a:xfrm>
        </p:spPr>
        <p:txBody>
          <a:bodyPr>
            <a:noAutofit/>
          </a:bodyPr>
          <a:lstStyle/>
          <a:p>
            <a:pPr marL="621792" lvl="1" eaLnBrk="1" fontAlgn="auto" hangingPunct="1">
              <a:lnSpc>
                <a:spcPct val="120000"/>
              </a:lnSpc>
              <a:spcBef>
                <a:spcPts val="0"/>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What is meant by Truth?</a:t>
            </a:r>
            <a:endParaRPr lang="en-US" sz="2800" dirty="0" smtClean="0">
              <a:latin typeface="Arial" panose="020B0604020202020204" pitchFamily="34" charset="0"/>
              <a:cs typeface="Arial" panose="020B0604020202020204" pitchFamily="34" charset="0"/>
            </a:endParaRPr>
          </a:p>
          <a:p>
            <a:pPr marL="850392" lvl="1" indent="-457200" eaLnBrk="1" fontAlgn="auto" hangingPunct="1">
              <a:spcBef>
                <a:spcPts val="0"/>
              </a:spcBef>
              <a:spcAft>
                <a:spcPts val="0"/>
              </a:spcAft>
              <a:buClr>
                <a:schemeClr val="tx1"/>
              </a:buClr>
              <a:buSzPct val="80000"/>
              <a:buFont typeface="Wingdings" panose="05000000000000000000" pitchFamily="2" charset="2"/>
              <a:buChar char="v"/>
              <a:defRPr/>
            </a:pPr>
            <a:r>
              <a:rPr lang="en-US" sz="2400" dirty="0" smtClean="0">
                <a:latin typeface="Arial" panose="020B0604020202020204" pitchFamily="34" charset="0"/>
                <a:cs typeface="Arial" panose="020B0604020202020204" pitchFamily="34" charset="0"/>
              </a:rPr>
              <a:t>Three major philosophical theories about the meaning of “truth.”</a:t>
            </a:r>
          </a:p>
          <a:p>
            <a:pPr marL="1088517" lvl="2" indent="-457200" eaLnBrk="1" fontAlgn="auto" hangingPunct="1">
              <a:spcBef>
                <a:spcPts val="0"/>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Correspondence Theory of Truth </a:t>
            </a:r>
            <a:r>
              <a:rPr lang="en-US" sz="2400" dirty="0" smtClean="0">
                <a:latin typeface="Arial" panose="020B0604020202020204" pitchFamily="34" charset="0"/>
                <a:cs typeface="Arial" panose="020B0604020202020204" pitchFamily="34" charset="0"/>
              </a:rPr>
              <a:t>– A proposition is true if and only if it corresponds to the way things actually are.  (</a:t>
            </a:r>
            <a:r>
              <a:rPr lang="en-US" sz="2400" u="sng" dirty="0" smtClean="0">
                <a:latin typeface="Arial" panose="020B0604020202020204" pitchFamily="34" charset="0"/>
                <a:cs typeface="Arial" panose="020B0604020202020204" pitchFamily="34" charset="0"/>
              </a:rPr>
              <a:t>Note</a:t>
            </a:r>
            <a:r>
              <a:rPr lang="en-US" sz="2400" dirty="0" smtClean="0">
                <a:latin typeface="Arial" panose="020B0604020202020204" pitchFamily="34" charset="0"/>
                <a:cs typeface="Arial" panose="020B0604020202020204" pitchFamily="34" charset="0"/>
              </a:rPr>
              <a:t>: this is about whether a proposition IS true; </a:t>
            </a:r>
            <a:r>
              <a:rPr lang="en-US" sz="2400" u="sng" dirty="0" smtClean="0">
                <a:latin typeface="Arial" panose="020B0604020202020204" pitchFamily="34" charset="0"/>
                <a:cs typeface="Arial" panose="020B0604020202020204" pitchFamily="34" charset="0"/>
              </a:rPr>
              <a:t>not</a:t>
            </a:r>
            <a:r>
              <a:rPr lang="en-US" sz="2400" dirty="0" smtClean="0">
                <a:latin typeface="Arial" panose="020B0604020202020204" pitchFamily="34" charset="0"/>
                <a:cs typeface="Arial" panose="020B0604020202020204" pitchFamily="34" charset="0"/>
              </a:rPr>
              <a:t> about whether we KNOW it is true.  A thing can be true whether we know it is true or not.)</a:t>
            </a:r>
          </a:p>
          <a:p>
            <a:pPr marL="1088517" lvl="2" indent="-457200" eaLnBrk="1" fontAlgn="auto" hangingPunct="1">
              <a:spcBef>
                <a:spcPts val="0"/>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Coherence Theory of Truth </a:t>
            </a:r>
            <a:r>
              <a:rPr lang="en-US" sz="2400" dirty="0" smtClean="0">
                <a:latin typeface="Arial" panose="020B0604020202020204" pitchFamily="34" charset="0"/>
                <a:cs typeface="Arial" panose="020B0604020202020204" pitchFamily="34" charset="0"/>
              </a:rPr>
              <a:t>– A proposition is true if and only if it coheres with the set of beliefs that person holds.</a:t>
            </a:r>
          </a:p>
          <a:p>
            <a:pPr marL="1088517" lvl="2" indent="-457200" eaLnBrk="1" fontAlgn="auto" hangingPunct="1">
              <a:spcBef>
                <a:spcPts val="0"/>
              </a:spcBef>
              <a:spcAft>
                <a:spcPts val="0"/>
              </a:spcAft>
              <a:buClr>
                <a:schemeClr val="tx1"/>
              </a:buClr>
              <a:buSzPct val="80000"/>
              <a:buFont typeface="Wingdings" panose="05000000000000000000" pitchFamily="2" charset="2"/>
              <a:buChar char="v"/>
              <a:defRPr/>
            </a:pPr>
            <a:r>
              <a:rPr lang="en-US" sz="2400" b="1" i="1" dirty="0" smtClean="0">
                <a:latin typeface="Arial" panose="020B0604020202020204" pitchFamily="34" charset="0"/>
                <a:cs typeface="Arial" panose="020B0604020202020204" pitchFamily="34" charset="0"/>
              </a:rPr>
              <a:t>Pragmatic Theory of Truth </a:t>
            </a:r>
            <a:r>
              <a:rPr lang="en-US" sz="2400" dirty="0" smtClean="0">
                <a:latin typeface="Arial" panose="020B0604020202020204" pitchFamily="34" charset="0"/>
                <a:cs typeface="Arial" panose="020B0604020202020204" pitchFamily="34" charset="0"/>
              </a:rPr>
              <a:t>– A proposition is true if and only if it is useful to the believer in achieving desirable results. </a:t>
            </a:r>
          </a:p>
          <a:p>
            <a:pPr marL="850392" lvl="1" indent="-457200" eaLnBrk="1" fontAlgn="auto" hangingPunct="1">
              <a:spcBef>
                <a:spcPts val="0"/>
              </a:spcBef>
              <a:spcAft>
                <a:spcPts val="0"/>
              </a:spcAft>
              <a:buClr>
                <a:schemeClr val="tx1"/>
              </a:buClr>
              <a:buSzPct val="80000"/>
              <a:buFont typeface="Wingdings" panose="05000000000000000000" pitchFamily="2" charset="2"/>
              <a:buChar char="v"/>
              <a:defRPr/>
            </a:pPr>
            <a:r>
              <a:rPr lang="en-US" sz="2400" dirty="0" smtClean="0">
                <a:latin typeface="Arial" panose="020B0604020202020204" pitchFamily="34" charset="0"/>
                <a:cs typeface="Arial" panose="020B0604020202020204" pitchFamily="34" charset="0"/>
              </a:rPr>
              <a:t>As both Coherence and Pragmatic Theories are relativistic (allowing for contradictory statements to be subjectively or contextually accepted as truth), and – as we have seen – Relativism is either self-defeating or meaningless, Christianity holds to the Correspondence Theory of Truth. </a:t>
            </a:r>
            <a:endParaRPr lang="en-US" sz="24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7279</TotalTime>
  <Words>1929</Words>
  <Application>Microsoft Office PowerPoint</Application>
  <PresentationFormat>On-screen Show (4:3)</PresentationFormat>
  <Paragraphs>111</Paragraphs>
  <Slides>14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What is philosophy? </vt:lpstr>
      <vt:lpstr>Why is philosophy important? </vt:lpstr>
      <vt:lpstr>The principles of Formal Logic</vt:lpstr>
      <vt:lpstr>The principles of Formal Logic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296</cp:revision>
  <cp:lastPrinted>2014-08-22T14:27:49Z</cp:lastPrinted>
  <dcterms:created xsi:type="dcterms:W3CDTF">2001-09-16T00:08:39Z</dcterms:created>
  <dcterms:modified xsi:type="dcterms:W3CDTF">2014-08-22T16:18:01Z</dcterms:modified>
</cp:coreProperties>
</file>