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6"/>
  </p:notesMasterIdLst>
  <p:handoutMasterIdLst>
    <p:handoutMasterId r:id="rId17"/>
  </p:handoutMasterIdLst>
  <p:sldIdLst>
    <p:sldId id="256" r:id="rId2"/>
    <p:sldId id="282" r:id="rId3"/>
    <p:sldId id="295" r:id="rId4"/>
    <p:sldId id="276" r:id="rId5"/>
    <p:sldId id="278" r:id="rId6"/>
    <p:sldId id="297" r:id="rId7"/>
    <p:sldId id="298" r:id="rId8"/>
    <p:sldId id="299" r:id="rId9"/>
    <p:sldId id="304" r:id="rId10"/>
    <p:sldId id="305" r:id="rId11"/>
    <p:sldId id="300" r:id="rId12"/>
    <p:sldId id="303" r:id="rId13"/>
    <p:sldId id="301" r:id="rId14"/>
    <p:sldId id="306" r:id="rId15"/>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90" d="100"/>
          <a:sy n="90" d="100"/>
        </p:scale>
        <p:origin x="-4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93898D99-BFC0-4B20-8A57-64311835B89C}" type="slidenum">
              <a:rPr lang="en-US"/>
              <a:pPr>
                <a:defRPr/>
              </a:pPr>
              <a:t>‹#›</a:t>
            </a:fld>
            <a:endParaRPr lang="en-US"/>
          </a:p>
        </p:txBody>
      </p:sp>
    </p:spTree>
    <p:extLst>
      <p:ext uri="{BB962C8B-B14F-4D97-AF65-F5344CB8AC3E}">
        <p14:creationId xmlns:p14="http://schemas.microsoft.com/office/powerpoint/2010/main" val="3623664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752D34FF-66A5-4BED-B5D9-1F34C490069F}" type="slidenum">
              <a:rPr lang="en-US"/>
              <a:pPr>
                <a:defRPr/>
              </a:pPr>
              <a:t>‹#›</a:t>
            </a:fld>
            <a:endParaRPr lang="en-US"/>
          </a:p>
        </p:txBody>
      </p:sp>
    </p:spTree>
    <p:extLst>
      <p:ext uri="{BB962C8B-B14F-4D97-AF65-F5344CB8AC3E}">
        <p14:creationId xmlns:p14="http://schemas.microsoft.com/office/powerpoint/2010/main" val="1545499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D94F682-0069-4031-A1F9-941FDD591D14}" type="slidenum">
              <a:rPr lang="en-US" altLang="en-US" smtClean="0"/>
              <a:pPr eaLnBrk="1" hangingPunct="1">
                <a:spcBef>
                  <a:spcPct val="0"/>
                </a:spcBef>
              </a:pPr>
              <a:t>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D8B86D9-4B07-41C0-B4D3-E728856F5B0F}" type="slidenum">
              <a:rPr lang="en-US" altLang="en-US" smtClean="0"/>
              <a:pPr eaLnBrk="1" hangingPunct="1">
                <a:spcBef>
                  <a:spcPct val="0"/>
                </a:spcBef>
              </a:pPr>
              <a:t>14</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3AD48B4-0E6F-4993-88D8-7C556BC116B6}" type="slidenum">
              <a:rPr lang="en-US" altLang="en-US" smtClean="0"/>
              <a:pPr eaLnBrk="1" hangingPunct="1">
                <a:spcBef>
                  <a:spcPct val="0"/>
                </a:spcBef>
              </a:pPr>
              <a:t>6</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FA8C481-D105-40F6-8728-1A99C0A9547D}" type="slidenum">
              <a:rPr lang="en-US" altLang="en-US" smtClean="0"/>
              <a:pPr eaLnBrk="1" hangingPunct="1">
                <a:spcBef>
                  <a:spcPct val="0"/>
                </a:spcBef>
              </a:pPr>
              <a:t>7</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E08CFA4-E2E7-458C-BB73-59D1FB07614F}" type="slidenum">
              <a:rPr lang="en-US" altLang="en-US" smtClean="0"/>
              <a:pPr eaLnBrk="1" hangingPunct="1">
                <a:spcBef>
                  <a:spcPct val="0"/>
                </a:spcBef>
              </a:pPr>
              <a:t>8</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E3AFFAB-70FA-45FF-B64C-3E0C22DB7836}" type="slidenum">
              <a:rPr lang="en-US" altLang="en-US" smtClean="0"/>
              <a:pPr eaLnBrk="1" hangingPunct="1">
                <a:spcBef>
                  <a:spcPct val="0"/>
                </a:spcBef>
              </a:pPr>
              <a:t>9</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0976B4A-9BE3-476D-9939-23EE6DB7F179}" type="slidenum">
              <a:rPr lang="en-US" altLang="en-US" smtClean="0"/>
              <a:pPr eaLnBrk="1" hangingPunct="1">
                <a:spcBef>
                  <a:spcPct val="0"/>
                </a:spcBef>
              </a:pPr>
              <a:t>10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1410D8C-C509-4BCF-B310-6F6DB7870909}" type="slidenum">
              <a:rPr lang="en-US" altLang="en-US" smtClean="0"/>
              <a:pPr eaLnBrk="1" hangingPunct="1">
                <a:spcBef>
                  <a:spcPct val="0"/>
                </a:spcBef>
              </a:pPr>
              <a:t>11</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A27D4B6-336B-4329-B191-8A9ABF429D8E}" type="slidenum">
              <a:rPr lang="en-US" altLang="en-US" smtClean="0"/>
              <a:pPr eaLnBrk="1" hangingPunct="1">
                <a:spcBef>
                  <a:spcPct val="0"/>
                </a:spcBef>
              </a:pPr>
              <a:t>12</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B590E7D-3570-4091-9082-69DC56F6B367}" type="slidenum">
              <a:rPr lang="en-US" altLang="en-US" smtClean="0"/>
              <a:pPr eaLnBrk="1" hangingPunct="1">
                <a:spcBef>
                  <a:spcPct val="0"/>
                </a:spcBef>
              </a:pPr>
              <a:t>13</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1330642500 h 528"/>
                <a:gd name="T6" fmla="*/ 12003212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002AAD-CAEB-4E4A-B0E1-7189E00629E1}" type="slidenum">
              <a:rPr lang="en-US"/>
              <a:pPr>
                <a:defRPr/>
              </a:pPr>
              <a:t>‹#›</a:t>
            </a:fld>
            <a:endParaRPr lang="en-US"/>
          </a:p>
        </p:txBody>
      </p:sp>
    </p:spTree>
    <p:extLst>
      <p:ext uri="{BB962C8B-B14F-4D97-AF65-F5344CB8AC3E}">
        <p14:creationId xmlns:p14="http://schemas.microsoft.com/office/powerpoint/2010/main" val="277769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8D38206-9ABA-40A2-8AD5-8A1F29DF4A57}" type="slidenum">
              <a:rPr lang="en-US"/>
              <a:pPr>
                <a:defRPr/>
              </a:pPr>
              <a:t>‹#›</a:t>
            </a:fld>
            <a:endParaRPr lang="en-US"/>
          </a:p>
        </p:txBody>
      </p:sp>
    </p:spTree>
    <p:extLst>
      <p:ext uri="{BB962C8B-B14F-4D97-AF65-F5344CB8AC3E}">
        <p14:creationId xmlns:p14="http://schemas.microsoft.com/office/powerpoint/2010/main" val="416582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7CF2DA6-B701-4C84-9127-72E7ACD71C64}" type="slidenum">
              <a:rPr lang="en-US"/>
              <a:pPr>
                <a:defRPr/>
              </a:pPr>
              <a:t>‹#›</a:t>
            </a:fld>
            <a:endParaRPr lang="en-US"/>
          </a:p>
        </p:txBody>
      </p:sp>
    </p:spTree>
    <p:extLst>
      <p:ext uri="{BB962C8B-B14F-4D97-AF65-F5344CB8AC3E}">
        <p14:creationId xmlns:p14="http://schemas.microsoft.com/office/powerpoint/2010/main" val="428447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B220A69-0868-4620-A29D-100C5B074EC0}" type="slidenum">
              <a:rPr lang="en-US"/>
              <a:pPr>
                <a:defRPr/>
              </a:pPr>
              <a:t>‹#›</a:t>
            </a:fld>
            <a:endParaRPr lang="en-US"/>
          </a:p>
        </p:txBody>
      </p:sp>
    </p:spTree>
    <p:extLst>
      <p:ext uri="{BB962C8B-B14F-4D97-AF65-F5344CB8AC3E}">
        <p14:creationId xmlns:p14="http://schemas.microsoft.com/office/powerpoint/2010/main" val="94498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377B63D-C896-4F4B-9F47-A285A52B7A13}" type="slidenum">
              <a:rPr lang="en-US"/>
              <a:pPr>
                <a:defRPr/>
              </a:pPr>
              <a:t>‹#›</a:t>
            </a:fld>
            <a:endParaRPr lang="en-US"/>
          </a:p>
        </p:txBody>
      </p:sp>
    </p:spTree>
    <p:extLst>
      <p:ext uri="{BB962C8B-B14F-4D97-AF65-F5344CB8AC3E}">
        <p14:creationId xmlns:p14="http://schemas.microsoft.com/office/powerpoint/2010/main" val="19059309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7F78779-01E4-438A-89B9-A4081801E57C}" type="slidenum">
              <a:rPr lang="en-US"/>
              <a:pPr>
                <a:defRPr/>
              </a:pPr>
              <a:t>‹#›</a:t>
            </a:fld>
            <a:endParaRPr lang="en-US"/>
          </a:p>
        </p:txBody>
      </p:sp>
    </p:spTree>
    <p:extLst>
      <p:ext uri="{BB962C8B-B14F-4D97-AF65-F5344CB8AC3E}">
        <p14:creationId xmlns:p14="http://schemas.microsoft.com/office/powerpoint/2010/main" val="3961666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59B47BBE-82EF-4B05-AA20-973570EBB169}" type="slidenum">
              <a:rPr lang="en-US"/>
              <a:pPr>
                <a:defRPr/>
              </a:pPr>
              <a:t>‹#›</a:t>
            </a:fld>
            <a:endParaRPr lang="en-US"/>
          </a:p>
        </p:txBody>
      </p:sp>
    </p:spTree>
    <p:extLst>
      <p:ext uri="{BB962C8B-B14F-4D97-AF65-F5344CB8AC3E}">
        <p14:creationId xmlns:p14="http://schemas.microsoft.com/office/powerpoint/2010/main" val="17078450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F18FCD6-1602-478C-A88C-6667A3BB081E}" type="slidenum">
              <a:rPr lang="en-US"/>
              <a:pPr>
                <a:defRPr/>
              </a:pPr>
              <a:t>‹#›</a:t>
            </a:fld>
            <a:endParaRPr lang="en-US"/>
          </a:p>
        </p:txBody>
      </p:sp>
    </p:spTree>
    <p:extLst>
      <p:ext uri="{BB962C8B-B14F-4D97-AF65-F5344CB8AC3E}">
        <p14:creationId xmlns:p14="http://schemas.microsoft.com/office/powerpoint/2010/main" val="148745631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7BA0DF0-0401-4414-B0DF-AEC72FE65AE9}" type="slidenum">
              <a:rPr lang="en-US"/>
              <a:pPr>
                <a:defRPr/>
              </a:pPr>
              <a:t>‹#›</a:t>
            </a:fld>
            <a:endParaRPr lang="en-US"/>
          </a:p>
        </p:txBody>
      </p:sp>
    </p:spTree>
    <p:extLst>
      <p:ext uri="{BB962C8B-B14F-4D97-AF65-F5344CB8AC3E}">
        <p14:creationId xmlns:p14="http://schemas.microsoft.com/office/powerpoint/2010/main" val="225154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A1BC506-A9CE-43DC-8B14-25909B22D094}" type="slidenum">
              <a:rPr lang="en-US"/>
              <a:pPr>
                <a:defRPr/>
              </a:pPr>
              <a:t>‹#›</a:t>
            </a:fld>
            <a:endParaRPr lang="en-US"/>
          </a:p>
        </p:txBody>
      </p:sp>
    </p:spTree>
    <p:extLst>
      <p:ext uri="{BB962C8B-B14F-4D97-AF65-F5344CB8AC3E}">
        <p14:creationId xmlns:p14="http://schemas.microsoft.com/office/powerpoint/2010/main" val="365140306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D985530-F0B2-4EAF-A7F2-DFFF3FCB6247}" type="slidenum">
              <a:rPr lang="en-US"/>
              <a:pPr>
                <a:defRPr/>
              </a:pPr>
              <a:t>‹#›</a:t>
            </a:fld>
            <a:endParaRPr lang="en-US"/>
          </a:p>
        </p:txBody>
      </p:sp>
    </p:spTree>
    <p:extLst>
      <p:ext uri="{BB962C8B-B14F-4D97-AF65-F5344CB8AC3E}">
        <p14:creationId xmlns:p14="http://schemas.microsoft.com/office/powerpoint/2010/main" val="417866928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E034EB3A-60B9-404B-8F8E-5153ED5825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48" r:id="rId2"/>
    <p:sldLayoutId id="2147483853" r:id="rId3"/>
    <p:sldLayoutId id="2147483854" r:id="rId4"/>
    <p:sldLayoutId id="2147483855" r:id="rId5"/>
    <p:sldLayoutId id="2147483856" r:id="rId6"/>
    <p:sldLayoutId id="2147483849" r:id="rId7"/>
    <p:sldLayoutId id="2147483857" r:id="rId8"/>
    <p:sldLayoutId id="2147483858" r:id="rId9"/>
    <p:sldLayoutId id="2147483850" r:id="rId10"/>
    <p:sldLayoutId id="214748385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rda@rossarnold.ne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Summer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Philosophical Theology 1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(TH5)</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2" name="TextBox 1"/>
          <p:cNvSpPr txBox="1"/>
          <p:nvPr/>
        </p:nvSpPr>
        <p:spPr>
          <a:xfrm>
            <a:off x="304800" y="2438400"/>
            <a:ext cx="8839200" cy="2185988"/>
          </a:xfrm>
          <a:prstGeom prst="rect">
            <a:avLst/>
          </a:prstGeom>
          <a:noFill/>
        </p:spPr>
        <p:txBody>
          <a:bodyPr>
            <a:spAutoFit/>
          </a:bodyPr>
          <a:lstStyle/>
          <a:p>
            <a:pPr>
              <a:defRPr/>
            </a:pPr>
            <a:r>
              <a:rPr lang="en-US" sz="2800" dirty="0">
                <a:latin typeface="+mn-lt"/>
                <a:cs typeface="+mn-cs"/>
              </a:rPr>
              <a:t>*</a:t>
            </a:r>
            <a:r>
              <a:rPr lang="en-US" sz="2800" u="sng" dirty="0">
                <a:latin typeface="Arial" panose="020B0604020202020204" pitchFamily="34" charset="0"/>
                <a:cs typeface="Arial" panose="020B0604020202020204" pitchFamily="34" charset="0"/>
              </a:rPr>
              <a:t>Fridays, 1-3 PM</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August 15-October 3, </a:t>
            </a:r>
            <a:r>
              <a:rPr lang="en-US" sz="2800" i="1" dirty="0">
                <a:latin typeface="Arial" panose="020B0604020202020204" pitchFamily="34" charset="0"/>
                <a:cs typeface="Arial" panose="020B0604020202020204" pitchFamily="34" charset="0"/>
              </a:rPr>
              <a:t>2014 </a:t>
            </a:r>
          </a:p>
          <a:p>
            <a:pPr>
              <a:defRPr/>
            </a:pPr>
            <a:r>
              <a:rPr lang="en-US" sz="2800" dirty="0">
                <a:latin typeface="Arial" panose="020B0604020202020204" pitchFamily="34" charset="0"/>
                <a:cs typeface="Arial" panose="020B0604020202020204" pitchFamily="34" charset="0"/>
              </a:rPr>
              <a:t>*</a:t>
            </a:r>
            <a:r>
              <a:rPr lang="en-US" sz="2800" u="sng" dirty="0">
                <a:latin typeface="Arial" panose="020B0604020202020204" pitchFamily="34" charset="0"/>
                <a:cs typeface="Arial" panose="020B0604020202020204" pitchFamily="34" charset="0"/>
              </a:rPr>
              <a:t>Required Text</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The Love of Wisdom: A Christian </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Introduction to Philosophy</a:t>
            </a:r>
            <a:r>
              <a:rPr lang="en-US" sz="2800" dirty="0">
                <a:latin typeface="Arial" panose="020B0604020202020204" pitchFamily="34" charset="0"/>
                <a:cs typeface="Arial" panose="020B0604020202020204" pitchFamily="34" charset="0"/>
              </a:rPr>
              <a:t>, Steven B. Cowan &amp;	James S. Siegel</a:t>
            </a:r>
            <a:r>
              <a:rPr lang="en-US"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$365 </a:t>
            </a:r>
            <a:r>
              <a:rPr lang="en-US" sz="2800" dirty="0">
                <a:latin typeface="Arial" panose="020B0604020202020204" pitchFamily="34" charset="0"/>
                <a:cs typeface="Arial" panose="020B0604020202020204" pitchFamily="34" charset="0"/>
              </a:rPr>
              <a:t>pesos</a:t>
            </a:r>
          </a:p>
          <a:p>
            <a:pPr>
              <a:defRPr/>
            </a:pPr>
            <a:endParaRPr lang="en-US"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 y="762000"/>
            <a:ext cx="8915400" cy="6400800"/>
          </a:xfrm>
        </p:spPr>
        <p:txBody>
          <a:bodyPr/>
          <a:lstStyle/>
          <a:p>
            <a:pPr marL="392113" lvl="1" indent="0" eaLnBrk="1" hangingPunct="1">
              <a:lnSpc>
                <a:spcPct val="90000"/>
              </a:lnSpc>
              <a:buClr>
                <a:schemeClr val="tx1"/>
              </a:buClr>
              <a:buSzPct val="80000"/>
              <a:buFont typeface="Verdana" pitchFamily="34" charset="0"/>
              <a:buNone/>
            </a:pPr>
            <a:r>
              <a:rPr lang="en-US" altLang="en-US" sz="3200" smtClean="0">
                <a:latin typeface="Arial" charset="0"/>
                <a:cs typeface="Arial" charset="0"/>
              </a:rPr>
              <a:t>“To be ignorant and simple now – not to be able to meet the enemies on their own ground – would be to throw down our weapons, and to betray our uneducated brethren who have, under God, no defense but us against the intellectual attacks of the heathen.  Good philosophy must exist, if for no other reason than because bad philosophy needs to be answered.”</a:t>
            </a:r>
          </a:p>
          <a:p>
            <a:pPr marL="392113" lvl="1" indent="0" eaLnBrk="1" hangingPunct="1">
              <a:lnSpc>
                <a:spcPct val="90000"/>
              </a:lnSpc>
              <a:buClr>
                <a:schemeClr val="tx1"/>
              </a:buClr>
              <a:buSzPct val="80000"/>
              <a:buFont typeface="Verdana" pitchFamily="34" charset="0"/>
              <a:buNone/>
            </a:pPr>
            <a:r>
              <a:rPr lang="en-US" altLang="en-US" sz="3200" smtClean="0">
                <a:latin typeface="Arial" charset="0"/>
                <a:cs typeface="Arial" charset="0"/>
              </a:rPr>
              <a:t>			C.S. Lewis, </a:t>
            </a:r>
            <a:r>
              <a:rPr lang="en-US" altLang="en-US" sz="3200" i="1" smtClean="0">
                <a:latin typeface="Arial" charset="0"/>
                <a:cs typeface="Arial" charset="0"/>
              </a:rPr>
              <a:t>The Weight of Glory</a:t>
            </a:r>
            <a:endParaRPr lang="en-US" altLang="en-US" sz="3200" smtClean="0">
              <a:latin typeface="Arial" charset="0"/>
              <a:cs typeface="Arial" charset="0"/>
            </a:endParaRPr>
          </a:p>
        </p:txBody>
      </p:sp>
      <p:sp>
        <p:nvSpPr>
          <p:cNvPr id="8194" name="Rectangle 2"/>
          <p:cNvSpPr>
            <a:spLocks noGrp="1" noChangeArrowheads="1"/>
          </p:cNvSpPr>
          <p:nvPr>
            <p:ph type="title"/>
          </p:nvPr>
        </p:nvSpPr>
        <p:spPr>
          <a:xfrm>
            <a:off x="76200" y="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Why is Christian philosophy </a:t>
            </a:r>
            <a:r>
              <a:rPr lang="en-US" altLang="en-US" sz="2800" i="1" dirty="0" smtClean="0">
                <a:solidFill>
                  <a:schemeClr val="tx1"/>
                </a:solidFill>
                <a:effectLst/>
                <a:latin typeface="Arial" panose="020B0604020202020204" pitchFamily="34" charset="0"/>
                <a:cs typeface="Arial" panose="020B0604020202020204" pitchFamily="34" charset="0"/>
              </a:rPr>
              <a:t>especially</a:t>
            </a:r>
            <a:r>
              <a:rPr lang="en-US" altLang="en-US" sz="2800" dirty="0" smtClean="0">
                <a:solidFill>
                  <a:schemeClr val="tx1"/>
                </a:solidFill>
                <a:effectLst/>
                <a:latin typeface="Arial" panose="020B0604020202020204" pitchFamily="34" charset="0"/>
                <a:cs typeface="Arial" panose="020B0604020202020204" pitchFamily="34" charset="0"/>
              </a:rPr>
              <a:t> important?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9144000" cy="6629400"/>
          </a:xfrm>
        </p:spPr>
        <p:txBody>
          <a:bodyPr/>
          <a:lstStyle/>
          <a:p>
            <a:pPr lvl="1"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Ancient philosophy </a:t>
            </a:r>
            <a:r>
              <a:rPr lang="en-US" altLang="en-US" sz="2400" smtClean="0">
                <a:latin typeface="Arial" charset="0"/>
                <a:cs typeface="Arial" charset="0"/>
              </a:rPr>
              <a:t>(600 BC-AD 400) – the beginnings of Western philosophy with classical Greek and Roman philosophers looking at the universe in wonder and pondering its origin &amp; nature.  Notably Socrates, Plato, Aristotle.</a:t>
            </a:r>
          </a:p>
          <a:p>
            <a:pPr lvl="1"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Medieval philosophy </a:t>
            </a:r>
            <a:r>
              <a:rPr lang="en-US" altLang="en-US" sz="2400" smtClean="0">
                <a:latin typeface="Arial" charset="0"/>
                <a:cs typeface="Arial" charset="0"/>
              </a:rPr>
              <a:t>(400-1400 AD) –the Church was dominant in the West and philosophy expressed a Christian understanding of the world.  Notably Augustine, Thomas Aquinas, Anselm, Duns Scotus, William of Occam.</a:t>
            </a:r>
          </a:p>
          <a:p>
            <a:pPr lvl="1"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Renaissance and into modern era </a:t>
            </a:r>
            <a:r>
              <a:rPr lang="en-US" altLang="en-US" sz="2400" smtClean="0">
                <a:latin typeface="Arial" charset="0"/>
                <a:cs typeface="Arial" charset="0"/>
              </a:rPr>
              <a:t>(1500-1900 AD) – knowledge exploded; science and reason became supreme methods of discovery and knowledge.  Notably Pascal, Descartes, Locke, Berkeley, Hume, Kant, Hegel, Kierkegaard.</a:t>
            </a:r>
          </a:p>
          <a:p>
            <a:pPr lvl="1" eaLnBrk="1" hangingPunct="1">
              <a:lnSpc>
                <a:spcPct val="90000"/>
              </a:lnSpc>
              <a:buClr>
                <a:schemeClr val="tx1"/>
              </a:buClr>
              <a:buSzPct val="80000"/>
              <a:buFont typeface="Wingdings" pitchFamily="2" charset="2"/>
              <a:buChar char="Ø"/>
            </a:pPr>
            <a:r>
              <a:rPr lang="en-US" altLang="en-US" sz="2400" u="sng" smtClean="0">
                <a:latin typeface="Arial" charset="0"/>
                <a:cs typeface="Arial" charset="0"/>
              </a:rPr>
              <a:t>Contemporary philosophy </a:t>
            </a:r>
            <a:r>
              <a:rPr lang="en-US" altLang="en-US" sz="2400" smtClean="0">
                <a:latin typeface="Arial" charset="0"/>
                <a:cs typeface="Arial" charset="0"/>
              </a:rPr>
              <a:t>(1901 thru today) – most diverse, with many different philosophical movements and perspectives.  Notably James, Wittgenstein, Heidegger, Sartre, Camus, Searle and Plantinga.   </a:t>
            </a:r>
          </a:p>
        </p:txBody>
      </p:sp>
      <p:sp>
        <p:nvSpPr>
          <p:cNvPr id="8194" name="Rectangle 2"/>
          <p:cNvSpPr>
            <a:spLocks noGrp="1" noChangeArrowheads="1"/>
          </p:cNvSpPr>
          <p:nvPr>
            <p:ph type="title"/>
          </p:nvPr>
        </p:nvSpPr>
        <p:spPr>
          <a:xfrm>
            <a:off x="76200" y="7620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Major historical divisions of Western philosophy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91440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tabLst>
                <a:tab pos="914400" algn="l"/>
              </a:tabLst>
              <a:defRPr/>
            </a:pP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Metaphysics</a:t>
            </a:r>
            <a:r>
              <a:rPr lang="en-US" sz="2800" dirty="0" smtClean="0">
                <a:latin typeface="Arial" panose="020B0604020202020204" pitchFamily="34" charset="0"/>
                <a:cs typeface="Arial" panose="020B0604020202020204" pitchFamily="34" charset="0"/>
              </a:rPr>
              <a:t> – the philosophical study of </a:t>
            </a:r>
            <a:r>
              <a:rPr lang="en-US" sz="2800" u="sng" dirty="0" smtClean="0">
                <a:latin typeface="Arial" panose="020B0604020202020204" pitchFamily="34" charset="0"/>
                <a:cs typeface="Arial" panose="020B0604020202020204" pitchFamily="34" charset="0"/>
              </a:rPr>
              <a:t>reality</a:t>
            </a:r>
            <a:r>
              <a:rPr lang="en-US" sz="2800" dirty="0" smtClean="0">
                <a:latin typeface="Arial" panose="020B0604020202020204" pitchFamily="34" charset="0"/>
                <a:cs typeface="Arial" panose="020B0604020202020204" pitchFamily="34" charset="0"/>
              </a:rPr>
              <a:t>.</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r>
              <a:rPr lang="en-US" sz="2600" dirty="0" smtClean="0">
                <a:latin typeface="Arial" panose="020B0604020202020204" pitchFamily="34" charset="0"/>
                <a:cs typeface="Arial" panose="020B0604020202020204" pitchFamily="34" charset="0"/>
              </a:rPr>
              <a:t>The origins and purpose of reality; nature </a:t>
            </a:r>
            <a:r>
              <a:rPr lang="en-US" sz="2600" dirty="0">
                <a:latin typeface="Arial" panose="020B0604020202020204" pitchFamily="34" charset="0"/>
                <a:cs typeface="Arial" panose="020B0604020202020204" pitchFamily="34" charset="0"/>
              </a:rPr>
              <a:t>of reality and </a:t>
            </a:r>
            <a:r>
              <a:rPr lang="en-US" sz="2600" dirty="0" smtClean="0">
                <a:latin typeface="Arial" panose="020B0604020202020204" pitchFamily="34" charset="0"/>
                <a:cs typeface="Arial" panose="020B0604020202020204" pitchFamily="34" charset="0"/>
              </a:rPr>
              <a:t>existence; existence and nature of God and his relationship to the rest of reality; nature of humanity, especially, what does it mean to be human?</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400" dirty="0" smtClean="0">
              <a:latin typeface="Arial" panose="020B0604020202020204" pitchFamily="34" charset="0"/>
              <a:cs typeface="Arial" panose="020B0604020202020204" pitchFamily="34" charset="0"/>
            </a:endParaRPr>
          </a:p>
          <a:p>
            <a:pPr marL="849312" lvl="1" indent="-457200" eaLnBrk="1" fontAlgn="auto" hangingPunct="1">
              <a:lnSpc>
                <a:spcPct val="90000"/>
              </a:lnSpc>
              <a:spcBef>
                <a:spcPts val="0"/>
              </a:spcBef>
              <a:spcAft>
                <a:spcPts val="0"/>
              </a:spcAft>
              <a:buClr>
                <a:schemeClr val="tx1"/>
              </a:buClr>
              <a:buSzPct val="80000"/>
              <a:buFont typeface="Wingdings" panose="05000000000000000000" pitchFamily="2" charset="2"/>
              <a:buChar char="Ø"/>
              <a:defRPr/>
            </a:pPr>
            <a:r>
              <a:rPr lang="en-US" sz="2800" u="sng" dirty="0" smtClean="0">
                <a:latin typeface="Arial" panose="020B0604020202020204" pitchFamily="34" charset="0"/>
                <a:cs typeface="Arial" panose="020B0604020202020204" pitchFamily="34" charset="0"/>
              </a:rPr>
              <a:t>Epistemology</a:t>
            </a:r>
            <a:r>
              <a:rPr lang="en-US" sz="2800" dirty="0" smtClean="0">
                <a:latin typeface="Arial" panose="020B0604020202020204" pitchFamily="34" charset="0"/>
                <a:cs typeface="Arial" panose="020B0604020202020204" pitchFamily="34" charset="0"/>
              </a:rPr>
              <a:t> – philosophical study of </a:t>
            </a:r>
            <a:r>
              <a:rPr lang="en-US" sz="2800" u="sng" dirty="0" smtClean="0">
                <a:latin typeface="Arial" panose="020B0604020202020204" pitchFamily="34" charset="0"/>
                <a:cs typeface="Arial" panose="020B0604020202020204" pitchFamily="34" charset="0"/>
              </a:rPr>
              <a:t>knowledge</a:t>
            </a:r>
            <a:r>
              <a:rPr lang="en-US" sz="2800" dirty="0" smtClean="0">
                <a:latin typeface="Arial" panose="020B0604020202020204" pitchFamily="34" charset="0"/>
                <a:cs typeface="Arial" panose="020B0604020202020204" pitchFamily="34" charset="0"/>
              </a:rPr>
              <a:t>  </a:t>
            </a:r>
          </a:p>
          <a:p>
            <a:pPr marL="392112" lvl="1" indent="0" eaLnBrk="1" fontAlgn="auto" hangingPunct="1">
              <a:lnSpc>
                <a:spcPct val="90000"/>
              </a:lnSpc>
              <a:spcBef>
                <a:spcPts val="0"/>
              </a:spcBef>
              <a:spcAft>
                <a:spcPts val="0"/>
              </a:spcAft>
              <a:buClr>
                <a:schemeClr val="tx1"/>
              </a:buClr>
              <a:buSzPct val="80000"/>
              <a:buFont typeface="Verdana" pitchFamily="34" charset="0"/>
              <a:buNone/>
              <a:defRPr/>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and </a:t>
            </a:r>
            <a:r>
              <a:rPr lang="en-US" sz="2800" u="sng" dirty="0" smtClean="0">
                <a:latin typeface="Arial" panose="020B0604020202020204" pitchFamily="34" charset="0"/>
                <a:cs typeface="Arial" panose="020B0604020202020204" pitchFamily="34" charset="0"/>
              </a:rPr>
              <a:t>truth</a:t>
            </a:r>
            <a:r>
              <a:rPr lang="en-US" sz="2800" dirty="0" smtClean="0">
                <a:latin typeface="Arial" panose="020B0604020202020204" pitchFamily="34" charset="0"/>
                <a:cs typeface="Arial" panose="020B0604020202020204" pitchFamily="34" charset="0"/>
              </a:rPr>
              <a:t> claims.</a:t>
            </a:r>
          </a:p>
          <a:p>
            <a:pPr marL="1085850" lvl="1" indent="-400050" eaLnBrk="1" fontAlgn="auto" hangingPunct="1">
              <a:lnSpc>
                <a:spcPct val="90000"/>
              </a:lnSpc>
              <a:spcBef>
                <a:spcPts val="0"/>
              </a:spcBef>
              <a:spcAft>
                <a:spcPts val="0"/>
              </a:spcAft>
              <a:buClr>
                <a:schemeClr val="tx1"/>
              </a:buClr>
              <a:buSzPct val="80000"/>
              <a:buFont typeface="Wingdings" panose="05000000000000000000" pitchFamily="2" charset="2"/>
              <a:buChar char="v"/>
              <a:tabLst>
                <a:tab pos="1085850" algn="l"/>
              </a:tabLst>
              <a:defRPr/>
            </a:pPr>
            <a:r>
              <a:rPr lang="en-US" sz="2800" dirty="0" smtClean="0">
                <a:latin typeface="Arial" panose="020B0604020202020204" pitchFamily="34" charset="0"/>
                <a:cs typeface="Arial" panose="020B0604020202020204" pitchFamily="34" charset="0"/>
              </a:rPr>
              <a:t>What can we know; how can we know it; how do we obtain knowledge; how do we verify it, what is truth, how do we justify truth claims or beliefs.</a:t>
            </a:r>
          </a:p>
          <a:p>
            <a:pPr marL="914400" lvl="1" indent="-514350" eaLnBrk="1" fontAlgn="auto" hangingPunct="1">
              <a:lnSpc>
                <a:spcPct val="90000"/>
              </a:lnSpc>
              <a:spcBef>
                <a:spcPts val="0"/>
              </a:spcBef>
              <a:spcAft>
                <a:spcPts val="0"/>
              </a:spcAft>
              <a:buClr>
                <a:schemeClr val="tx1"/>
              </a:buClr>
              <a:buSzPct val="80000"/>
              <a:buFont typeface="Wingdings" panose="05000000000000000000" pitchFamily="2" charset="2"/>
              <a:buChar char="Ø"/>
              <a:tabLst>
                <a:tab pos="1371600" algn="l"/>
              </a:tabLst>
              <a:defRPr/>
            </a:pPr>
            <a:r>
              <a:rPr lang="en-US" sz="2800" u="sng" dirty="0" smtClean="0">
                <a:latin typeface="Arial" panose="020B0604020202020204" pitchFamily="34" charset="0"/>
                <a:cs typeface="Arial" panose="020B0604020202020204" pitchFamily="34" charset="0"/>
              </a:rPr>
              <a:t>Axiology</a:t>
            </a: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Values Theory</a:t>
            </a:r>
            <a:r>
              <a:rPr lang="en-US" sz="2800" dirty="0" smtClean="0">
                <a:latin typeface="Arial" panose="020B0604020202020204" pitchFamily="34" charset="0"/>
                <a:cs typeface="Arial" panose="020B0604020202020204" pitchFamily="34" charset="0"/>
              </a:rPr>
              <a:t>)– examination of </a:t>
            </a:r>
            <a:r>
              <a:rPr lang="en-US" sz="2800" u="sng" dirty="0" smtClean="0">
                <a:latin typeface="Arial" panose="020B0604020202020204" pitchFamily="34" charset="0"/>
                <a:cs typeface="Arial" panose="020B0604020202020204" pitchFamily="34" charset="0"/>
              </a:rPr>
              <a:t>values</a:t>
            </a:r>
            <a:r>
              <a:rPr lang="en-US" sz="2800" dirty="0" smtClean="0">
                <a:latin typeface="Arial" panose="020B0604020202020204" pitchFamily="34" charset="0"/>
                <a:cs typeface="Arial" panose="020B0604020202020204" pitchFamily="34" charset="0"/>
              </a:rPr>
              <a:t>.</a:t>
            </a:r>
          </a:p>
          <a:p>
            <a:pPr marL="108743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tabLst>
                <a:tab pos="1371600" algn="l"/>
              </a:tabLst>
              <a:defRPr/>
            </a:pPr>
            <a:r>
              <a:rPr lang="en-US" sz="2600" dirty="0" smtClean="0">
                <a:latin typeface="Arial" panose="020B0604020202020204" pitchFamily="34" charset="0"/>
                <a:cs typeface="Arial" panose="020B0604020202020204" pitchFamily="34" charset="0"/>
              </a:rPr>
              <a:t>Good versus bad; what is right; what is beauty; what is the purpose of art.</a:t>
            </a:r>
          </a:p>
          <a:p>
            <a:pPr marL="850392" lvl="1" indent="-4572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800" u="sng" dirty="0" smtClean="0">
                <a:latin typeface="Arial" panose="020B0604020202020204" pitchFamily="34" charset="0"/>
                <a:cs typeface="Arial" panose="020B0604020202020204" pitchFamily="34" charset="0"/>
              </a:rPr>
              <a:t>Miscellaneous “2</a:t>
            </a:r>
            <a:r>
              <a:rPr lang="en-US" sz="2800" u="sng" baseline="30000" dirty="0" smtClean="0">
                <a:latin typeface="Arial" panose="020B0604020202020204" pitchFamily="34" charset="0"/>
                <a:cs typeface="Arial" panose="020B0604020202020204" pitchFamily="34" charset="0"/>
              </a:rPr>
              <a:t>nd</a:t>
            </a:r>
            <a:r>
              <a:rPr lang="en-US" sz="2800" u="sng" dirty="0" smtClean="0">
                <a:latin typeface="Arial" panose="020B0604020202020204" pitchFamily="34" charset="0"/>
                <a:cs typeface="Arial" panose="020B0604020202020204" pitchFamily="34" charset="0"/>
              </a:rPr>
              <a:t> Order” </a:t>
            </a:r>
            <a:r>
              <a:rPr lang="en-US" sz="2800" dirty="0" smtClean="0">
                <a:latin typeface="Arial" panose="020B0604020202020204" pitchFamily="34" charset="0"/>
                <a:cs typeface="Arial" panose="020B0604020202020204" pitchFamily="34" charset="0"/>
              </a:rPr>
              <a:t>– philosophy of science, 			of politics; of religion; of history; of law; 					etc.</a:t>
            </a:r>
          </a:p>
          <a:p>
            <a:pPr marL="1088517" lvl="2" indent="-457200" eaLnBrk="1" fontAlgn="auto" hangingPunct="1">
              <a:lnSpc>
                <a:spcPct val="90000"/>
              </a:lnSpc>
              <a:spcBef>
                <a:spcPts val="324"/>
              </a:spcBef>
              <a:spcAft>
                <a:spcPts val="0"/>
              </a:spcAft>
              <a:buClr>
                <a:schemeClr val="tx1"/>
              </a:buClr>
              <a:buSzPct val="80000"/>
              <a:buFont typeface="Wingdings" panose="05000000000000000000" pitchFamily="2" charset="2"/>
              <a:buChar char="v"/>
              <a:defRPr/>
            </a:pPr>
            <a:endParaRPr lang="en-US" sz="2600" dirty="0" smtClean="0">
              <a:latin typeface="Arial" panose="020B0604020202020204" pitchFamily="34" charset="0"/>
              <a:cs typeface="Arial" panose="020B0604020202020204" pitchFamily="34" charset="0"/>
            </a:endParaRP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endParaRPr lang="en-US" sz="26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2667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The divisions of philosophy</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tgtEl>
                                          <p:spTgt spid="8195">
                                            <p:txEl>
                                              <p:pRg st="1" end="1"/>
                                            </p:txEl>
                                          </p:spTgt>
                                        </p:tgtEl>
                                      </p:cBhvr>
                                    </p:animEffect>
                                    <p:anim calcmode="lin" valueType="num">
                                      <p:cBhvr>
                                        <p:cTn id="13"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1000"/>
                                        <p:tgtEl>
                                          <p:spTgt spid="8195">
                                            <p:txEl>
                                              <p:pRg st="3" end="3"/>
                                            </p:txEl>
                                          </p:spTgt>
                                        </p:tgtEl>
                                      </p:cBhvr>
                                    </p:animEffect>
                                    <p:anim calcmode="lin" valueType="num">
                                      <p:cBhvr>
                                        <p:cTn id="2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8195">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Effect transition="in" filter="fade">
                                      <p:cBhvr>
                                        <p:cTn id="24" dur="1000"/>
                                        <p:tgtEl>
                                          <p:spTgt spid="8195">
                                            <p:txEl>
                                              <p:pRg st="4" end="4"/>
                                            </p:txEl>
                                          </p:spTgt>
                                        </p:tgtEl>
                                      </p:cBhvr>
                                    </p:animEffect>
                                    <p:anim calcmode="lin" valueType="num">
                                      <p:cBhvr>
                                        <p:cTn id="2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Effect transition="in" filter="fade">
                                      <p:cBhvr>
                                        <p:cTn id="29" dur="1000"/>
                                        <p:tgtEl>
                                          <p:spTgt spid="8195">
                                            <p:txEl>
                                              <p:pRg st="5" end="5"/>
                                            </p:txEl>
                                          </p:spTgt>
                                        </p:tgtEl>
                                      </p:cBhvr>
                                    </p:animEffect>
                                    <p:anim calcmode="lin" valueType="num">
                                      <p:cBhvr>
                                        <p:cTn id="30"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8195">
                                            <p:txEl>
                                              <p:pRg st="6" end="6"/>
                                            </p:txEl>
                                          </p:spTgt>
                                        </p:tgtEl>
                                        <p:attrNameLst>
                                          <p:attrName>style.visibility</p:attrName>
                                        </p:attrNameLst>
                                      </p:cBhvr>
                                      <p:to>
                                        <p:strVal val="visible"/>
                                      </p:to>
                                    </p:set>
                                    <p:animEffect transition="in" filter="fade">
                                      <p:cBhvr>
                                        <p:cTn id="36" dur="1000"/>
                                        <p:tgtEl>
                                          <p:spTgt spid="8195">
                                            <p:txEl>
                                              <p:pRg st="6" end="6"/>
                                            </p:txEl>
                                          </p:spTgt>
                                        </p:tgtEl>
                                      </p:cBhvr>
                                    </p:animEffect>
                                    <p:anim calcmode="lin" valueType="num">
                                      <p:cBhvr>
                                        <p:cTn id="37"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8195">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195">
                                            <p:txEl>
                                              <p:pRg st="7" end="7"/>
                                            </p:txEl>
                                          </p:spTgt>
                                        </p:tgtEl>
                                        <p:attrNameLst>
                                          <p:attrName>style.visibility</p:attrName>
                                        </p:attrNameLst>
                                      </p:cBhvr>
                                      <p:to>
                                        <p:strVal val="visible"/>
                                      </p:to>
                                    </p:set>
                                    <p:animEffect transition="in" filter="fade">
                                      <p:cBhvr>
                                        <p:cTn id="41" dur="1000"/>
                                        <p:tgtEl>
                                          <p:spTgt spid="8195">
                                            <p:txEl>
                                              <p:pRg st="7" end="7"/>
                                            </p:txEl>
                                          </p:spTgt>
                                        </p:tgtEl>
                                      </p:cBhvr>
                                    </p:animEffect>
                                    <p:anim calcmode="lin" valueType="num">
                                      <p:cBhvr>
                                        <p:cTn id="42"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2" presetClass="entr" presetSubtype="0" fill="hold" nodeType="clickEffect">
                                  <p:stCondLst>
                                    <p:cond delay="0"/>
                                  </p:stCondLst>
                                  <p:childTnLst>
                                    <p:set>
                                      <p:cBhvr>
                                        <p:cTn id="47" dur="1" fill="hold">
                                          <p:stCondLst>
                                            <p:cond delay="0"/>
                                          </p:stCondLst>
                                        </p:cTn>
                                        <p:tgtEl>
                                          <p:spTgt spid="8195">
                                            <p:txEl>
                                              <p:pRg st="8" end="8"/>
                                            </p:txEl>
                                          </p:spTgt>
                                        </p:tgtEl>
                                        <p:attrNameLst>
                                          <p:attrName>style.visibility</p:attrName>
                                        </p:attrNameLst>
                                      </p:cBhvr>
                                      <p:to>
                                        <p:strVal val="visible"/>
                                      </p:to>
                                    </p:set>
                                    <p:animEffect transition="in" filter="fade">
                                      <p:cBhvr>
                                        <p:cTn id="48" dur="1000"/>
                                        <p:tgtEl>
                                          <p:spTgt spid="8195">
                                            <p:txEl>
                                              <p:pRg st="8" end="8"/>
                                            </p:txEl>
                                          </p:spTgt>
                                        </p:tgtEl>
                                      </p:cBhvr>
                                    </p:animEffect>
                                    <p:anim calcmode="lin" valueType="num">
                                      <p:cBhvr>
                                        <p:cTn id="49"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8915400" cy="65532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The </a:t>
            </a:r>
            <a:r>
              <a:rPr lang="en-US" sz="2400" b="1" dirty="0" smtClean="0">
                <a:latin typeface="Arial" panose="020B0604020202020204" pitchFamily="34" charset="0"/>
                <a:cs typeface="Arial" panose="020B0604020202020204" pitchFamily="34" charset="0"/>
              </a:rPr>
              <a:t>Laws of Logic </a:t>
            </a:r>
            <a:r>
              <a:rPr lang="en-US" sz="2400" dirty="0" smtClean="0">
                <a:latin typeface="Arial" panose="020B0604020202020204" pitchFamily="34" charset="0"/>
                <a:cs typeface="Arial" panose="020B0604020202020204" pitchFamily="34" charset="0"/>
              </a:rPr>
              <a:t>are a set of tools that help us think more clearly.  If these laws (</a:t>
            </a:r>
            <a:r>
              <a:rPr lang="en-US" sz="2400" i="1" dirty="0" smtClean="0">
                <a:latin typeface="Arial" panose="020B0604020202020204" pitchFamily="34" charset="0"/>
                <a:cs typeface="Arial" panose="020B0604020202020204" pitchFamily="34" charset="0"/>
              </a:rPr>
              <a:t>or first principles</a:t>
            </a:r>
            <a:r>
              <a:rPr lang="en-US" sz="2400" dirty="0" smtClean="0">
                <a:latin typeface="Arial" panose="020B0604020202020204" pitchFamily="34" charset="0"/>
                <a:cs typeface="Arial" panose="020B0604020202020204" pitchFamily="34" charset="0"/>
              </a:rPr>
              <a:t>) of logic are not true, then nothing else can make sense.  They are (and must be) inherently self-evident and undeniable, requiring no further proof beyond themselves.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1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b="1" dirty="0" smtClean="0">
                <a:latin typeface="Arial" panose="020B0604020202020204" pitchFamily="34" charset="0"/>
                <a:cs typeface="Arial" panose="020B0604020202020204" pitchFamily="34" charset="0"/>
              </a:rPr>
              <a:t>1</a:t>
            </a:r>
            <a:r>
              <a:rPr lang="en-US" sz="2400" b="1" baseline="30000" dirty="0" smtClean="0">
                <a:latin typeface="Arial" panose="020B0604020202020204" pitchFamily="34" charset="0"/>
                <a:cs typeface="Arial" panose="020B0604020202020204" pitchFamily="34" charset="0"/>
              </a:rPr>
              <a:t>st</a:t>
            </a:r>
            <a:r>
              <a:rPr lang="en-US" sz="2400" b="1" dirty="0" smtClean="0">
                <a:latin typeface="Arial" panose="020B0604020202020204" pitchFamily="34" charset="0"/>
                <a:cs typeface="Arial" panose="020B0604020202020204" pitchFamily="34" charset="0"/>
              </a:rPr>
              <a:t> Law – The Law </a:t>
            </a:r>
            <a:r>
              <a:rPr lang="en-US" sz="2400" b="1" dirty="0">
                <a:latin typeface="Arial" panose="020B0604020202020204" pitchFamily="34" charset="0"/>
                <a:cs typeface="Arial" panose="020B0604020202020204" pitchFamily="34" charset="0"/>
              </a:rPr>
              <a:t>of Identity, </a:t>
            </a:r>
            <a:r>
              <a:rPr lang="en-US" sz="2400" b="1" dirty="0" smtClean="0">
                <a:latin typeface="Arial" panose="020B0604020202020204" pitchFamily="34" charset="0"/>
                <a:cs typeface="Arial" panose="020B0604020202020204" pitchFamily="34" charset="0"/>
              </a:rPr>
              <a:t>  P </a:t>
            </a:r>
            <a:r>
              <a:rPr lang="en-US" sz="2400" b="1" dirty="0">
                <a:latin typeface="Arial" panose="020B0604020202020204" pitchFamily="34" charset="0"/>
                <a:cs typeface="Arial" panose="020B0604020202020204" pitchFamily="34" charset="0"/>
              </a:rPr>
              <a:t>= P</a:t>
            </a:r>
            <a:endParaRPr lang="en-US" sz="2400" b="1" dirty="0" smtClean="0">
              <a:latin typeface="Arial" panose="020B0604020202020204" pitchFamily="34" charset="0"/>
              <a:cs typeface="Arial" panose="020B0604020202020204" pitchFamily="34" charset="0"/>
            </a:endParaRP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Something is what it is.  Or, All true propositions are true, and all false propositions are false.</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1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b="1" dirty="0" smtClean="0">
                <a:latin typeface="Arial" panose="020B0604020202020204" pitchFamily="34" charset="0"/>
                <a:cs typeface="Arial" panose="020B0604020202020204" pitchFamily="34" charset="0"/>
              </a:rPr>
              <a:t>2</a:t>
            </a:r>
            <a:r>
              <a:rPr lang="en-US" sz="2400" b="1" baseline="30000" dirty="0" smtClean="0">
                <a:latin typeface="Arial" panose="020B0604020202020204" pitchFamily="34" charset="0"/>
                <a:cs typeface="Arial" panose="020B0604020202020204" pitchFamily="34" charset="0"/>
              </a:rPr>
              <a:t>nd</a:t>
            </a:r>
            <a:r>
              <a:rPr lang="en-US" sz="2400" b="1" dirty="0" smtClean="0">
                <a:latin typeface="Arial" panose="020B0604020202020204" pitchFamily="34" charset="0"/>
                <a:cs typeface="Arial" panose="020B0604020202020204" pitchFamily="34" charset="0"/>
              </a:rPr>
              <a:t> Law – The Law of Non-Contradiction,  ^ (P + ^P)</a:t>
            </a:r>
          </a:p>
          <a:p>
            <a:pPr marL="859917" lvl="2"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Something cannot both be and not be at the same time and in the same respect.  Or, Something cannot be both true and false at the same time and in the same respect.</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1200" dirty="0" smtClean="0">
              <a:latin typeface="Arial" panose="020B0604020202020204" pitchFamily="34" charset="0"/>
              <a:cs typeface="Arial" panose="020B0604020202020204" pitchFamily="34" charset="0"/>
            </a:endParaRPr>
          </a:p>
          <a:p>
            <a:pPr marL="736092" lvl="1" indent="-3429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400" b="1" dirty="0" smtClean="0">
                <a:latin typeface="Arial" panose="020B0604020202020204" pitchFamily="34" charset="0"/>
                <a:cs typeface="Arial" panose="020B0604020202020204" pitchFamily="34" charset="0"/>
              </a:rPr>
              <a:t>3</a:t>
            </a:r>
            <a:r>
              <a:rPr lang="en-US" sz="2400" b="1" baseline="30000" dirty="0" smtClean="0">
                <a:latin typeface="Arial" panose="020B0604020202020204" pitchFamily="34" charset="0"/>
                <a:cs typeface="Arial" panose="020B0604020202020204" pitchFamily="34" charset="0"/>
              </a:rPr>
              <a:t>rd</a:t>
            </a:r>
            <a:r>
              <a:rPr lang="en-US" sz="2400" b="1" dirty="0" smtClean="0">
                <a:latin typeface="Arial" panose="020B0604020202020204" pitchFamily="34" charset="0"/>
                <a:cs typeface="Arial" panose="020B0604020202020204" pitchFamily="34" charset="0"/>
              </a:rPr>
              <a:t> Law – The Law of the Excluded Middle,  P v ^P</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Ø"/>
              <a:defRPr/>
            </a:pPr>
            <a:r>
              <a:rPr lang="en-US" sz="2200" dirty="0" smtClean="0">
                <a:latin typeface="Arial" panose="020B0604020202020204" pitchFamily="34" charset="0"/>
                <a:cs typeface="Arial" panose="020B0604020202020204" pitchFamily="34" charset="0"/>
              </a:rPr>
              <a:t>Something either is or it is not.  Or, A proposition is either true      	or false, it cannot be both. </a:t>
            </a:r>
            <a:endParaRPr lang="en-US" sz="22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The principles of Formal Logic</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09600"/>
            <a:ext cx="9144000" cy="65532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Logic employs established </a:t>
            </a:r>
            <a:r>
              <a:rPr lang="en-US" sz="2400" u="sng" dirty="0" smtClean="0">
                <a:latin typeface="Arial" panose="020B0604020202020204" pitchFamily="34" charset="0"/>
                <a:cs typeface="Arial" panose="020B0604020202020204" pitchFamily="34" charset="0"/>
              </a:rPr>
              <a:t>rules</a:t>
            </a:r>
            <a:r>
              <a:rPr lang="en-US" sz="2400" dirty="0" smtClean="0">
                <a:latin typeface="Arial" panose="020B0604020202020204" pitchFamily="34" charset="0"/>
                <a:cs typeface="Arial" panose="020B0604020202020204" pitchFamily="34" charset="0"/>
              </a:rPr>
              <a:t> for correct reasoning.</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In reasoning, an </a:t>
            </a:r>
            <a:r>
              <a:rPr lang="en-US" sz="2400" b="1" i="1" dirty="0" smtClean="0">
                <a:latin typeface="Arial" panose="020B0604020202020204" pitchFamily="34" charset="0"/>
                <a:cs typeface="Arial" panose="020B0604020202020204" pitchFamily="34" charset="0"/>
              </a:rPr>
              <a:t>argument</a:t>
            </a:r>
            <a:r>
              <a:rPr lang="en-US" sz="2400" dirty="0" smtClean="0">
                <a:latin typeface="Arial" panose="020B0604020202020204" pitchFamily="34" charset="0"/>
                <a:cs typeface="Arial" panose="020B0604020202020204" pitchFamily="34" charset="0"/>
              </a:rPr>
              <a:t> is a group of reasons which together achieve a conclusion.</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An argument consists of a group of </a:t>
            </a:r>
            <a:r>
              <a:rPr lang="en-US" sz="2400" b="1" i="1" dirty="0" smtClean="0">
                <a:latin typeface="Arial" panose="020B0604020202020204" pitchFamily="34" charset="0"/>
                <a:cs typeface="Arial" panose="020B0604020202020204" pitchFamily="34" charset="0"/>
              </a:rPr>
              <a:t>propositions</a:t>
            </a:r>
            <a:r>
              <a:rPr lang="en-US" sz="2400" dirty="0" smtClean="0">
                <a:latin typeface="Arial" panose="020B0604020202020204" pitchFamily="34" charset="0"/>
                <a:cs typeface="Arial" panose="020B0604020202020204" pitchFamily="34" charset="0"/>
              </a:rPr>
              <a:t> – some are </a:t>
            </a:r>
            <a:r>
              <a:rPr lang="en-US" sz="2400" b="1" i="1" dirty="0" smtClean="0">
                <a:latin typeface="Arial" panose="020B0604020202020204" pitchFamily="34" charset="0"/>
                <a:cs typeface="Arial" panose="020B0604020202020204" pitchFamily="34" charset="0"/>
              </a:rPr>
              <a:t>premises</a:t>
            </a:r>
            <a:r>
              <a:rPr lang="en-US" sz="2400" dirty="0" smtClean="0">
                <a:latin typeface="Arial" panose="020B0604020202020204" pitchFamily="34" charset="0"/>
                <a:cs typeface="Arial" panose="020B0604020202020204" pitchFamily="34" charset="0"/>
              </a:rPr>
              <a:t> which establish the terms of the argument, in order to try to prove a final proposition called a </a:t>
            </a:r>
            <a:r>
              <a:rPr lang="en-US" sz="2400" b="1" i="1" dirty="0" smtClean="0">
                <a:latin typeface="Arial" panose="020B0604020202020204" pitchFamily="34" charset="0"/>
                <a:cs typeface="Arial" panose="020B0604020202020204" pitchFamily="34" charset="0"/>
              </a:rPr>
              <a:t>conclusion</a:t>
            </a:r>
            <a:r>
              <a:rPr lang="en-US" sz="2400" dirty="0" smtClean="0">
                <a:latin typeface="Arial" panose="020B0604020202020204" pitchFamily="34" charset="0"/>
                <a:cs typeface="Arial" panose="020B0604020202020204" pitchFamily="34" charset="0"/>
              </a:rPr>
              <a:t>.</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400" dirty="0" smtClean="0">
                <a:latin typeface="Arial" panose="020B0604020202020204" pitchFamily="34" charset="0"/>
                <a:cs typeface="Arial" panose="020B0604020202020204" pitchFamily="34" charset="0"/>
              </a:rPr>
              <a:t>The </a:t>
            </a:r>
            <a:r>
              <a:rPr lang="en-US" sz="2400" b="1" i="1" dirty="0" smtClean="0">
                <a:latin typeface="Arial" panose="020B0604020202020204" pitchFamily="34" charset="0"/>
                <a:cs typeface="Arial" panose="020B0604020202020204" pitchFamily="34" charset="0"/>
              </a:rPr>
              <a:t>inference</a:t>
            </a:r>
            <a:r>
              <a:rPr lang="en-US" sz="2400" dirty="0" smtClean="0">
                <a:latin typeface="Arial" panose="020B0604020202020204" pitchFamily="34" charset="0"/>
                <a:cs typeface="Arial" panose="020B0604020202020204" pitchFamily="34" charset="0"/>
              </a:rPr>
              <a:t> is the evident relationship between the premises and the conclusion </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500" dirty="0">
              <a:latin typeface="Arial" panose="020B0604020202020204" pitchFamily="34" charset="0"/>
              <a:cs typeface="Arial" panose="020B0604020202020204" pitchFamily="34" charset="0"/>
            </a:endParaRP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All men are mortal.</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Socrates is a man.</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200" dirty="0" smtClean="0">
                <a:latin typeface="Arial" panose="020B0604020202020204" pitchFamily="34" charset="0"/>
                <a:cs typeface="Arial" panose="020B0604020202020204" pitchFamily="34" charset="0"/>
              </a:rPr>
              <a:t>Therefore, Socrates is mortal.</a:t>
            </a:r>
          </a:p>
          <a:p>
            <a:pPr marL="631317" lvl="2" indent="0" eaLnBrk="1" fontAlgn="auto" hangingPunct="1">
              <a:lnSpc>
                <a:spcPct val="90000"/>
              </a:lnSpc>
              <a:spcBef>
                <a:spcPts val="324"/>
              </a:spcBef>
              <a:spcAft>
                <a:spcPts val="0"/>
              </a:spcAft>
              <a:buClr>
                <a:schemeClr val="tx1"/>
              </a:buClr>
              <a:buSzPct val="80000"/>
              <a:buFont typeface="Wingdings 2" pitchFamily="18" charset="2"/>
              <a:buNone/>
              <a:defRPr/>
            </a:pPr>
            <a:endParaRPr lang="en-US" sz="105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2200" dirty="0" smtClean="0">
                <a:latin typeface="Arial" panose="020B0604020202020204" pitchFamily="34" charset="0"/>
                <a:cs typeface="Arial" panose="020B0604020202020204" pitchFamily="34" charset="0"/>
              </a:rPr>
              <a:t>An argument without a clear inference, even if it has true premises and a conclusion, is called a </a:t>
            </a:r>
            <a:r>
              <a:rPr lang="en-US" sz="2200" b="1" i="1" dirty="0" smtClean="0">
                <a:latin typeface="Arial" panose="020B0604020202020204" pitchFamily="34" charset="0"/>
                <a:cs typeface="Arial" panose="020B0604020202020204" pitchFamily="34" charset="0"/>
              </a:rPr>
              <a:t>non sequitur </a:t>
            </a:r>
            <a:r>
              <a:rPr lang="en-US" sz="2200" dirty="0" smtClean="0">
                <a:latin typeface="Arial" panose="020B0604020202020204" pitchFamily="34" charset="0"/>
                <a:cs typeface="Arial" panose="020B0604020202020204" pitchFamily="34" charset="0"/>
              </a:rPr>
              <a:t>– “it does not follow.”</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800" dirty="0" smtClean="0">
              <a:latin typeface="Arial" panose="020B0604020202020204" pitchFamily="34" charset="0"/>
              <a:cs typeface="Arial" panose="020B0604020202020204" pitchFamily="34" charset="0"/>
            </a:endParaRP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John Adams was the second president of the United States.</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The square root of 81 is 9.</a:t>
            </a:r>
          </a:p>
          <a:p>
            <a:pPr marL="974217" lvl="2" indent="-342900" eaLnBrk="1" fontAlgn="auto" hangingPunct="1">
              <a:lnSpc>
                <a:spcPct val="90000"/>
              </a:lnSpc>
              <a:spcBef>
                <a:spcPts val="324"/>
              </a:spcBef>
              <a:spcAft>
                <a:spcPts val="0"/>
              </a:spcAft>
              <a:buClr>
                <a:schemeClr val="tx1"/>
              </a:buClr>
              <a:buSzPct val="80000"/>
              <a:buFont typeface="Wingdings" panose="05000000000000000000" pitchFamily="2" charset="2"/>
              <a:buChar char="§"/>
              <a:defRPr/>
            </a:pPr>
            <a:r>
              <a:rPr lang="en-US" sz="2000" dirty="0" smtClean="0">
                <a:latin typeface="Arial" panose="020B0604020202020204" pitchFamily="34" charset="0"/>
                <a:cs typeface="Arial" panose="020B0604020202020204" pitchFamily="34" charset="0"/>
              </a:rPr>
              <a:t>Therefore, I love pizza. </a:t>
            </a:r>
            <a:endParaRPr lang="en-US" sz="20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3810"/>
            <a:ext cx="90678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The principles of Formal Logic</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195">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1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700" y="76200"/>
            <a:ext cx="8686800" cy="6370638"/>
          </a:xfrm>
          <a:prstGeom prst="rect">
            <a:avLst/>
          </a:prstGeom>
        </p:spPr>
        <p:txBody>
          <a:bodyPr>
            <a:spAutoFit/>
          </a:bodyPr>
          <a:lstStyle/>
          <a:p>
            <a:pPr>
              <a:defRPr/>
            </a:pPr>
            <a:r>
              <a:rPr lang="en-US" sz="2800" b="1" dirty="0">
                <a:latin typeface="Arial" panose="020B0604020202020204" pitchFamily="34" charset="0"/>
                <a:cs typeface="Arial" panose="020B0604020202020204" pitchFamily="34" charset="0"/>
              </a:rPr>
              <a:t>Policies and Requirements</a:t>
            </a:r>
          </a:p>
          <a:p>
            <a:pPr marL="457200" indent="-457200">
              <a:buFont typeface="+mj-lt"/>
              <a:buAutoNum type="arabicPeriod"/>
              <a:defRPr/>
            </a:pPr>
            <a:r>
              <a:rPr lang="en-US" dirty="0">
                <a:latin typeface="Arial" panose="020B0604020202020204" pitchFamily="34" charset="0"/>
                <a:cs typeface="Arial" panose="020B0604020202020204" pitchFamily="34" charset="0"/>
              </a:rPr>
              <a:t>Classes are free, but all students seeking a certificate or degree must purchase books (paper, not electronic), which will be made available by the Institute.</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may miss no more than one class per course, without arrangements made in advance with the teacher to make up missed work (at the discretion of the teacher).</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will be required to take a pass/fail final exam in each course, based on study guidelines provided by the teacher.</a:t>
            </a:r>
          </a:p>
          <a:p>
            <a:pPr marL="457200" indent="-457200">
              <a:buFont typeface="+mj-lt"/>
              <a:buAutoNum type="arabicPeriod"/>
              <a:defRPr/>
            </a:pPr>
            <a:r>
              <a:rPr lang="en-US" dirty="0">
                <a:latin typeface="Arial" panose="020B0604020202020204" pitchFamily="34" charset="0"/>
                <a:cs typeface="Arial" panose="020B0604020202020204" pitchFamily="34" charset="0"/>
              </a:rPr>
              <a:t>Students in certificate or degree tracks must make a passing grade (based on "pass/fail") in each course in order to receive credit towards a certificate or degree.</a:t>
            </a:r>
          </a:p>
          <a:p>
            <a:pPr marL="457200" indent="-457200">
              <a:buFont typeface="+mj-lt"/>
              <a:buAutoNum type="arabicPeriod"/>
              <a:defRPr/>
            </a:pPr>
            <a:r>
              <a:rPr lang="en-US" dirty="0">
                <a:latin typeface="Arial" panose="020B0604020202020204" pitchFamily="34" charset="0"/>
                <a:cs typeface="Arial" panose="020B0604020202020204" pitchFamily="34" charset="0"/>
              </a:rPr>
              <a:t>Candidates for degrees (Master of Theology and Master of Theology &amp; Ministry) must be approved by the Institute Director before final admission into a degree program.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763"/>
            <a:ext cx="9144000" cy="6862763"/>
          </a:xfrm>
          <a:prstGeom prst="rect">
            <a:avLst/>
          </a:prstGeom>
        </p:spPr>
        <p:txBody>
          <a:bodyPr>
            <a:spAutoFit/>
          </a:bodyPr>
          <a:lstStyle/>
          <a:p>
            <a:pPr>
              <a:defRPr/>
            </a:pPr>
            <a:r>
              <a:rPr lang="en-US" b="1" dirty="0">
                <a:latin typeface="Arial" pitchFamily="34" charset="0"/>
                <a:cs typeface="Arial" pitchFamily="34" charset="0"/>
              </a:rPr>
              <a:t>Policies and Requirements for making up classes, or taking classes online</a:t>
            </a:r>
            <a:r>
              <a:rPr lang="en-US" dirty="0">
                <a:latin typeface="Arial" pitchFamily="34" charset="0"/>
                <a:cs typeface="Arial" pitchFamily="34" charset="0"/>
              </a:rPr>
              <a:t> </a:t>
            </a:r>
            <a:r>
              <a:rPr lang="en-US" sz="2000" dirty="0">
                <a:latin typeface="Arial" pitchFamily="34" charset="0"/>
                <a:cs typeface="Arial" pitchFamily="34" charset="0"/>
              </a:rPr>
              <a:t>(as of April 3, 2014)</a:t>
            </a:r>
            <a:r>
              <a:rPr lang="en-US" sz="2000" b="1" dirty="0">
                <a:latin typeface="Arial" pitchFamily="34" charset="0"/>
                <a:cs typeface="Arial" pitchFamily="34" charset="0"/>
              </a:rPr>
              <a:t>:</a:t>
            </a:r>
          </a:p>
          <a:p>
            <a:pPr lvl="1">
              <a:defRPr/>
            </a:pPr>
            <a:r>
              <a:rPr lang="en-US" sz="800" dirty="0">
                <a:latin typeface="Arial" pitchFamily="34" charset="0"/>
                <a:cs typeface="Arial" pitchFamily="34" charset="0"/>
              </a:rPr>
              <a:t>	</a:t>
            </a:r>
            <a:endParaRPr lang="en-US" sz="300" dirty="0">
              <a:latin typeface="Arial" pitchFamily="34" charset="0"/>
              <a:cs typeface="Arial" pitchFamily="34" charset="0"/>
            </a:endParaRPr>
          </a:p>
          <a:p>
            <a:pPr marL="971550" lvl="1" indent="-514350">
              <a:buFont typeface="+mj-lt"/>
              <a:buAutoNum type="romanUcPeriod"/>
              <a:defRPr/>
            </a:pPr>
            <a:r>
              <a:rPr lang="en-US" dirty="0">
                <a:latin typeface="Arial" pitchFamily="34" charset="0"/>
                <a:cs typeface="Arial" pitchFamily="34" charset="0"/>
              </a:rPr>
              <a:t>All make-up classes must be completed </a:t>
            </a:r>
            <a:r>
              <a:rPr lang="en-US" u="sng" dirty="0">
                <a:latin typeface="Arial" pitchFamily="34" charset="0"/>
                <a:cs typeface="Arial" pitchFamily="34" charset="0"/>
              </a:rPr>
              <a:t>before</a:t>
            </a:r>
            <a:r>
              <a:rPr lang="en-US" dirty="0">
                <a:latin typeface="Arial" pitchFamily="34" charset="0"/>
                <a:cs typeface="Arial" pitchFamily="34" charset="0"/>
              </a:rPr>
              <a:t> the beginning of the following term, unless you make special arrangements with the professor.</a:t>
            </a:r>
          </a:p>
          <a:p>
            <a:pPr marL="971550" lvl="1" indent="-514350">
              <a:buFont typeface="+mj-lt"/>
              <a:buAutoNum type="romanUcPeriod"/>
              <a:defRPr/>
            </a:pPr>
            <a:r>
              <a:rPr lang="en-US" dirty="0">
                <a:latin typeface="Arial" pitchFamily="34" charset="0"/>
                <a:cs typeface="Arial" pitchFamily="34" charset="0"/>
              </a:rPr>
              <a:t>All classes made up online must be reported via email to </a:t>
            </a:r>
            <a:r>
              <a:rPr lang="en-US" dirty="0">
                <a:latin typeface="Arial" pitchFamily="34" charset="0"/>
                <a:cs typeface="Arial" pitchFamily="34" charset="0"/>
                <a:hlinkClick r:id="rId2"/>
              </a:rPr>
              <a:t>rda@rossarnold.net</a:t>
            </a:r>
            <a:r>
              <a:rPr lang="en-US" dirty="0">
                <a:latin typeface="Arial" pitchFamily="34" charset="0"/>
                <a:cs typeface="Arial" pitchFamily="34" charset="0"/>
              </a:rPr>
              <a:t>, as follows:</a:t>
            </a:r>
          </a:p>
          <a:p>
            <a:pPr marL="1371600" lvl="2" indent="-457200">
              <a:buFont typeface="+mj-lt"/>
              <a:buAutoNum type="alphaUcPeriod"/>
              <a:defRPr/>
            </a:pPr>
            <a:r>
              <a:rPr lang="en-US" dirty="0">
                <a:latin typeface="Arial" pitchFamily="34" charset="0"/>
                <a:cs typeface="Arial" pitchFamily="34" charset="0"/>
              </a:rPr>
              <a:t>Each class much be reported in a </a:t>
            </a:r>
            <a:r>
              <a:rPr lang="en-US" u="sng" dirty="0">
                <a:latin typeface="Arial" pitchFamily="34" charset="0"/>
                <a:cs typeface="Arial" pitchFamily="34" charset="0"/>
              </a:rPr>
              <a:t>separate</a:t>
            </a:r>
            <a:r>
              <a:rPr lang="en-US" dirty="0">
                <a:latin typeface="Arial" pitchFamily="34" charset="0"/>
                <a:cs typeface="Arial" pitchFamily="34" charset="0"/>
              </a:rPr>
              <a:t> email as soon after watching as possible.</a:t>
            </a:r>
          </a:p>
          <a:p>
            <a:pPr marL="1371600" lvl="2" indent="-457200">
              <a:buFont typeface="+mj-lt"/>
              <a:buAutoNum type="alphaUcPeriod"/>
              <a:defRPr/>
            </a:pPr>
            <a:r>
              <a:rPr lang="en-US" dirty="0">
                <a:latin typeface="Arial" pitchFamily="34" charset="0"/>
                <a:cs typeface="Arial" pitchFamily="34" charset="0"/>
              </a:rPr>
              <a:t>Each email </a:t>
            </a:r>
            <a:r>
              <a:rPr lang="en-US" u="sng" dirty="0">
                <a:latin typeface="Arial" pitchFamily="34" charset="0"/>
                <a:cs typeface="Arial" pitchFamily="34" charset="0"/>
              </a:rPr>
              <a:t>must</a:t>
            </a:r>
            <a:r>
              <a:rPr lang="en-US" dirty="0">
                <a:latin typeface="Arial" pitchFamily="34" charset="0"/>
                <a:cs typeface="Arial" pitchFamily="34" charset="0"/>
              </a:rPr>
              <a:t> contain the following information:</a:t>
            </a:r>
          </a:p>
          <a:p>
            <a:pPr marL="1828800" lvl="3" indent="-457200">
              <a:buFont typeface="+mj-lt"/>
              <a:buAutoNum type="arabicPeriod"/>
              <a:defRPr/>
            </a:pPr>
            <a:r>
              <a:rPr lang="en-US" dirty="0">
                <a:latin typeface="Arial" pitchFamily="34" charset="0"/>
                <a:cs typeface="Arial" pitchFamily="34" charset="0"/>
              </a:rPr>
              <a:t>Course title and/or code (NT4, OT3, TH2, etc.).</a:t>
            </a:r>
          </a:p>
          <a:p>
            <a:pPr marL="1828800" lvl="3" indent="-457200">
              <a:buFont typeface="+mj-lt"/>
              <a:buAutoNum type="arabicPeriod"/>
              <a:defRPr/>
            </a:pPr>
            <a:r>
              <a:rPr lang="en-US" dirty="0">
                <a:latin typeface="Arial" pitchFamily="34" charset="0"/>
                <a:cs typeface="Arial" pitchFamily="34" charset="0"/>
              </a:rPr>
              <a:t>The date of the original lecture you missed.</a:t>
            </a:r>
          </a:p>
          <a:p>
            <a:pPr marL="1828800" lvl="3" indent="-457200">
              <a:buFont typeface="+mj-lt"/>
              <a:buAutoNum type="arabicPeriod"/>
              <a:defRPr/>
            </a:pPr>
            <a:r>
              <a:rPr lang="en-US" dirty="0">
                <a:latin typeface="Arial" pitchFamily="34" charset="0"/>
                <a:cs typeface="Arial" pitchFamily="34" charset="0"/>
              </a:rPr>
              <a:t>The title of the lecture.</a:t>
            </a:r>
          </a:p>
          <a:p>
            <a:pPr marL="1828800" lvl="3" indent="-457200">
              <a:buFont typeface="+mj-lt"/>
              <a:buAutoNum type="arabicPeriod"/>
              <a:defRPr/>
            </a:pPr>
            <a:r>
              <a:rPr lang="en-US" dirty="0">
                <a:latin typeface="Arial" pitchFamily="34" charset="0"/>
                <a:cs typeface="Arial" pitchFamily="34" charset="0"/>
              </a:rPr>
              <a:t>A clear statement that you watched all of the lecture video, reviewed the materials and completed the required readings. </a:t>
            </a:r>
          </a:p>
          <a:p>
            <a:pPr marL="914400" lvl="1" indent="-457200">
              <a:buFont typeface="+mj-lt"/>
              <a:buAutoNum type="romanUcPeriod"/>
              <a:defRPr/>
            </a:pPr>
            <a:r>
              <a:rPr lang="en-US" dirty="0">
                <a:latin typeface="Arial" pitchFamily="34" charset="0"/>
                <a:cs typeface="Arial" pitchFamily="34" charset="0"/>
              </a:rPr>
              <a:t>Courses taken entirely online require prior approval, and apply only to audit or Certificate (not degree) requirements.</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28600" y="0"/>
            <a:ext cx="8839200" cy="615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Philosophical Theology 1 </a:t>
            </a:r>
            <a:r>
              <a:rPr lang="en-US" altLang="en-US" sz="3600" b="1">
                <a:latin typeface="Arial" charset="0"/>
              </a:rPr>
              <a:t> (TH5) </a:t>
            </a:r>
          </a:p>
          <a:p>
            <a:pPr eaLnBrk="1" hangingPunct="1">
              <a:spcBef>
                <a:spcPct val="0"/>
              </a:spcBef>
              <a:buClrTx/>
              <a:buSzTx/>
              <a:buFontTx/>
              <a:buNone/>
            </a:pPr>
            <a:endParaRPr lang="en-US" altLang="en-US" sz="600" b="1">
              <a:latin typeface="Arial" charset="0"/>
            </a:endParaRPr>
          </a:p>
          <a:p>
            <a:pPr eaLnBrk="1" hangingPunct="1">
              <a:spcBef>
                <a:spcPct val="0"/>
              </a:spcBef>
              <a:buClrTx/>
              <a:buSzTx/>
              <a:buFontTx/>
              <a:buNone/>
            </a:pPr>
            <a:r>
              <a:rPr lang="en-US" altLang="en-US" sz="3200">
                <a:latin typeface="Arial" charset="0"/>
              </a:rPr>
              <a:t>Aug. 15 – Intro to Philosophical Theology; Logic</a:t>
            </a:r>
          </a:p>
          <a:p>
            <a:pPr eaLnBrk="1" hangingPunct="1">
              <a:spcBef>
                <a:spcPct val="0"/>
              </a:spcBef>
              <a:buClrTx/>
              <a:buSzTx/>
              <a:buFontTx/>
              <a:buNone/>
            </a:pPr>
            <a:r>
              <a:rPr lang="en-US" altLang="en-US" sz="3200">
                <a:latin typeface="Arial" charset="0"/>
              </a:rPr>
              <a:t>Aug. 22 – Epistemology: How Do We Know?</a:t>
            </a:r>
          </a:p>
          <a:p>
            <a:pPr eaLnBrk="1" hangingPunct="1">
              <a:spcBef>
                <a:spcPct val="0"/>
              </a:spcBef>
              <a:buClrTx/>
              <a:buSzTx/>
              <a:buFontTx/>
              <a:buNone/>
            </a:pPr>
            <a:r>
              <a:rPr lang="en-US" altLang="en-US" sz="3200">
                <a:latin typeface="Arial" charset="0"/>
              </a:rPr>
              <a:t>Aug. 29 – Metaphysics: What is Real?</a:t>
            </a:r>
          </a:p>
          <a:p>
            <a:pPr eaLnBrk="1" hangingPunct="1">
              <a:spcBef>
                <a:spcPct val="0"/>
              </a:spcBef>
              <a:buClrTx/>
              <a:buSzTx/>
              <a:buFontTx/>
              <a:buNone/>
            </a:pPr>
            <a:r>
              <a:rPr lang="en-US" altLang="en-US" sz="3200">
                <a:latin typeface="Arial" charset="0"/>
              </a:rPr>
              <a:t>Sept. 5 – </a:t>
            </a:r>
            <a:r>
              <a:rPr lang="en-US" altLang="en-US" sz="3200" b="1" i="1">
                <a:latin typeface="Arial" charset="0"/>
              </a:rPr>
              <a:t>No Class </a:t>
            </a:r>
            <a:endParaRPr lang="en-US" altLang="en-US" sz="3200">
              <a:latin typeface="Arial" charset="0"/>
            </a:endParaRPr>
          </a:p>
          <a:p>
            <a:pPr eaLnBrk="1" hangingPunct="1">
              <a:spcBef>
                <a:spcPct val="0"/>
              </a:spcBef>
              <a:buClrTx/>
              <a:buSzTx/>
              <a:buFontTx/>
              <a:buNone/>
            </a:pPr>
            <a:r>
              <a:rPr lang="en-US" altLang="en-US" sz="3200">
                <a:latin typeface="Arial" charset="0"/>
              </a:rPr>
              <a:t>Sept. 12 – Philosophy of Religion; Philosophy of 	Science</a:t>
            </a:r>
          </a:p>
          <a:p>
            <a:pPr eaLnBrk="1" hangingPunct="1">
              <a:spcBef>
                <a:spcPct val="0"/>
              </a:spcBef>
              <a:buClrTx/>
              <a:buSzTx/>
              <a:buFontTx/>
              <a:buNone/>
            </a:pPr>
            <a:r>
              <a:rPr lang="en-US" altLang="en-US" sz="3200">
                <a:latin typeface="Arial" charset="0"/>
              </a:rPr>
              <a:t>Sept. 19 – Human Nature; Philosophy of 	Politics</a:t>
            </a:r>
          </a:p>
          <a:p>
            <a:pPr eaLnBrk="1" hangingPunct="1">
              <a:spcBef>
                <a:spcPct val="0"/>
              </a:spcBef>
              <a:buClrTx/>
              <a:buSzTx/>
              <a:buFontTx/>
              <a:buNone/>
            </a:pPr>
            <a:r>
              <a:rPr lang="en-US" altLang="en-US" sz="3200">
                <a:latin typeface="Arial" charset="0"/>
              </a:rPr>
              <a:t>Sept. 26 – Ethics: What is Right?; Aesthetics: 	What is Beautiful?</a:t>
            </a:r>
          </a:p>
          <a:p>
            <a:pPr eaLnBrk="1" hangingPunct="1">
              <a:spcBef>
                <a:spcPct val="0"/>
              </a:spcBef>
              <a:buClrTx/>
              <a:buSzTx/>
              <a:buFontTx/>
              <a:buNone/>
            </a:pPr>
            <a:r>
              <a:rPr lang="en-US" altLang="en-US" sz="3200">
                <a:latin typeface="Arial" charset="0"/>
              </a:rPr>
              <a:t>October 3 – Conclusion; Final Exam</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7938" y="1066800"/>
            <a:ext cx="8915400" cy="6400800"/>
          </a:xfrm>
        </p:spPr>
        <p:txBody>
          <a:bodyPr/>
          <a:lstStyle/>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People wrongly believe you have to be super intelligent to do philosophy.</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Many people have become intellectually lazy, and philosophy requires us to think.</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Many students have no introduction to philosophy before college – which further encourages the idea that it is an advanced topic for the academically elite.</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People do not think it is practical.</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People don’t know what it really is, or how it can help them.</a:t>
            </a:r>
          </a:p>
          <a:p>
            <a:pPr lvl="1"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p:txBody>
      </p:sp>
      <p:sp>
        <p:nvSpPr>
          <p:cNvPr id="8194" name="Rectangle 2"/>
          <p:cNvSpPr>
            <a:spLocks noGrp="1" noChangeArrowheads="1"/>
          </p:cNvSpPr>
          <p:nvPr>
            <p:ph type="title"/>
          </p:nvPr>
        </p:nvSpPr>
        <p:spPr>
          <a:xfrm>
            <a:off x="228600" y="228600"/>
            <a:ext cx="8686800" cy="579438"/>
          </a:xfrm>
        </p:spPr>
        <p:txBody>
          <a:bodyPr>
            <a:normAutofit fontScale="90000"/>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Why does philosophy have such negative connotations to many people?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normAutofit/>
          </a:bodyPr>
          <a:lstStyle/>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Literally, it is </a:t>
            </a:r>
            <a:r>
              <a:rPr lang="en-US" sz="3200" i="1" dirty="0" smtClean="0">
                <a:latin typeface="Arial" panose="020B0604020202020204" pitchFamily="34" charset="0"/>
                <a:cs typeface="Arial" panose="020B0604020202020204" pitchFamily="34" charset="0"/>
              </a:rPr>
              <a:t>a love of wisdom </a:t>
            </a:r>
            <a:r>
              <a:rPr lang="en-US" sz="3200" dirty="0" smtClean="0">
                <a:latin typeface="Arial" panose="020B0604020202020204" pitchFamily="34" charset="0"/>
                <a:cs typeface="Arial" panose="020B0604020202020204" pitchFamily="34" charset="0"/>
              </a:rPr>
              <a:t>– </a:t>
            </a:r>
            <a:r>
              <a:rPr lang="en-US" sz="3200" i="1" dirty="0" err="1" smtClean="0">
                <a:latin typeface="Arial" panose="020B0604020202020204" pitchFamily="34" charset="0"/>
                <a:cs typeface="Arial" panose="020B0604020202020204" pitchFamily="34" charset="0"/>
              </a:rPr>
              <a:t>phileo</a:t>
            </a:r>
            <a:r>
              <a:rPr lang="en-US" sz="3200" dirty="0" smtClean="0">
                <a:latin typeface="Arial" panose="020B0604020202020204" pitchFamily="34" charset="0"/>
                <a:cs typeface="Arial" panose="020B0604020202020204" pitchFamily="34" charset="0"/>
              </a:rPr>
              <a:t> is Greek for “love,” </a:t>
            </a:r>
            <a:r>
              <a:rPr lang="en-US" sz="3200" i="1" dirty="0" err="1" smtClean="0">
                <a:latin typeface="Arial" panose="020B0604020202020204" pitchFamily="34" charset="0"/>
                <a:cs typeface="Arial" panose="020B0604020202020204" pitchFamily="34" charset="0"/>
              </a:rPr>
              <a:t>sophos</a:t>
            </a:r>
            <a:r>
              <a:rPr lang="en-US" sz="3200" i="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means “wisdom.”</a:t>
            </a:r>
          </a:p>
          <a:p>
            <a:pPr marL="110616" indent="0" eaLnBrk="1" fontAlgn="auto" hangingPunct="1">
              <a:lnSpc>
                <a:spcPct val="90000"/>
              </a:lnSpc>
              <a:spcBef>
                <a:spcPts val="324"/>
              </a:spcBef>
              <a:spcAft>
                <a:spcPts val="0"/>
              </a:spcAft>
              <a:buClr>
                <a:schemeClr val="tx1"/>
              </a:buClr>
              <a:buSzPct val="80000"/>
              <a:buFont typeface="Wingdings 3" pitchFamily="18" charset="2"/>
              <a:buNone/>
              <a:defRPr/>
            </a:pPr>
            <a:endParaRPr lang="en-US" sz="6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Philosophy </a:t>
            </a:r>
            <a:r>
              <a:rPr lang="en-US" sz="3200" dirty="0">
                <a:latin typeface="Arial" panose="020B0604020202020204" pitchFamily="34" charset="0"/>
                <a:cs typeface="Arial" panose="020B0604020202020204" pitchFamily="34" charset="0"/>
              </a:rPr>
              <a:t>is the critical examination of our foundational beliefs concerning the nature of reality, knowledge and truth; and our moral and social values</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dirty="0" smtClean="0">
                <a:latin typeface="Arial" panose="020B0604020202020204" pitchFamily="34" charset="0"/>
                <a:cs typeface="Arial" panose="020B0604020202020204" pitchFamily="34" charset="0"/>
              </a:rPr>
              <a:t>Broadly speaking, philosophy is the means and process by which we examine our lives and the meaning in our lives.</a:t>
            </a: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r>
              <a:rPr lang="en-US" sz="3200" b="1" dirty="0" smtClean="0">
                <a:latin typeface="Arial" panose="020B0604020202020204" pitchFamily="34" charset="0"/>
                <a:cs typeface="Arial" panose="020B0604020202020204" pitchFamily="34" charset="0"/>
              </a:rPr>
              <a:t>Philosophy is the attempt to think rationally and critically about life’s most important questions in order to obtain knowledge and wisdom about them.</a:t>
            </a:r>
          </a:p>
          <a:p>
            <a:pPr marL="393192" lvl="1" indent="0" eaLnBrk="1" fontAlgn="auto" hangingPunct="1">
              <a:lnSpc>
                <a:spcPct val="90000"/>
              </a:lnSpc>
              <a:spcBef>
                <a:spcPts val="324"/>
              </a:spcBef>
              <a:spcAft>
                <a:spcPts val="0"/>
              </a:spcAft>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228600" y="38100"/>
            <a:ext cx="8915400" cy="579438"/>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What is philosophy? </a:t>
            </a:r>
            <a:r>
              <a:rPr lang="en-US" altLang="en-US" sz="2700" dirty="0" smtClean="0">
                <a:solidFill>
                  <a:schemeClr val="tx1"/>
                </a:solidFill>
                <a:effectLst/>
                <a:latin typeface="Arial" panose="020B0604020202020204" pitchFamily="34" charset="0"/>
                <a:cs typeface="Arial" panose="020B0604020202020204" pitchFamily="34" charset="0"/>
              </a:rPr>
              <a:t>(and why is it hard to define)</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22225" y="533400"/>
            <a:ext cx="8915400" cy="6400800"/>
          </a:xfrm>
        </p:spPr>
        <p:txBody>
          <a:bodyPr/>
          <a:lstStyle/>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Ideas matter.  The ideas one believes largely determine the kind of person one becomes. </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We all have a worldview – what we believe about the world and our place in it.  Philosophy, rightly done, can give us a better worldview.</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examines assumptions, asks questions, seeks to clarify and analyze concepts, and seeks to organize facts into a rational system – for ALL disciplines. </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gives us a clearer understanding of life and what is important in life by teaching us to examine our core beliefs and ideas.</a:t>
            </a:r>
          </a:p>
          <a:p>
            <a:pPr lvl="1" eaLnBrk="1" hangingPunct="1">
              <a:lnSpc>
                <a:spcPct val="90000"/>
              </a:lnSpc>
              <a:buClr>
                <a:schemeClr val="tx1"/>
              </a:buClr>
              <a:buSzPct val="80000"/>
              <a:buFont typeface="Wingdings" pitchFamily="2" charset="2"/>
              <a:buChar char="Ø"/>
            </a:pPr>
            <a:r>
              <a:rPr lang="en-US" altLang="en-US" sz="2600" smtClean="0">
                <a:latin typeface="Arial" charset="0"/>
                <a:cs typeface="Arial" charset="0"/>
              </a:rPr>
              <a:t>Philosophy makes us more human.  Socrates said “An unexamined life is not worth living” – which meant that being able to examine our lives, to analyze and think 			critically, is necessarily at the core of 					what it means to be human. </a:t>
            </a:r>
          </a:p>
        </p:txBody>
      </p:sp>
      <p:sp>
        <p:nvSpPr>
          <p:cNvPr id="8194" name="Rectangle 2"/>
          <p:cNvSpPr>
            <a:spLocks noGrp="1" noChangeArrowheads="1"/>
          </p:cNvSpPr>
          <p:nvPr>
            <p:ph type="title"/>
          </p:nvPr>
        </p:nvSpPr>
        <p:spPr>
          <a:xfrm>
            <a:off x="205740" y="3810"/>
            <a:ext cx="8915400" cy="529590"/>
          </a:xfrm>
        </p:spPr>
        <p:txBody>
          <a:bodyPr>
            <a:normAutofit fontScale="90000"/>
          </a:bodyPr>
          <a:lstStyle/>
          <a:p>
            <a:pPr eaLnBrk="1" fontAlgn="auto" hangingPunct="1">
              <a:spcAft>
                <a:spcPts val="0"/>
              </a:spcAft>
              <a:defRPr/>
            </a:pPr>
            <a:r>
              <a:rPr lang="en-US" altLang="en-US" sz="3600" dirty="0" smtClean="0">
                <a:solidFill>
                  <a:schemeClr val="tx1"/>
                </a:solidFill>
                <a:effectLst/>
                <a:latin typeface="Arial" panose="020B0604020202020204" pitchFamily="34" charset="0"/>
                <a:cs typeface="Arial" panose="020B0604020202020204" pitchFamily="34" charset="0"/>
              </a:rPr>
              <a:t>Why is philosophy important? </a:t>
            </a:r>
            <a:endParaRPr lang="en-US" altLang="en-US" sz="3200" dirty="0" smtClean="0">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0" y="685800"/>
            <a:ext cx="8915400" cy="6400800"/>
          </a:xfrm>
        </p:spPr>
        <p:txBody>
          <a:bodyPr/>
          <a:lstStyle/>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Philosophy has always played a crucial role in the nurture of believers, proclamation of a Christian worldview, and defense of the faith.</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Yet R.C. Sproul has called this the most anti-intellectual period in the history of the Church.</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Charles Malik (former Secretary of the UN) warns that the greatest danger facing modern evangelicalism is a lack of cultivation of the mind, especially as it relates to philosophy.</a:t>
            </a:r>
          </a:p>
          <a:p>
            <a:pPr lvl="1" eaLnBrk="1" hangingPunct="1">
              <a:lnSpc>
                <a:spcPct val="90000"/>
              </a:lnSpc>
              <a:buClr>
                <a:schemeClr val="tx1"/>
              </a:buClr>
              <a:buSzPct val="80000"/>
              <a:buFont typeface="Wingdings" pitchFamily="2" charset="2"/>
              <a:buChar char="Ø"/>
            </a:pPr>
            <a:r>
              <a:rPr lang="en-US" altLang="en-US" sz="2800" smtClean="0">
                <a:latin typeface="Arial" charset="0"/>
                <a:cs typeface="Arial" charset="0"/>
              </a:rPr>
              <a:t>Philosophy asks critical questions about </a:t>
            </a:r>
            <a:r>
              <a:rPr lang="en-US" altLang="en-US" sz="2800" i="1" smtClean="0">
                <a:latin typeface="Arial" charset="0"/>
                <a:cs typeface="Arial" charset="0"/>
              </a:rPr>
              <a:t>other</a:t>
            </a:r>
            <a:r>
              <a:rPr lang="en-US" altLang="en-US" sz="2800" smtClean="0">
                <a:latin typeface="Arial" charset="0"/>
                <a:cs typeface="Arial" charset="0"/>
              </a:rPr>
              <a:t> fields of study, so by its nature philosophy is the most important discipline for the integration of Christian theology with other fields of study. </a:t>
            </a:r>
          </a:p>
          <a:p>
            <a:pPr lvl="1" eaLnBrk="1" hangingPunct="1">
              <a:lnSpc>
                <a:spcPct val="90000"/>
              </a:lnSpc>
              <a:buClr>
                <a:schemeClr val="tx1"/>
              </a:buClr>
              <a:buSzPct val="80000"/>
              <a:buFont typeface="Wingdings" pitchFamily="2" charset="2"/>
              <a:buChar char="Ø"/>
            </a:pPr>
            <a:endParaRPr lang="en-US" altLang="en-US" sz="2800" smtClean="0">
              <a:latin typeface="Arial" charset="0"/>
              <a:cs typeface="Arial" charset="0"/>
            </a:endParaRPr>
          </a:p>
        </p:txBody>
      </p:sp>
      <p:sp>
        <p:nvSpPr>
          <p:cNvPr id="8194" name="Rectangle 2"/>
          <p:cNvSpPr>
            <a:spLocks noGrp="1" noChangeArrowheads="1"/>
          </p:cNvSpPr>
          <p:nvPr>
            <p:ph type="title"/>
          </p:nvPr>
        </p:nvSpPr>
        <p:spPr>
          <a:xfrm>
            <a:off x="76200" y="7620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Why is Christian philosophy </a:t>
            </a:r>
            <a:r>
              <a:rPr lang="en-US" altLang="en-US" sz="2800" i="1" dirty="0" smtClean="0">
                <a:solidFill>
                  <a:schemeClr val="tx1"/>
                </a:solidFill>
                <a:effectLst/>
                <a:latin typeface="Arial" panose="020B0604020202020204" pitchFamily="34" charset="0"/>
                <a:cs typeface="Arial" panose="020B0604020202020204" pitchFamily="34" charset="0"/>
              </a:rPr>
              <a:t>especially</a:t>
            </a:r>
            <a:r>
              <a:rPr lang="en-US" altLang="en-US" sz="2800" dirty="0" smtClean="0">
                <a:solidFill>
                  <a:schemeClr val="tx1"/>
                </a:solidFill>
                <a:effectLst/>
                <a:latin typeface="Arial" panose="020B0604020202020204" pitchFamily="34" charset="0"/>
                <a:cs typeface="Arial" panose="020B0604020202020204" pitchFamily="34" charset="0"/>
              </a:rPr>
              <a:t> important?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 y="533400"/>
            <a:ext cx="8915400" cy="6400800"/>
          </a:xfrm>
        </p:spPr>
        <p:txBody>
          <a:bodyPr>
            <a:normAutofit/>
          </a:bodyPr>
          <a:lstStyle/>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is an aid in the task of </a:t>
            </a:r>
            <a:r>
              <a:rPr lang="en-US" sz="2400" b="1" dirty="0" smtClean="0">
                <a:latin typeface="Arial" panose="020B0604020202020204" pitchFamily="34" charset="0"/>
                <a:cs typeface="Arial" panose="020B0604020202020204" pitchFamily="34" charset="0"/>
              </a:rPr>
              <a:t>apologetics</a:t>
            </a:r>
            <a:r>
              <a:rPr lang="en-US" sz="2400" dirty="0" smtClean="0">
                <a:latin typeface="Arial" panose="020B0604020202020204" pitchFamily="34" charset="0"/>
                <a:cs typeface="Arial" panose="020B0604020202020204" pitchFamily="34" charset="0"/>
              </a:rPr>
              <a:t> –giving a reasoned defense of Christian beliefs in light of objections raised against it.</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aids in </a:t>
            </a:r>
            <a:r>
              <a:rPr lang="en-US" sz="2400" b="1" dirty="0" smtClean="0">
                <a:latin typeface="Arial" panose="020B0604020202020204" pitchFamily="34" charset="0"/>
                <a:cs typeface="Arial" panose="020B0604020202020204" pitchFamily="34" charset="0"/>
              </a:rPr>
              <a:t>polemics</a:t>
            </a:r>
            <a:r>
              <a:rPr lang="en-US" sz="2400" dirty="0" smtClean="0">
                <a:latin typeface="Arial" panose="020B0604020202020204" pitchFamily="34" charset="0"/>
                <a:cs typeface="Arial" panose="020B0604020202020204" pitchFamily="34" charset="0"/>
              </a:rPr>
              <a:t> – the task of critically analyzing and refuting alternative, non-Christian worldviews.</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is a </a:t>
            </a:r>
            <a:r>
              <a:rPr lang="en-US" sz="2400" b="1" dirty="0" smtClean="0">
                <a:latin typeface="Arial" panose="020B0604020202020204" pitchFamily="34" charset="0"/>
                <a:cs typeface="Arial" panose="020B0604020202020204" pitchFamily="34" charset="0"/>
              </a:rPr>
              <a:t>central expression of the image of God in us </a:t>
            </a:r>
            <a:r>
              <a:rPr lang="en-US" sz="2400" dirty="0" smtClean="0">
                <a:latin typeface="Arial" panose="020B0604020202020204" pitchFamily="34" charset="0"/>
                <a:cs typeface="Arial" panose="020B0604020202020204" pitchFamily="34" charset="0"/>
              </a:rPr>
              <a:t>– the ability to reason abstractly and critically, especially in areas of ethical and religious issues.</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permeates and supports </a:t>
            </a:r>
            <a:r>
              <a:rPr lang="en-US" sz="2400" b="1" dirty="0" smtClean="0">
                <a:latin typeface="Arial" panose="020B0604020202020204" pitchFamily="34" charset="0"/>
                <a:cs typeface="Arial" panose="020B0604020202020204" pitchFamily="34" charset="0"/>
              </a:rPr>
              <a:t>systematic theology</a:t>
            </a:r>
            <a:r>
              <a:rPr lang="en-US" sz="2400" dirty="0" smtClean="0">
                <a:latin typeface="Arial" panose="020B0604020202020204" pitchFamily="34" charset="0"/>
                <a:cs typeface="Arial" panose="020B0604020202020204" pitchFamily="34" charset="0"/>
              </a:rPr>
              <a:t>.</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encourages and facilitates the </a:t>
            </a:r>
            <a:r>
              <a:rPr lang="en-US" sz="2400" b="1" dirty="0" smtClean="0">
                <a:latin typeface="Arial" panose="020B0604020202020204" pitchFamily="34" charset="0"/>
                <a:cs typeface="Arial" panose="020B0604020202020204" pitchFamily="34" charset="0"/>
              </a:rPr>
              <a:t>spiritual discipline of study </a:t>
            </a:r>
            <a:r>
              <a:rPr lang="en-US" sz="2400" dirty="0" smtClean="0">
                <a:latin typeface="Arial" panose="020B0604020202020204" pitchFamily="34" charset="0"/>
                <a:cs typeface="Arial" panose="020B0604020202020204" pitchFamily="34" charset="0"/>
              </a:rPr>
              <a:t>(loving the Lord with our </a:t>
            </a:r>
            <a:r>
              <a:rPr lang="en-US" sz="2400" i="1" dirty="0" smtClean="0">
                <a:latin typeface="Arial" panose="020B0604020202020204" pitchFamily="34" charset="0"/>
                <a:cs typeface="Arial" panose="020B0604020202020204" pitchFamily="34" charset="0"/>
              </a:rPr>
              <a:t>minds</a:t>
            </a:r>
            <a:r>
              <a:rPr lang="en-US" sz="2400" dirty="0" smtClean="0">
                <a:latin typeface="Arial" panose="020B0604020202020204" pitchFamily="34" charset="0"/>
                <a:cs typeface="Arial" panose="020B0604020202020204" pitchFamily="34" charset="0"/>
              </a:rPr>
              <a:t>). </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enhances the </a:t>
            </a:r>
            <a:r>
              <a:rPr lang="en-US" sz="2400" b="1" dirty="0" smtClean="0">
                <a:latin typeface="Arial" panose="020B0604020202020204" pitchFamily="34" charset="0"/>
                <a:cs typeface="Arial" panose="020B0604020202020204" pitchFamily="34" charset="0"/>
              </a:rPr>
              <a:t>confidence and boldness </a:t>
            </a:r>
            <a:r>
              <a:rPr lang="en-US" sz="2400" dirty="0" smtClean="0">
                <a:latin typeface="Arial" panose="020B0604020202020204" pitchFamily="34" charset="0"/>
                <a:cs typeface="Arial" panose="020B0604020202020204" pitchFamily="34" charset="0"/>
              </a:rPr>
              <a:t>of the Christian community in general.</a:t>
            </a:r>
          </a:p>
          <a:p>
            <a:pPr marL="907542" lvl="1" indent="-514350" eaLnBrk="1" fontAlgn="auto" hangingPunct="1">
              <a:lnSpc>
                <a:spcPct val="90000"/>
              </a:lnSpc>
              <a:spcBef>
                <a:spcPts val="324"/>
              </a:spcBef>
              <a:spcAft>
                <a:spcPts val="0"/>
              </a:spcAft>
              <a:buClr>
                <a:schemeClr val="tx1"/>
              </a:buClr>
              <a:buSzPct val="80000"/>
              <a:buFont typeface="+mj-lt"/>
              <a:buAutoNum type="arabicPeriod"/>
              <a:defRPr/>
            </a:pPr>
            <a:r>
              <a:rPr lang="en-US" sz="2400" dirty="0" smtClean="0">
                <a:latin typeface="Arial" panose="020B0604020202020204" pitchFamily="34" charset="0"/>
                <a:cs typeface="Arial" panose="020B0604020202020204" pitchFamily="34" charset="0"/>
              </a:rPr>
              <a:t>Philosophy is essential to the task of </a:t>
            </a:r>
            <a:r>
              <a:rPr lang="en-US" sz="2400" b="1" dirty="0" smtClean="0">
                <a:latin typeface="Arial" panose="020B0604020202020204" pitchFamily="34" charset="0"/>
                <a:cs typeface="Arial" panose="020B0604020202020204" pitchFamily="34" charset="0"/>
              </a:rPr>
              <a:t>integration</a:t>
            </a:r>
            <a:r>
              <a:rPr lang="en-US" sz="2400" dirty="0" smtClean="0">
                <a:latin typeface="Arial" panose="020B0604020202020204" pitchFamily="34" charset="0"/>
                <a:cs typeface="Arial" panose="020B0604020202020204" pitchFamily="34" charset="0"/>
              </a:rPr>
              <a:t> between 		      our theological beliefs and other coherent, 					rational and intellectual perspectives.</a:t>
            </a:r>
            <a:endParaRPr lang="en-US" sz="2400" dirty="0">
              <a:latin typeface="Arial" panose="020B0604020202020204" pitchFamily="34" charset="0"/>
              <a:cs typeface="Arial" panose="020B0604020202020204" pitchFamily="34" charset="0"/>
            </a:endParaRPr>
          </a:p>
          <a:p>
            <a:pPr marL="621792" lvl="1" eaLnBrk="1" fontAlgn="auto" hangingPunct="1">
              <a:lnSpc>
                <a:spcPct val="90000"/>
              </a:lnSpc>
              <a:spcBef>
                <a:spcPts val="324"/>
              </a:spcBef>
              <a:spcAft>
                <a:spcPts val="0"/>
              </a:spcAft>
              <a:buClr>
                <a:schemeClr val="tx1"/>
              </a:buClr>
              <a:buSzPct val="80000"/>
              <a:buFont typeface="Wingdings" pitchFamily="2" charset="2"/>
              <a:buChar char="Ø"/>
              <a:defRPr/>
            </a:pPr>
            <a:endParaRPr lang="en-US" sz="2800" dirty="0">
              <a:latin typeface="Arial" panose="020B0604020202020204" pitchFamily="34" charset="0"/>
              <a:cs typeface="Arial" panose="020B0604020202020204" pitchFamily="34" charset="0"/>
            </a:endParaRPr>
          </a:p>
        </p:txBody>
      </p:sp>
      <p:sp>
        <p:nvSpPr>
          <p:cNvPr id="8194" name="Rectangle 2"/>
          <p:cNvSpPr>
            <a:spLocks noGrp="1" noChangeArrowheads="1"/>
          </p:cNvSpPr>
          <p:nvPr>
            <p:ph type="title"/>
          </p:nvPr>
        </p:nvSpPr>
        <p:spPr>
          <a:xfrm>
            <a:off x="76200" y="0"/>
            <a:ext cx="9067800" cy="579438"/>
          </a:xfrm>
        </p:spPr>
        <p:txBody>
          <a:bodyPr/>
          <a:lstStyle/>
          <a:p>
            <a:pPr eaLnBrk="1" fontAlgn="auto" hangingPunct="1">
              <a:spcAft>
                <a:spcPts val="0"/>
              </a:spcAft>
              <a:defRPr/>
            </a:pPr>
            <a:r>
              <a:rPr lang="en-US" altLang="en-US" sz="2800" dirty="0" smtClean="0">
                <a:solidFill>
                  <a:schemeClr val="tx1"/>
                </a:solidFill>
                <a:effectLst/>
                <a:latin typeface="Arial" panose="020B0604020202020204" pitchFamily="34" charset="0"/>
                <a:cs typeface="Arial" panose="020B0604020202020204" pitchFamily="34" charset="0"/>
              </a:rPr>
              <a:t>Why is Christian philosophy </a:t>
            </a:r>
            <a:r>
              <a:rPr lang="en-US" altLang="en-US" sz="2800" i="1" dirty="0" smtClean="0">
                <a:solidFill>
                  <a:schemeClr val="tx1"/>
                </a:solidFill>
                <a:effectLst/>
                <a:latin typeface="Arial" panose="020B0604020202020204" pitchFamily="34" charset="0"/>
                <a:cs typeface="Arial" panose="020B0604020202020204" pitchFamily="34" charset="0"/>
              </a:rPr>
              <a:t>especially</a:t>
            </a:r>
            <a:r>
              <a:rPr lang="en-US" altLang="en-US" sz="2800" dirty="0" smtClean="0">
                <a:solidFill>
                  <a:schemeClr val="tx1"/>
                </a:solidFill>
                <a:effectLst/>
                <a:latin typeface="Arial" panose="020B0604020202020204" pitchFamily="34" charset="0"/>
                <a:cs typeface="Arial" panose="020B0604020202020204" pitchFamily="34" charset="0"/>
              </a:rPr>
              <a:t> important?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6235</TotalTime>
  <Words>1533</Words>
  <Application>Microsoft Office PowerPoint</Application>
  <PresentationFormat>On-screen Show (4:3)</PresentationFormat>
  <Paragraphs>116</Paragraphs>
  <Slides>14</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Times New Roman</vt:lpstr>
      <vt:lpstr>Arial</vt:lpstr>
      <vt:lpstr>Lucida Sans Unicode</vt:lpstr>
      <vt:lpstr>Wingdings 3</vt:lpstr>
      <vt:lpstr>Verdana</vt:lpstr>
      <vt:lpstr>Wingdings 2</vt:lpstr>
      <vt:lpstr>Wingdings</vt:lpstr>
      <vt:lpstr>Concourse</vt:lpstr>
      <vt:lpstr>Philosophical Theology 1 (TH5)</vt:lpstr>
      <vt:lpstr>PowerPoint Presentation</vt:lpstr>
      <vt:lpstr>PowerPoint Presentation</vt:lpstr>
      <vt:lpstr>PowerPoint Presentation</vt:lpstr>
      <vt:lpstr>Why does philosophy have such negative connotations to many people?</vt:lpstr>
      <vt:lpstr>What is philosophy? (and why is it hard to define)</vt:lpstr>
      <vt:lpstr>Why is philosophy important? </vt:lpstr>
      <vt:lpstr>Why is Christian philosophy especially important? </vt:lpstr>
      <vt:lpstr>Why is Christian philosophy especially important? </vt:lpstr>
      <vt:lpstr>Why is Christian philosophy especially important? </vt:lpstr>
      <vt:lpstr>Major historical divisions of Western philosophy</vt:lpstr>
      <vt:lpstr>The divisions of philosophy</vt:lpstr>
      <vt:lpstr>The principles of Formal Logic</vt:lpstr>
      <vt:lpstr>The principles of Formal Logic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262</cp:revision>
  <cp:lastPrinted>2014-04-04T14:44:41Z</cp:lastPrinted>
  <dcterms:created xsi:type="dcterms:W3CDTF">2001-09-16T00:08:39Z</dcterms:created>
  <dcterms:modified xsi:type="dcterms:W3CDTF">2014-08-15T15:06:54Z</dcterms:modified>
</cp:coreProperties>
</file>