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14"/>
  </p:notesMasterIdLst>
  <p:handoutMasterIdLst>
    <p:handoutMasterId r:id="rId15"/>
  </p:handoutMasterIdLst>
  <p:sldIdLst>
    <p:sldId id="256" r:id="rId2"/>
    <p:sldId id="282" r:id="rId3"/>
    <p:sldId id="295" r:id="rId4"/>
    <p:sldId id="276" r:id="rId5"/>
    <p:sldId id="278" r:id="rId6"/>
    <p:sldId id="296" r:id="rId7"/>
    <p:sldId id="297" r:id="rId8"/>
    <p:sldId id="298" r:id="rId9"/>
    <p:sldId id="287" r:id="rId10"/>
    <p:sldId id="299" r:id="rId11"/>
    <p:sldId id="300" r:id="rId12"/>
    <p:sldId id="301" r:id="rId13"/>
  </p:sldIdLst>
  <p:sldSz cx="9144000" cy="6858000" type="screen4x3"/>
  <p:notesSz cx="7077075" cy="936307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787"/>
    <p:restoredTop sz="80524" autoAdjust="0"/>
  </p:normalViewPr>
  <p:slideViewPr>
    <p:cSldViewPr>
      <p:cViewPr>
        <p:scale>
          <a:sx n="90" d="100"/>
          <a:sy n="90" d="100"/>
        </p:scale>
        <p:origin x="-40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defRPr sz="1200"/>
            </a:lvl1pPr>
          </a:lstStyle>
          <a:p>
            <a:pPr>
              <a:defRPr/>
            </a:pPr>
            <a:endParaRPr lang="en-US"/>
          </a:p>
        </p:txBody>
      </p:sp>
      <p:sp>
        <p:nvSpPr>
          <p:cNvPr id="47107" name="Rectangle 3"/>
          <p:cNvSpPr>
            <a:spLocks noGrp="1" noChangeArrowheads="1"/>
          </p:cNvSpPr>
          <p:nvPr>
            <p:ph type="dt" sz="quarter"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a:defRPr sz="1200"/>
            </a:lvl1pPr>
          </a:lstStyle>
          <a:p>
            <a:pPr>
              <a:defRPr/>
            </a:pPr>
            <a:endParaRPr lang="en-US"/>
          </a:p>
        </p:txBody>
      </p:sp>
      <p:sp>
        <p:nvSpPr>
          <p:cNvPr id="47108" name="Rectangle 4"/>
          <p:cNvSpPr>
            <a:spLocks noGrp="1" noChangeArrowheads="1"/>
          </p:cNvSpPr>
          <p:nvPr>
            <p:ph type="ftr" sz="quarter" idx="2"/>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defRPr sz="1200"/>
            </a:lvl1pPr>
          </a:lstStyle>
          <a:p>
            <a:pPr>
              <a:defRPr/>
            </a:pPr>
            <a:endParaRPr lang="en-US"/>
          </a:p>
        </p:txBody>
      </p:sp>
      <p:sp>
        <p:nvSpPr>
          <p:cNvPr id="47109" name="Rectangle 5"/>
          <p:cNvSpPr>
            <a:spLocks noGrp="1" noChangeArrowheads="1"/>
          </p:cNvSpPr>
          <p:nvPr>
            <p:ph type="sldNum" sz="quarter" idx="3"/>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a:defRPr sz="1200"/>
            </a:lvl1pPr>
          </a:lstStyle>
          <a:p>
            <a:pPr>
              <a:defRPr/>
            </a:pPr>
            <a:fld id="{31A584C2-FE44-4F1D-9640-E024E139B323}" type="slidenum">
              <a:rPr lang="en-US"/>
              <a:pPr>
                <a:defRPr/>
              </a:pPr>
              <a:t>‹#›</a:t>
            </a:fld>
            <a:endParaRPr lang="en-US"/>
          </a:p>
        </p:txBody>
      </p:sp>
    </p:spTree>
    <p:extLst>
      <p:ext uri="{BB962C8B-B14F-4D97-AF65-F5344CB8AC3E}">
        <p14:creationId xmlns:p14="http://schemas.microsoft.com/office/powerpoint/2010/main" val="3973563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defRPr sz="1200"/>
            </a:lvl1pPr>
          </a:lstStyle>
          <a:p>
            <a:pPr>
              <a:defRPr/>
            </a:pPr>
            <a:endParaRPr lang="en-US"/>
          </a:p>
        </p:txBody>
      </p:sp>
      <p:sp>
        <p:nvSpPr>
          <p:cNvPr id="44035" name="Rectangle 3"/>
          <p:cNvSpPr>
            <a:spLocks noGrp="1" noChangeArrowheads="1"/>
          </p:cNvSpPr>
          <p:nvPr>
            <p:ph type="dt"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a:defRPr sz="1200"/>
            </a:lvl1pPr>
          </a:lstStyle>
          <a:p>
            <a:pPr>
              <a:defRPr/>
            </a:pPr>
            <a:endParaRPr lang="en-US"/>
          </a:p>
        </p:txBody>
      </p:sp>
      <p:sp>
        <p:nvSpPr>
          <p:cNvPr id="21508" name="Rectangle 4"/>
          <p:cNvSpPr>
            <a:spLocks noChangeArrowheads="1" noTextEdit="1"/>
          </p:cNvSpPr>
          <p:nvPr>
            <p:ph type="sldImg" idx="2"/>
          </p:nvPr>
        </p:nvSpPr>
        <p:spPr bwMode="auto">
          <a:xfrm>
            <a:off x="1198563" y="703263"/>
            <a:ext cx="4679950" cy="35099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7" name="Rectangle 5"/>
          <p:cNvSpPr>
            <a:spLocks noGrp="1" noChangeArrowheads="1"/>
          </p:cNvSpPr>
          <p:nvPr>
            <p:ph type="body" sz="quarter" idx="3"/>
          </p:nvPr>
        </p:nvSpPr>
        <p:spPr bwMode="auto">
          <a:xfrm>
            <a:off x="944563" y="4446588"/>
            <a:ext cx="5187950" cy="421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defRPr sz="1200"/>
            </a:lvl1pPr>
          </a:lstStyle>
          <a:p>
            <a:pPr>
              <a:defRPr/>
            </a:pPr>
            <a:endParaRPr lang="en-US"/>
          </a:p>
        </p:txBody>
      </p:sp>
      <p:sp>
        <p:nvSpPr>
          <p:cNvPr id="44039" name="Rectangle 7"/>
          <p:cNvSpPr>
            <a:spLocks noGrp="1" noChangeArrowheads="1"/>
          </p:cNvSpPr>
          <p:nvPr>
            <p:ph type="sldNum" sz="quarter" idx="5"/>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a:defRPr sz="1200"/>
            </a:lvl1pPr>
          </a:lstStyle>
          <a:p>
            <a:pPr>
              <a:defRPr/>
            </a:pPr>
            <a:fld id="{4A50111B-906E-4B68-B781-66D3B71C7265}" type="slidenum">
              <a:rPr lang="en-US"/>
              <a:pPr>
                <a:defRPr/>
              </a:pPr>
              <a:t>‹#›</a:t>
            </a:fld>
            <a:endParaRPr lang="en-US"/>
          </a:p>
        </p:txBody>
      </p:sp>
    </p:spTree>
    <p:extLst>
      <p:ext uri="{BB962C8B-B14F-4D97-AF65-F5344CB8AC3E}">
        <p14:creationId xmlns:p14="http://schemas.microsoft.com/office/powerpoint/2010/main" val="26589248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EFDA02C-2974-4E4F-B199-914F9B2BE78C}" type="slidenum">
              <a:rPr lang="en-US" altLang="en-US" smtClean="0"/>
              <a:pPr eaLnBrk="1" hangingPunct="1">
                <a:spcBef>
                  <a:spcPct val="0"/>
                </a:spcBef>
              </a:pPr>
              <a:t>5</a:t>
            </a:fld>
            <a:endParaRPr lang="en-US" altLang="en-US" smtClean="0"/>
          </a:p>
        </p:txBody>
      </p:sp>
      <p:sp>
        <p:nvSpPr>
          <p:cNvPr id="22531" name="Rectangle 2"/>
          <p:cNvSpPr>
            <a:spLocks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1A2B60CF-DC91-430C-8622-596C2D391E74}" type="slidenum">
              <a:rPr lang="en-US" altLang="en-US" smtClean="0"/>
              <a:pPr eaLnBrk="1" hangingPunct="1">
                <a:spcBef>
                  <a:spcPct val="0"/>
                </a:spcBef>
              </a:pPr>
              <a:t>6</a:t>
            </a:fld>
            <a:endParaRPr lang="en-US" altLang="en-US" smtClean="0"/>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FBE243D-1D68-427E-9F26-A5A2908268D0}" type="slidenum">
              <a:rPr lang="en-US" altLang="en-US" smtClean="0"/>
              <a:pPr eaLnBrk="1" hangingPunct="1">
                <a:spcBef>
                  <a:spcPct val="0"/>
                </a:spcBef>
              </a:pPr>
              <a:t>7</a:t>
            </a:fld>
            <a:endParaRPr lang="en-US" altLang="en-US" smtClean="0"/>
          </a:p>
        </p:txBody>
      </p:sp>
      <p:sp>
        <p:nvSpPr>
          <p:cNvPr id="24579" name="Rectangle 2"/>
          <p:cNvSpPr>
            <a:spLocks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6E153A68-8983-4896-BCBA-03D534F00D8D}" type="slidenum">
              <a:rPr lang="en-US" altLang="en-US" smtClean="0"/>
              <a:pPr eaLnBrk="1" hangingPunct="1">
                <a:spcBef>
                  <a:spcPct val="0"/>
                </a:spcBef>
              </a:pPr>
              <a:t>8</a:t>
            </a:fld>
            <a:endParaRPr lang="en-US" altLang="en-US" smtClean="0"/>
          </a:p>
        </p:txBody>
      </p:sp>
      <p:sp>
        <p:nvSpPr>
          <p:cNvPr id="25603" name="Rectangle 2"/>
          <p:cNvSpPr>
            <a:spLocks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35BC51B-0FF5-482D-BB0D-9E609C316B88}" type="slidenum">
              <a:rPr lang="en-US" altLang="en-US" smtClean="0"/>
              <a:pPr eaLnBrk="1" hangingPunct="1">
                <a:spcBef>
                  <a:spcPct val="0"/>
                </a:spcBef>
              </a:pPr>
              <a:t>9</a:t>
            </a:fld>
            <a:endParaRPr lang="en-US" altLang="en-US" smtClean="0"/>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45148106-44C0-4D87-A926-05748279EF49}" type="slidenum">
              <a:rPr lang="en-US" altLang="en-US" smtClean="0"/>
              <a:pPr eaLnBrk="1" hangingPunct="1">
                <a:spcBef>
                  <a:spcPct val="0"/>
                </a:spcBef>
              </a:pPr>
              <a:t>10</a:t>
            </a:fld>
            <a:endParaRPr lang="en-US" altLang="en-US" smtClean="0"/>
          </a:p>
        </p:txBody>
      </p:sp>
      <p:sp>
        <p:nvSpPr>
          <p:cNvPr id="27651" name="Rectangle 2"/>
          <p:cNvSpPr>
            <a:spLocks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26DEEAD-1552-40A4-BB9F-F6B7E8491C32}" type="slidenum">
              <a:rPr lang="en-US" altLang="en-US" smtClean="0"/>
              <a:pPr eaLnBrk="1" hangingPunct="1">
                <a:spcBef>
                  <a:spcPct val="0"/>
                </a:spcBef>
              </a:pPr>
              <a:t>11</a:t>
            </a:fld>
            <a:endParaRPr lang="en-US" altLang="en-US" smtClean="0"/>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12860107-84E2-4180-BBD6-8F28A7F96715}" type="slidenum">
              <a:rPr lang="en-US" altLang="en-US" smtClean="0"/>
              <a:pPr eaLnBrk="1" hangingPunct="1">
                <a:spcBef>
                  <a:spcPct val="0"/>
                </a:spcBef>
              </a:pPr>
              <a:t>12</a:t>
            </a:fld>
            <a:endParaRPr lang="en-US" altLang="en-US" smtClean="0"/>
          </a:p>
        </p:txBody>
      </p:sp>
      <p:sp>
        <p:nvSpPr>
          <p:cNvPr id="29699" name="Rectangle 2"/>
          <p:cNvSpPr>
            <a:spLocks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18"/>
            <p:cNvSpPr>
              <a:spLocks/>
            </p:cNvSpPr>
            <p:nvPr/>
          </p:nvSpPr>
          <p:spPr bwMode="auto">
            <a:xfrm>
              <a:off x="35443" y="5135526"/>
              <a:ext cx="9108557"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07C59D7D-C342-47CB-A264-72627AFEF75B}" type="slidenum">
              <a:rPr lang="en-US"/>
              <a:pPr>
                <a:defRPr/>
              </a:pPr>
              <a:t>‹#›</a:t>
            </a:fld>
            <a:endParaRPr lang="en-US"/>
          </a:p>
        </p:txBody>
      </p:sp>
    </p:spTree>
    <p:extLst>
      <p:ext uri="{BB962C8B-B14F-4D97-AF65-F5344CB8AC3E}">
        <p14:creationId xmlns:p14="http://schemas.microsoft.com/office/powerpoint/2010/main" val="1798586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9B6D596-1D19-4DE9-9A47-8776CB319BFF}" type="slidenum">
              <a:rPr lang="en-US"/>
              <a:pPr>
                <a:defRPr/>
              </a:pPr>
              <a:t>‹#›</a:t>
            </a:fld>
            <a:endParaRPr lang="en-US"/>
          </a:p>
        </p:txBody>
      </p:sp>
    </p:spTree>
    <p:extLst>
      <p:ext uri="{BB962C8B-B14F-4D97-AF65-F5344CB8AC3E}">
        <p14:creationId xmlns:p14="http://schemas.microsoft.com/office/powerpoint/2010/main" val="167117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493731B-2D2D-44DD-809B-BBA6DFB51EA5}" type="slidenum">
              <a:rPr lang="en-US"/>
              <a:pPr>
                <a:defRPr/>
              </a:pPr>
              <a:t>‹#›</a:t>
            </a:fld>
            <a:endParaRPr lang="en-US"/>
          </a:p>
        </p:txBody>
      </p:sp>
    </p:spTree>
    <p:extLst>
      <p:ext uri="{BB962C8B-B14F-4D97-AF65-F5344CB8AC3E}">
        <p14:creationId xmlns:p14="http://schemas.microsoft.com/office/powerpoint/2010/main" val="1596618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8FE2D3B-952A-4820-A6AB-36C4D09D7D4A}" type="slidenum">
              <a:rPr lang="en-US"/>
              <a:pPr>
                <a:defRPr/>
              </a:pPr>
              <a:t>‹#›</a:t>
            </a:fld>
            <a:endParaRPr lang="en-US"/>
          </a:p>
        </p:txBody>
      </p:sp>
    </p:spTree>
    <p:extLst>
      <p:ext uri="{BB962C8B-B14F-4D97-AF65-F5344CB8AC3E}">
        <p14:creationId xmlns:p14="http://schemas.microsoft.com/office/powerpoint/2010/main" val="3955574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17183DAC-BC5C-42D2-AC90-31D95C5EBF40}" type="slidenum">
              <a:rPr lang="en-US"/>
              <a:pPr>
                <a:defRPr/>
              </a:pPr>
              <a:t>‹#›</a:t>
            </a:fld>
            <a:endParaRPr lang="en-US"/>
          </a:p>
        </p:txBody>
      </p:sp>
    </p:spTree>
    <p:extLst>
      <p:ext uri="{BB962C8B-B14F-4D97-AF65-F5344CB8AC3E}">
        <p14:creationId xmlns:p14="http://schemas.microsoft.com/office/powerpoint/2010/main" val="384926657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D4F8CF5-7BA3-4E95-B46D-34866442DD16}" type="slidenum">
              <a:rPr lang="en-US"/>
              <a:pPr>
                <a:defRPr/>
              </a:pPr>
              <a:t>‹#›</a:t>
            </a:fld>
            <a:endParaRPr lang="en-US"/>
          </a:p>
        </p:txBody>
      </p:sp>
    </p:spTree>
    <p:extLst>
      <p:ext uri="{BB962C8B-B14F-4D97-AF65-F5344CB8AC3E}">
        <p14:creationId xmlns:p14="http://schemas.microsoft.com/office/powerpoint/2010/main" val="420080916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59A73489-2FF0-421D-98D4-EA3A4C22CA03}" type="slidenum">
              <a:rPr lang="en-US"/>
              <a:pPr>
                <a:defRPr/>
              </a:pPr>
              <a:t>‹#›</a:t>
            </a:fld>
            <a:endParaRPr lang="en-US"/>
          </a:p>
        </p:txBody>
      </p:sp>
    </p:spTree>
    <p:extLst>
      <p:ext uri="{BB962C8B-B14F-4D97-AF65-F5344CB8AC3E}">
        <p14:creationId xmlns:p14="http://schemas.microsoft.com/office/powerpoint/2010/main" val="139623811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DB50A08E-FF64-43C2-BBA0-A493ED958D92}" type="slidenum">
              <a:rPr lang="en-US"/>
              <a:pPr>
                <a:defRPr/>
              </a:pPr>
              <a:t>‹#›</a:t>
            </a:fld>
            <a:endParaRPr lang="en-US"/>
          </a:p>
        </p:txBody>
      </p:sp>
    </p:spTree>
    <p:extLst>
      <p:ext uri="{BB962C8B-B14F-4D97-AF65-F5344CB8AC3E}">
        <p14:creationId xmlns:p14="http://schemas.microsoft.com/office/powerpoint/2010/main" val="2963837207"/>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CE361876-F369-44AF-9CA2-725ED3C17C46}" type="slidenum">
              <a:rPr lang="en-US"/>
              <a:pPr>
                <a:defRPr/>
              </a:pPr>
              <a:t>‹#›</a:t>
            </a:fld>
            <a:endParaRPr lang="en-US"/>
          </a:p>
        </p:txBody>
      </p:sp>
    </p:spTree>
    <p:extLst>
      <p:ext uri="{BB962C8B-B14F-4D97-AF65-F5344CB8AC3E}">
        <p14:creationId xmlns:p14="http://schemas.microsoft.com/office/powerpoint/2010/main" val="3714878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EFAEA454-86B8-4423-BC82-9C0EC3F79F4E}" type="slidenum">
              <a:rPr lang="en-US"/>
              <a:pPr>
                <a:defRPr/>
              </a:pPr>
              <a:t>‹#›</a:t>
            </a:fld>
            <a:endParaRPr lang="en-US"/>
          </a:p>
        </p:txBody>
      </p:sp>
    </p:spTree>
    <p:extLst>
      <p:ext uri="{BB962C8B-B14F-4D97-AF65-F5344CB8AC3E}">
        <p14:creationId xmlns:p14="http://schemas.microsoft.com/office/powerpoint/2010/main" val="194470974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4"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66572E8F-C6DC-4007-9090-0F6040A36C37}" type="slidenum">
              <a:rPr lang="en-US"/>
              <a:pPr>
                <a:defRPr/>
              </a:pPr>
              <a:t>‹#›</a:t>
            </a:fld>
            <a:endParaRPr lang="en-US"/>
          </a:p>
        </p:txBody>
      </p:sp>
    </p:spTree>
    <p:extLst>
      <p:ext uri="{BB962C8B-B14F-4D97-AF65-F5344CB8AC3E}">
        <p14:creationId xmlns:p14="http://schemas.microsoft.com/office/powerpoint/2010/main" val="246344299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B3D3E4E7-B326-4516-B0D4-00AEA80BD0E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70" r:id="rId1"/>
    <p:sldLayoutId id="2147483866" r:id="rId2"/>
    <p:sldLayoutId id="2147483871" r:id="rId3"/>
    <p:sldLayoutId id="2147483872" r:id="rId4"/>
    <p:sldLayoutId id="2147483873" r:id="rId5"/>
    <p:sldLayoutId id="2147483874" r:id="rId6"/>
    <p:sldLayoutId id="2147483867" r:id="rId7"/>
    <p:sldLayoutId id="2147483875" r:id="rId8"/>
    <p:sldLayoutId id="2147483876" r:id="rId9"/>
    <p:sldLayoutId id="2147483868" r:id="rId10"/>
    <p:sldLayoutId id="2147483869"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mailto:rda@rossarnold.net"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1219200" y="4800600"/>
            <a:ext cx="6400800" cy="1295400"/>
          </a:xfrm>
        </p:spPr>
        <p:txBody>
          <a:bodyPr/>
          <a:lstStyle/>
          <a:p>
            <a:pPr algn="ctr" eaLnBrk="1" hangingPunct="1">
              <a:buFontTx/>
              <a:buNone/>
            </a:pPr>
            <a:r>
              <a:rPr lang="en-US" altLang="en-US" b="1" smtClean="0">
                <a:latin typeface="Arial" charset="0"/>
                <a:cs typeface="Arial" charset="0"/>
              </a:rPr>
              <a:t>	</a:t>
            </a:r>
            <a:r>
              <a:rPr lang="en-US" altLang="en-US" sz="2800" b="1" smtClean="0">
                <a:latin typeface="Arial" charset="0"/>
                <a:cs typeface="Arial" charset="0"/>
              </a:rPr>
              <a:t>Ross Arnold, Summer 2014</a:t>
            </a:r>
            <a:br>
              <a:rPr lang="en-US" altLang="en-US" sz="2800" b="1" smtClean="0">
                <a:latin typeface="Arial" charset="0"/>
                <a:cs typeface="Arial" charset="0"/>
              </a:rPr>
            </a:br>
            <a:r>
              <a:rPr lang="en-US" altLang="en-US" sz="2800" b="1" smtClean="0">
                <a:latin typeface="Arial" charset="0"/>
                <a:cs typeface="Arial" charset="0"/>
              </a:rPr>
              <a:t>Lakeside institute of Theology</a:t>
            </a:r>
          </a:p>
        </p:txBody>
      </p:sp>
      <p:sp>
        <p:nvSpPr>
          <p:cNvPr id="3074" name="Rectangle 2"/>
          <p:cNvSpPr>
            <a:spLocks noGrp="1" noChangeArrowheads="1"/>
          </p:cNvSpPr>
          <p:nvPr>
            <p:ph type="title"/>
          </p:nvPr>
        </p:nvSpPr>
        <p:spPr>
          <a:xfrm>
            <a:off x="1371600" y="1143000"/>
            <a:ext cx="7772400" cy="830262"/>
          </a:xfrm>
        </p:spPr>
        <p:txBody>
          <a:bodyPr/>
          <a:lstStyle/>
          <a:p>
            <a:pPr eaLnBrk="1" fontAlgn="auto" hangingPunct="1">
              <a:spcAft>
                <a:spcPts val="0"/>
              </a:spcAft>
              <a:defRPr/>
            </a:pPr>
            <a:r>
              <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rPr>
              <a:t>Practical Theology </a:t>
            </a:r>
            <a:r>
              <a:rPr lang="en-US" altLang="en-US" sz="2800" dirty="0" smtClean="0">
                <a:solidFill>
                  <a:schemeClr val="tx1">
                    <a:lumMod val="95000"/>
                    <a:lumOff val="5000"/>
                  </a:schemeClr>
                </a:solidFill>
                <a:effectLst/>
                <a:latin typeface="Arial" panose="020B0604020202020204" pitchFamily="34" charset="0"/>
                <a:cs typeface="Arial" panose="020B0604020202020204" pitchFamily="34" charset="0"/>
              </a:rPr>
              <a:t>(CM3)</a:t>
            </a:r>
            <a:endPar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endParaRPr>
          </a:p>
        </p:txBody>
      </p:sp>
      <p:sp>
        <p:nvSpPr>
          <p:cNvPr id="2" name="TextBox 1"/>
          <p:cNvSpPr txBox="1"/>
          <p:nvPr/>
        </p:nvSpPr>
        <p:spPr>
          <a:xfrm>
            <a:off x="304800" y="2438400"/>
            <a:ext cx="8839200" cy="2185988"/>
          </a:xfrm>
          <a:prstGeom prst="rect">
            <a:avLst/>
          </a:prstGeom>
          <a:noFill/>
        </p:spPr>
        <p:txBody>
          <a:bodyPr>
            <a:spAutoFit/>
          </a:bodyPr>
          <a:lstStyle/>
          <a:p>
            <a:pPr>
              <a:defRPr/>
            </a:pPr>
            <a:r>
              <a:rPr lang="en-US" sz="2800" dirty="0">
                <a:latin typeface="+mn-lt"/>
              </a:rPr>
              <a:t>*</a:t>
            </a:r>
            <a:r>
              <a:rPr lang="en-US" sz="2800" u="sng" dirty="0">
                <a:latin typeface="Arial" panose="020B0604020202020204" pitchFamily="34" charset="0"/>
                <a:cs typeface="Arial" panose="020B0604020202020204" pitchFamily="34" charset="0"/>
              </a:rPr>
              <a:t>Thursdays, 1-3 PM</a:t>
            </a:r>
            <a:r>
              <a:rPr lang="en-US" sz="2800" dirty="0">
                <a:latin typeface="Arial" panose="020B0604020202020204" pitchFamily="34" charset="0"/>
                <a:cs typeface="Arial" panose="020B0604020202020204" pitchFamily="34" charset="0"/>
              </a:rPr>
              <a:t>,  </a:t>
            </a:r>
            <a:r>
              <a:rPr lang="en-US" sz="2800" i="1" dirty="0">
                <a:latin typeface="Arial" panose="020B0604020202020204" pitchFamily="34" charset="0"/>
                <a:cs typeface="Arial" panose="020B0604020202020204" pitchFamily="34" charset="0"/>
              </a:rPr>
              <a:t>August14-October 2, 2014 </a:t>
            </a:r>
          </a:p>
          <a:p>
            <a:pPr>
              <a:defRPr/>
            </a:pPr>
            <a:r>
              <a:rPr lang="en-US" sz="2800" dirty="0">
                <a:latin typeface="Arial" panose="020B0604020202020204" pitchFamily="34" charset="0"/>
                <a:cs typeface="Arial" panose="020B0604020202020204" pitchFamily="34" charset="0"/>
              </a:rPr>
              <a:t>*</a:t>
            </a:r>
            <a:r>
              <a:rPr lang="en-US" sz="2800" u="sng" dirty="0">
                <a:latin typeface="Arial" panose="020B0604020202020204" pitchFamily="34" charset="0"/>
                <a:cs typeface="Arial" panose="020B0604020202020204" pitchFamily="34" charset="0"/>
              </a:rPr>
              <a:t>Required Text</a:t>
            </a:r>
            <a:r>
              <a:rPr lang="en-US" sz="2800" dirty="0">
                <a:latin typeface="Arial" panose="020B0604020202020204" pitchFamily="34" charset="0"/>
                <a:cs typeface="Arial" panose="020B0604020202020204" pitchFamily="34" charset="0"/>
              </a:rPr>
              <a:t>:  </a:t>
            </a:r>
            <a:r>
              <a:rPr lang="en-US" sz="2800" u="sng" dirty="0">
                <a:latin typeface="Arial" panose="020B0604020202020204" pitchFamily="34" charset="0"/>
                <a:cs typeface="Arial" panose="020B0604020202020204" pitchFamily="34" charset="0"/>
              </a:rPr>
              <a:t>The 33 Laws of Stewardship: </a:t>
            </a:r>
            <a:r>
              <a:rPr lang="en-US" sz="2800" dirty="0">
                <a:latin typeface="Arial" panose="020B0604020202020204" pitchFamily="34" charset="0"/>
                <a:cs typeface="Arial" panose="020B0604020202020204" pitchFamily="34" charset="0"/>
              </a:rPr>
              <a:t>	</a:t>
            </a:r>
            <a:r>
              <a:rPr lang="en-US" sz="2800" u="sng" dirty="0">
                <a:latin typeface="Arial" panose="020B0604020202020204" pitchFamily="34" charset="0"/>
                <a:cs typeface="Arial" panose="020B0604020202020204" pitchFamily="34" charset="0"/>
              </a:rPr>
              <a:t>Principles for a Life of True </a:t>
            </a:r>
            <a:r>
              <a:rPr lang="en-US" sz="2800" u="sng" dirty="0" err="1">
                <a:latin typeface="Arial" panose="020B0604020202020204" pitchFamily="34" charset="0"/>
                <a:cs typeface="Arial" panose="020B0604020202020204" pitchFamily="34" charset="0"/>
              </a:rPr>
              <a:t>Fulfullment</a:t>
            </a:r>
            <a:r>
              <a:rPr lang="en-US" sz="2800" dirty="0">
                <a:latin typeface="Arial" panose="020B0604020202020204" pitchFamily="34" charset="0"/>
                <a:cs typeface="Arial" panose="020B0604020202020204" pitchFamily="34" charset="0"/>
              </a:rPr>
              <a:t>, 		Dave Sutherland &amp; Kirk </a:t>
            </a:r>
            <a:r>
              <a:rPr lang="en-US" sz="2800" dirty="0" err="1">
                <a:latin typeface="Arial" panose="020B0604020202020204" pitchFamily="34" charset="0"/>
                <a:cs typeface="Arial" panose="020B0604020202020204" pitchFamily="34" charset="0"/>
              </a:rPr>
              <a:t>Nowry</a:t>
            </a:r>
            <a:r>
              <a:rPr lang="en-US" sz="2800" dirty="0">
                <a:latin typeface="Arial" panose="020B0604020202020204" pitchFamily="34" charset="0"/>
                <a:cs typeface="Arial" panose="020B0604020202020204" pitchFamily="34" charset="0"/>
              </a:rPr>
              <a:t> - $355 pesos</a:t>
            </a:r>
          </a:p>
          <a:p>
            <a:pPr>
              <a:defRPr/>
            </a:pPr>
            <a:endParaRPr lang="en-US" dirty="0">
              <a:latin typeface="Arial" panose="020B0604020202020204" pitchFamily="34" charset="0"/>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09600"/>
            <a:ext cx="8991600" cy="6324600"/>
          </a:xfrm>
        </p:spPr>
        <p:txBody>
          <a:bodyPr>
            <a:normAutofit fontScale="25000" lnSpcReduction="20000"/>
          </a:bodyPr>
          <a:lstStyle/>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r>
              <a:rPr lang="en-US" altLang="en-US" sz="9600" dirty="0">
                <a:latin typeface="Arial" panose="020B0604020202020204" pitchFamily="34" charset="0"/>
                <a:cs typeface="Arial" panose="020B0604020202020204" pitchFamily="34" charset="0"/>
              </a:rPr>
              <a:t>“The Law of Rightful Ownership” </a:t>
            </a:r>
            <a:r>
              <a:rPr lang="en-US" altLang="en-US" sz="9600" i="1" dirty="0">
                <a:latin typeface="Arial" panose="020B0604020202020204" pitchFamily="34" charset="0"/>
                <a:cs typeface="Arial" panose="020B0604020202020204" pitchFamily="34" charset="0"/>
              </a:rPr>
              <a:t>– Nothing truly belongs to us; everything actually belongs to God</a:t>
            </a:r>
            <a:r>
              <a:rPr lang="en-US" altLang="en-US" sz="9600" i="1" dirty="0" smtClean="0">
                <a:latin typeface="Arial" panose="020B0604020202020204" pitchFamily="34" charset="0"/>
                <a:cs typeface="Arial" panose="020B0604020202020204" pitchFamily="34" charset="0"/>
              </a:rPr>
              <a:t>.  </a:t>
            </a:r>
            <a:r>
              <a:rPr lang="en-US" altLang="en-US" sz="8000" dirty="0" smtClean="0">
                <a:latin typeface="Arial" panose="020B0604020202020204" pitchFamily="34" charset="0"/>
                <a:cs typeface="Arial" panose="020B0604020202020204" pitchFamily="34" charset="0"/>
              </a:rPr>
              <a:t>(Sutherland &amp; </a:t>
            </a:r>
            <a:r>
              <a:rPr lang="en-US" altLang="en-US" sz="8000" dirty="0" err="1" smtClean="0">
                <a:latin typeface="Arial" panose="020B0604020202020204" pitchFamily="34" charset="0"/>
                <a:cs typeface="Arial" panose="020B0604020202020204" pitchFamily="34" charset="0"/>
              </a:rPr>
              <a:t>Nowery</a:t>
            </a:r>
            <a:r>
              <a:rPr lang="en-US" altLang="en-US" sz="8000" dirty="0" smtClean="0">
                <a:latin typeface="Arial" panose="020B0604020202020204" pitchFamily="34" charset="0"/>
                <a:cs typeface="Arial" panose="020B0604020202020204" pitchFamily="34" charset="0"/>
              </a:rPr>
              <a:t>)</a:t>
            </a: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72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r>
              <a:rPr lang="en-US" sz="9600" i="1" dirty="0" smtClean="0">
                <a:latin typeface="Arial" panose="020B0604020202020204" pitchFamily="34" charset="0"/>
                <a:cs typeface="Arial" panose="020B0604020202020204" pitchFamily="34" charset="0"/>
              </a:rPr>
              <a:t>Yours</a:t>
            </a:r>
            <a:r>
              <a:rPr lang="en-US" sz="9600" i="1" dirty="0">
                <a:latin typeface="Arial" panose="020B0604020202020204" pitchFamily="34" charset="0"/>
                <a:cs typeface="Arial" panose="020B0604020202020204" pitchFamily="34" charset="0"/>
              </a:rPr>
              <a:t>, Lord, is the greatness and the </a:t>
            </a:r>
            <a:r>
              <a:rPr lang="en-US" sz="9600" i="1" dirty="0" smtClean="0">
                <a:latin typeface="Arial" panose="020B0604020202020204" pitchFamily="34" charset="0"/>
                <a:cs typeface="Arial" panose="020B0604020202020204" pitchFamily="34" charset="0"/>
              </a:rPr>
              <a:t>power and </a:t>
            </a:r>
            <a:r>
              <a:rPr lang="en-US" sz="9600" i="1" dirty="0">
                <a:latin typeface="Arial" panose="020B0604020202020204" pitchFamily="34" charset="0"/>
                <a:cs typeface="Arial" panose="020B0604020202020204" pitchFamily="34" charset="0"/>
              </a:rPr>
              <a:t>the glory and the majesty and the splendor</a:t>
            </a:r>
            <a:r>
              <a:rPr lang="en-US" sz="9600" i="1" dirty="0" smtClean="0">
                <a:latin typeface="Arial" panose="020B0604020202020204" pitchFamily="34" charset="0"/>
                <a:cs typeface="Arial" panose="020B0604020202020204" pitchFamily="34" charset="0"/>
              </a:rPr>
              <a:t>, for </a:t>
            </a:r>
            <a:r>
              <a:rPr lang="en-US" sz="9600" i="1" dirty="0">
                <a:latin typeface="Arial" panose="020B0604020202020204" pitchFamily="34" charset="0"/>
                <a:cs typeface="Arial" panose="020B0604020202020204" pitchFamily="34" charset="0"/>
              </a:rPr>
              <a:t>everything in heaven and earth is yours</a:t>
            </a:r>
            <a:r>
              <a:rPr lang="en-US" sz="9600" i="1" dirty="0" smtClean="0">
                <a:latin typeface="Arial" panose="020B0604020202020204" pitchFamily="34" charset="0"/>
                <a:cs typeface="Arial" panose="020B0604020202020204" pitchFamily="34" charset="0"/>
              </a:rPr>
              <a:t>.				    1 Chronicles 29:11</a:t>
            </a: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56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r>
              <a:rPr lang="en-US" sz="9600" i="1" dirty="0" smtClean="0">
                <a:latin typeface="Arial" panose="020B0604020202020204" pitchFamily="34" charset="0"/>
                <a:cs typeface="Arial" panose="020B0604020202020204" pitchFamily="34" charset="0"/>
              </a:rPr>
              <a:t>The </a:t>
            </a:r>
            <a:r>
              <a:rPr lang="en-US" sz="9600" i="1" dirty="0">
                <a:latin typeface="Arial" panose="020B0604020202020204" pitchFamily="34" charset="0"/>
                <a:cs typeface="Arial" panose="020B0604020202020204" pitchFamily="34" charset="0"/>
              </a:rPr>
              <a:t>earth is the Lord’s, and everything in it</a:t>
            </a:r>
            <a:r>
              <a:rPr lang="en-US" sz="9600" i="1" dirty="0" smtClean="0">
                <a:latin typeface="Arial" panose="020B0604020202020204" pitchFamily="34" charset="0"/>
                <a:cs typeface="Arial" panose="020B0604020202020204" pitchFamily="34" charset="0"/>
              </a:rPr>
              <a:t>, the </a:t>
            </a:r>
            <a:r>
              <a:rPr lang="en-US" sz="9600" i="1" dirty="0">
                <a:latin typeface="Arial" panose="020B0604020202020204" pitchFamily="34" charset="0"/>
                <a:cs typeface="Arial" panose="020B0604020202020204" pitchFamily="34" charset="0"/>
              </a:rPr>
              <a:t>world, and all who live in it</a:t>
            </a:r>
            <a:r>
              <a:rPr lang="en-US" sz="9600" i="1" dirty="0" smtClean="0">
                <a:latin typeface="Arial" panose="020B0604020202020204" pitchFamily="34" charset="0"/>
                <a:cs typeface="Arial" panose="020B0604020202020204" pitchFamily="34" charset="0"/>
              </a:rPr>
              <a:t>; </a:t>
            </a:r>
            <a:r>
              <a:rPr lang="en-US" sz="9600" i="1" baseline="30000" dirty="0" smtClean="0">
                <a:latin typeface="Arial" panose="020B0604020202020204" pitchFamily="34" charset="0"/>
                <a:cs typeface="Arial" panose="020B0604020202020204" pitchFamily="34" charset="0"/>
              </a:rPr>
              <a:t>2 </a:t>
            </a:r>
            <a:r>
              <a:rPr lang="en-US" sz="9600" i="1" dirty="0">
                <a:latin typeface="Arial" panose="020B0604020202020204" pitchFamily="34" charset="0"/>
                <a:cs typeface="Arial" panose="020B0604020202020204" pitchFamily="34" charset="0"/>
              </a:rPr>
              <a:t>for </a:t>
            </a:r>
            <a:r>
              <a:rPr lang="en-US" sz="9600" i="1" dirty="0" smtClean="0">
                <a:latin typeface="Arial" panose="020B0604020202020204" pitchFamily="34" charset="0"/>
                <a:cs typeface="Arial" panose="020B0604020202020204" pitchFamily="34" charset="0"/>
              </a:rPr>
              <a:t>he founded </a:t>
            </a:r>
            <a:r>
              <a:rPr lang="en-US" sz="9600" i="1" dirty="0">
                <a:latin typeface="Arial" panose="020B0604020202020204" pitchFamily="34" charset="0"/>
                <a:cs typeface="Arial" panose="020B0604020202020204" pitchFamily="34" charset="0"/>
              </a:rPr>
              <a:t>it on the </a:t>
            </a:r>
            <a:r>
              <a:rPr lang="en-US" sz="9600" i="1" dirty="0" smtClean="0">
                <a:latin typeface="Arial" panose="020B0604020202020204" pitchFamily="34" charset="0"/>
                <a:cs typeface="Arial" panose="020B0604020202020204" pitchFamily="34" charset="0"/>
              </a:rPr>
              <a:t>seas and </a:t>
            </a:r>
            <a:r>
              <a:rPr lang="en-US" sz="9600" i="1" dirty="0">
                <a:latin typeface="Arial" panose="020B0604020202020204" pitchFamily="34" charset="0"/>
                <a:cs typeface="Arial" panose="020B0604020202020204" pitchFamily="34" charset="0"/>
              </a:rPr>
              <a:t>established it on the </a:t>
            </a:r>
            <a:r>
              <a:rPr lang="en-US" sz="9600" i="1" dirty="0" smtClean="0">
                <a:latin typeface="Arial" panose="020B0604020202020204" pitchFamily="34" charset="0"/>
                <a:cs typeface="Arial" panose="020B0604020202020204" pitchFamily="34" charset="0"/>
              </a:rPr>
              <a:t>waters. 					Psalm 24:1-2</a:t>
            </a: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5600" i="1" dirty="0" smtClean="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r>
              <a:rPr lang="en-US" sz="9600" i="1" dirty="0" smtClean="0">
                <a:latin typeface="Arial" panose="020B0604020202020204" pitchFamily="34" charset="0"/>
                <a:cs typeface="Arial" panose="020B0604020202020204" pitchFamily="34" charset="0"/>
              </a:rPr>
              <a:t>Although </a:t>
            </a:r>
            <a:r>
              <a:rPr lang="en-US" sz="9600" i="1" dirty="0">
                <a:latin typeface="Arial" panose="020B0604020202020204" pitchFamily="34" charset="0"/>
                <a:cs typeface="Arial" panose="020B0604020202020204" pitchFamily="34" charset="0"/>
              </a:rPr>
              <a:t>the whole earth is </a:t>
            </a:r>
            <a:r>
              <a:rPr lang="en-US" sz="9600" i="1" dirty="0" smtClean="0">
                <a:latin typeface="Arial" panose="020B0604020202020204" pitchFamily="34" charset="0"/>
                <a:cs typeface="Arial" panose="020B0604020202020204" pitchFamily="34" charset="0"/>
              </a:rPr>
              <a:t>mine, </a:t>
            </a:r>
            <a:r>
              <a:rPr lang="en-US" sz="9600" i="1" baseline="30000" dirty="0">
                <a:latin typeface="Arial" panose="020B0604020202020204" pitchFamily="34" charset="0"/>
                <a:cs typeface="Arial" panose="020B0604020202020204" pitchFamily="34" charset="0"/>
              </a:rPr>
              <a:t>6</a:t>
            </a:r>
            <a:r>
              <a:rPr lang="en-US" sz="9600" i="1" dirty="0">
                <a:latin typeface="Arial" panose="020B0604020202020204" pitchFamily="34" charset="0"/>
                <a:cs typeface="Arial" panose="020B0604020202020204" pitchFamily="34" charset="0"/>
              </a:rPr>
              <a:t> you will be for me a kingdom of priests and a holy nation</a:t>
            </a:r>
            <a:r>
              <a:rPr lang="en-US" sz="9600" i="1" dirty="0" smtClean="0">
                <a:latin typeface="Arial" panose="020B0604020202020204" pitchFamily="34" charset="0"/>
                <a:cs typeface="Arial" panose="020B0604020202020204" pitchFamily="34" charset="0"/>
              </a:rPr>
              <a:t>.’ 			Exodus 19:5-6</a:t>
            </a: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56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r>
              <a:rPr lang="en-US" sz="9600" i="1" dirty="0" smtClean="0">
                <a:latin typeface="Arial" panose="020B0604020202020204" pitchFamily="34" charset="0"/>
                <a:cs typeface="Arial" panose="020B0604020202020204" pitchFamily="34" charset="0"/>
              </a:rPr>
              <a:t>I </a:t>
            </a:r>
            <a:r>
              <a:rPr lang="en-US" sz="9600" i="1" dirty="0">
                <a:latin typeface="Arial" panose="020B0604020202020204" pitchFamily="34" charset="0"/>
                <a:cs typeface="Arial" panose="020B0604020202020204" pitchFamily="34" charset="0"/>
              </a:rPr>
              <a:t>have no need of a bull from your </a:t>
            </a:r>
            <a:r>
              <a:rPr lang="en-US" sz="9600" i="1" dirty="0" smtClean="0">
                <a:latin typeface="Arial" panose="020B0604020202020204" pitchFamily="34" charset="0"/>
                <a:cs typeface="Arial" panose="020B0604020202020204" pitchFamily="34" charset="0"/>
              </a:rPr>
              <a:t>stall or </a:t>
            </a:r>
            <a:r>
              <a:rPr lang="en-US" sz="9600" i="1" dirty="0">
                <a:latin typeface="Arial" panose="020B0604020202020204" pitchFamily="34" charset="0"/>
                <a:cs typeface="Arial" panose="020B0604020202020204" pitchFamily="34" charset="0"/>
              </a:rPr>
              <a:t>of goats from your </a:t>
            </a:r>
            <a:r>
              <a:rPr lang="en-US" sz="9600" i="1" dirty="0" smtClean="0">
                <a:latin typeface="Arial" panose="020B0604020202020204" pitchFamily="34" charset="0"/>
                <a:cs typeface="Arial" panose="020B0604020202020204" pitchFamily="34" charset="0"/>
              </a:rPr>
              <a:t>pens,</a:t>
            </a:r>
            <a:r>
              <a:rPr lang="en-US" sz="9600" i="1" baseline="30000" dirty="0" smtClean="0">
                <a:latin typeface="Arial" panose="020B0604020202020204" pitchFamily="34" charset="0"/>
                <a:cs typeface="Arial" panose="020B0604020202020204" pitchFamily="34" charset="0"/>
              </a:rPr>
              <a:t>10 </a:t>
            </a:r>
            <a:r>
              <a:rPr lang="en-US" sz="9600" i="1" dirty="0">
                <a:latin typeface="Arial" panose="020B0604020202020204" pitchFamily="34" charset="0"/>
                <a:cs typeface="Arial" panose="020B0604020202020204" pitchFamily="34" charset="0"/>
              </a:rPr>
              <a:t>for every animal of the forest is mine</a:t>
            </a:r>
            <a:r>
              <a:rPr lang="en-US" sz="9600" i="1" dirty="0" smtClean="0">
                <a:latin typeface="Arial" panose="020B0604020202020204" pitchFamily="34" charset="0"/>
                <a:cs typeface="Arial" panose="020B0604020202020204" pitchFamily="34" charset="0"/>
              </a:rPr>
              <a:t>, and </a:t>
            </a:r>
            <a:r>
              <a:rPr lang="en-US" sz="9600" i="1" dirty="0">
                <a:latin typeface="Arial" panose="020B0604020202020204" pitchFamily="34" charset="0"/>
                <a:cs typeface="Arial" panose="020B0604020202020204" pitchFamily="34" charset="0"/>
              </a:rPr>
              <a:t>the cattle on a thousand hills</a:t>
            </a:r>
            <a:r>
              <a:rPr lang="en-US" sz="9600" i="1" dirty="0" smtClean="0">
                <a:latin typeface="Arial" panose="020B0604020202020204" pitchFamily="34" charset="0"/>
                <a:cs typeface="Arial" panose="020B0604020202020204" pitchFamily="34" charset="0"/>
              </a:rPr>
              <a:t>. 					Psalm 50:9-10</a:t>
            </a:r>
          </a:p>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endParaRPr lang="en-US" sz="56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r>
              <a:rPr lang="en-US" sz="9600" i="1" dirty="0" smtClean="0">
                <a:latin typeface="Arial" panose="020B0604020202020204" pitchFamily="34" charset="0"/>
                <a:cs typeface="Arial" panose="020B0604020202020204" pitchFamily="34" charset="0"/>
              </a:rPr>
              <a:t>‘</a:t>
            </a:r>
            <a:r>
              <a:rPr lang="en-US" sz="9600" i="1" dirty="0">
                <a:latin typeface="Arial" panose="020B0604020202020204" pitchFamily="34" charset="0"/>
                <a:cs typeface="Arial" panose="020B0604020202020204" pitchFamily="34" charset="0"/>
              </a:rPr>
              <a:t>The silver is mine and the gold is mine,’ declares the Lord Almighty</a:t>
            </a:r>
            <a:r>
              <a:rPr lang="en-US" sz="9600" i="1" dirty="0" smtClean="0">
                <a:latin typeface="Arial" panose="020B0604020202020204" pitchFamily="34" charset="0"/>
                <a:cs typeface="Arial" panose="020B0604020202020204" pitchFamily="34" charset="0"/>
              </a:rPr>
              <a:t>.</a:t>
            </a:r>
            <a:r>
              <a:rPr lang="en-US" sz="9600" i="1" dirty="0">
                <a:latin typeface="Arial" panose="020B0604020202020204" pitchFamily="34" charset="0"/>
                <a:cs typeface="Arial" panose="020B0604020202020204" pitchFamily="34" charset="0"/>
              </a:rPr>
              <a:t> </a:t>
            </a:r>
            <a:r>
              <a:rPr lang="en-US" sz="9600" i="1" dirty="0" smtClean="0">
                <a:latin typeface="Arial" panose="020B0604020202020204" pitchFamily="34" charset="0"/>
                <a:cs typeface="Arial" panose="020B0604020202020204" pitchFamily="34" charset="0"/>
              </a:rPr>
              <a:t>						Haggai 2:8-9</a:t>
            </a:r>
          </a:p>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endParaRPr lang="en-US" sz="56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r>
              <a:rPr lang="en-US" sz="9600" i="1" dirty="0" smtClean="0">
                <a:latin typeface="Arial" panose="020B0604020202020204" pitchFamily="34" charset="0"/>
                <a:cs typeface="Arial" panose="020B0604020202020204" pitchFamily="34" charset="0"/>
              </a:rPr>
              <a:t> </a:t>
            </a:r>
            <a:r>
              <a:rPr lang="en-US" sz="9600" i="1" dirty="0">
                <a:latin typeface="Arial" panose="020B0604020202020204" pitchFamily="34" charset="0"/>
                <a:cs typeface="Arial" panose="020B0604020202020204" pitchFamily="34" charset="0"/>
              </a:rPr>
              <a:t>“You are worthy, our Lord and God</a:t>
            </a:r>
            <a:r>
              <a:rPr lang="en-US" sz="9600" i="1" dirty="0" smtClean="0">
                <a:latin typeface="Arial" panose="020B0604020202020204" pitchFamily="34" charset="0"/>
                <a:cs typeface="Arial" panose="020B0604020202020204" pitchFamily="34" charset="0"/>
              </a:rPr>
              <a:t>, to </a:t>
            </a:r>
            <a:r>
              <a:rPr lang="en-US" sz="9600" i="1" dirty="0">
                <a:latin typeface="Arial" panose="020B0604020202020204" pitchFamily="34" charset="0"/>
                <a:cs typeface="Arial" panose="020B0604020202020204" pitchFamily="34" charset="0"/>
              </a:rPr>
              <a:t>receive glory and honor and power</a:t>
            </a:r>
            <a:r>
              <a:rPr lang="en-US" sz="9600" i="1" dirty="0" smtClean="0">
                <a:latin typeface="Arial" panose="020B0604020202020204" pitchFamily="34" charset="0"/>
                <a:cs typeface="Arial" panose="020B0604020202020204" pitchFamily="34" charset="0"/>
              </a:rPr>
              <a:t>, for </a:t>
            </a:r>
            <a:r>
              <a:rPr lang="en-US" sz="9600" i="1" dirty="0">
                <a:latin typeface="Arial" panose="020B0604020202020204" pitchFamily="34" charset="0"/>
                <a:cs typeface="Arial" panose="020B0604020202020204" pitchFamily="34" charset="0"/>
              </a:rPr>
              <a:t>you created all things</a:t>
            </a:r>
            <a:r>
              <a:rPr lang="en-US" sz="9600" i="1" dirty="0" smtClean="0">
                <a:latin typeface="Arial" panose="020B0604020202020204" pitchFamily="34" charset="0"/>
                <a:cs typeface="Arial" panose="020B0604020202020204" pitchFamily="34" charset="0"/>
              </a:rPr>
              <a:t>, and </a:t>
            </a:r>
            <a:r>
              <a:rPr lang="en-US" sz="9600" i="1" dirty="0">
                <a:latin typeface="Arial" panose="020B0604020202020204" pitchFamily="34" charset="0"/>
                <a:cs typeface="Arial" panose="020B0604020202020204" pitchFamily="34" charset="0"/>
              </a:rPr>
              <a:t>by your will they were </a:t>
            </a:r>
            <a:r>
              <a:rPr lang="en-US" sz="9600" i="1" dirty="0" smtClean="0">
                <a:latin typeface="Arial" panose="020B0604020202020204" pitchFamily="34" charset="0"/>
                <a:cs typeface="Arial" panose="020B0604020202020204" pitchFamily="34" charset="0"/>
              </a:rPr>
              <a:t>created and </a:t>
            </a:r>
            <a:r>
              <a:rPr lang="en-US" sz="9600" i="1" dirty="0">
                <a:latin typeface="Arial" panose="020B0604020202020204" pitchFamily="34" charset="0"/>
                <a:cs typeface="Arial" panose="020B0604020202020204" pitchFamily="34" charset="0"/>
              </a:rPr>
              <a:t>have their being</a:t>
            </a:r>
            <a:r>
              <a:rPr lang="en-US" sz="9600" i="1" dirty="0" smtClean="0">
                <a:latin typeface="Arial" panose="020B0604020202020204" pitchFamily="34" charset="0"/>
                <a:cs typeface="Arial" panose="020B0604020202020204" pitchFamily="34" charset="0"/>
              </a:rPr>
              <a:t>.” 		       Revelation 4:11</a:t>
            </a: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2500" i="1" dirty="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152400" y="76200"/>
            <a:ext cx="8991600" cy="457200"/>
          </a:xfrm>
        </p:spPr>
        <p:txBody>
          <a:bodyPr>
            <a:normAutofit fontScale="90000"/>
          </a:bodyPr>
          <a:lstStyle/>
          <a:p>
            <a:pPr eaLnBrk="1" fontAlgn="auto" hangingPunct="1">
              <a:spcAft>
                <a:spcPts val="0"/>
              </a:spcAft>
              <a:defRPr/>
            </a:pPr>
            <a:r>
              <a:rPr lang="en-US" altLang="en-US" sz="2800" dirty="0" smtClean="0">
                <a:solidFill>
                  <a:schemeClr val="tx1"/>
                </a:solidFill>
                <a:effectLst/>
                <a:latin typeface="Arial" panose="020B0604020202020204" pitchFamily="34" charset="0"/>
                <a:cs typeface="Arial" panose="020B0604020202020204" pitchFamily="34" charset="0"/>
              </a:rPr>
              <a:t/>
            </a:r>
            <a:br>
              <a:rPr lang="en-US" altLang="en-US" sz="2800" dirty="0" smtClean="0">
                <a:solidFill>
                  <a:schemeClr val="tx1"/>
                </a:solidFill>
                <a:effectLst/>
                <a:latin typeface="Arial" panose="020B0604020202020204" pitchFamily="34" charset="0"/>
                <a:cs typeface="Arial" panose="020B0604020202020204" pitchFamily="34" charset="0"/>
              </a:rPr>
            </a:br>
            <a:r>
              <a:rPr lang="en-US" altLang="en-US" sz="2800" dirty="0">
                <a:solidFill>
                  <a:schemeClr val="tx1"/>
                </a:solidFill>
                <a:effectLst/>
                <a:latin typeface="Arial" panose="020B0604020202020204" pitchFamily="34" charset="0"/>
                <a:cs typeface="Arial" panose="020B0604020202020204" pitchFamily="34" charset="0"/>
              </a:rPr>
              <a:t/>
            </a:r>
            <a:br>
              <a:rPr lang="en-US" altLang="en-US" sz="2800" dirty="0">
                <a:solidFill>
                  <a:schemeClr val="tx1"/>
                </a:solidFill>
                <a:effectLst/>
                <a:latin typeface="Arial" panose="020B0604020202020204" pitchFamily="34" charset="0"/>
                <a:cs typeface="Arial" panose="020B0604020202020204" pitchFamily="34" charset="0"/>
              </a:rPr>
            </a:br>
            <a:r>
              <a:rPr lang="en-US" altLang="en-US" sz="3100" dirty="0" smtClean="0">
                <a:solidFill>
                  <a:schemeClr val="tx1"/>
                </a:solidFill>
                <a:effectLst/>
                <a:latin typeface="Arial" panose="020B0604020202020204" pitchFamily="34" charset="0"/>
                <a:cs typeface="Arial" panose="020B0604020202020204" pitchFamily="34" charset="0"/>
              </a:rPr>
              <a:t>1.  God Owns Everything.</a:t>
            </a:r>
            <a:r>
              <a:rPr lang="en-US" altLang="en-US" sz="2800" dirty="0" smtClean="0">
                <a:solidFill>
                  <a:schemeClr val="tx1"/>
                </a:solidFill>
                <a:effectLst/>
                <a:latin typeface="Arial" panose="020B0604020202020204" pitchFamily="34" charset="0"/>
                <a:cs typeface="Arial" panose="020B0604020202020204" pitchFamily="34" charset="0"/>
              </a:rPr>
              <a:t/>
            </a:r>
            <a:br>
              <a:rPr lang="en-US" altLang="en-US" sz="2800" dirty="0" smtClean="0">
                <a:solidFill>
                  <a:schemeClr val="tx1"/>
                </a:solidFill>
                <a:effectLst/>
                <a:latin typeface="Arial" panose="020B0604020202020204" pitchFamily="34" charset="0"/>
                <a:cs typeface="Arial" panose="020B0604020202020204" pitchFamily="34" charset="0"/>
              </a:rPr>
            </a:br>
            <a:r>
              <a:rPr lang="en-US" altLang="en-US" sz="2700" b="0" i="1" dirty="0" smtClean="0">
                <a:solidFill>
                  <a:schemeClr val="tx1"/>
                </a:solidFill>
                <a:effectLst/>
                <a:latin typeface="Arial" panose="020B0604020202020204" pitchFamily="34" charset="0"/>
                <a:cs typeface="Arial" panose="020B0604020202020204" pitchFamily="34" charset="0"/>
              </a:rPr>
              <a:t/>
            </a:r>
            <a:br>
              <a:rPr lang="en-US" altLang="en-US" sz="2700" b="0" i="1" dirty="0" smtClean="0">
                <a:solidFill>
                  <a:schemeClr val="tx1"/>
                </a:solidFill>
                <a:effectLst/>
                <a:latin typeface="Arial" panose="020B0604020202020204" pitchFamily="34" charset="0"/>
                <a:cs typeface="Arial" panose="020B0604020202020204" pitchFamily="34" charset="0"/>
              </a:rPr>
            </a:br>
            <a:endParaRPr lang="en-US" altLang="en-US" sz="2800" i="1" dirty="0" smtClean="0">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xEl>
                                              <p:pRg st="2" end="2"/>
                                            </p:txEl>
                                          </p:spTgt>
                                        </p:tgtEl>
                                        <p:attrNameLst>
                                          <p:attrName>style.visibility</p:attrName>
                                        </p:attrNameLst>
                                      </p:cBhvr>
                                      <p:to>
                                        <p:strVal val="visible"/>
                                      </p:to>
                                    </p:set>
                                    <p:anim calcmode="lin" valueType="num">
                                      <p:cBhvr additive="base">
                                        <p:cTn id="13"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 calcmode="lin" valueType="num">
                                      <p:cBhvr additive="base">
                                        <p:cTn id="19"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195">
                                            <p:txEl>
                                              <p:pRg st="6" end="6"/>
                                            </p:txEl>
                                          </p:spTgt>
                                        </p:tgtEl>
                                        <p:attrNameLst>
                                          <p:attrName>style.visibility</p:attrName>
                                        </p:attrNameLst>
                                      </p:cBhvr>
                                      <p:to>
                                        <p:strVal val="visible"/>
                                      </p:to>
                                    </p:set>
                                    <p:anim calcmode="lin" valueType="num">
                                      <p:cBhvr additive="base">
                                        <p:cTn id="25"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8195">
                                            <p:txEl>
                                              <p:pRg st="8" end="8"/>
                                            </p:txEl>
                                          </p:spTgt>
                                        </p:tgtEl>
                                        <p:attrNameLst>
                                          <p:attrName>style.visibility</p:attrName>
                                        </p:attrNameLst>
                                      </p:cBhvr>
                                      <p:to>
                                        <p:strVal val="visible"/>
                                      </p:to>
                                    </p:set>
                                    <p:anim calcmode="lin" valueType="num">
                                      <p:cBhvr additive="base">
                                        <p:cTn id="31" dur="500" fill="hold"/>
                                        <p:tgtEl>
                                          <p:spTgt spid="8195">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8195">
                                            <p:txEl>
                                              <p:pRg st="10" end="10"/>
                                            </p:txEl>
                                          </p:spTgt>
                                        </p:tgtEl>
                                        <p:attrNameLst>
                                          <p:attrName>style.visibility</p:attrName>
                                        </p:attrNameLst>
                                      </p:cBhvr>
                                      <p:to>
                                        <p:strVal val="visible"/>
                                      </p:to>
                                    </p:set>
                                    <p:anim calcmode="lin" valueType="num">
                                      <p:cBhvr additive="base">
                                        <p:cTn id="37" dur="5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8195">
                                            <p:txEl>
                                              <p:pRg st="12" end="12"/>
                                            </p:txEl>
                                          </p:spTgt>
                                        </p:tgtEl>
                                        <p:attrNameLst>
                                          <p:attrName>style.visibility</p:attrName>
                                        </p:attrNameLst>
                                      </p:cBhvr>
                                      <p:to>
                                        <p:strVal val="visible"/>
                                      </p:to>
                                    </p:set>
                                    <p:anim calcmode="lin" valueType="num">
                                      <p:cBhvr additive="base">
                                        <p:cTn id="43" dur="500" fill="hold"/>
                                        <p:tgtEl>
                                          <p:spTgt spid="8195">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195">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609600"/>
            <a:ext cx="8686800" cy="6172200"/>
          </a:xfrm>
        </p:spPr>
        <p:txBody>
          <a:bodyPr>
            <a:normAutofit fontScale="92500" lnSpcReduction="20000"/>
          </a:bodyPr>
          <a:lstStyle/>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r>
              <a:rPr lang="en-US" sz="2400" i="1" dirty="0">
                <a:latin typeface="Arial" panose="020B0604020202020204" pitchFamily="34" charset="0"/>
                <a:cs typeface="Arial" panose="020B0604020202020204" pitchFamily="34" charset="0"/>
              </a:rPr>
              <a:t>Everything comes from you, and we have given you only what comes from your hand. </a:t>
            </a:r>
            <a:r>
              <a:rPr lang="en-US" sz="2400" i="1" dirty="0" smtClean="0">
                <a:latin typeface="Arial" panose="020B0604020202020204" pitchFamily="34" charset="0"/>
                <a:cs typeface="Arial" panose="020B0604020202020204" pitchFamily="34" charset="0"/>
              </a:rPr>
              <a:t>			1 Chronicles 29:14</a:t>
            </a:r>
            <a:endParaRPr lang="en-US" sz="24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1400" i="1" dirty="0" smtClean="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r>
              <a:rPr lang="en-US" sz="2400" i="1" dirty="0" smtClean="0">
                <a:latin typeface="Arial" panose="020B0604020202020204" pitchFamily="34" charset="0"/>
                <a:cs typeface="Arial" panose="020B0604020202020204" pitchFamily="34" charset="0"/>
              </a:rPr>
              <a:t>For </a:t>
            </a:r>
            <a:r>
              <a:rPr lang="en-US" sz="2400" i="1" dirty="0">
                <a:latin typeface="Arial" panose="020B0604020202020204" pitchFamily="34" charset="0"/>
                <a:cs typeface="Arial" panose="020B0604020202020204" pitchFamily="34" charset="0"/>
              </a:rPr>
              <a:t>all these things the nations of the world eagerly seek; but your Father knows that you need these things.  </a:t>
            </a:r>
            <a:r>
              <a:rPr lang="en-US" sz="2400" i="1" baseline="30000" dirty="0">
                <a:latin typeface="Arial" panose="020B0604020202020204" pitchFamily="34" charset="0"/>
                <a:cs typeface="Arial" panose="020B0604020202020204" pitchFamily="34" charset="0"/>
              </a:rPr>
              <a:t>31 </a:t>
            </a:r>
            <a:r>
              <a:rPr lang="en-US" sz="2400" i="1" dirty="0" smtClean="0">
                <a:latin typeface="Arial" panose="020B0604020202020204" pitchFamily="34" charset="0"/>
                <a:cs typeface="Arial" panose="020B0604020202020204" pitchFamily="34" charset="0"/>
              </a:rPr>
              <a:t>But </a:t>
            </a:r>
            <a:r>
              <a:rPr lang="en-US" sz="2400" i="1" dirty="0">
                <a:latin typeface="Arial" panose="020B0604020202020204" pitchFamily="34" charset="0"/>
                <a:cs typeface="Arial" panose="020B0604020202020204" pitchFamily="34" charset="0"/>
              </a:rPr>
              <a:t>seek His kingdom, and these things will be added to you. </a:t>
            </a:r>
            <a:r>
              <a:rPr lang="en-US" sz="2400" i="1" dirty="0" smtClean="0">
                <a:latin typeface="Arial" panose="020B0604020202020204" pitchFamily="34" charset="0"/>
                <a:cs typeface="Arial" panose="020B0604020202020204" pitchFamily="34" charset="0"/>
              </a:rPr>
              <a:t>	Luke 12:30-32 </a:t>
            </a:r>
            <a:r>
              <a:rPr lang="en-US" sz="1700" i="1" dirty="0" smtClean="0">
                <a:latin typeface="Arial" panose="020B0604020202020204" pitchFamily="34" charset="0"/>
                <a:cs typeface="Arial" panose="020B0604020202020204" pitchFamily="34" charset="0"/>
              </a:rPr>
              <a:t>NAS</a:t>
            </a:r>
            <a:endParaRPr lang="en-US" sz="17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2400" i="1" dirty="0" smtClean="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r>
              <a:rPr lang="en-US" sz="2400" i="1" dirty="0" smtClean="0">
                <a:latin typeface="Arial" panose="020B0604020202020204" pitchFamily="34" charset="0"/>
                <a:cs typeface="Arial" panose="020B0604020202020204" pitchFamily="34" charset="0"/>
              </a:rPr>
              <a:t>What </a:t>
            </a:r>
            <a:r>
              <a:rPr lang="en-US" sz="2400" i="1" dirty="0">
                <a:latin typeface="Arial" panose="020B0604020202020204" pitchFamily="34" charset="0"/>
                <a:cs typeface="Arial" panose="020B0604020202020204" pitchFamily="34" charset="0"/>
              </a:rPr>
              <a:t>do you have that you did not receive? And if you did receive it, why do you boast as though you did not?  </a:t>
            </a:r>
            <a:r>
              <a:rPr lang="en-US" sz="2000" i="1" dirty="0">
                <a:latin typeface="Arial" panose="020B0604020202020204" pitchFamily="34" charset="0"/>
                <a:cs typeface="Arial" panose="020B0604020202020204" pitchFamily="34" charset="0"/>
              </a:rPr>
              <a:t>					</a:t>
            </a:r>
            <a:r>
              <a:rPr lang="en-US" sz="2000" i="1" dirty="0" smtClean="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1 </a:t>
            </a:r>
            <a:r>
              <a:rPr lang="en-US" sz="2400" i="1" dirty="0">
                <a:latin typeface="Arial" panose="020B0604020202020204" pitchFamily="34" charset="0"/>
                <a:cs typeface="Arial" panose="020B0604020202020204" pitchFamily="34" charset="0"/>
              </a:rPr>
              <a:t>Corinthians </a:t>
            </a:r>
            <a:r>
              <a:rPr lang="en-US" sz="2400" i="1" dirty="0" smtClean="0">
                <a:latin typeface="Arial" panose="020B0604020202020204" pitchFamily="34" charset="0"/>
                <a:cs typeface="Arial" panose="020B0604020202020204" pitchFamily="34" charset="0"/>
              </a:rPr>
              <a:t>4:7</a:t>
            </a: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1000" i="1" dirty="0" smtClean="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r>
              <a:rPr lang="en-US" sz="2400" i="1" dirty="0" smtClean="0">
                <a:latin typeface="Arial" panose="020B0604020202020204" pitchFamily="34" charset="0"/>
                <a:cs typeface="Arial" panose="020B0604020202020204" pitchFamily="34" charset="0"/>
              </a:rPr>
              <a:t>Let </a:t>
            </a:r>
            <a:r>
              <a:rPr lang="en-US" sz="2400" i="1" dirty="0">
                <a:latin typeface="Arial" panose="020B0604020202020204" pitchFamily="34" charset="0"/>
                <a:cs typeface="Arial" panose="020B0604020202020204" pitchFamily="34" charset="0"/>
              </a:rPr>
              <a:t>a man regard us in this manner, as servants of Christ and stewards of the mysteries of God. </a:t>
            </a:r>
            <a:r>
              <a:rPr lang="en-US" sz="2400" i="1" baseline="30000" dirty="0">
                <a:latin typeface="Arial" panose="020B0604020202020204" pitchFamily="34" charset="0"/>
                <a:cs typeface="Arial" panose="020B0604020202020204" pitchFamily="34" charset="0"/>
              </a:rPr>
              <a:t>2 </a:t>
            </a:r>
            <a:r>
              <a:rPr lang="en-US" sz="2400" i="1" dirty="0">
                <a:latin typeface="Arial" panose="020B0604020202020204" pitchFamily="34" charset="0"/>
                <a:cs typeface="Arial" panose="020B0604020202020204" pitchFamily="34" charset="0"/>
              </a:rPr>
              <a:t>In this case, moreover, it is required of stewards that one be found trustworthy. </a:t>
            </a:r>
            <a:r>
              <a:rPr lang="en-US" sz="2400" i="1" dirty="0" smtClean="0">
                <a:latin typeface="Arial" panose="020B0604020202020204" pitchFamily="34" charset="0"/>
                <a:cs typeface="Arial" panose="020B0604020202020204" pitchFamily="34" charset="0"/>
              </a:rPr>
              <a:t>						         		1 Corinthians 4:1-3 </a:t>
            </a:r>
            <a:r>
              <a:rPr lang="en-US" sz="1800" i="1" dirty="0" smtClean="0">
                <a:latin typeface="Arial" panose="020B0604020202020204" pitchFamily="34" charset="0"/>
                <a:cs typeface="Arial" panose="020B0604020202020204" pitchFamily="34" charset="0"/>
              </a:rPr>
              <a:t>NAS</a:t>
            </a: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1600" i="1" dirty="0" smtClean="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r>
              <a:rPr lang="en-US" sz="2400" i="1" dirty="0" smtClean="0">
                <a:latin typeface="Arial" panose="020B0604020202020204" pitchFamily="34" charset="0"/>
                <a:cs typeface="Arial" panose="020B0604020202020204" pitchFamily="34" charset="0"/>
              </a:rPr>
              <a:t>Each </a:t>
            </a:r>
            <a:r>
              <a:rPr lang="en-US" sz="2400" i="1" dirty="0">
                <a:latin typeface="Arial" panose="020B0604020202020204" pitchFamily="34" charset="0"/>
                <a:cs typeface="Arial" panose="020B0604020202020204" pitchFamily="34" charset="0"/>
              </a:rPr>
              <a:t>of you should use whatever gift you have received to serve others, as faithful stewards of God’s grace in its various forms</a:t>
            </a:r>
            <a:r>
              <a:rPr lang="en-US" sz="2400" i="1" dirty="0" smtClean="0">
                <a:latin typeface="Arial" panose="020B0604020202020204" pitchFamily="34" charset="0"/>
                <a:cs typeface="Arial" panose="020B0604020202020204" pitchFamily="34" charset="0"/>
              </a:rPr>
              <a:t>.</a:t>
            </a:r>
            <a:r>
              <a:rPr lang="en-US" sz="2400" i="1" dirty="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							1 </a:t>
            </a:r>
            <a:r>
              <a:rPr lang="en-US" sz="2400" i="1" dirty="0">
                <a:latin typeface="Arial" panose="020B0604020202020204" pitchFamily="34" charset="0"/>
                <a:cs typeface="Arial" panose="020B0604020202020204" pitchFamily="34" charset="0"/>
              </a:rPr>
              <a:t>Peter </a:t>
            </a:r>
            <a:r>
              <a:rPr lang="en-US" sz="2400" i="1" dirty="0" smtClean="0">
                <a:latin typeface="Arial" panose="020B0604020202020204" pitchFamily="34" charset="0"/>
                <a:cs typeface="Arial" panose="020B0604020202020204" pitchFamily="34" charset="0"/>
              </a:rPr>
              <a:t>4:10-11</a:t>
            </a:r>
          </a:p>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endParaRPr lang="en-US" sz="14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r>
              <a:rPr lang="en-US" sz="2400" i="1" dirty="0" smtClean="0">
                <a:latin typeface="Arial" panose="020B0604020202020204" pitchFamily="34" charset="0"/>
                <a:cs typeface="Arial" panose="020B0604020202020204" pitchFamily="34" charset="0"/>
              </a:rPr>
              <a:t>Of </a:t>
            </a:r>
            <a:r>
              <a:rPr lang="en-US" sz="2400" i="1" dirty="0">
                <a:latin typeface="Arial" panose="020B0604020202020204" pitchFamily="34" charset="0"/>
                <a:cs typeface="Arial" panose="020B0604020202020204" pitchFamily="34" charset="0"/>
              </a:rPr>
              <a:t>this church I was made a minister according to the stewardship from God bestowed on me for your benefit, so that I might fully carry out the preaching of the word of God</a:t>
            </a:r>
          </a:p>
          <a:p>
            <a:pPr marL="114300" lvl="1" indent="3175" eaLnBrk="1" fontAlgn="auto" hangingPunct="1">
              <a:lnSpc>
                <a:spcPct val="90000"/>
              </a:lnSpc>
              <a:spcBef>
                <a:spcPts val="324"/>
              </a:spcBef>
              <a:spcAft>
                <a:spcPts val="0"/>
              </a:spcAft>
              <a:buClr>
                <a:schemeClr val="tx1"/>
              </a:buClr>
              <a:buSzPct val="80000"/>
              <a:buFont typeface="Verdana" pitchFamily="34" charset="0"/>
              <a:buNone/>
              <a:defRPr/>
            </a:pPr>
            <a:r>
              <a:rPr lang="en-US" sz="2400" i="1" dirty="0" smtClean="0">
                <a:latin typeface="Arial" panose="020B0604020202020204" pitchFamily="34" charset="0"/>
                <a:cs typeface="Arial" panose="020B0604020202020204" pitchFamily="34" charset="0"/>
              </a:rPr>
              <a:t>						Colossians 1:25 </a:t>
            </a:r>
            <a:r>
              <a:rPr lang="en-US" sz="1800" i="1" dirty="0" smtClean="0">
                <a:latin typeface="Arial" panose="020B0604020202020204" pitchFamily="34" charset="0"/>
                <a:cs typeface="Arial" panose="020B0604020202020204" pitchFamily="34" charset="0"/>
              </a:rPr>
              <a:t>NAS</a:t>
            </a:r>
            <a:endParaRPr lang="en-US" sz="18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2400" i="1" dirty="0" smtClean="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24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2400" i="1" dirty="0">
              <a:latin typeface="Arial" panose="020B0604020202020204" pitchFamily="34" charset="0"/>
              <a:cs typeface="Arial" panose="020B0604020202020204" pitchFamily="34" charset="0"/>
            </a:endParaRPr>
          </a:p>
          <a:p>
            <a:pPr marL="114300" lvl="1" indent="3175" eaLnBrk="1" fontAlgn="auto" hangingPunct="1">
              <a:lnSpc>
                <a:spcPct val="90000"/>
              </a:lnSpc>
              <a:spcBef>
                <a:spcPts val="324"/>
              </a:spcBef>
              <a:spcAft>
                <a:spcPts val="0"/>
              </a:spcAft>
              <a:buClr>
                <a:schemeClr val="tx1"/>
              </a:buClr>
              <a:buSzPct val="80000"/>
              <a:buFont typeface="Wingdings" pitchFamily="2" charset="2"/>
              <a:buNone/>
              <a:defRPr/>
            </a:pPr>
            <a:endParaRPr lang="en-US" sz="1400" i="1" dirty="0">
              <a:latin typeface="Arial" panose="020B0604020202020204" pitchFamily="34" charset="0"/>
              <a:cs typeface="Arial" panose="020B0604020202020204" pitchFamily="34" charset="0"/>
            </a:endParaRP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1600" i="1" dirty="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3810"/>
            <a:ext cx="8686800" cy="579438"/>
          </a:xfrm>
        </p:spPr>
        <p:txBody>
          <a:bodyPr>
            <a:normAutofit fontScale="90000"/>
          </a:bodyPr>
          <a:lstStyle/>
          <a:p>
            <a:pPr eaLnBrk="1" fontAlgn="auto" hangingPunct="1">
              <a:spcAft>
                <a:spcPts val="0"/>
              </a:spcAft>
              <a:defRPr/>
            </a:pPr>
            <a:r>
              <a:rPr lang="en-US" altLang="en-US" sz="2800" dirty="0" smtClean="0">
                <a:solidFill>
                  <a:schemeClr val="tx1"/>
                </a:solidFill>
                <a:effectLst/>
                <a:latin typeface="Arial" panose="020B0604020202020204" pitchFamily="34" charset="0"/>
                <a:cs typeface="Arial" panose="020B0604020202020204" pitchFamily="34" charset="0"/>
              </a:rPr>
              <a:t>Stewardship – All We Have Has Been Entrusted to Us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xEl>
                                              <p:pRg st="2" end="2"/>
                                            </p:txEl>
                                          </p:spTgt>
                                        </p:tgtEl>
                                        <p:attrNameLst>
                                          <p:attrName>style.visibility</p:attrName>
                                        </p:attrNameLst>
                                      </p:cBhvr>
                                      <p:to>
                                        <p:strVal val="visible"/>
                                      </p:to>
                                    </p:set>
                                    <p:anim calcmode="lin" valueType="num">
                                      <p:cBhvr additive="base">
                                        <p:cTn id="13"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 calcmode="lin" valueType="num">
                                      <p:cBhvr additive="base">
                                        <p:cTn id="19"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195">
                                            <p:txEl>
                                              <p:pRg st="6" end="6"/>
                                            </p:txEl>
                                          </p:spTgt>
                                        </p:tgtEl>
                                        <p:attrNameLst>
                                          <p:attrName>style.visibility</p:attrName>
                                        </p:attrNameLst>
                                      </p:cBhvr>
                                      <p:to>
                                        <p:strVal val="visible"/>
                                      </p:to>
                                    </p:set>
                                    <p:anim calcmode="lin" valueType="num">
                                      <p:cBhvr additive="base">
                                        <p:cTn id="25"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8195">
                                            <p:txEl>
                                              <p:pRg st="8" end="8"/>
                                            </p:txEl>
                                          </p:spTgt>
                                        </p:tgtEl>
                                        <p:attrNameLst>
                                          <p:attrName>style.visibility</p:attrName>
                                        </p:attrNameLst>
                                      </p:cBhvr>
                                      <p:to>
                                        <p:strVal val="visible"/>
                                      </p:to>
                                    </p:set>
                                    <p:anim calcmode="lin" valueType="num">
                                      <p:cBhvr additive="base">
                                        <p:cTn id="31" dur="500" fill="hold"/>
                                        <p:tgtEl>
                                          <p:spTgt spid="8195">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8195">
                                            <p:txEl>
                                              <p:pRg st="10" end="10"/>
                                            </p:txEl>
                                          </p:spTgt>
                                        </p:tgtEl>
                                        <p:attrNameLst>
                                          <p:attrName>style.visibility</p:attrName>
                                        </p:attrNameLst>
                                      </p:cBhvr>
                                      <p:to>
                                        <p:strVal val="visible"/>
                                      </p:to>
                                    </p:set>
                                    <p:anim calcmode="lin" valueType="num">
                                      <p:cBhvr additive="base">
                                        <p:cTn id="37" dur="5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5">
                                            <p:txEl>
                                              <p:pRg st="10" end="10"/>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8195">
                                            <p:txEl>
                                              <p:pRg st="11" end="11"/>
                                            </p:txEl>
                                          </p:spTgt>
                                        </p:tgtEl>
                                        <p:attrNameLst>
                                          <p:attrName>style.visibility</p:attrName>
                                        </p:attrNameLst>
                                      </p:cBhvr>
                                      <p:to>
                                        <p:strVal val="visible"/>
                                      </p:to>
                                    </p:set>
                                    <p:anim calcmode="lin" valueType="num">
                                      <p:cBhvr additive="base">
                                        <p:cTn id="41" dur="500" fill="hold"/>
                                        <p:tgtEl>
                                          <p:spTgt spid="8195">
                                            <p:txEl>
                                              <p:pRg st="11" end="1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195">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685800"/>
            <a:ext cx="8686800" cy="6172200"/>
          </a:xfrm>
        </p:spPr>
        <p:txBody>
          <a:bodyPr/>
          <a:lstStyle/>
          <a:p>
            <a:pPr marL="574675" lvl="1" indent="-457200" eaLnBrk="1" hangingPunct="1">
              <a:lnSpc>
                <a:spcPct val="90000"/>
              </a:lnSpc>
              <a:buClr>
                <a:schemeClr val="tx1"/>
              </a:buClr>
              <a:buSzPct val="80000"/>
              <a:buFont typeface="Wingdings" pitchFamily="2" charset="2"/>
              <a:buChar char="Ø"/>
            </a:pPr>
            <a:r>
              <a:rPr lang="en-US" altLang="en-US" sz="3200" smtClean="0">
                <a:latin typeface="Arial" charset="0"/>
                <a:cs typeface="Arial" charset="0"/>
              </a:rPr>
              <a:t>Everything is created by God.</a:t>
            </a:r>
          </a:p>
          <a:p>
            <a:pPr marL="574675" lvl="1" indent="-457200" eaLnBrk="1" hangingPunct="1">
              <a:lnSpc>
                <a:spcPct val="90000"/>
              </a:lnSpc>
              <a:buClr>
                <a:schemeClr val="tx1"/>
              </a:buClr>
              <a:buSzPct val="80000"/>
              <a:buFont typeface="Wingdings" pitchFamily="2" charset="2"/>
              <a:buChar char="Ø"/>
            </a:pPr>
            <a:r>
              <a:rPr lang="en-US" altLang="en-US" sz="3200" smtClean="0">
                <a:latin typeface="Arial" charset="0"/>
                <a:cs typeface="Arial" charset="0"/>
              </a:rPr>
              <a:t>In addition to being the Creator, God has also paid a great price in Jesus to redeem the world form its own sin.</a:t>
            </a:r>
          </a:p>
          <a:p>
            <a:pPr marL="574675" lvl="1" indent="-457200" eaLnBrk="1" hangingPunct="1">
              <a:lnSpc>
                <a:spcPct val="90000"/>
              </a:lnSpc>
              <a:buClr>
                <a:schemeClr val="tx1"/>
              </a:buClr>
              <a:buSzPct val="80000"/>
              <a:buFont typeface="Wingdings" pitchFamily="2" charset="2"/>
              <a:buChar char="Ø"/>
            </a:pPr>
            <a:r>
              <a:rPr lang="en-US" altLang="en-US" sz="3200" smtClean="0">
                <a:latin typeface="Arial" charset="0"/>
                <a:cs typeface="Arial" charset="0"/>
              </a:rPr>
              <a:t>Everything therefore belongs to God.</a:t>
            </a:r>
          </a:p>
          <a:p>
            <a:pPr marL="574675" lvl="1" indent="-457200" eaLnBrk="1" hangingPunct="1">
              <a:lnSpc>
                <a:spcPct val="90000"/>
              </a:lnSpc>
              <a:buClr>
                <a:schemeClr val="tx1"/>
              </a:buClr>
              <a:buSzPct val="80000"/>
              <a:buFont typeface="Wingdings" pitchFamily="2" charset="2"/>
              <a:buChar char="Ø"/>
            </a:pPr>
            <a:r>
              <a:rPr lang="en-US" altLang="en-US" sz="3200" smtClean="0">
                <a:latin typeface="Arial" charset="0"/>
                <a:cs typeface="Arial" charset="0"/>
              </a:rPr>
              <a:t>Anything we have or will ever have is given to us for our use and our stewardship, but nothing ever really belongs to us.</a:t>
            </a:r>
          </a:p>
          <a:p>
            <a:pPr marL="574675" lvl="1" indent="-457200" eaLnBrk="1" hangingPunct="1">
              <a:lnSpc>
                <a:spcPct val="90000"/>
              </a:lnSpc>
              <a:buClr>
                <a:schemeClr val="tx1"/>
              </a:buClr>
              <a:buSzPct val="80000"/>
              <a:buFont typeface="Wingdings" pitchFamily="2" charset="2"/>
              <a:buChar char="Ø"/>
            </a:pPr>
            <a:r>
              <a:rPr lang="en-US" altLang="en-US" sz="3200" smtClean="0">
                <a:latin typeface="Arial" charset="0"/>
                <a:cs typeface="Arial" charset="0"/>
              </a:rPr>
              <a:t>Therefore, if we are to be good stewards, the question we must ask of everything in our lives is:  “What does God want us to do with His stuff?”</a:t>
            </a:r>
          </a:p>
        </p:txBody>
      </p:sp>
      <p:sp>
        <p:nvSpPr>
          <p:cNvPr id="9218" name="Rectangle 2"/>
          <p:cNvSpPr>
            <a:spLocks noGrp="1" noChangeArrowheads="1"/>
          </p:cNvSpPr>
          <p:nvPr>
            <p:ph type="title"/>
          </p:nvPr>
        </p:nvSpPr>
        <p:spPr>
          <a:xfrm>
            <a:off x="228600" y="3810"/>
            <a:ext cx="8686800" cy="579438"/>
          </a:xfrm>
        </p:spPr>
        <p:txBody>
          <a:bodyPr/>
          <a:lstStyle/>
          <a:p>
            <a:pPr eaLnBrk="1" fontAlgn="auto" hangingPunct="1">
              <a:spcAft>
                <a:spcPts val="0"/>
              </a:spcAft>
              <a:defRPr/>
            </a:pPr>
            <a:r>
              <a:rPr lang="en-US" altLang="en-US" sz="2800" dirty="0" smtClean="0">
                <a:solidFill>
                  <a:schemeClr val="tx1"/>
                </a:solidFill>
                <a:effectLst/>
                <a:latin typeface="Arial" panose="020B0604020202020204" pitchFamily="34" charset="0"/>
                <a:cs typeface="Arial" panose="020B0604020202020204" pitchFamily="34" charset="0"/>
              </a:rPr>
              <a:t>Stewardship – How should we then live?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1" end="1"/>
                                            </p:txEl>
                                          </p:spTgt>
                                        </p:tgtEl>
                                        <p:attrNameLst>
                                          <p:attrName>style.visibility</p:attrName>
                                        </p:attrNameLst>
                                      </p:cBhvr>
                                      <p:to>
                                        <p:strVal val="visible"/>
                                      </p:to>
                                    </p:set>
                                    <p:animEffect transition="in" filter="fade">
                                      <p:cBhvr>
                                        <p:cTn id="14" dur="1000"/>
                                        <p:tgtEl>
                                          <p:spTgt spid="8195">
                                            <p:txEl>
                                              <p:pRg st="1" end="1"/>
                                            </p:txEl>
                                          </p:spTgt>
                                        </p:tgtEl>
                                      </p:cBhvr>
                                    </p:animEffect>
                                    <p:anim calcmode="lin" valueType="num">
                                      <p:cBhvr>
                                        <p:cTn id="15"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2" end="2"/>
                                            </p:txEl>
                                          </p:spTgt>
                                        </p:tgtEl>
                                        <p:attrNameLst>
                                          <p:attrName>style.visibility</p:attrName>
                                        </p:attrNameLst>
                                      </p:cBhvr>
                                      <p:to>
                                        <p:strVal val="visible"/>
                                      </p:to>
                                    </p:set>
                                    <p:animEffect transition="in" filter="fade">
                                      <p:cBhvr>
                                        <p:cTn id="21" dur="1000"/>
                                        <p:tgtEl>
                                          <p:spTgt spid="8195">
                                            <p:txEl>
                                              <p:pRg st="2" end="2"/>
                                            </p:txEl>
                                          </p:spTgt>
                                        </p:tgtEl>
                                      </p:cBhvr>
                                    </p:animEffect>
                                    <p:anim calcmode="lin" valueType="num">
                                      <p:cBhvr>
                                        <p:cTn id="22"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3" end="3"/>
                                            </p:txEl>
                                          </p:spTgt>
                                        </p:tgtEl>
                                        <p:attrNameLst>
                                          <p:attrName>style.visibility</p:attrName>
                                        </p:attrNameLst>
                                      </p:cBhvr>
                                      <p:to>
                                        <p:strVal val="visible"/>
                                      </p:to>
                                    </p:set>
                                    <p:animEffect transition="in" filter="fade">
                                      <p:cBhvr>
                                        <p:cTn id="28" dur="1000"/>
                                        <p:tgtEl>
                                          <p:spTgt spid="8195">
                                            <p:txEl>
                                              <p:pRg st="3" end="3"/>
                                            </p:txEl>
                                          </p:spTgt>
                                        </p:tgtEl>
                                      </p:cBhvr>
                                    </p:animEffect>
                                    <p:anim calcmode="lin" valueType="num">
                                      <p:cBhvr>
                                        <p:cTn id="29"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animEffect transition="in" filter="fade">
                                      <p:cBhvr>
                                        <p:cTn id="35" dur="1000"/>
                                        <p:tgtEl>
                                          <p:spTgt spid="8195">
                                            <p:txEl>
                                              <p:pRg st="4" end="4"/>
                                            </p:txEl>
                                          </p:spTgt>
                                        </p:tgtEl>
                                      </p:cBhvr>
                                    </p:animEffect>
                                    <p:anim calcmode="lin" valueType="num">
                                      <p:cBhvr>
                                        <p:cTn id="36"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139700" y="76200"/>
            <a:ext cx="8686800" cy="6370638"/>
          </a:xfrm>
          <a:prstGeom prst="rect">
            <a:avLst/>
          </a:prstGeom>
        </p:spPr>
        <p:txBody>
          <a:bodyPr>
            <a:spAutoFit/>
          </a:bodyPr>
          <a:lstStyle/>
          <a:p>
            <a:pPr>
              <a:defRPr/>
            </a:pPr>
            <a:r>
              <a:rPr lang="en-US" sz="2800" b="1" dirty="0">
                <a:latin typeface="Arial" panose="020B0604020202020204" pitchFamily="34" charset="0"/>
                <a:cs typeface="Arial" panose="020B0604020202020204" pitchFamily="34" charset="0"/>
              </a:rPr>
              <a:t>Policies and Requirements</a:t>
            </a:r>
          </a:p>
          <a:p>
            <a:pPr marL="457200" indent="-457200">
              <a:buFont typeface="+mj-lt"/>
              <a:buAutoNum type="arabicPeriod"/>
              <a:defRPr/>
            </a:pPr>
            <a:r>
              <a:rPr lang="en-US" dirty="0">
                <a:latin typeface="Arial" panose="020B0604020202020204" pitchFamily="34" charset="0"/>
                <a:cs typeface="Arial" panose="020B0604020202020204" pitchFamily="34" charset="0"/>
              </a:rPr>
              <a:t>Classes are free, but all students seeking a certificate or degree must purchase books (paper, not electronic), which will be made available by the Institute.</a:t>
            </a:r>
          </a:p>
          <a:p>
            <a:pPr marL="457200" indent="-457200">
              <a:buFont typeface="+mj-lt"/>
              <a:buAutoNum type="arabicPeriod"/>
              <a:defRPr/>
            </a:pPr>
            <a:r>
              <a:rPr lang="en-US" dirty="0">
                <a:latin typeface="Arial" panose="020B0604020202020204" pitchFamily="34" charset="0"/>
                <a:cs typeface="Arial" panose="020B0604020202020204" pitchFamily="34" charset="0"/>
              </a:rPr>
              <a:t>Students in certificate or degree tracks may miss no more than one class per course, without arrangements made in advance with the teacher to make up missed work (at the discretion of the teacher).</a:t>
            </a:r>
          </a:p>
          <a:p>
            <a:pPr marL="457200" indent="-457200">
              <a:buFont typeface="+mj-lt"/>
              <a:buAutoNum type="arabicPeriod"/>
              <a:defRPr/>
            </a:pPr>
            <a:r>
              <a:rPr lang="en-US" dirty="0">
                <a:latin typeface="Arial" panose="020B0604020202020204" pitchFamily="34" charset="0"/>
                <a:cs typeface="Arial" panose="020B0604020202020204" pitchFamily="34" charset="0"/>
              </a:rPr>
              <a:t>Students in certificate or degree tracks will be required to take a pass/fail final exam in each course, based on study guidelines provided by the teacher.</a:t>
            </a:r>
          </a:p>
          <a:p>
            <a:pPr marL="457200" indent="-457200">
              <a:buFont typeface="+mj-lt"/>
              <a:buAutoNum type="arabicPeriod"/>
              <a:defRPr/>
            </a:pPr>
            <a:r>
              <a:rPr lang="en-US" dirty="0">
                <a:latin typeface="Arial" panose="020B0604020202020204" pitchFamily="34" charset="0"/>
                <a:cs typeface="Arial" panose="020B0604020202020204" pitchFamily="34" charset="0"/>
              </a:rPr>
              <a:t>Students in certificate or degree tracks must make a passing grade (based on "pass/fail") in each course in order to receive credit towards a certificate or degree.</a:t>
            </a:r>
          </a:p>
          <a:p>
            <a:pPr marL="457200" indent="-457200">
              <a:buFont typeface="+mj-lt"/>
              <a:buAutoNum type="arabicPeriod"/>
              <a:defRPr/>
            </a:pPr>
            <a:r>
              <a:rPr lang="en-US" dirty="0">
                <a:latin typeface="Arial" panose="020B0604020202020204" pitchFamily="34" charset="0"/>
                <a:cs typeface="Arial" panose="020B0604020202020204" pitchFamily="34" charset="0"/>
              </a:rPr>
              <a:t>Candidates for degrees (Master of Theology and Master of Theology &amp; Ministry) must be approved by the Institute Director before final admission into a degree program.</a:t>
            </a: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0" y="-4763"/>
            <a:ext cx="9144000" cy="6862763"/>
          </a:xfrm>
          <a:prstGeom prst="rect">
            <a:avLst/>
          </a:prstGeom>
        </p:spPr>
        <p:txBody>
          <a:bodyPr>
            <a:spAutoFit/>
          </a:bodyPr>
          <a:lstStyle/>
          <a:p>
            <a:pPr>
              <a:defRPr/>
            </a:pPr>
            <a:r>
              <a:rPr lang="en-US" b="1" dirty="0">
                <a:latin typeface="Arial" pitchFamily="34" charset="0"/>
                <a:cs typeface="Arial" pitchFamily="34" charset="0"/>
              </a:rPr>
              <a:t>Policies and Requirements for making up classes, or taking classes online</a:t>
            </a:r>
            <a:r>
              <a:rPr lang="en-US" dirty="0">
                <a:latin typeface="Arial" pitchFamily="34" charset="0"/>
                <a:cs typeface="Arial" pitchFamily="34" charset="0"/>
              </a:rPr>
              <a:t> </a:t>
            </a:r>
            <a:r>
              <a:rPr lang="en-US" sz="2000" dirty="0">
                <a:latin typeface="Arial" pitchFamily="34" charset="0"/>
                <a:cs typeface="Arial" pitchFamily="34" charset="0"/>
              </a:rPr>
              <a:t>(as of April 3, 2014)</a:t>
            </a:r>
            <a:r>
              <a:rPr lang="en-US" sz="2000" b="1" dirty="0">
                <a:latin typeface="Arial" pitchFamily="34" charset="0"/>
                <a:cs typeface="Arial" pitchFamily="34" charset="0"/>
              </a:rPr>
              <a:t>:</a:t>
            </a:r>
          </a:p>
          <a:p>
            <a:pPr lvl="1">
              <a:defRPr/>
            </a:pPr>
            <a:r>
              <a:rPr lang="en-US" sz="800" dirty="0">
                <a:latin typeface="Arial" pitchFamily="34" charset="0"/>
                <a:cs typeface="Arial" pitchFamily="34" charset="0"/>
              </a:rPr>
              <a:t>	</a:t>
            </a:r>
            <a:endParaRPr lang="en-US" sz="300" dirty="0">
              <a:latin typeface="Arial" pitchFamily="34" charset="0"/>
              <a:cs typeface="Arial" pitchFamily="34" charset="0"/>
            </a:endParaRPr>
          </a:p>
          <a:p>
            <a:pPr marL="971550" lvl="1" indent="-514350">
              <a:buFont typeface="+mj-lt"/>
              <a:buAutoNum type="romanUcPeriod"/>
              <a:defRPr/>
            </a:pPr>
            <a:r>
              <a:rPr lang="en-US" dirty="0">
                <a:latin typeface="Arial" pitchFamily="34" charset="0"/>
                <a:cs typeface="Arial" pitchFamily="34" charset="0"/>
              </a:rPr>
              <a:t>All make-up classes must be completed </a:t>
            </a:r>
            <a:r>
              <a:rPr lang="en-US" u="sng" dirty="0">
                <a:latin typeface="Arial" pitchFamily="34" charset="0"/>
                <a:cs typeface="Arial" pitchFamily="34" charset="0"/>
              </a:rPr>
              <a:t>before</a:t>
            </a:r>
            <a:r>
              <a:rPr lang="en-US" dirty="0">
                <a:latin typeface="Arial" pitchFamily="34" charset="0"/>
                <a:cs typeface="Arial" pitchFamily="34" charset="0"/>
              </a:rPr>
              <a:t> the beginning of the following term, unless you make special arrangements with the professor.</a:t>
            </a:r>
          </a:p>
          <a:p>
            <a:pPr marL="971550" lvl="1" indent="-514350">
              <a:buFont typeface="+mj-lt"/>
              <a:buAutoNum type="romanUcPeriod"/>
              <a:defRPr/>
            </a:pPr>
            <a:r>
              <a:rPr lang="en-US" dirty="0">
                <a:latin typeface="Arial" pitchFamily="34" charset="0"/>
                <a:cs typeface="Arial" pitchFamily="34" charset="0"/>
              </a:rPr>
              <a:t>All classes made up online must be reported via email to </a:t>
            </a:r>
            <a:r>
              <a:rPr lang="en-US" dirty="0">
                <a:latin typeface="Arial" pitchFamily="34" charset="0"/>
                <a:cs typeface="Arial" pitchFamily="34" charset="0"/>
                <a:hlinkClick r:id="rId2"/>
              </a:rPr>
              <a:t>rda@rossarnold.net</a:t>
            </a:r>
            <a:r>
              <a:rPr lang="en-US" dirty="0">
                <a:latin typeface="Arial" pitchFamily="34" charset="0"/>
                <a:cs typeface="Arial" pitchFamily="34" charset="0"/>
              </a:rPr>
              <a:t>, as follows:</a:t>
            </a:r>
          </a:p>
          <a:p>
            <a:pPr marL="1371600" lvl="2" indent="-457200">
              <a:buFont typeface="+mj-lt"/>
              <a:buAutoNum type="alphaUcPeriod"/>
              <a:defRPr/>
            </a:pPr>
            <a:r>
              <a:rPr lang="en-US" dirty="0">
                <a:latin typeface="Arial" pitchFamily="34" charset="0"/>
                <a:cs typeface="Arial" pitchFamily="34" charset="0"/>
              </a:rPr>
              <a:t>Each class much be reported in a </a:t>
            </a:r>
            <a:r>
              <a:rPr lang="en-US" u="sng" dirty="0">
                <a:latin typeface="Arial" pitchFamily="34" charset="0"/>
                <a:cs typeface="Arial" pitchFamily="34" charset="0"/>
              </a:rPr>
              <a:t>separate</a:t>
            </a:r>
            <a:r>
              <a:rPr lang="en-US" dirty="0">
                <a:latin typeface="Arial" pitchFamily="34" charset="0"/>
                <a:cs typeface="Arial" pitchFamily="34" charset="0"/>
              </a:rPr>
              <a:t> email as soon after watching as possible.</a:t>
            </a:r>
          </a:p>
          <a:p>
            <a:pPr marL="1371600" lvl="2" indent="-457200">
              <a:buFont typeface="+mj-lt"/>
              <a:buAutoNum type="alphaUcPeriod"/>
              <a:defRPr/>
            </a:pPr>
            <a:r>
              <a:rPr lang="en-US" dirty="0">
                <a:latin typeface="Arial" pitchFamily="34" charset="0"/>
                <a:cs typeface="Arial" pitchFamily="34" charset="0"/>
              </a:rPr>
              <a:t>Each email </a:t>
            </a:r>
            <a:r>
              <a:rPr lang="en-US" u="sng" dirty="0">
                <a:latin typeface="Arial" pitchFamily="34" charset="0"/>
                <a:cs typeface="Arial" pitchFamily="34" charset="0"/>
              </a:rPr>
              <a:t>must</a:t>
            </a:r>
            <a:r>
              <a:rPr lang="en-US" dirty="0">
                <a:latin typeface="Arial" pitchFamily="34" charset="0"/>
                <a:cs typeface="Arial" pitchFamily="34" charset="0"/>
              </a:rPr>
              <a:t> contain the following information:</a:t>
            </a:r>
          </a:p>
          <a:p>
            <a:pPr marL="1828800" lvl="3" indent="-457200">
              <a:buFont typeface="+mj-lt"/>
              <a:buAutoNum type="arabicPeriod"/>
              <a:defRPr/>
            </a:pPr>
            <a:r>
              <a:rPr lang="en-US" dirty="0">
                <a:latin typeface="Arial" pitchFamily="34" charset="0"/>
                <a:cs typeface="Arial" pitchFamily="34" charset="0"/>
              </a:rPr>
              <a:t>Course title and/or code (NT4, OT3, TH2, etc.).</a:t>
            </a:r>
          </a:p>
          <a:p>
            <a:pPr marL="1828800" lvl="3" indent="-457200">
              <a:buFont typeface="+mj-lt"/>
              <a:buAutoNum type="arabicPeriod"/>
              <a:defRPr/>
            </a:pPr>
            <a:r>
              <a:rPr lang="en-US" dirty="0">
                <a:latin typeface="Arial" pitchFamily="34" charset="0"/>
                <a:cs typeface="Arial" pitchFamily="34" charset="0"/>
              </a:rPr>
              <a:t>The date of the original lecture you missed.</a:t>
            </a:r>
          </a:p>
          <a:p>
            <a:pPr marL="1828800" lvl="3" indent="-457200">
              <a:buFont typeface="+mj-lt"/>
              <a:buAutoNum type="arabicPeriod"/>
              <a:defRPr/>
            </a:pPr>
            <a:r>
              <a:rPr lang="en-US" dirty="0">
                <a:latin typeface="Arial" pitchFamily="34" charset="0"/>
                <a:cs typeface="Arial" pitchFamily="34" charset="0"/>
              </a:rPr>
              <a:t>The title of the lecture.</a:t>
            </a:r>
          </a:p>
          <a:p>
            <a:pPr marL="1828800" lvl="3" indent="-457200">
              <a:buFont typeface="+mj-lt"/>
              <a:buAutoNum type="arabicPeriod"/>
              <a:defRPr/>
            </a:pPr>
            <a:r>
              <a:rPr lang="en-US" dirty="0">
                <a:latin typeface="Arial" pitchFamily="34" charset="0"/>
                <a:cs typeface="Arial" pitchFamily="34" charset="0"/>
              </a:rPr>
              <a:t>A clear statement that you watched all of the lecture video, reviewed the materials and completed the required readings. </a:t>
            </a:r>
          </a:p>
          <a:p>
            <a:pPr marL="914400" lvl="1" indent="-457200">
              <a:buFont typeface="+mj-lt"/>
              <a:buAutoNum type="romanUcPeriod"/>
              <a:defRPr/>
            </a:pPr>
            <a:r>
              <a:rPr lang="en-US" dirty="0">
                <a:latin typeface="Arial" pitchFamily="34" charset="0"/>
                <a:cs typeface="Arial" pitchFamily="34" charset="0"/>
              </a:rPr>
              <a:t>Courses taken entirely online require prior approval, and apply only to audit or Certificate (not degree) requirements.</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304800" y="304800"/>
            <a:ext cx="8750300"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FontTx/>
              <a:buNone/>
            </a:pPr>
            <a:r>
              <a:rPr lang="en-US" altLang="en-US" sz="3600" b="1" u="sng">
                <a:latin typeface="Arial" charset="0"/>
                <a:cs typeface="Arial" charset="0"/>
              </a:rPr>
              <a:t>Practical Theology</a:t>
            </a:r>
            <a:r>
              <a:rPr lang="en-US" altLang="en-US" sz="3600" b="1">
                <a:latin typeface="Arial" charset="0"/>
                <a:cs typeface="Arial" charset="0"/>
              </a:rPr>
              <a:t> (CM3) </a:t>
            </a:r>
          </a:p>
          <a:p>
            <a:pPr eaLnBrk="1" hangingPunct="1">
              <a:spcBef>
                <a:spcPct val="0"/>
              </a:spcBef>
              <a:buClrTx/>
              <a:buSzTx/>
              <a:buFontTx/>
              <a:buNone/>
            </a:pPr>
            <a:endParaRPr lang="en-US" altLang="en-US" sz="600" b="1">
              <a:latin typeface="Arial" charset="0"/>
              <a:cs typeface="Arial" charset="0"/>
            </a:endParaRPr>
          </a:p>
          <a:p>
            <a:pPr eaLnBrk="1" hangingPunct="1">
              <a:spcBef>
                <a:spcPct val="0"/>
              </a:spcBef>
              <a:buClrTx/>
              <a:buSzTx/>
              <a:buFontTx/>
              <a:buNone/>
            </a:pPr>
            <a:r>
              <a:rPr lang="en-US" altLang="en-US" sz="3200">
                <a:latin typeface="Arial" charset="0"/>
                <a:cs typeface="Arial" charset="0"/>
              </a:rPr>
              <a:t>Aug. 14 –  Intro to Practical Theology &amp; 	Stewardship</a:t>
            </a:r>
          </a:p>
          <a:p>
            <a:pPr eaLnBrk="1" hangingPunct="1">
              <a:spcBef>
                <a:spcPct val="0"/>
              </a:spcBef>
              <a:buClrTx/>
              <a:buSzTx/>
              <a:buFontTx/>
              <a:buNone/>
            </a:pPr>
            <a:r>
              <a:rPr lang="en-US" altLang="en-US" sz="3200">
                <a:latin typeface="Arial" charset="0"/>
                <a:cs typeface="Arial" charset="0"/>
              </a:rPr>
              <a:t>Aug. 21 – Stewardship of Call &amp; Vision</a:t>
            </a:r>
          </a:p>
          <a:p>
            <a:pPr eaLnBrk="1" hangingPunct="1">
              <a:spcBef>
                <a:spcPct val="0"/>
              </a:spcBef>
              <a:buClrTx/>
              <a:buSzTx/>
              <a:buFontTx/>
              <a:buNone/>
            </a:pPr>
            <a:r>
              <a:rPr lang="en-US" altLang="en-US" sz="3200">
                <a:latin typeface="Arial" charset="0"/>
                <a:cs typeface="Arial" charset="0"/>
              </a:rPr>
              <a:t>Aug. 28 – Stewardship of Faith &amp; Commitment</a:t>
            </a:r>
          </a:p>
          <a:p>
            <a:pPr eaLnBrk="1" hangingPunct="1">
              <a:spcBef>
                <a:spcPct val="0"/>
              </a:spcBef>
              <a:buClrTx/>
              <a:buSzTx/>
              <a:buFontTx/>
              <a:buNone/>
            </a:pPr>
            <a:r>
              <a:rPr lang="en-US" altLang="en-US" sz="3200">
                <a:latin typeface="Arial" charset="0"/>
                <a:cs typeface="Arial" charset="0"/>
              </a:rPr>
              <a:t>Sept. 4 – </a:t>
            </a:r>
            <a:r>
              <a:rPr lang="en-US" altLang="en-US" sz="3200" b="1" i="1">
                <a:latin typeface="Arial" charset="0"/>
                <a:cs typeface="Arial" charset="0"/>
              </a:rPr>
              <a:t>No Class </a:t>
            </a:r>
            <a:endParaRPr lang="en-US" altLang="en-US" sz="3200">
              <a:latin typeface="Arial" charset="0"/>
              <a:cs typeface="Arial" charset="0"/>
            </a:endParaRPr>
          </a:p>
          <a:p>
            <a:pPr eaLnBrk="1" hangingPunct="1">
              <a:spcBef>
                <a:spcPct val="0"/>
              </a:spcBef>
              <a:buClrTx/>
              <a:buSzTx/>
              <a:buFontTx/>
              <a:buNone/>
            </a:pPr>
            <a:r>
              <a:rPr lang="en-US" altLang="en-US" sz="3200">
                <a:latin typeface="Arial" charset="0"/>
                <a:cs typeface="Arial" charset="0"/>
              </a:rPr>
              <a:t>Sept. 11 – Stewardship of Time &amp; Opportunities</a:t>
            </a:r>
          </a:p>
          <a:p>
            <a:pPr eaLnBrk="1" hangingPunct="1">
              <a:spcBef>
                <a:spcPct val="0"/>
              </a:spcBef>
              <a:buClrTx/>
              <a:buSzTx/>
              <a:buFontTx/>
              <a:buNone/>
            </a:pPr>
            <a:r>
              <a:rPr lang="en-US" altLang="en-US" sz="3200">
                <a:latin typeface="Arial" charset="0"/>
                <a:cs typeface="Arial" charset="0"/>
              </a:rPr>
              <a:t>Sept. 18 – Stewardship of Resources</a:t>
            </a:r>
            <a:endParaRPr lang="en-US" altLang="en-US" sz="3200" b="1" i="1">
              <a:latin typeface="Arial" charset="0"/>
              <a:cs typeface="Arial" charset="0"/>
            </a:endParaRPr>
          </a:p>
          <a:p>
            <a:pPr eaLnBrk="1" hangingPunct="1">
              <a:spcBef>
                <a:spcPct val="0"/>
              </a:spcBef>
              <a:buClrTx/>
              <a:buSzTx/>
              <a:buFontTx/>
              <a:buNone/>
            </a:pPr>
            <a:r>
              <a:rPr lang="en-US" altLang="en-US" sz="3200">
                <a:latin typeface="Arial" charset="0"/>
                <a:cs typeface="Arial" charset="0"/>
              </a:rPr>
              <a:t>Sept. 25 – Stewardship of Influence</a:t>
            </a:r>
          </a:p>
          <a:p>
            <a:pPr eaLnBrk="1" hangingPunct="1">
              <a:spcBef>
                <a:spcPct val="0"/>
              </a:spcBef>
              <a:buClrTx/>
              <a:buSzTx/>
              <a:buFontTx/>
              <a:buNone/>
            </a:pPr>
            <a:r>
              <a:rPr lang="en-US" altLang="en-US" sz="3200">
                <a:latin typeface="Arial" charset="0"/>
                <a:cs typeface="Arial" charset="0"/>
              </a:rPr>
              <a:t>Oct. 2 – Call to Action; Final Exam</a:t>
            </a: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0" y="685800"/>
            <a:ext cx="8915400" cy="6400800"/>
          </a:xfrm>
        </p:spPr>
        <p:txBody>
          <a:bodyPr/>
          <a:lstStyle/>
          <a:p>
            <a:pPr lvl="1" eaLnBrk="1" hangingPunct="1">
              <a:lnSpc>
                <a:spcPct val="90000"/>
              </a:lnSpc>
              <a:buClr>
                <a:schemeClr val="tx1"/>
              </a:buClr>
              <a:buSzPct val="80000"/>
              <a:buFont typeface="Wingdings" pitchFamily="2" charset="2"/>
              <a:buChar char="Ø"/>
            </a:pPr>
            <a:r>
              <a:rPr lang="en-US" altLang="en-US" sz="2800" b="1" smtClean="0">
                <a:latin typeface="Arial" charset="0"/>
                <a:cs typeface="Arial" charset="0"/>
              </a:rPr>
              <a:t>The discipline that is concerned with understanding and applying religious beliefs and practices to our daily lives.  </a:t>
            </a:r>
          </a:p>
          <a:p>
            <a:pPr lvl="1" eaLnBrk="1" hangingPunct="1">
              <a:lnSpc>
                <a:spcPct val="90000"/>
              </a:lnSpc>
              <a:buClr>
                <a:schemeClr val="tx1"/>
              </a:buClr>
              <a:buSzPct val="80000"/>
              <a:buFont typeface="Wingdings" pitchFamily="2" charset="2"/>
              <a:buChar char="Ø"/>
            </a:pPr>
            <a:r>
              <a:rPr lang="en-US" altLang="en-US" sz="2800" b="1" smtClean="0">
                <a:latin typeface="Arial" charset="0"/>
                <a:cs typeface="Arial" charset="0"/>
              </a:rPr>
              <a:t>Practical Theology seeks to find practical answers to the question, “How do we apply our beliefs to our daily lives?”</a:t>
            </a:r>
          </a:p>
          <a:p>
            <a:pPr lvl="1" eaLnBrk="1" hangingPunct="1">
              <a:lnSpc>
                <a:spcPct val="90000"/>
              </a:lnSpc>
              <a:buClr>
                <a:schemeClr val="tx1"/>
              </a:buClr>
              <a:buSzPct val="80000"/>
              <a:buFont typeface="Wingdings" pitchFamily="2" charset="2"/>
              <a:buChar char="Ø"/>
            </a:pPr>
            <a:r>
              <a:rPr lang="en-US" altLang="en-US" sz="2800" b="1" smtClean="0">
                <a:latin typeface="Arial" charset="0"/>
                <a:cs typeface="Arial" charset="0"/>
              </a:rPr>
              <a:t>Practical Theology has several related sub-fields:</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Pastoral theology</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Missions and evangelism</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Church growth and church administration</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Spiritual direction</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Theologies of justice, peace and liberation</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Homiletics</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Spiritual formation and discipleship</a:t>
            </a:r>
          </a:p>
          <a:p>
            <a:pPr lvl="2" eaLnBrk="1" hangingPunct="1">
              <a:lnSpc>
                <a:spcPct val="90000"/>
              </a:lnSpc>
              <a:spcBef>
                <a:spcPts val="325"/>
              </a:spcBef>
              <a:buClr>
                <a:schemeClr val="tx1"/>
              </a:buClr>
              <a:buSzPct val="80000"/>
              <a:buFont typeface="Wingdings" pitchFamily="2" charset="2"/>
              <a:buChar char="Ø"/>
            </a:pPr>
            <a:endParaRPr lang="en-US" altLang="en-US" sz="2600" b="1" smtClean="0">
              <a:latin typeface="Arial" charset="0"/>
              <a:cs typeface="Arial" charset="0"/>
            </a:endParaRPr>
          </a:p>
          <a:p>
            <a:pPr lvl="1" eaLnBrk="1" hangingPunct="1">
              <a:lnSpc>
                <a:spcPct val="90000"/>
              </a:lnSpc>
              <a:buClr>
                <a:schemeClr val="tx1"/>
              </a:buClr>
              <a:buSzPct val="80000"/>
              <a:buFont typeface="Wingdings" pitchFamily="2" charset="2"/>
              <a:buChar char="Ø"/>
            </a:pPr>
            <a:endParaRPr lang="en-US" altLang="en-US" sz="1200" smtClean="0"/>
          </a:p>
        </p:txBody>
      </p:sp>
      <p:sp>
        <p:nvSpPr>
          <p:cNvPr id="8194" name="Rectangle 2"/>
          <p:cNvSpPr>
            <a:spLocks noGrp="1" noChangeArrowheads="1"/>
          </p:cNvSpPr>
          <p:nvPr>
            <p:ph type="title"/>
          </p:nvPr>
        </p:nvSpPr>
        <p:spPr>
          <a:xfrm>
            <a:off x="228600" y="7620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What is “Practical Theology?”</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195">
                                            <p:txEl>
                                              <p:pRg st="1" end="1"/>
                                            </p:txEl>
                                          </p:spTgt>
                                        </p:tgtEl>
                                        <p:attrNameLst>
                                          <p:attrName>style.visibility</p:attrName>
                                        </p:attrNameLst>
                                      </p:cBhvr>
                                      <p:to>
                                        <p:strVal val="visible"/>
                                      </p:to>
                                    </p:set>
                                    <p:animEffect transition="in" filter="fade">
                                      <p:cBhvr>
                                        <p:cTn id="14" dur="1000"/>
                                        <p:tgtEl>
                                          <p:spTgt spid="8195">
                                            <p:txEl>
                                              <p:pRg st="1" end="1"/>
                                            </p:txEl>
                                          </p:spTgt>
                                        </p:tgtEl>
                                      </p:cBhvr>
                                    </p:animEffect>
                                    <p:anim calcmode="lin" valueType="num">
                                      <p:cBhvr>
                                        <p:cTn id="15"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195">
                                            <p:txEl>
                                              <p:pRg st="2" end="2"/>
                                            </p:txEl>
                                          </p:spTgt>
                                        </p:tgtEl>
                                        <p:attrNameLst>
                                          <p:attrName>style.visibility</p:attrName>
                                        </p:attrNameLst>
                                      </p:cBhvr>
                                      <p:to>
                                        <p:strVal val="visible"/>
                                      </p:to>
                                    </p:set>
                                    <p:animEffect transition="in" filter="fade">
                                      <p:cBhvr>
                                        <p:cTn id="21" dur="1000"/>
                                        <p:tgtEl>
                                          <p:spTgt spid="8195">
                                            <p:txEl>
                                              <p:pRg st="2" end="2"/>
                                            </p:txEl>
                                          </p:spTgt>
                                        </p:tgtEl>
                                      </p:cBhvr>
                                    </p:animEffect>
                                    <p:anim calcmode="lin" valueType="num">
                                      <p:cBhvr>
                                        <p:cTn id="22"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195">
                                            <p:txEl>
                                              <p:pRg st="3" end="3"/>
                                            </p:txEl>
                                          </p:spTgt>
                                        </p:tgtEl>
                                        <p:attrNameLst>
                                          <p:attrName>style.visibility</p:attrName>
                                        </p:attrNameLst>
                                      </p:cBhvr>
                                      <p:to>
                                        <p:strVal val="visible"/>
                                      </p:to>
                                    </p:set>
                                    <p:animEffect transition="in" filter="fade">
                                      <p:cBhvr>
                                        <p:cTn id="28" dur="1000"/>
                                        <p:tgtEl>
                                          <p:spTgt spid="8195">
                                            <p:txEl>
                                              <p:pRg st="3" end="3"/>
                                            </p:txEl>
                                          </p:spTgt>
                                        </p:tgtEl>
                                      </p:cBhvr>
                                    </p:animEffect>
                                    <p:anim calcmode="lin" valueType="num">
                                      <p:cBhvr>
                                        <p:cTn id="29"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animEffect transition="in" filter="fade">
                                      <p:cBhvr>
                                        <p:cTn id="35" dur="1000"/>
                                        <p:tgtEl>
                                          <p:spTgt spid="8195">
                                            <p:txEl>
                                              <p:pRg st="4" end="4"/>
                                            </p:txEl>
                                          </p:spTgt>
                                        </p:tgtEl>
                                      </p:cBhvr>
                                    </p:animEffect>
                                    <p:anim calcmode="lin" valueType="num">
                                      <p:cBhvr>
                                        <p:cTn id="36"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195">
                                            <p:txEl>
                                              <p:pRg st="5" end="5"/>
                                            </p:txEl>
                                          </p:spTgt>
                                        </p:tgtEl>
                                        <p:attrNameLst>
                                          <p:attrName>style.visibility</p:attrName>
                                        </p:attrNameLst>
                                      </p:cBhvr>
                                      <p:to>
                                        <p:strVal val="visible"/>
                                      </p:to>
                                    </p:set>
                                    <p:animEffect transition="in" filter="fade">
                                      <p:cBhvr>
                                        <p:cTn id="42" dur="1000"/>
                                        <p:tgtEl>
                                          <p:spTgt spid="8195">
                                            <p:txEl>
                                              <p:pRg st="5" end="5"/>
                                            </p:txEl>
                                          </p:spTgt>
                                        </p:tgtEl>
                                      </p:cBhvr>
                                    </p:animEffect>
                                    <p:anim calcmode="lin" valueType="num">
                                      <p:cBhvr>
                                        <p:cTn id="43"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8195">
                                            <p:txEl>
                                              <p:pRg st="6" end="6"/>
                                            </p:txEl>
                                          </p:spTgt>
                                        </p:tgtEl>
                                        <p:attrNameLst>
                                          <p:attrName>style.visibility</p:attrName>
                                        </p:attrNameLst>
                                      </p:cBhvr>
                                      <p:to>
                                        <p:strVal val="visible"/>
                                      </p:to>
                                    </p:set>
                                    <p:animEffect transition="in" filter="fade">
                                      <p:cBhvr>
                                        <p:cTn id="49" dur="1000"/>
                                        <p:tgtEl>
                                          <p:spTgt spid="8195">
                                            <p:txEl>
                                              <p:pRg st="6" end="6"/>
                                            </p:txEl>
                                          </p:spTgt>
                                        </p:tgtEl>
                                      </p:cBhvr>
                                    </p:animEffect>
                                    <p:anim calcmode="lin" valueType="num">
                                      <p:cBhvr>
                                        <p:cTn id="50"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8195">
                                            <p:txEl>
                                              <p:pRg st="7" end="7"/>
                                            </p:txEl>
                                          </p:spTgt>
                                        </p:tgtEl>
                                        <p:attrNameLst>
                                          <p:attrName>style.visibility</p:attrName>
                                        </p:attrNameLst>
                                      </p:cBhvr>
                                      <p:to>
                                        <p:strVal val="visible"/>
                                      </p:to>
                                    </p:set>
                                    <p:animEffect transition="in" filter="fade">
                                      <p:cBhvr>
                                        <p:cTn id="56" dur="1000"/>
                                        <p:tgtEl>
                                          <p:spTgt spid="8195">
                                            <p:txEl>
                                              <p:pRg st="7" end="7"/>
                                            </p:txEl>
                                          </p:spTgt>
                                        </p:tgtEl>
                                      </p:cBhvr>
                                    </p:animEffect>
                                    <p:anim calcmode="lin" valueType="num">
                                      <p:cBhvr>
                                        <p:cTn id="57"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819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8195">
                                            <p:txEl>
                                              <p:pRg st="8" end="8"/>
                                            </p:txEl>
                                          </p:spTgt>
                                        </p:tgtEl>
                                        <p:attrNameLst>
                                          <p:attrName>style.visibility</p:attrName>
                                        </p:attrNameLst>
                                      </p:cBhvr>
                                      <p:to>
                                        <p:strVal val="visible"/>
                                      </p:to>
                                    </p:set>
                                    <p:animEffect transition="in" filter="fade">
                                      <p:cBhvr>
                                        <p:cTn id="63" dur="1000"/>
                                        <p:tgtEl>
                                          <p:spTgt spid="8195">
                                            <p:txEl>
                                              <p:pRg st="8" end="8"/>
                                            </p:txEl>
                                          </p:spTgt>
                                        </p:tgtEl>
                                      </p:cBhvr>
                                    </p:animEffect>
                                    <p:anim calcmode="lin" valueType="num">
                                      <p:cBhvr>
                                        <p:cTn id="64" dur="1000" fill="hold"/>
                                        <p:tgtEl>
                                          <p:spTgt spid="8195">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819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8195">
                                            <p:txEl>
                                              <p:pRg st="9" end="9"/>
                                            </p:txEl>
                                          </p:spTgt>
                                        </p:tgtEl>
                                        <p:attrNameLst>
                                          <p:attrName>style.visibility</p:attrName>
                                        </p:attrNameLst>
                                      </p:cBhvr>
                                      <p:to>
                                        <p:strVal val="visible"/>
                                      </p:to>
                                    </p:set>
                                    <p:animEffect transition="in" filter="fade">
                                      <p:cBhvr>
                                        <p:cTn id="70" dur="1000"/>
                                        <p:tgtEl>
                                          <p:spTgt spid="8195">
                                            <p:txEl>
                                              <p:pRg st="9" end="9"/>
                                            </p:txEl>
                                          </p:spTgt>
                                        </p:tgtEl>
                                      </p:cBhvr>
                                    </p:animEffect>
                                    <p:anim calcmode="lin" valueType="num">
                                      <p:cBhvr>
                                        <p:cTn id="71" dur="1000" fill="hold"/>
                                        <p:tgtEl>
                                          <p:spTgt spid="8195">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819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0" y="685800"/>
            <a:ext cx="8915400" cy="6400800"/>
          </a:xfrm>
        </p:spPr>
        <p:txBody>
          <a:bodyPr/>
          <a:lstStyle/>
          <a:p>
            <a:pPr lvl="1" eaLnBrk="1" hangingPunct="1">
              <a:lnSpc>
                <a:spcPct val="90000"/>
              </a:lnSpc>
              <a:buClr>
                <a:schemeClr val="tx1"/>
              </a:buClr>
              <a:buSzPct val="80000"/>
              <a:buFont typeface="Wingdings" pitchFamily="2" charset="2"/>
              <a:buChar char="Ø"/>
            </a:pPr>
            <a:r>
              <a:rPr lang="en-US" altLang="en-US" sz="2800" b="1" smtClean="0">
                <a:latin typeface="Arial" charset="0"/>
                <a:cs typeface="Arial" charset="0"/>
              </a:rPr>
              <a:t>The discipline that is concerned with understanding and applying religious beliefs and practices to our daily lives.  </a:t>
            </a:r>
          </a:p>
          <a:p>
            <a:pPr lvl="1" eaLnBrk="1" hangingPunct="1">
              <a:lnSpc>
                <a:spcPct val="90000"/>
              </a:lnSpc>
              <a:buClr>
                <a:schemeClr val="tx1"/>
              </a:buClr>
              <a:buSzPct val="80000"/>
              <a:buFont typeface="Wingdings" pitchFamily="2" charset="2"/>
              <a:buChar char="Ø"/>
            </a:pPr>
            <a:r>
              <a:rPr lang="en-US" altLang="en-US" sz="2800" b="1" smtClean="0">
                <a:latin typeface="Arial" charset="0"/>
                <a:cs typeface="Arial" charset="0"/>
              </a:rPr>
              <a:t>Practical Theology seeks to find practical answers to the question, </a:t>
            </a:r>
            <a:r>
              <a:rPr lang="en-US" altLang="en-US" sz="2800" b="1" i="1" smtClean="0">
                <a:latin typeface="Arial" charset="0"/>
                <a:cs typeface="Arial" charset="0"/>
              </a:rPr>
              <a:t>“How do we apply our beliefs to our daily lives?”</a:t>
            </a:r>
          </a:p>
          <a:p>
            <a:pPr lvl="1" eaLnBrk="1" hangingPunct="1">
              <a:lnSpc>
                <a:spcPct val="90000"/>
              </a:lnSpc>
              <a:buClr>
                <a:schemeClr val="tx1"/>
              </a:buClr>
              <a:buSzPct val="80000"/>
              <a:buFont typeface="Wingdings" pitchFamily="2" charset="2"/>
              <a:buChar char="Ø"/>
            </a:pPr>
            <a:r>
              <a:rPr lang="en-US" altLang="en-US" sz="2800" b="1" smtClean="0">
                <a:latin typeface="Arial" charset="0"/>
                <a:cs typeface="Arial" charset="0"/>
              </a:rPr>
              <a:t>Practical Theology has several related sub-fields:</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Pastoral theology</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Missions and evangelism</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Church growth and church administration</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Spiritual direction</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Theologies of justice, peace and liberation</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latin typeface="Arial" charset="0"/>
                <a:cs typeface="Arial" charset="0"/>
              </a:rPr>
              <a:t>Homiletics</a:t>
            </a:r>
          </a:p>
          <a:p>
            <a:pPr marL="1257300" lvl="3" indent="-342900" eaLnBrk="1" hangingPunct="1">
              <a:lnSpc>
                <a:spcPct val="90000"/>
              </a:lnSpc>
              <a:spcBef>
                <a:spcPts val="325"/>
              </a:spcBef>
              <a:buClr>
                <a:schemeClr val="tx1"/>
              </a:buClr>
              <a:buSzPct val="80000"/>
              <a:buFont typeface="Wingdings" pitchFamily="2" charset="2"/>
              <a:buChar char="v"/>
            </a:pPr>
            <a:r>
              <a:rPr lang="en-US" altLang="en-US" sz="2400" b="1" smtClean="0">
                <a:solidFill>
                  <a:srgbClr val="FF0000"/>
                </a:solidFill>
                <a:latin typeface="Arial" charset="0"/>
                <a:cs typeface="Arial" charset="0"/>
              </a:rPr>
              <a:t>Spiritual formation and discipleship</a:t>
            </a:r>
          </a:p>
          <a:p>
            <a:pPr lvl="2" eaLnBrk="1" hangingPunct="1">
              <a:lnSpc>
                <a:spcPct val="90000"/>
              </a:lnSpc>
              <a:spcBef>
                <a:spcPts val="325"/>
              </a:spcBef>
              <a:buClr>
                <a:schemeClr val="tx1"/>
              </a:buClr>
              <a:buSzPct val="80000"/>
              <a:buFont typeface="Wingdings" pitchFamily="2" charset="2"/>
              <a:buChar char="Ø"/>
            </a:pPr>
            <a:endParaRPr lang="en-US" altLang="en-US" sz="2600" b="1" smtClean="0">
              <a:latin typeface="Arial" charset="0"/>
              <a:cs typeface="Arial" charset="0"/>
            </a:endParaRPr>
          </a:p>
          <a:p>
            <a:pPr lvl="1" eaLnBrk="1" hangingPunct="1">
              <a:lnSpc>
                <a:spcPct val="90000"/>
              </a:lnSpc>
              <a:buClr>
                <a:schemeClr val="tx1"/>
              </a:buClr>
              <a:buSzPct val="80000"/>
              <a:buFont typeface="Wingdings" pitchFamily="2" charset="2"/>
              <a:buChar char="Ø"/>
            </a:pPr>
            <a:endParaRPr lang="en-US" altLang="en-US" sz="1200" smtClean="0"/>
          </a:p>
        </p:txBody>
      </p:sp>
      <p:sp>
        <p:nvSpPr>
          <p:cNvPr id="8194" name="Rectangle 2"/>
          <p:cNvSpPr>
            <a:spLocks noGrp="1" noChangeArrowheads="1"/>
          </p:cNvSpPr>
          <p:nvPr>
            <p:ph type="title"/>
          </p:nvPr>
        </p:nvSpPr>
        <p:spPr>
          <a:xfrm>
            <a:off x="228600" y="7620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What is “Practical Theology?”</a:t>
            </a: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685800"/>
            <a:ext cx="8686800" cy="6172200"/>
          </a:xfrm>
        </p:spPr>
        <p:txBody>
          <a:bodyPr>
            <a:normAutofit/>
          </a:bodyPr>
          <a:lstStyle/>
          <a:p>
            <a:pPr marL="280988" lvl="1" indent="-280988" eaLnBrk="1" fontAlgn="auto" hangingPunct="1">
              <a:lnSpc>
                <a:spcPct val="90000"/>
              </a:lnSpc>
              <a:spcBef>
                <a:spcPts val="324"/>
              </a:spcBef>
              <a:spcAft>
                <a:spcPts val="0"/>
              </a:spcAft>
              <a:buClr>
                <a:schemeClr val="tx1"/>
              </a:buClr>
              <a:buSzPct val="80000"/>
              <a:buFont typeface="Wingdings" pitchFamily="2" charset="2"/>
              <a:buChar char="Ø"/>
              <a:defRPr/>
            </a:pPr>
            <a:endParaRPr lang="en-US" sz="600" dirty="0" smtClean="0"/>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3200" dirty="0" smtClean="0">
                <a:latin typeface="Arial" panose="020B0604020202020204" pitchFamily="34" charset="0"/>
                <a:cs typeface="Arial" panose="020B0604020202020204" pitchFamily="34" charset="0"/>
              </a:rPr>
              <a:t>The growth and development of the whole person by an </a:t>
            </a:r>
            <a:r>
              <a:rPr lang="en-US" sz="3200" dirty="0">
                <a:latin typeface="Arial" panose="020B0604020202020204" pitchFamily="34" charset="0"/>
                <a:cs typeface="Arial" panose="020B0604020202020204" pitchFamily="34" charset="0"/>
              </a:rPr>
              <a:t>i</a:t>
            </a:r>
            <a:r>
              <a:rPr lang="en-US" sz="3200" dirty="0" smtClean="0">
                <a:latin typeface="Arial" panose="020B0604020202020204" pitchFamily="34" charset="0"/>
                <a:cs typeface="Arial" panose="020B0604020202020204" pitchFamily="34" charset="0"/>
              </a:rPr>
              <a:t>ntentional focus on one’s:</a:t>
            </a: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900" dirty="0" smtClean="0">
              <a:latin typeface="Arial" panose="020B0604020202020204" pitchFamily="34" charset="0"/>
              <a:cs typeface="Arial" panose="020B0604020202020204" pitchFamily="34" charset="0"/>
            </a:endParaRPr>
          </a:p>
          <a:p>
            <a:pPr marL="812800" lvl="2" indent="-457200" eaLnBrk="1" fontAlgn="auto" hangingPunct="1">
              <a:lnSpc>
                <a:spcPct val="90000"/>
              </a:lnSpc>
              <a:spcBef>
                <a:spcPts val="324"/>
              </a:spcBef>
              <a:spcAft>
                <a:spcPts val="0"/>
              </a:spcAft>
              <a:buClr>
                <a:schemeClr val="tx1"/>
              </a:buClr>
              <a:buSzPct val="80000"/>
              <a:buFont typeface="Wingdings" panose="05000000000000000000" pitchFamily="2" charset="2"/>
              <a:buChar char="Ø"/>
              <a:defRPr/>
            </a:pPr>
            <a:r>
              <a:rPr lang="en-US" sz="3000" dirty="0" smtClean="0">
                <a:latin typeface="Arial" panose="020B0604020202020204" pitchFamily="34" charset="0"/>
                <a:cs typeface="Arial" panose="020B0604020202020204" pitchFamily="34" charset="0"/>
              </a:rPr>
              <a:t>Spiritual and interior life</a:t>
            </a:r>
          </a:p>
          <a:p>
            <a:pPr marL="812800" lvl="2" indent="-457200" eaLnBrk="1" fontAlgn="auto" hangingPunct="1">
              <a:lnSpc>
                <a:spcPct val="90000"/>
              </a:lnSpc>
              <a:spcBef>
                <a:spcPts val="324"/>
              </a:spcBef>
              <a:spcAft>
                <a:spcPts val="0"/>
              </a:spcAft>
              <a:buClr>
                <a:schemeClr val="tx1"/>
              </a:buClr>
              <a:buSzPct val="80000"/>
              <a:buFont typeface="Wingdings" panose="05000000000000000000" pitchFamily="2" charset="2"/>
              <a:buChar char="Ø"/>
              <a:defRPr/>
            </a:pPr>
            <a:r>
              <a:rPr lang="en-US" sz="3000" dirty="0" smtClean="0">
                <a:latin typeface="Arial" panose="020B0604020202020204" pitchFamily="34" charset="0"/>
                <a:cs typeface="Arial" panose="020B0604020202020204" pitchFamily="34" charset="0"/>
              </a:rPr>
              <a:t>Spiritual practices – such as prayer, study of Scripture, fasting, worship, solitude, confession, simplicity, etc.</a:t>
            </a:r>
          </a:p>
          <a:p>
            <a:pPr marL="812800" lvl="2" indent="-457200" eaLnBrk="1" fontAlgn="auto" hangingPunct="1">
              <a:lnSpc>
                <a:spcPct val="90000"/>
              </a:lnSpc>
              <a:spcBef>
                <a:spcPts val="324"/>
              </a:spcBef>
              <a:spcAft>
                <a:spcPts val="0"/>
              </a:spcAft>
              <a:buClr>
                <a:schemeClr val="tx1"/>
              </a:buClr>
              <a:buSzPct val="80000"/>
              <a:buFont typeface="Wingdings" panose="05000000000000000000" pitchFamily="2" charset="2"/>
              <a:buChar char="Ø"/>
              <a:defRPr/>
            </a:pPr>
            <a:r>
              <a:rPr lang="en-US" sz="3000">
                <a:latin typeface="Arial" panose="020B0604020202020204" pitchFamily="34" charset="0"/>
                <a:cs typeface="Arial" panose="020B0604020202020204" pitchFamily="34" charset="0"/>
              </a:rPr>
              <a:t>Interactions with others in ordinary </a:t>
            </a:r>
            <a:r>
              <a:rPr lang="en-US" sz="3000" smtClean="0">
                <a:latin typeface="Arial" panose="020B0604020202020204" pitchFamily="34" charset="0"/>
                <a:cs typeface="Arial" panose="020B0604020202020204" pitchFamily="34" charset="0"/>
              </a:rPr>
              <a:t>life</a:t>
            </a:r>
            <a:endParaRPr lang="en-US" sz="3000" dirty="0" smtClean="0">
              <a:latin typeface="Arial" panose="020B0604020202020204" pitchFamily="34" charset="0"/>
              <a:cs typeface="Arial" panose="020B0604020202020204" pitchFamily="34" charset="0"/>
            </a:endParaRPr>
          </a:p>
          <a:p>
            <a:pPr marL="812800" lvl="2" indent="-457200" eaLnBrk="1" fontAlgn="auto" hangingPunct="1">
              <a:lnSpc>
                <a:spcPct val="90000"/>
              </a:lnSpc>
              <a:spcBef>
                <a:spcPts val="324"/>
              </a:spcBef>
              <a:spcAft>
                <a:spcPts val="0"/>
              </a:spcAft>
              <a:buClr>
                <a:schemeClr val="tx1"/>
              </a:buClr>
              <a:buSzPct val="80000"/>
              <a:buFont typeface="Wingdings" panose="05000000000000000000" pitchFamily="2" charset="2"/>
              <a:buChar char="Ø"/>
              <a:defRPr/>
            </a:pPr>
            <a:endParaRPr lang="en-US" sz="3000" i="1" dirty="0" smtClean="0">
              <a:latin typeface="Arial" panose="020B0604020202020204" pitchFamily="34" charset="0"/>
              <a:cs typeface="Arial" panose="020B0604020202020204" pitchFamily="34" charset="0"/>
            </a:endParaRPr>
          </a:p>
          <a:p>
            <a:pPr marL="173038" lvl="2" indent="0" eaLnBrk="1" fontAlgn="auto" hangingPunct="1">
              <a:lnSpc>
                <a:spcPct val="90000"/>
              </a:lnSpc>
              <a:spcBef>
                <a:spcPts val="324"/>
              </a:spcBef>
              <a:spcAft>
                <a:spcPts val="0"/>
              </a:spcAft>
              <a:buClr>
                <a:schemeClr val="tx1"/>
              </a:buClr>
              <a:buSzPct val="80000"/>
              <a:buFont typeface="Wingdings 2" pitchFamily="18" charset="2"/>
              <a:buNone/>
              <a:defRPr/>
            </a:pPr>
            <a:r>
              <a:rPr lang="en-US" sz="3000" i="1" dirty="0" smtClean="0">
                <a:latin typeface="Arial" panose="020B0604020202020204" pitchFamily="34" charset="0"/>
                <a:cs typeface="Arial" panose="020B0604020202020204" pitchFamily="34" charset="0"/>
              </a:rPr>
              <a:t>“Spiritual formation… refers to all attempts, means, instruction and disciplines intended towards </a:t>
            </a:r>
            <a:r>
              <a:rPr lang="en-US" sz="3000" i="1" dirty="0">
                <a:latin typeface="Arial" panose="020B0604020202020204" pitchFamily="34" charset="0"/>
                <a:cs typeface="Arial" panose="020B0604020202020204" pitchFamily="34" charset="0"/>
              </a:rPr>
              <a:t>d</a:t>
            </a:r>
            <a:r>
              <a:rPr lang="en-US" sz="3000" i="1" dirty="0" smtClean="0">
                <a:latin typeface="Arial" panose="020B0604020202020204" pitchFamily="34" charset="0"/>
                <a:cs typeface="Arial" panose="020B0604020202020204" pitchFamily="34" charset="0"/>
              </a:rPr>
              <a:t>eepening of faith and furtherance of 			spiritual growth.”	Gerald G. May</a:t>
            </a:r>
          </a:p>
        </p:txBody>
      </p:sp>
      <p:sp>
        <p:nvSpPr>
          <p:cNvPr id="9218" name="Rectangle 2"/>
          <p:cNvSpPr>
            <a:spLocks noGrp="1" noChangeArrowheads="1"/>
          </p:cNvSpPr>
          <p:nvPr>
            <p:ph type="title"/>
          </p:nvPr>
        </p:nvSpPr>
        <p:spPr>
          <a:xfrm>
            <a:off x="228600" y="15240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What is “Spiritual formation?”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animEffect transition="in" filter="fade">
                                      <p:cBhvr>
                                        <p:cTn id="7" dur="1000"/>
                                        <p:tgtEl>
                                          <p:spTgt spid="8195">
                                            <p:txEl>
                                              <p:pRg st="1" end="1"/>
                                            </p:txEl>
                                          </p:spTgt>
                                        </p:tgtEl>
                                      </p:cBhvr>
                                    </p:animEffect>
                                    <p:anim calcmode="lin" valueType="num">
                                      <p:cBhvr>
                                        <p:cTn id="8"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195">
                                            <p:txEl>
                                              <p:pRg st="3" end="3"/>
                                            </p:txEl>
                                          </p:spTgt>
                                        </p:tgtEl>
                                        <p:attrNameLst>
                                          <p:attrName>style.visibility</p:attrName>
                                        </p:attrNameLst>
                                      </p:cBhvr>
                                      <p:to>
                                        <p:strVal val="visible"/>
                                      </p:to>
                                    </p:set>
                                    <p:animEffect transition="in" filter="fade">
                                      <p:cBhvr>
                                        <p:cTn id="12" dur="1000"/>
                                        <p:tgtEl>
                                          <p:spTgt spid="8195">
                                            <p:txEl>
                                              <p:pRg st="3" end="3"/>
                                            </p:txEl>
                                          </p:spTgt>
                                        </p:tgtEl>
                                      </p:cBhvr>
                                    </p:animEffect>
                                    <p:anim calcmode="lin" valueType="num">
                                      <p:cBhvr>
                                        <p:cTn id="13"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8195">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195">
                                            <p:txEl>
                                              <p:pRg st="4" end="4"/>
                                            </p:txEl>
                                          </p:spTgt>
                                        </p:tgtEl>
                                        <p:attrNameLst>
                                          <p:attrName>style.visibility</p:attrName>
                                        </p:attrNameLst>
                                      </p:cBhvr>
                                      <p:to>
                                        <p:strVal val="visible"/>
                                      </p:to>
                                    </p:set>
                                    <p:animEffect transition="in" filter="fade">
                                      <p:cBhvr>
                                        <p:cTn id="17" dur="1000"/>
                                        <p:tgtEl>
                                          <p:spTgt spid="8195">
                                            <p:txEl>
                                              <p:pRg st="4" end="4"/>
                                            </p:txEl>
                                          </p:spTgt>
                                        </p:tgtEl>
                                      </p:cBhvr>
                                    </p:animEffect>
                                    <p:anim calcmode="lin" valueType="num">
                                      <p:cBhvr>
                                        <p:cTn id="18"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8195">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195">
                                            <p:txEl>
                                              <p:pRg st="5" end="5"/>
                                            </p:txEl>
                                          </p:spTgt>
                                        </p:tgtEl>
                                        <p:attrNameLst>
                                          <p:attrName>style.visibility</p:attrName>
                                        </p:attrNameLst>
                                      </p:cBhvr>
                                      <p:to>
                                        <p:strVal val="visible"/>
                                      </p:to>
                                    </p:set>
                                    <p:animEffect transition="in" filter="fade">
                                      <p:cBhvr>
                                        <p:cTn id="22" dur="1000"/>
                                        <p:tgtEl>
                                          <p:spTgt spid="8195">
                                            <p:txEl>
                                              <p:pRg st="5" end="5"/>
                                            </p:txEl>
                                          </p:spTgt>
                                        </p:tgtEl>
                                      </p:cBhvr>
                                    </p:animEffect>
                                    <p:anim calcmode="lin" valueType="num">
                                      <p:cBhvr>
                                        <p:cTn id="23"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2" presetClass="entr" presetSubtype="0" fill="hold" nodeType="clickEffect">
                                  <p:stCondLst>
                                    <p:cond delay="0"/>
                                  </p:stCondLst>
                                  <p:childTnLst>
                                    <p:set>
                                      <p:cBhvr>
                                        <p:cTn id="28" dur="1" fill="hold">
                                          <p:stCondLst>
                                            <p:cond delay="0"/>
                                          </p:stCondLst>
                                        </p:cTn>
                                        <p:tgtEl>
                                          <p:spTgt spid="8195">
                                            <p:txEl>
                                              <p:pRg st="7" end="7"/>
                                            </p:txEl>
                                          </p:spTgt>
                                        </p:tgtEl>
                                        <p:attrNameLst>
                                          <p:attrName>style.visibility</p:attrName>
                                        </p:attrNameLst>
                                      </p:cBhvr>
                                      <p:to>
                                        <p:strVal val="visible"/>
                                      </p:to>
                                    </p:set>
                                    <p:animEffect transition="in" filter="fade">
                                      <p:cBhvr>
                                        <p:cTn id="29" dur="1000"/>
                                        <p:tgtEl>
                                          <p:spTgt spid="8195">
                                            <p:txEl>
                                              <p:pRg st="7" end="7"/>
                                            </p:txEl>
                                          </p:spTgt>
                                        </p:tgtEl>
                                      </p:cBhvr>
                                    </p:animEffect>
                                    <p:anim calcmode="lin" valueType="num">
                                      <p:cBhvr>
                                        <p:cTn id="30"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31" dur="1000" fill="hold"/>
                                        <p:tgtEl>
                                          <p:spTgt spid="819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685800"/>
            <a:ext cx="8686800" cy="6172200"/>
          </a:xfrm>
        </p:spPr>
        <p:txBody>
          <a:bodyPr>
            <a:normAutofit/>
          </a:bodyPr>
          <a:lstStyle/>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2800" i="1" dirty="0" smtClean="0">
                <a:latin typeface="Arial" panose="020B0604020202020204" pitchFamily="34" charset="0"/>
                <a:cs typeface="Arial" panose="020B0604020202020204" pitchFamily="34" charset="0"/>
              </a:rPr>
              <a:t>“Spiritual formation is a process that happens to everyone…  Terrorists as well as saints are the product of spiritual formation.  Their spirits or hearts have been formed.”	</a:t>
            </a:r>
            <a:r>
              <a:rPr lang="en-US" sz="2400" i="1" dirty="0" smtClean="0">
                <a:latin typeface="Arial" panose="020B0604020202020204" pitchFamily="34" charset="0"/>
                <a:cs typeface="Arial" panose="020B0604020202020204" pitchFamily="34" charset="0"/>
              </a:rPr>
              <a:t>Dallas Willard</a:t>
            </a:r>
          </a:p>
          <a:p>
            <a:pPr marL="812800" lvl="2" indent="-457200" eaLnBrk="1" fontAlgn="auto" hangingPunct="1">
              <a:lnSpc>
                <a:spcPct val="90000"/>
              </a:lnSpc>
              <a:spcBef>
                <a:spcPts val="324"/>
              </a:spcBef>
              <a:spcAft>
                <a:spcPts val="0"/>
              </a:spcAft>
              <a:buClr>
                <a:schemeClr val="tx1"/>
              </a:buClr>
              <a:buSzPct val="80000"/>
              <a:buFont typeface="Wingdings" panose="05000000000000000000" pitchFamily="2" charset="2"/>
              <a:buChar char="Ø"/>
              <a:defRPr/>
            </a:pPr>
            <a:endParaRPr lang="en-US" sz="1000" i="1" dirty="0" smtClean="0">
              <a:latin typeface="Arial" panose="020B0604020202020204" pitchFamily="34" charset="0"/>
              <a:cs typeface="Arial" panose="020B0604020202020204" pitchFamily="34" charset="0"/>
            </a:endParaRPr>
          </a:p>
          <a:p>
            <a:pPr marL="173038" lvl="2" indent="0" eaLnBrk="1" fontAlgn="auto" hangingPunct="1">
              <a:lnSpc>
                <a:spcPct val="90000"/>
              </a:lnSpc>
              <a:spcBef>
                <a:spcPts val="324"/>
              </a:spcBef>
              <a:spcAft>
                <a:spcPts val="0"/>
              </a:spcAft>
              <a:buClr>
                <a:schemeClr val="tx1"/>
              </a:buClr>
              <a:buSzPct val="80000"/>
              <a:buFont typeface="Wingdings 2" pitchFamily="18" charset="2"/>
              <a:buNone/>
              <a:defRPr/>
            </a:pPr>
            <a:r>
              <a:rPr lang="en-US" sz="3000" dirty="0" smtClean="0">
                <a:latin typeface="Arial" panose="020B0604020202020204" pitchFamily="34" charset="0"/>
                <a:cs typeface="Arial" panose="020B0604020202020204" pitchFamily="34" charset="0"/>
              </a:rPr>
              <a:t>In Christian spiritual formation the focus is on Jesus.  It is a lifelong process as a believer desires to become a disciple of Christ and become more like him.</a:t>
            </a:r>
          </a:p>
          <a:p>
            <a:pPr marL="173038" lvl="2" indent="0" eaLnBrk="1" fontAlgn="auto" hangingPunct="1">
              <a:lnSpc>
                <a:spcPct val="90000"/>
              </a:lnSpc>
              <a:spcBef>
                <a:spcPts val="324"/>
              </a:spcBef>
              <a:spcAft>
                <a:spcPts val="0"/>
              </a:spcAft>
              <a:buClr>
                <a:schemeClr val="tx1"/>
              </a:buClr>
              <a:buSzPct val="80000"/>
              <a:buFont typeface="Wingdings 2" pitchFamily="18" charset="2"/>
              <a:buNone/>
              <a:defRPr/>
            </a:pPr>
            <a:endParaRPr lang="en-US" sz="1200" i="1" dirty="0">
              <a:latin typeface="Arial" panose="020B0604020202020204" pitchFamily="34" charset="0"/>
              <a:cs typeface="Arial" panose="020B0604020202020204" pitchFamily="34" charset="0"/>
            </a:endParaRPr>
          </a:p>
          <a:p>
            <a:pPr marL="173038" lvl="2" indent="0" eaLnBrk="1" fontAlgn="auto" hangingPunct="1">
              <a:lnSpc>
                <a:spcPct val="90000"/>
              </a:lnSpc>
              <a:spcBef>
                <a:spcPts val="324"/>
              </a:spcBef>
              <a:spcAft>
                <a:spcPts val="0"/>
              </a:spcAft>
              <a:buClr>
                <a:schemeClr val="tx1"/>
              </a:buClr>
              <a:buSzPct val="80000"/>
              <a:buFont typeface="Wingdings 2" pitchFamily="18" charset="2"/>
              <a:buNone/>
              <a:defRPr/>
            </a:pPr>
            <a:r>
              <a:rPr lang="en-US" sz="3000" i="1" dirty="0" smtClean="0">
                <a:latin typeface="Arial" panose="020B0604020202020204" pitchFamily="34" charset="0"/>
                <a:cs typeface="Arial" panose="020B0604020202020204" pitchFamily="34" charset="0"/>
              </a:rPr>
              <a:t>“Spiritual formation for the Christian basically refers to the Spirit-driven process of forming the inner world of the human self in such a way that it become like the inner being of Christ himself.”</a:t>
            </a:r>
          </a:p>
          <a:p>
            <a:pPr marL="173038" lvl="2" indent="0" eaLnBrk="1" fontAlgn="auto" hangingPunct="1">
              <a:lnSpc>
                <a:spcPct val="90000"/>
              </a:lnSpc>
              <a:spcBef>
                <a:spcPts val="324"/>
              </a:spcBef>
              <a:spcAft>
                <a:spcPts val="0"/>
              </a:spcAft>
              <a:buClr>
                <a:schemeClr val="tx1"/>
              </a:buClr>
              <a:buSzPct val="80000"/>
              <a:buFont typeface="Wingdings 2" pitchFamily="18" charset="2"/>
              <a:buNone/>
              <a:defRPr/>
            </a:pPr>
            <a:r>
              <a:rPr lang="en-US" sz="3200" i="1" dirty="0" smtClean="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Dallas </a:t>
            </a:r>
            <a:r>
              <a:rPr lang="en-US" sz="2400" i="1" dirty="0">
                <a:latin typeface="Arial" panose="020B0604020202020204" pitchFamily="34" charset="0"/>
                <a:cs typeface="Arial" panose="020B0604020202020204" pitchFamily="34" charset="0"/>
              </a:rPr>
              <a:t>Willard</a:t>
            </a:r>
          </a:p>
          <a:p>
            <a:pPr marL="173038" lvl="2" indent="0" eaLnBrk="1" fontAlgn="auto" hangingPunct="1">
              <a:lnSpc>
                <a:spcPct val="90000"/>
              </a:lnSpc>
              <a:spcBef>
                <a:spcPts val="324"/>
              </a:spcBef>
              <a:spcAft>
                <a:spcPts val="0"/>
              </a:spcAft>
              <a:buClr>
                <a:schemeClr val="tx1"/>
              </a:buClr>
              <a:buSzPct val="80000"/>
              <a:buFont typeface="Wingdings 2" pitchFamily="18" charset="2"/>
              <a:buNone/>
              <a:defRPr/>
            </a:pPr>
            <a:endParaRPr lang="en-US" sz="3000" i="1"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3810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What is “Spiritual formation?”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4" end="4"/>
                                            </p:txEl>
                                          </p:spTgt>
                                        </p:tgtEl>
                                        <p:attrNameLst>
                                          <p:attrName>style.visibility</p:attrName>
                                        </p:attrNameLst>
                                      </p:cBhvr>
                                      <p:to>
                                        <p:strVal val="visible"/>
                                      </p:to>
                                    </p:set>
                                    <p:animEffect transition="in" filter="fade">
                                      <p:cBhvr>
                                        <p:cTn id="21" dur="1000"/>
                                        <p:tgtEl>
                                          <p:spTgt spid="8195">
                                            <p:txEl>
                                              <p:pRg st="4" end="4"/>
                                            </p:txEl>
                                          </p:spTgt>
                                        </p:tgtEl>
                                      </p:cBhvr>
                                    </p:animEffect>
                                    <p:anim calcmode="lin" valueType="num">
                                      <p:cBhvr>
                                        <p:cTn id="22"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5" end="5"/>
                                            </p:txEl>
                                          </p:spTgt>
                                        </p:tgtEl>
                                        <p:attrNameLst>
                                          <p:attrName>style.visibility</p:attrName>
                                        </p:attrNameLst>
                                      </p:cBhvr>
                                      <p:to>
                                        <p:strVal val="visible"/>
                                      </p:to>
                                    </p:set>
                                    <p:animEffect transition="in" filter="fade">
                                      <p:cBhvr>
                                        <p:cTn id="28" dur="1000"/>
                                        <p:tgtEl>
                                          <p:spTgt spid="8195">
                                            <p:txEl>
                                              <p:pRg st="5" end="5"/>
                                            </p:txEl>
                                          </p:spTgt>
                                        </p:tgtEl>
                                      </p:cBhvr>
                                    </p:animEffect>
                                    <p:anim calcmode="lin" valueType="num">
                                      <p:cBhvr>
                                        <p:cTn id="29"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685800"/>
            <a:ext cx="8686800" cy="6172200"/>
          </a:xfrm>
        </p:spPr>
        <p:txBody>
          <a:bodyPr>
            <a:normAutofit/>
          </a:bodyPr>
          <a:lstStyle/>
          <a:p>
            <a:pPr marL="280988" lvl="1" indent="-280988" eaLnBrk="1" fontAlgn="auto" hangingPunct="1">
              <a:lnSpc>
                <a:spcPct val="90000"/>
              </a:lnSpc>
              <a:spcBef>
                <a:spcPts val="324"/>
              </a:spcBef>
              <a:spcAft>
                <a:spcPts val="0"/>
              </a:spcAft>
              <a:buClr>
                <a:schemeClr val="tx1"/>
              </a:buClr>
              <a:buSzPct val="80000"/>
              <a:buFont typeface="Wingdings" pitchFamily="2" charset="2"/>
              <a:buChar char="Ø"/>
              <a:defRPr/>
            </a:pPr>
            <a:endParaRPr lang="en-US" sz="1400" dirty="0" smtClean="0"/>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3200" i="1" dirty="0" smtClean="0">
                <a:latin typeface="Arial" panose="020B0604020202020204" pitchFamily="34" charset="0"/>
                <a:cs typeface="Arial" panose="020B0604020202020204" pitchFamily="34" charset="0"/>
              </a:rPr>
              <a:t>“The conducting, supervising, or managing of something; especially, the careful and responsible management of something entrusted to one’s care.”</a:t>
            </a: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1050" i="1" dirty="0">
              <a:latin typeface="Arial" panose="020B0604020202020204" pitchFamily="34" charset="0"/>
              <a:cs typeface="Arial" panose="020B0604020202020204" pitchFamily="34" charset="0"/>
            </a:endParaRP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3200" dirty="0" smtClean="0">
                <a:latin typeface="Arial" panose="020B0604020202020204" pitchFamily="34" charset="0"/>
                <a:cs typeface="Arial" panose="020B0604020202020204" pitchFamily="34" charset="0"/>
              </a:rPr>
              <a:t>A steward is someone who cares for something that belongs to someone else.</a:t>
            </a: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1400" dirty="0">
              <a:latin typeface="Arial" panose="020B0604020202020204" pitchFamily="34" charset="0"/>
              <a:cs typeface="Arial" panose="020B0604020202020204" pitchFamily="34" charset="0"/>
            </a:endParaRP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3200" dirty="0" smtClean="0">
                <a:latin typeface="Arial" panose="020B0604020202020204" pitchFamily="34" charset="0"/>
                <a:cs typeface="Arial" panose="020B0604020202020204" pitchFamily="34" charset="0"/>
              </a:rPr>
              <a:t>As Christians, we know that all things are made by God and still belong to Him, and we are called to be stewards of everything God places (or entrusts) into our lives  </a:t>
            </a: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3200" i="1"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15240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What is “Stewardship?”</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animEffect transition="in" filter="fade">
                                      <p:cBhvr>
                                        <p:cTn id="7" dur="1000"/>
                                        <p:tgtEl>
                                          <p:spTgt spid="8195">
                                            <p:txEl>
                                              <p:pRg st="1" end="1"/>
                                            </p:txEl>
                                          </p:spTgt>
                                        </p:tgtEl>
                                      </p:cBhvr>
                                    </p:animEffect>
                                    <p:anim calcmode="lin" valueType="num">
                                      <p:cBhvr>
                                        <p:cTn id="8"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3" end="3"/>
                                            </p:txEl>
                                          </p:spTgt>
                                        </p:tgtEl>
                                        <p:attrNameLst>
                                          <p:attrName>style.visibility</p:attrName>
                                        </p:attrNameLst>
                                      </p:cBhvr>
                                      <p:to>
                                        <p:strVal val="visible"/>
                                      </p:to>
                                    </p:set>
                                    <p:animEffect transition="in" filter="fade">
                                      <p:cBhvr>
                                        <p:cTn id="14" dur="1000"/>
                                        <p:tgtEl>
                                          <p:spTgt spid="8195">
                                            <p:txEl>
                                              <p:pRg st="3" end="3"/>
                                            </p:txEl>
                                          </p:spTgt>
                                        </p:tgtEl>
                                      </p:cBhvr>
                                    </p:animEffect>
                                    <p:anim calcmode="lin" valueType="num">
                                      <p:cBhvr>
                                        <p:cTn id="15"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5" end="5"/>
                                            </p:txEl>
                                          </p:spTgt>
                                        </p:tgtEl>
                                        <p:attrNameLst>
                                          <p:attrName>style.visibility</p:attrName>
                                        </p:attrNameLst>
                                      </p:cBhvr>
                                      <p:to>
                                        <p:strVal val="visible"/>
                                      </p:to>
                                    </p:set>
                                    <p:animEffect transition="in" filter="fade">
                                      <p:cBhvr>
                                        <p:cTn id="21" dur="1000"/>
                                        <p:tgtEl>
                                          <p:spTgt spid="8195">
                                            <p:txEl>
                                              <p:pRg st="5" end="5"/>
                                            </p:txEl>
                                          </p:spTgt>
                                        </p:tgtEl>
                                      </p:cBhvr>
                                    </p:animEffect>
                                    <p:anim calcmode="lin" valueType="num">
                                      <p:cBhvr>
                                        <p:cTn id="22"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5424</TotalTime>
  <Words>760</Words>
  <Application>Microsoft Office PowerPoint</Application>
  <PresentationFormat>On-screen Show (4:3)</PresentationFormat>
  <Paragraphs>120</Paragraphs>
  <Slides>12</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Times New Roman</vt:lpstr>
      <vt:lpstr>Arial</vt:lpstr>
      <vt:lpstr>Lucida Sans Unicode</vt:lpstr>
      <vt:lpstr>Wingdings 3</vt:lpstr>
      <vt:lpstr>Verdana</vt:lpstr>
      <vt:lpstr>Wingdings 2</vt:lpstr>
      <vt:lpstr>Wingdings</vt:lpstr>
      <vt:lpstr>Concourse</vt:lpstr>
      <vt:lpstr>Practical Theology (CM3)</vt:lpstr>
      <vt:lpstr>PowerPoint Presentation</vt:lpstr>
      <vt:lpstr>PowerPoint Presentation</vt:lpstr>
      <vt:lpstr>PowerPoint Presentation</vt:lpstr>
      <vt:lpstr>What is “Practical Theology?”</vt:lpstr>
      <vt:lpstr>What is “Practical Theology?”</vt:lpstr>
      <vt:lpstr>What is “Spiritual formation?”</vt:lpstr>
      <vt:lpstr>What is “Spiritual formation?”</vt:lpstr>
      <vt:lpstr>What is “Stewardship?”</vt:lpstr>
      <vt:lpstr>  1.  God Owns Everything.  </vt:lpstr>
      <vt:lpstr>Stewardship – All We Have Has Been Entrusted to Us</vt:lpstr>
      <vt:lpstr>Stewardship – How should we then live?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Believe and Teach</dc:title>
  <dc:creator>Ross D. Arnold</dc:creator>
  <cp:lastModifiedBy>Carolyn</cp:lastModifiedBy>
  <cp:revision>264</cp:revision>
  <cp:lastPrinted>2014-08-14T15:57:57Z</cp:lastPrinted>
  <dcterms:created xsi:type="dcterms:W3CDTF">2001-09-16T00:08:39Z</dcterms:created>
  <dcterms:modified xsi:type="dcterms:W3CDTF">2014-08-14T17:06:23Z</dcterms:modified>
</cp:coreProperties>
</file>