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8"/>
  </p:notesMasterIdLst>
  <p:handoutMasterIdLst>
    <p:handoutMasterId r:id="rId19"/>
  </p:handoutMasterIdLst>
  <p:sldIdLst>
    <p:sldId id="256" r:id="rId2"/>
    <p:sldId id="276" r:id="rId3"/>
    <p:sldId id="311" r:id="rId4"/>
    <p:sldId id="326" r:id="rId5"/>
    <p:sldId id="328" r:id="rId6"/>
    <p:sldId id="315" r:id="rId7"/>
    <p:sldId id="329" r:id="rId8"/>
    <p:sldId id="330" r:id="rId9"/>
    <p:sldId id="331" r:id="rId10"/>
    <p:sldId id="319" r:id="rId11"/>
    <p:sldId id="332" r:id="rId12"/>
    <p:sldId id="333" r:id="rId13"/>
    <p:sldId id="316" r:id="rId14"/>
    <p:sldId id="318" r:id="rId15"/>
    <p:sldId id="334" r:id="rId16"/>
    <p:sldId id="323" r:id="rId17"/>
  </p:sldIdLst>
  <p:sldSz cx="9144000" cy="6858000" type="screen4x3"/>
  <p:notesSz cx="6858000" cy="906145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80524" autoAdjust="0"/>
  </p:normalViewPr>
  <p:slideViewPr>
    <p:cSldViewPr>
      <p:cViewPr>
        <p:scale>
          <a:sx n="68" d="100"/>
          <a:sy n="68" d="100"/>
        </p:scale>
        <p:origin x="-108" y="-4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defRPr sz="1200"/>
            </a:lvl1pPr>
          </a:lstStyle>
          <a:p>
            <a:pPr>
              <a:defRPr/>
            </a:pPr>
            <a:endParaRPr lang="en-US"/>
          </a:p>
        </p:txBody>
      </p:sp>
      <p:sp>
        <p:nvSpPr>
          <p:cNvPr id="47107" name="Rectangle 3"/>
          <p:cNvSpPr>
            <a:spLocks noGrp="1" noChangeArrowheads="1"/>
          </p:cNvSpPr>
          <p:nvPr>
            <p:ph type="dt" sz="quarter" idx="1"/>
          </p:nvPr>
        </p:nvSpPr>
        <p:spPr bwMode="auto">
          <a:xfrm>
            <a:off x="388620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lgn="r">
              <a:defRPr sz="1200"/>
            </a:lvl1pPr>
          </a:lstStyle>
          <a:p>
            <a:pPr>
              <a:defRPr/>
            </a:pPr>
            <a:endParaRPr lang="en-US"/>
          </a:p>
        </p:txBody>
      </p:sp>
      <p:sp>
        <p:nvSpPr>
          <p:cNvPr id="47108" name="Rectangle 4"/>
          <p:cNvSpPr>
            <a:spLocks noGrp="1" noChangeArrowheads="1"/>
          </p:cNvSpPr>
          <p:nvPr>
            <p:ph type="ftr" sz="quarter" idx="2"/>
          </p:nvPr>
        </p:nvSpPr>
        <p:spPr bwMode="auto">
          <a:xfrm>
            <a:off x="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defRPr sz="1200"/>
            </a:lvl1pPr>
          </a:lstStyle>
          <a:p>
            <a:pPr>
              <a:defRPr/>
            </a:pPr>
            <a:endParaRPr lang="en-US"/>
          </a:p>
        </p:txBody>
      </p:sp>
      <p:sp>
        <p:nvSpPr>
          <p:cNvPr id="47109" name="Rectangle 5"/>
          <p:cNvSpPr>
            <a:spLocks noGrp="1" noChangeArrowheads="1"/>
          </p:cNvSpPr>
          <p:nvPr>
            <p:ph type="sldNum" sz="quarter" idx="3"/>
          </p:nvPr>
        </p:nvSpPr>
        <p:spPr bwMode="auto">
          <a:xfrm>
            <a:off x="388620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lgn="r">
              <a:defRPr sz="1200"/>
            </a:lvl1pPr>
          </a:lstStyle>
          <a:p>
            <a:pPr>
              <a:defRPr/>
            </a:pPr>
            <a:fld id="{0CF04E76-160C-438E-8965-CC6C2AB40EA2}" type="slidenum">
              <a:rPr lang="en-US"/>
              <a:pPr>
                <a:defRPr/>
              </a:pPr>
              <a:t>‹#›</a:t>
            </a:fld>
            <a:endParaRPr lang="en-US"/>
          </a:p>
        </p:txBody>
      </p:sp>
    </p:spTree>
    <p:extLst>
      <p:ext uri="{BB962C8B-B14F-4D97-AF65-F5344CB8AC3E}">
        <p14:creationId xmlns:p14="http://schemas.microsoft.com/office/powerpoint/2010/main" val="801461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defRPr sz="1200"/>
            </a:lvl1pPr>
          </a:lstStyle>
          <a:p>
            <a:pPr>
              <a:defRPr/>
            </a:pPr>
            <a:endParaRPr lang="en-US"/>
          </a:p>
        </p:txBody>
      </p:sp>
      <p:sp>
        <p:nvSpPr>
          <p:cNvPr id="44035" name="Rectangle 3"/>
          <p:cNvSpPr>
            <a:spLocks noGrp="1" noChangeArrowheads="1"/>
          </p:cNvSpPr>
          <p:nvPr>
            <p:ph type="dt" idx="1"/>
          </p:nvPr>
        </p:nvSpPr>
        <p:spPr bwMode="auto">
          <a:xfrm>
            <a:off x="388620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lvl1pPr algn="r">
              <a:defRPr sz="1200"/>
            </a:lvl1pPr>
          </a:lstStyle>
          <a:p>
            <a:pPr>
              <a:defRPr/>
            </a:pPr>
            <a:endParaRPr lang="en-US"/>
          </a:p>
        </p:txBody>
      </p:sp>
      <p:sp>
        <p:nvSpPr>
          <p:cNvPr id="25604" name="Rectangle 4"/>
          <p:cNvSpPr>
            <a:spLocks noChangeArrowheads="1" noTextEdit="1"/>
          </p:cNvSpPr>
          <p:nvPr>
            <p:ph type="sldImg" idx="2"/>
          </p:nvPr>
        </p:nvSpPr>
        <p:spPr bwMode="auto">
          <a:xfrm>
            <a:off x="1163638" y="681038"/>
            <a:ext cx="4530725" cy="33972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15988" y="4303713"/>
            <a:ext cx="5026025"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defRPr sz="1200"/>
            </a:lvl1pPr>
          </a:lstStyle>
          <a:p>
            <a:pPr>
              <a:defRPr/>
            </a:pPr>
            <a:endParaRPr lang="en-US"/>
          </a:p>
        </p:txBody>
      </p:sp>
      <p:sp>
        <p:nvSpPr>
          <p:cNvPr id="44039" name="Rectangle 7"/>
          <p:cNvSpPr>
            <a:spLocks noGrp="1" noChangeArrowheads="1"/>
          </p:cNvSpPr>
          <p:nvPr>
            <p:ph type="sldNum" sz="quarter" idx="5"/>
          </p:nvPr>
        </p:nvSpPr>
        <p:spPr bwMode="auto">
          <a:xfrm>
            <a:off x="3886200" y="8609013"/>
            <a:ext cx="2971800" cy="452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959" tIns="45479" rIns="90959" bIns="45479" numCol="1" anchor="b" anchorCtr="0" compatLnSpc="1">
            <a:prstTxWarp prst="textNoShape">
              <a:avLst/>
            </a:prstTxWarp>
          </a:bodyPr>
          <a:lstStyle>
            <a:lvl1pPr algn="r">
              <a:defRPr sz="1200"/>
            </a:lvl1pPr>
          </a:lstStyle>
          <a:p>
            <a:pPr>
              <a:defRPr/>
            </a:pPr>
            <a:fld id="{9C6842DF-5853-4BC2-97F7-851AEB72A376}" type="slidenum">
              <a:rPr lang="en-US"/>
              <a:pPr>
                <a:defRPr/>
              </a:pPr>
              <a:t>‹#›</a:t>
            </a:fld>
            <a:endParaRPr lang="en-US"/>
          </a:p>
        </p:txBody>
      </p:sp>
    </p:spTree>
    <p:extLst>
      <p:ext uri="{BB962C8B-B14F-4D97-AF65-F5344CB8AC3E}">
        <p14:creationId xmlns:p14="http://schemas.microsoft.com/office/powerpoint/2010/main" val="31186034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p:spPr>
        <p:txBody>
          <a:bodyPr/>
          <a:lstStyle/>
          <a:p>
            <a:endParaRPr lang="en-US" altLang="en-US" smtClean="0"/>
          </a:p>
        </p:txBody>
      </p:sp>
      <p:sp>
        <p:nvSpPr>
          <p:cNvPr id="26628"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A0E51C-D8D5-40CC-B109-CB72E33536A6}" type="slidenum">
              <a:rPr lang="en-US" altLang="en-US" smtClean="0"/>
              <a:pPr eaLnBrk="1" hangingPunct="1">
                <a:spcBef>
                  <a:spcPct val="0"/>
                </a:spcBef>
              </a:pPr>
              <a:t>8</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E4E93CA8-103B-404B-9E46-30C8894E5306}" type="slidenum">
              <a:rPr lang="en-US"/>
              <a:pPr>
                <a:defRPr/>
              </a:pPr>
              <a:t>‹#›</a:t>
            </a:fld>
            <a:endParaRPr lang="en-US"/>
          </a:p>
        </p:txBody>
      </p:sp>
    </p:spTree>
    <p:extLst>
      <p:ext uri="{BB962C8B-B14F-4D97-AF65-F5344CB8AC3E}">
        <p14:creationId xmlns:p14="http://schemas.microsoft.com/office/powerpoint/2010/main" val="173136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D0553D-C556-487C-AC29-E3CAD6A6855C}" type="slidenum">
              <a:rPr lang="en-US"/>
              <a:pPr>
                <a:defRPr/>
              </a:pPr>
              <a:t>‹#›</a:t>
            </a:fld>
            <a:endParaRPr lang="en-US"/>
          </a:p>
        </p:txBody>
      </p:sp>
    </p:spTree>
    <p:extLst>
      <p:ext uri="{BB962C8B-B14F-4D97-AF65-F5344CB8AC3E}">
        <p14:creationId xmlns:p14="http://schemas.microsoft.com/office/powerpoint/2010/main" val="2634139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C5C57089-562B-4630-A599-AD8C866B99ED}" type="slidenum">
              <a:rPr lang="en-US"/>
              <a:pPr>
                <a:defRPr/>
              </a:pPr>
              <a:t>‹#›</a:t>
            </a:fld>
            <a:endParaRPr lang="en-US"/>
          </a:p>
        </p:txBody>
      </p:sp>
    </p:spTree>
    <p:extLst>
      <p:ext uri="{BB962C8B-B14F-4D97-AF65-F5344CB8AC3E}">
        <p14:creationId xmlns:p14="http://schemas.microsoft.com/office/powerpoint/2010/main" val="1414593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57F9BEF-8894-4ADB-AEB4-AAE330EFD5CE}" type="slidenum">
              <a:rPr lang="en-US"/>
              <a:pPr>
                <a:defRPr/>
              </a:pPr>
              <a:t>‹#›</a:t>
            </a:fld>
            <a:endParaRPr lang="en-US"/>
          </a:p>
        </p:txBody>
      </p:sp>
    </p:spTree>
    <p:extLst>
      <p:ext uri="{BB962C8B-B14F-4D97-AF65-F5344CB8AC3E}">
        <p14:creationId xmlns:p14="http://schemas.microsoft.com/office/powerpoint/2010/main" val="3076274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750F95B-476F-4ED4-AD4E-AC602113EA89}" type="slidenum">
              <a:rPr lang="en-US"/>
              <a:pPr>
                <a:defRPr/>
              </a:pPr>
              <a:t>‹#›</a:t>
            </a:fld>
            <a:endParaRPr lang="en-US"/>
          </a:p>
        </p:txBody>
      </p:sp>
    </p:spTree>
    <p:extLst>
      <p:ext uri="{BB962C8B-B14F-4D97-AF65-F5344CB8AC3E}">
        <p14:creationId xmlns:p14="http://schemas.microsoft.com/office/powerpoint/2010/main" val="33069759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B0C6F173-4F2D-4EE4-9B52-6685C57069D1}" type="slidenum">
              <a:rPr lang="en-US"/>
              <a:pPr>
                <a:defRPr/>
              </a:pPr>
              <a:t>‹#›</a:t>
            </a:fld>
            <a:endParaRPr lang="en-US"/>
          </a:p>
        </p:txBody>
      </p:sp>
    </p:spTree>
    <p:extLst>
      <p:ext uri="{BB962C8B-B14F-4D97-AF65-F5344CB8AC3E}">
        <p14:creationId xmlns:p14="http://schemas.microsoft.com/office/powerpoint/2010/main" val="56009791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05AA2212-AB31-4D42-B1F8-B9B2B156FED0}" type="slidenum">
              <a:rPr lang="en-US"/>
              <a:pPr>
                <a:defRPr/>
              </a:pPr>
              <a:t>‹#›</a:t>
            </a:fld>
            <a:endParaRPr lang="en-US"/>
          </a:p>
        </p:txBody>
      </p:sp>
    </p:spTree>
    <p:extLst>
      <p:ext uri="{BB962C8B-B14F-4D97-AF65-F5344CB8AC3E}">
        <p14:creationId xmlns:p14="http://schemas.microsoft.com/office/powerpoint/2010/main" val="269356917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B3E164F-3CC7-4315-8AB2-13211AE66B6F}" type="slidenum">
              <a:rPr lang="en-US"/>
              <a:pPr>
                <a:defRPr/>
              </a:pPr>
              <a:t>‹#›</a:t>
            </a:fld>
            <a:endParaRPr lang="en-US"/>
          </a:p>
        </p:txBody>
      </p:sp>
    </p:spTree>
    <p:extLst>
      <p:ext uri="{BB962C8B-B14F-4D97-AF65-F5344CB8AC3E}">
        <p14:creationId xmlns:p14="http://schemas.microsoft.com/office/powerpoint/2010/main" val="72626534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EEDDC37-0FD9-4650-8E99-5BACB189E5BC}" type="slidenum">
              <a:rPr lang="en-US"/>
              <a:pPr>
                <a:defRPr/>
              </a:pPr>
              <a:t>‹#›</a:t>
            </a:fld>
            <a:endParaRPr lang="en-US"/>
          </a:p>
        </p:txBody>
      </p:sp>
    </p:spTree>
    <p:extLst>
      <p:ext uri="{BB962C8B-B14F-4D97-AF65-F5344CB8AC3E}">
        <p14:creationId xmlns:p14="http://schemas.microsoft.com/office/powerpoint/2010/main" val="206598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2D2C307-A5B1-468E-963A-1E0039CA44F1}" type="slidenum">
              <a:rPr lang="en-US"/>
              <a:pPr>
                <a:defRPr/>
              </a:pPr>
              <a:t>‹#›</a:t>
            </a:fld>
            <a:endParaRPr lang="en-US"/>
          </a:p>
        </p:txBody>
      </p:sp>
    </p:spTree>
    <p:extLst>
      <p:ext uri="{BB962C8B-B14F-4D97-AF65-F5344CB8AC3E}">
        <p14:creationId xmlns:p14="http://schemas.microsoft.com/office/powerpoint/2010/main" val="112030214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44877F26-AAC4-44E3-8998-0EF79B12BD93}" type="slidenum">
              <a:rPr lang="en-US"/>
              <a:pPr>
                <a:defRPr/>
              </a:pPr>
              <a:t>‹#›</a:t>
            </a:fld>
            <a:endParaRPr lang="en-US"/>
          </a:p>
        </p:txBody>
      </p:sp>
    </p:spTree>
    <p:extLst>
      <p:ext uri="{BB962C8B-B14F-4D97-AF65-F5344CB8AC3E}">
        <p14:creationId xmlns:p14="http://schemas.microsoft.com/office/powerpoint/2010/main" val="386079693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370C6244-663C-4885-8EB9-1821F536B46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6" r:id="rId1"/>
    <p:sldLayoutId id="2147483992" r:id="rId2"/>
    <p:sldLayoutId id="2147483997" r:id="rId3"/>
    <p:sldLayoutId id="2147483998" r:id="rId4"/>
    <p:sldLayoutId id="2147483999" r:id="rId5"/>
    <p:sldLayoutId id="2147484000" r:id="rId6"/>
    <p:sldLayoutId id="2147483993" r:id="rId7"/>
    <p:sldLayoutId id="2147484001" r:id="rId8"/>
    <p:sldLayoutId id="2147484002" r:id="rId9"/>
    <p:sldLayoutId id="2147483994" r:id="rId10"/>
    <p:sldLayoutId id="214748399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Spring 2014</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normAutofit fontScale="90000"/>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   Systematic Theology 2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(TH4)</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152400" y="2438400"/>
            <a:ext cx="88392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 typeface="Wingdings 3" pitchFamily="18" charset="2"/>
              <a:buNone/>
            </a:pPr>
            <a:r>
              <a:rPr lang="en-US" altLang="en-US" sz="4400" b="1">
                <a:latin typeface="Arial" charset="0"/>
                <a:cs typeface="Arial" charset="0"/>
              </a:rPr>
              <a:t>Doctrine of the Church</a:t>
            </a:r>
          </a:p>
          <a:p>
            <a:pPr algn="ctr" eaLnBrk="1" hangingPunct="1">
              <a:spcBef>
                <a:spcPct val="0"/>
              </a:spcBef>
              <a:buClrTx/>
              <a:buSzTx/>
              <a:buFontTx/>
              <a:buNone/>
            </a:pPr>
            <a:r>
              <a:rPr lang="en-US" altLang="en-US" sz="2800">
                <a:latin typeface="Arial" charset="0"/>
                <a:cs typeface="Arial" charset="0"/>
              </a:rPr>
              <a:t>May 22, 2014</a:t>
            </a:r>
          </a:p>
          <a:p>
            <a:pPr eaLnBrk="1" hangingPunct="1">
              <a:spcBef>
                <a:spcPct val="0"/>
              </a:spcBef>
              <a:buClrTx/>
              <a:buSzTx/>
              <a:buFontTx/>
              <a:buNone/>
            </a:pPr>
            <a:endParaRPr lang="en-US" altLang="en-US" sz="2400">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5775" y="152400"/>
            <a:ext cx="8318500" cy="6432550"/>
          </a:xfrm>
          <a:prstGeom prst="rect">
            <a:avLst/>
          </a:prstGeom>
        </p:spPr>
        <p:txBody>
          <a:bodyPr>
            <a:spAutoFit/>
          </a:bodyPr>
          <a:lstStyle/>
          <a:p>
            <a:pPr>
              <a:defRPr/>
            </a:pPr>
            <a:r>
              <a:rPr lang="en-US" sz="3200" dirty="0">
                <a:latin typeface="+mn-lt"/>
              </a:rPr>
              <a:t>	</a:t>
            </a:r>
            <a:r>
              <a:rPr lang="en-US" sz="3200" dirty="0">
                <a:latin typeface="Arial" panose="020B0604020202020204" pitchFamily="34" charset="0"/>
                <a:cs typeface="Arial" panose="020B0604020202020204" pitchFamily="34" charset="0"/>
              </a:rPr>
              <a:t>Then the eleven disciples went to Galilee, to the mountain where Jesus had told them to go.  </a:t>
            </a:r>
            <a:r>
              <a:rPr lang="en-US" sz="3200" baseline="30000" dirty="0">
                <a:latin typeface="Arial" panose="020B0604020202020204" pitchFamily="34" charset="0"/>
                <a:cs typeface="Arial" panose="020B0604020202020204" pitchFamily="34" charset="0"/>
              </a:rPr>
              <a:t>17 </a:t>
            </a:r>
            <a:r>
              <a:rPr lang="en-US" sz="3200" dirty="0">
                <a:latin typeface="Arial" panose="020B0604020202020204" pitchFamily="34" charset="0"/>
                <a:cs typeface="Arial" panose="020B0604020202020204" pitchFamily="34" charset="0"/>
              </a:rPr>
              <a:t>When they saw him, they worshiped him; but some doubted.  </a:t>
            </a:r>
            <a:r>
              <a:rPr lang="en-US" sz="3200" baseline="30000" dirty="0">
                <a:latin typeface="Arial" panose="020B0604020202020204" pitchFamily="34" charset="0"/>
                <a:cs typeface="Arial" panose="020B0604020202020204" pitchFamily="34" charset="0"/>
              </a:rPr>
              <a:t>18 </a:t>
            </a:r>
            <a:r>
              <a:rPr lang="en-US" sz="3200" dirty="0">
                <a:latin typeface="Arial" panose="020B0604020202020204" pitchFamily="34" charset="0"/>
                <a:cs typeface="Arial" panose="020B0604020202020204" pitchFamily="34" charset="0"/>
              </a:rPr>
              <a:t>Then Jesus came to them and said, “All authority in heaven and on earth has been given to me.  </a:t>
            </a:r>
            <a:r>
              <a:rPr lang="en-US" sz="3200" baseline="30000" dirty="0">
                <a:latin typeface="Arial" panose="020B0604020202020204" pitchFamily="34" charset="0"/>
                <a:cs typeface="Arial" panose="020B0604020202020204" pitchFamily="34" charset="0"/>
              </a:rPr>
              <a:t>19 </a:t>
            </a:r>
            <a:r>
              <a:rPr lang="en-US" sz="3200" dirty="0">
                <a:latin typeface="Arial" panose="020B0604020202020204" pitchFamily="34" charset="0"/>
                <a:cs typeface="Arial" panose="020B0604020202020204" pitchFamily="34" charset="0"/>
              </a:rPr>
              <a:t>Therefore go and make disciples of all nations, baptizing them in the name of the Father and of the Son and of the Holy Spirit, </a:t>
            </a:r>
            <a:r>
              <a:rPr lang="en-US" sz="3200" baseline="30000" dirty="0">
                <a:latin typeface="Arial" panose="020B0604020202020204" pitchFamily="34" charset="0"/>
                <a:cs typeface="Arial" panose="020B0604020202020204" pitchFamily="34" charset="0"/>
              </a:rPr>
              <a:t>20 </a:t>
            </a:r>
            <a:r>
              <a:rPr lang="en-US" sz="3200" dirty="0">
                <a:latin typeface="Arial" panose="020B0604020202020204" pitchFamily="34" charset="0"/>
                <a:cs typeface="Arial" panose="020B0604020202020204" pitchFamily="34" charset="0"/>
              </a:rPr>
              <a:t>and teaching them to obey everything I have commanded you. And surely I am with you always, to the very end of the age.” </a:t>
            </a:r>
            <a:r>
              <a:rPr lang="en-US" sz="26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Matthew 28:16-20</a:t>
            </a:r>
            <a:endParaRPr lang="en-US" sz="3200" dirty="0">
              <a:latin typeface="Arial" panose="020B0604020202020204" pitchFamily="34" charset="0"/>
              <a:cs typeface="Arial" panose="020B0604020202020204" pitchFamily="34"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19459"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19460" name="TextBox 2"/>
          <p:cNvSpPr txBox="1">
            <a:spLocks noChangeArrowheads="1"/>
          </p:cNvSpPr>
          <p:nvPr/>
        </p:nvSpPr>
        <p:spPr bwMode="auto">
          <a:xfrm>
            <a:off x="152400" y="665163"/>
            <a:ext cx="8839200" cy="584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914400" indent="-45720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371600" indent="-4572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914400" indent="-4572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286000" indent="-4572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743200" indent="-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3200400" indent="-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657600" indent="-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4114800" indent="-4572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 typeface="Wingdings" pitchFamily="2" charset="2"/>
              <a:buChar char="Ø"/>
            </a:pPr>
            <a:r>
              <a:rPr lang="en-US" altLang="en-US" sz="3200">
                <a:latin typeface="Arial" charset="0"/>
                <a:cs typeface="Arial" charset="0"/>
              </a:rPr>
              <a:t>The Universal Church, vs the Local Church.</a:t>
            </a:r>
          </a:p>
          <a:p>
            <a:pPr lvl="3" eaLnBrk="1" hangingPunct="1">
              <a:spcBef>
                <a:spcPct val="0"/>
              </a:spcBef>
              <a:buClrTx/>
              <a:buFont typeface="Wingdings" pitchFamily="2" charset="2"/>
              <a:buChar char="Ø"/>
            </a:pPr>
            <a:r>
              <a:rPr lang="en-US" altLang="en-US" sz="2800">
                <a:latin typeface="Arial" charset="0"/>
                <a:cs typeface="Arial" charset="0"/>
              </a:rPr>
              <a:t>The Church, in all it’s manifestations, is part of the Body which is called forth by Jesus.</a:t>
            </a:r>
            <a:endParaRPr lang="en-US" altLang="en-US" sz="3200">
              <a:latin typeface="Arial" charset="0"/>
              <a:cs typeface="Arial" charset="0"/>
            </a:endParaRPr>
          </a:p>
          <a:p>
            <a:pPr eaLnBrk="1" hangingPunct="1">
              <a:spcBef>
                <a:spcPct val="0"/>
              </a:spcBef>
              <a:buClrTx/>
              <a:buSzTx/>
              <a:buFont typeface="Wingdings" pitchFamily="2" charset="2"/>
              <a:buChar char="Ø"/>
            </a:pPr>
            <a:r>
              <a:rPr lang="en-US" altLang="en-US" sz="3200">
                <a:latin typeface="Arial" charset="0"/>
                <a:cs typeface="Arial" charset="0"/>
              </a:rPr>
              <a:t>Purpose of the Church</a:t>
            </a:r>
            <a:endParaRPr lang="en-US" altLang="en-US" sz="2800">
              <a:latin typeface="Arial" charset="0"/>
              <a:cs typeface="Arial" charset="0"/>
            </a:endParaRPr>
          </a:p>
          <a:p>
            <a:pPr lvl="1" eaLnBrk="1" hangingPunct="1">
              <a:spcBef>
                <a:spcPct val="0"/>
              </a:spcBef>
              <a:buClrTx/>
              <a:buFont typeface="Wingdings" pitchFamily="2" charset="2"/>
              <a:buChar char="Ø"/>
            </a:pPr>
            <a:r>
              <a:rPr lang="en-US" altLang="en-US" sz="2800">
                <a:latin typeface="Arial" charset="0"/>
                <a:cs typeface="Arial" charset="0"/>
              </a:rPr>
              <a:t>To share the Good News, making disciples for Jesus: the Great Commission – Mt. 28:19-20</a:t>
            </a:r>
          </a:p>
          <a:p>
            <a:pPr lvl="1" eaLnBrk="1" hangingPunct="1">
              <a:spcBef>
                <a:spcPct val="0"/>
              </a:spcBef>
              <a:buClrTx/>
              <a:buFont typeface="Wingdings" pitchFamily="2" charset="2"/>
              <a:buChar char="Ø"/>
            </a:pPr>
            <a:r>
              <a:rPr lang="en-US" altLang="en-US" sz="2800">
                <a:latin typeface="Arial" charset="0"/>
                <a:cs typeface="Arial" charset="0"/>
              </a:rPr>
              <a:t>To bring Glory to God – 1 Cor. 10:31</a:t>
            </a:r>
          </a:p>
          <a:p>
            <a:pPr lvl="2" eaLnBrk="1" hangingPunct="1">
              <a:spcBef>
                <a:spcPct val="0"/>
              </a:spcBef>
              <a:buClrTx/>
              <a:buSzTx/>
              <a:buFont typeface="Wingdings" pitchFamily="2" charset="2"/>
              <a:buChar char="Ø"/>
            </a:pPr>
            <a:r>
              <a:rPr lang="en-US" altLang="en-US" sz="2800">
                <a:latin typeface="Arial" charset="0"/>
                <a:cs typeface="Arial" charset="0"/>
              </a:rPr>
              <a:t>Worship (including the Sacraments)</a:t>
            </a:r>
          </a:p>
          <a:p>
            <a:pPr lvl="2" eaLnBrk="1" hangingPunct="1">
              <a:spcBef>
                <a:spcPct val="0"/>
              </a:spcBef>
              <a:buClrTx/>
              <a:buSzTx/>
              <a:buFont typeface="Wingdings" pitchFamily="2" charset="2"/>
              <a:buChar char="Ø"/>
            </a:pPr>
            <a:r>
              <a:rPr lang="en-US" altLang="en-US" sz="2800">
                <a:latin typeface="Arial" charset="0"/>
                <a:cs typeface="Arial" charset="0"/>
              </a:rPr>
              <a:t>Instruction</a:t>
            </a:r>
          </a:p>
          <a:p>
            <a:pPr lvl="2" eaLnBrk="1" hangingPunct="1">
              <a:spcBef>
                <a:spcPct val="0"/>
              </a:spcBef>
              <a:buClrTx/>
              <a:buSzTx/>
              <a:buFont typeface="Wingdings" pitchFamily="2" charset="2"/>
              <a:buChar char="Ø"/>
            </a:pPr>
            <a:r>
              <a:rPr lang="en-US" altLang="en-US" sz="2800">
                <a:latin typeface="Arial" charset="0"/>
                <a:cs typeface="Arial" charset="0"/>
              </a:rPr>
              <a:t>Fellowship</a:t>
            </a:r>
          </a:p>
          <a:p>
            <a:pPr lvl="2" eaLnBrk="1" hangingPunct="1">
              <a:spcBef>
                <a:spcPct val="0"/>
              </a:spcBef>
              <a:buClrTx/>
              <a:buSzTx/>
              <a:buFont typeface="Wingdings" pitchFamily="2" charset="2"/>
              <a:buChar char="Ø"/>
            </a:pPr>
            <a:r>
              <a:rPr lang="en-US" altLang="en-US" sz="2800">
                <a:latin typeface="Arial" charset="0"/>
                <a:cs typeface="Arial" charset="0"/>
              </a:rPr>
              <a:t>Service</a:t>
            </a:r>
          </a:p>
          <a:p>
            <a:pPr eaLnBrk="1" hangingPunct="1">
              <a:spcBef>
                <a:spcPct val="0"/>
              </a:spcBef>
              <a:buClrTx/>
              <a:buSzTx/>
              <a:buFont typeface="Wingdings" pitchFamily="2" charset="2"/>
              <a:buChar char="Ø"/>
            </a:pPr>
            <a:r>
              <a:rPr lang="en-US" altLang="en-US" sz="3000">
                <a:latin typeface="Arial" charset="0"/>
                <a:cs typeface="Arial" charset="0"/>
              </a:rPr>
              <a:t>Structure and authority in the Church</a:t>
            </a:r>
          </a:p>
          <a:p>
            <a:pPr lvl="4" eaLnBrk="1" hangingPunct="1">
              <a:spcBef>
                <a:spcPct val="0"/>
              </a:spcBef>
              <a:buClrTx/>
              <a:buFont typeface="Wingdings" pitchFamily="2" charset="2"/>
              <a:buChar char="Ø"/>
            </a:pPr>
            <a:r>
              <a:rPr lang="en-US" altLang="en-US" sz="2800">
                <a:latin typeface="Arial" charset="0"/>
                <a:cs typeface="Arial" charset="0"/>
              </a:rPr>
              <a:t>Episcopal; Presbyterian; Congregational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9460">
                                            <p:txEl>
                                              <p:pRg st="4" end="4"/>
                                            </p:txEl>
                                          </p:spTgt>
                                        </p:tgtEl>
                                        <p:attrNameLst>
                                          <p:attrName>style.visibility</p:attrName>
                                        </p:attrNameLst>
                                      </p:cBhvr>
                                      <p:to>
                                        <p:strVal val="visible"/>
                                      </p:to>
                                    </p:set>
                                    <p:animEffect transition="in" filter="fade">
                                      <p:cBhvr>
                                        <p:cTn id="7" dur="1000"/>
                                        <p:tgtEl>
                                          <p:spTgt spid="19460">
                                            <p:txEl>
                                              <p:pRg st="4" end="4"/>
                                            </p:txEl>
                                          </p:spTgt>
                                        </p:tgtEl>
                                      </p:cBhvr>
                                    </p:animEffect>
                                    <p:anim calcmode="lin" valueType="num">
                                      <p:cBhvr>
                                        <p:cTn id="8" dur="1000" fill="hold"/>
                                        <p:tgtEl>
                                          <p:spTgt spid="19460">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19460">
                                            <p:txEl>
                                              <p:pRg st="4" end="4"/>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9460">
                                            <p:txEl>
                                              <p:pRg st="5" end="5"/>
                                            </p:txEl>
                                          </p:spTgt>
                                        </p:tgtEl>
                                        <p:attrNameLst>
                                          <p:attrName>style.visibility</p:attrName>
                                        </p:attrNameLst>
                                      </p:cBhvr>
                                      <p:to>
                                        <p:strVal val="visible"/>
                                      </p:to>
                                    </p:set>
                                    <p:animEffect transition="in" filter="fade">
                                      <p:cBhvr>
                                        <p:cTn id="12" dur="1000"/>
                                        <p:tgtEl>
                                          <p:spTgt spid="19460">
                                            <p:txEl>
                                              <p:pRg st="5" end="5"/>
                                            </p:txEl>
                                          </p:spTgt>
                                        </p:tgtEl>
                                      </p:cBhvr>
                                    </p:animEffect>
                                    <p:anim calcmode="lin" valueType="num">
                                      <p:cBhvr>
                                        <p:cTn id="13" dur="1000" fill="hold"/>
                                        <p:tgtEl>
                                          <p:spTgt spid="19460">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19460">
                                            <p:txEl>
                                              <p:pRg st="5" end="5"/>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9460">
                                            <p:txEl>
                                              <p:pRg st="6" end="6"/>
                                            </p:txEl>
                                          </p:spTgt>
                                        </p:tgtEl>
                                        <p:attrNameLst>
                                          <p:attrName>style.visibility</p:attrName>
                                        </p:attrNameLst>
                                      </p:cBhvr>
                                      <p:to>
                                        <p:strVal val="visible"/>
                                      </p:to>
                                    </p:set>
                                    <p:animEffect transition="in" filter="fade">
                                      <p:cBhvr>
                                        <p:cTn id="17" dur="1000"/>
                                        <p:tgtEl>
                                          <p:spTgt spid="19460">
                                            <p:txEl>
                                              <p:pRg st="6" end="6"/>
                                            </p:txEl>
                                          </p:spTgt>
                                        </p:tgtEl>
                                      </p:cBhvr>
                                    </p:animEffect>
                                    <p:anim calcmode="lin" valueType="num">
                                      <p:cBhvr>
                                        <p:cTn id="18" dur="1000" fill="hold"/>
                                        <p:tgtEl>
                                          <p:spTgt spid="19460">
                                            <p:txEl>
                                              <p:pRg st="6" end="6"/>
                                            </p:txEl>
                                          </p:spTgt>
                                        </p:tgtEl>
                                        <p:attrNameLst>
                                          <p:attrName>ppt_x</p:attrName>
                                        </p:attrNameLst>
                                      </p:cBhvr>
                                      <p:tavLst>
                                        <p:tav tm="0">
                                          <p:val>
                                            <p:strVal val="#ppt_x"/>
                                          </p:val>
                                        </p:tav>
                                        <p:tav tm="100000">
                                          <p:val>
                                            <p:strVal val="#ppt_x"/>
                                          </p:val>
                                        </p:tav>
                                      </p:tavLst>
                                    </p:anim>
                                    <p:anim calcmode="lin" valueType="num">
                                      <p:cBhvr>
                                        <p:cTn id="19" dur="1000" fill="hold"/>
                                        <p:tgtEl>
                                          <p:spTgt spid="19460">
                                            <p:txEl>
                                              <p:pRg st="6" end="6"/>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9460">
                                            <p:txEl>
                                              <p:pRg st="7" end="7"/>
                                            </p:txEl>
                                          </p:spTgt>
                                        </p:tgtEl>
                                        <p:attrNameLst>
                                          <p:attrName>style.visibility</p:attrName>
                                        </p:attrNameLst>
                                      </p:cBhvr>
                                      <p:to>
                                        <p:strVal val="visible"/>
                                      </p:to>
                                    </p:set>
                                    <p:animEffect transition="in" filter="fade">
                                      <p:cBhvr>
                                        <p:cTn id="22" dur="1000"/>
                                        <p:tgtEl>
                                          <p:spTgt spid="19460">
                                            <p:txEl>
                                              <p:pRg st="7" end="7"/>
                                            </p:txEl>
                                          </p:spTgt>
                                        </p:tgtEl>
                                      </p:cBhvr>
                                    </p:animEffect>
                                    <p:anim calcmode="lin" valueType="num">
                                      <p:cBhvr>
                                        <p:cTn id="23" dur="1000" fill="hold"/>
                                        <p:tgtEl>
                                          <p:spTgt spid="19460">
                                            <p:txEl>
                                              <p:pRg st="7" end="7"/>
                                            </p:txEl>
                                          </p:spTgt>
                                        </p:tgtEl>
                                        <p:attrNameLst>
                                          <p:attrName>ppt_x</p:attrName>
                                        </p:attrNameLst>
                                      </p:cBhvr>
                                      <p:tavLst>
                                        <p:tav tm="0">
                                          <p:val>
                                            <p:strVal val="#ppt_x"/>
                                          </p:val>
                                        </p:tav>
                                        <p:tav tm="100000">
                                          <p:val>
                                            <p:strVal val="#ppt_x"/>
                                          </p:val>
                                        </p:tav>
                                      </p:tavLst>
                                    </p:anim>
                                    <p:anim calcmode="lin" valueType="num">
                                      <p:cBhvr>
                                        <p:cTn id="24" dur="1000" fill="hold"/>
                                        <p:tgtEl>
                                          <p:spTgt spid="19460">
                                            <p:txEl>
                                              <p:pRg st="7" end="7"/>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9460">
                                            <p:txEl>
                                              <p:pRg st="8" end="8"/>
                                            </p:txEl>
                                          </p:spTgt>
                                        </p:tgtEl>
                                        <p:attrNameLst>
                                          <p:attrName>style.visibility</p:attrName>
                                        </p:attrNameLst>
                                      </p:cBhvr>
                                      <p:to>
                                        <p:strVal val="visible"/>
                                      </p:to>
                                    </p:set>
                                    <p:animEffect transition="in" filter="fade">
                                      <p:cBhvr>
                                        <p:cTn id="27" dur="1000"/>
                                        <p:tgtEl>
                                          <p:spTgt spid="19460">
                                            <p:txEl>
                                              <p:pRg st="8" end="8"/>
                                            </p:txEl>
                                          </p:spTgt>
                                        </p:tgtEl>
                                      </p:cBhvr>
                                    </p:animEffect>
                                    <p:anim calcmode="lin" valueType="num">
                                      <p:cBhvr>
                                        <p:cTn id="28" dur="1000" fill="hold"/>
                                        <p:tgtEl>
                                          <p:spTgt spid="19460">
                                            <p:txEl>
                                              <p:pRg st="8" end="8"/>
                                            </p:txEl>
                                          </p:spTgt>
                                        </p:tgtEl>
                                        <p:attrNameLst>
                                          <p:attrName>ppt_x</p:attrName>
                                        </p:attrNameLst>
                                      </p:cBhvr>
                                      <p:tavLst>
                                        <p:tav tm="0">
                                          <p:val>
                                            <p:strVal val="#ppt_x"/>
                                          </p:val>
                                        </p:tav>
                                        <p:tav tm="100000">
                                          <p:val>
                                            <p:strVal val="#ppt_x"/>
                                          </p:val>
                                        </p:tav>
                                      </p:tavLst>
                                    </p:anim>
                                    <p:anim calcmode="lin" valueType="num">
                                      <p:cBhvr>
                                        <p:cTn id="29" dur="1000" fill="hold"/>
                                        <p:tgtEl>
                                          <p:spTgt spid="19460">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42" presetClass="entr" presetSubtype="0" fill="hold" nodeType="clickEffect">
                                  <p:stCondLst>
                                    <p:cond delay="0"/>
                                  </p:stCondLst>
                                  <p:childTnLst>
                                    <p:set>
                                      <p:cBhvr>
                                        <p:cTn id="33" dur="1" fill="hold">
                                          <p:stCondLst>
                                            <p:cond delay="0"/>
                                          </p:stCondLst>
                                        </p:cTn>
                                        <p:tgtEl>
                                          <p:spTgt spid="19460">
                                            <p:txEl>
                                              <p:pRg st="9" end="9"/>
                                            </p:txEl>
                                          </p:spTgt>
                                        </p:tgtEl>
                                        <p:attrNameLst>
                                          <p:attrName>style.visibility</p:attrName>
                                        </p:attrNameLst>
                                      </p:cBhvr>
                                      <p:to>
                                        <p:strVal val="visible"/>
                                      </p:to>
                                    </p:set>
                                    <p:animEffect transition="in" filter="fade">
                                      <p:cBhvr>
                                        <p:cTn id="34" dur="1000"/>
                                        <p:tgtEl>
                                          <p:spTgt spid="19460">
                                            <p:txEl>
                                              <p:pRg st="9" end="9"/>
                                            </p:txEl>
                                          </p:spTgt>
                                        </p:tgtEl>
                                      </p:cBhvr>
                                    </p:animEffect>
                                    <p:anim calcmode="lin" valueType="num">
                                      <p:cBhvr>
                                        <p:cTn id="35" dur="1000" fill="hold"/>
                                        <p:tgtEl>
                                          <p:spTgt spid="19460">
                                            <p:txEl>
                                              <p:pRg st="9" end="9"/>
                                            </p:txEl>
                                          </p:spTgt>
                                        </p:tgtEl>
                                        <p:attrNameLst>
                                          <p:attrName>ppt_x</p:attrName>
                                        </p:attrNameLst>
                                      </p:cBhvr>
                                      <p:tavLst>
                                        <p:tav tm="0">
                                          <p:val>
                                            <p:strVal val="#ppt_x"/>
                                          </p:val>
                                        </p:tav>
                                        <p:tav tm="100000">
                                          <p:val>
                                            <p:strVal val="#ppt_x"/>
                                          </p:val>
                                        </p:tav>
                                      </p:tavLst>
                                    </p:anim>
                                    <p:anim calcmode="lin" valueType="num">
                                      <p:cBhvr>
                                        <p:cTn id="36" dur="1000" fill="hold"/>
                                        <p:tgtEl>
                                          <p:spTgt spid="19460">
                                            <p:txEl>
                                              <p:pRg st="9" end="9"/>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9460">
                                            <p:txEl>
                                              <p:pRg st="10" end="10"/>
                                            </p:txEl>
                                          </p:spTgt>
                                        </p:tgtEl>
                                        <p:attrNameLst>
                                          <p:attrName>style.visibility</p:attrName>
                                        </p:attrNameLst>
                                      </p:cBhvr>
                                      <p:to>
                                        <p:strVal val="visible"/>
                                      </p:to>
                                    </p:set>
                                    <p:animEffect transition="in" filter="fade">
                                      <p:cBhvr>
                                        <p:cTn id="39" dur="1000"/>
                                        <p:tgtEl>
                                          <p:spTgt spid="19460">
                                            <p:txEl>
                                              <p:pRg st="10" end="10"/>
                                            </p:txEl>
                                          </p:spTgt>
                                        </p:tgtEl>
                                      </p:cBhvr>
                                    </p:animEffect>
                                    <p:anim calcmode="lin" valueType="num">
                                      <p:cBhvr>
                                        <p:cTn id="40" dur="1000" fill="hold"/>
                                        <p:tgtEl>
                                          <p:spTgt spid="19460">
                                            <p:txEl>
                                              <p:pRg st="10" end="10"/>
                                            </p:txEl>
                                          </p:spTgt>
                                        </p:tgtEl>
                                        <p:attrNameLst>
                                          <p:attrName>ppt_x</p:attrName>
                                        </p:attrNameLst>
                                      </p:cBhvr>
                                      <p:tavLst>
                                        <p:tav tm="0">
                                          <p:val>
                                            <p:strVal val="#ppt_x"/>
                                          </p:val>
                                        </p:tav>
                                        <p:tav tm="100000">
                                          <p:val>
                                            <p:strVal val="#ppt_x"/>
                                          </p:val>
                                        </p:tav>
                                      </p:tavLst>
                                    </p:anim>
                                    <p:anim calcmode="lin" valueType="num">
                                      <p:cBhvr>
                                        <p:cTn id="41" dur="1000" fill="hold"/>
                                        <p:tgtEl>
                                          <p:spTgt spid="19460">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20483"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3" name="TextBox 2"/>
          <p:cNvSpPr txBox="1"/>
          <p:nvPr/>
        </p:nvSpPr>
        <p:spPr>
          <a:xfrm>
            <a:off x="152400" y="665163"/>
            <a:ext cx="8839200" cy="2368550"/>
          </a:xfrm>
          <a:prstGeom prst="rect">
            <a:avLst/>
          </a:prstGeom>
          <a:noFill/>
        </p:spPr>
        <p:txBody>
          <a:bodyPr>
            <a:spAutoFit/>
          </a:bodyPr>
          <a:lstStyle/>
          <a:p>
            <a:pPr marL="457200" indent="-457200">
              <a:buFont typeface="Wingdings" panose="05000000000000000000" pitchFamily="2" charset="2"/>
              <a:buChar char="Ø"/>
              <a:defRPr/>
            </a:pPr>
            <a:r>
              <a:rPr lang="en-US" sz="4000" dirty="0">
                <a:latin typeface="Arial" panose="020B0604020202020204" pitchFamily="34" charset="0"/>
                <a:cs typeface="Arial" panose="020B0604020202020204" pitchFamily="34" charset="0"/>
              </a:rPr>
              <a:t>The Creation of the Church</a:t>
            </a:r>
          </a:p>
          <a:p>
            <a:pPr marL="914400" lvl="1" indent="-457200">
              <a:buFont typeface="Wingdings" panose="05000000000000000000" pitchFamily="2" charset="2"/>
              <a:buChar char="Ø"/>
              <a:defRPr/>
            </a:pPr>
            <a:r>
              <a:rPr lang="en-US" sz="3600" dirty="0">
                <a:latin typeface="Arial" panose="020B0604020202020204" pitchFamily="34" charset="0"/>
                <a:cs typeface="Arial" panose="020B0604020202020204" pitchFamily="34" charset="0"/>
              </a:rPr>
              <a:t>In the call of Abram</a:t>
            </a:r>
          </a:p>
          <a:p>
            <a:pPr marL="914400" lvl="1" indent="-457200">
              <a:buFont typeface="Wingdings" panose="05000000000000000000" pitchFamily="2" charset="2"/>
              <a:buChar char="Ø"/>
              <a:defRPr/>
            </a:pPr>
            <a:r>
              <a:rPr lang="en-US" sz="3600" dirty="0">
                <a:latin typeface="Arial" panose="020B0604020202020204" pitchFamily="34" charset="0"/>
                <a:cs typeface="Arial" panose="020B0604020202020204" pitchFamily="34" charset="0"/>
              </a:rPr>
              <a:t>At the Day of Pentecost</a:t>
            </a:r>
          </a:p>
          <a:p>
            <a:pPr lvl="1">
              <a:defRPr/>
            </a:pPr>
            <a:endParaRPr lang="en-US" sz="36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52400"/>
            <a:ext cx="8839200" cy="6002338"/>
          </a:xfrm>
          <a:prstGeom prst="rect">
            <a:avLst/>
          </a:prstGeom>
        </p:spPr>
        <p:txBody>
          <a:bodyPr>
            <a:spAutoFit/>
          </a:bodyPr>
          <a:lstStyle/>
          <a:p>
            <a:pPr>
              <a:defRPr/>
            </a:pPr>
            <a:r>
              <a:rPr lang="en-US" sz="2200" dirty="0">
                <a:latin typeface="+mn-lt"/>
              </a:rPr>
              <a:t>	</a:t>
            </a:r>
            <a:r>
              <a:rPr lang="en-US" sz="3200" dirty="0">
                <a:latin typeface="Arial" panose="020B0604020202020204" pitchFamily="34" charset="0"/>
                <a:cs typeface="Arial" panose="020B0604020202020204" pitchFamily="34" charset="0"/>
              </a:rPr>
              <a:t>When the day of Pentecost came, they were all together in one place.  </a:t>
            </a:r>
            <a:r>
              <a:rPr lang="en-US" sz="3200" baseline="30000" dirty="0">
                <a:latin typeface="Arial" panose="020B0604020202020204" pitchFamily="34" charset="0"/>
                <a:cs typeface="Arial" panose="020B0604020202020204" pitchFamily="34" charset="0"/>
              </a:rPr>
              <a:t>2 </a:t>
            </a:r>
            <a:r>
              <a:rPr lang="en-US" sz="3200" dirty="0">
                <a:latin typeface="Arial" panose="020B0604020202020204" pitchFamily="34" charset="0"/>
                <a:cs typeface="Arial" panose="020B0604020202020204" pitchFamily="34" charset="0"/>
              </a:rPr>
              <a:t>Suddenly a sound like the blowing of a violent wind came from heaven and filled the whole house where they were sitting. </a:t>
            </a:r>
            <a:r>
              <a:rPr lang="en-US" sz="3200" baseline="30000" dirty="0">
                <a:latin typeface="Arial" panose="020B0604020202020204" pitchFamily="34" charset="0"/>
                <a:cs typeface="Arial" panose="020B0604020202020204" pitchFamily="34" charset="0"/>
              </a:rPr>
              <a:t>3 </a:t>
            </a:r>
            <a:r>
              <a:rPr lang="en-US" sz="3200" dirty="0">
                <a:latin typeface="Arial" panose="020B0604020202020204" pitchFamily="34" charset="0"/>
                <a:cs typeface="Arial" panose="020B0604020202020204" pitchFamily="34" charset="0"/>
              </a:rPr>
              <a:t>They saw what seemed to be tongues of fire that separated and came to rest on each of them.  </a:t>
            </a:r>
            <a:r>
              <a:rPr lang="en-US" sz="3200" baseline="30000" dirty="0">
                <a:latin typeface="Arial" panose="020B0604020202020204" pitchFamily="34" charset="0"/>
                <a:cs typeface="Arial" panose="020B0604020202020204" pitchFamily="34" charset="0"/>
              </a:rPr>
              <a:t>4 </a:t>
            </a:r>
            <a:r>
              <a:rPr lang="en-US" sz="3200" dirty="0">
                <a:latin typeface="Arial" panose="020B0604020202020204" pitchFamily="34" charset="0"/>
                <a:cs typeface="Arial" panose="020B0604020202020204" pitchFamily="34" charset="0"/>
              </a:rPr>
              <a:t>All of them were filled with the Holy Spirit and began to speak in other tongues as the Spirit enabled them.</a:t>
            </a:r>
          </a:p>
          <a:p>
            <a:pPr>
              <a:defRPr/>
            </a:pPr>
            <a:r>
              <a:rPr lang="en-US" sz="3200" dirty="0">
                <a:latin typeface="Arial" panose="020B0604020202020204" pitchFamily="34" charset="0"/>
                <a:cs typeface="Arial" panose="020B0604020202020204" pitchFamily="34" charset="0"/>
              </a:rPr>
              <a:t>	</a:t>
            </a:r>
            <a:r>
              <a:rPr lang="en-US" sz="3200" baseline="30000" dirty="0">
                <a:latin typeface="Arial" panose="020B0604020202020204" pitchFamily="34" charset="0"/>
                <a:cs typeface="Arial" panose="020B0604020202020204" pitchFamily="34" charset="0"/>
              </a:rPr>
              <a:t>5 </a:t>
            </a:r>
            <a:r>
              <a:rPr lang="en-US" sz="3200" dirty="0">
                <a:latin typeface="Arial" panose="020B0604020202020204" pitchFamily="34" charset="0"/>
                <a:cs typeface="Arial" panose="020B0604020202020204" pitchFamily="34" charset="0"/>
              </a:rPr>
              <a:t>Now there were staying in Jerusalem God-fearing Jews from every nation under heaven. 					Acts 2:1-5</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93700" y="49213"/>
            <a:ext cx="8386763" cy="7078662"/>
          </a:xfrm>
          <a:prstGeom prst="rect">
            <a:avLst/>
          </a:prstGeom>
        </p:spPr>
        <p:txBody>
          <a:bodyPr>
            <a:spAutoFit/>
          </a:bodyPr>
          <a:lstStyle/>
          <a:p>
            <a:pPr>
              <a:defRPr/>
            </a:pPr>
            <a:r>
              <a:rPr lang="en-US" sz="2600" dirty="0">
                <a:latin typeface="Arial" panose="020B0604020202020204" pitchFamily="34" charset="0"/>
                <a:cs typeface="Arial" panose="020B0604020202020204" pitchFamily="34" charset="0"/>
              </a:rPr>
              <a:t>	</a:t>
            </a:r>
            <a:r>
              <a:rPr lang="en-US" sz="2500" dirty="0">
                <a:latin typeface="Arial" panose="020B0604020202020204" pitchFamily="34" charset="0"/>
                <a:cs typeface="Arial" panose="020B0604020202020204" pitchFamily="34" charset="0"/>
              </a:rPr>
              <a:t>With many other words he warned them; and he pleaded with them, “Save yourselves from this corrupt generation.”  </a:t>
            </a:r>
            <a:r>
              <a:rPr lang="en-US" sz="2500" baseline="30000" dirty="0">
                <a:latin typeface="Arial" panose="020B0604020202020204" pitchFamily="34" charset="0"/>
                <a:cs typeface="Arial" panose="020B0604020202020204" pitchFamily="34" charset="0"/>
              </a:rPr>
              <a:t>41</a:t>
            </a:r>
            <a:r>
              <a:rPr lang="en-US" sz="2500" dirty="0">
                <a:latin typeface="Arial" panose="020B0604020202020204" pitchFamily="34" charset="0"/>
                <a:cs typeface="Arial" panose="020B0604020202020204" pitchFamily="34" charset="0"/>
              </a:rPr>
              <a:t> Those who accepted his message were baptized, and about three thousand were added to their number that day.</a:t>
            </a:r>
          </a:p>
          <a:p>
            <a:pPr>
              <a:defRPr/>
            </a:pPr>
            <a:r>
              <a:rPr lang="en-US" sz="2500" dirty="0">
                <a:latin typeface="Arial" panose="020B0604020202020204" pitchFamily="34" charset="0"/>
                <a:cs typeface="Arial" panose="020B0604020202020204" pitchFamily="34" charset="0"/>
              </a:rPr>
              <a:t>	</a:t>
            </a:r>
            <a:r>
              <a:rPr lang="en-US" sz="2500" baseline="30000" dirty="0">
                <a:latin typeface="Arial" panose="020B0604020202020204" pitchFamily="34" charset="0"/>
                <a:cs typeface="Arial" panose="020B0604020202020204" pitchFamily="34" charset="0"/>
              </a:rPr>
              <a:t>42 </a:t>
            </a:r>
            <a:r>
              <a:rPr lang="en-US" sz="2500" dirty="0">
                <a:latin typeface="Arial" panose="020B0604020202020204" pitchFamily="34" charset="0"/>
                <a:cs typeface="Arial" panose="020B0604020202020204" pitchFamily="34" charset="0"/>
              </a:rPr>
              <a:t>They devoted themselves to the apostles’ teaching and to fellowship, to the breaking of bread and to prayer.  </a:t>
            </a:r>
            <a:r>
              <a:rPr lang="en-US" sz="2500" baseline="30000" dirty="0">
                <a:latin typeface="Arial" panose="020B0604020202020204" pitchFamily="34" charset="0"/>
                <a:cs typeface="Arial" panose="020B0604020202020204" pitchFamily="34" charset="0"/>
              </a:rPr>
              <a:t>43 </a:t>
            </a:r>
            <a:r>
              <a:rPr lang="en-US" sz="2500" dirty="0">
                <a:latin typeface="Arial" panose="020B0604020202020204" pitchFamily="34" charset="0"/>
                <a:cs typeface="Arial" panose="020B0604020202020204" pitchFamily="34" charset="0"/>
              </a:rPr>
              <a:t>Everyone was filled with awe at the many wonders and signs performed by the apostles.  </a:t>
            </a:r>
            <a:r>
              <a:rPr lang="en-US" sz="2500" baseline="30000" dirty="0">
                <a:latin typeface="Arial" panose="020B0604020202020204" pitchFamily="34" charset="0"/>
                <a:cs typeface="Arial" panose="020B0604020202020204" pitchFamily="34" charset="0"/>
              </a:rPr>
              <a:t>44 </a:t>
            </a:r>
            <a:r>
              <a:rPr lang="en-US" sz="2500" dirty="0">
                <a:latin typeface="Arial" panose="020B0604020202020204" pitchFamily="34" charset="0"/>
                <a:cs typeface="Arial" panose="020B0604020202020204" pitchFamily="34" charset="0"/>
              </a:rPr>
              <a:t>All the believers were together and had everything in common.  </a:t>
            </a:r>
            <a:r>
              <a:rPr lang="en-US" sz="2500" baseline="30000" dirty="0">
                <a:latin typeface="Arial" panose="020B0604020202020204" pitchFamily="34" charset="0"/>
                <a:cs typeface="Arial" panose="020B0604020202020204" pitchFamily="34" charset="0"/>
              </a:rPr>
              <a:t>45</a:t>
            </a:r>
            <a:r>
              <a:rPr lang="en-US" sz="2500" dirty="0">
                <a:latin typeface="Arial" panose="020B0604020202020204" pitchFamily="34" charset="0"/>
                <a:cs typeface="Arial" panose="020B0604020202020204" pitchFamily="34" charset="0"/>
              </a:rPr>
              <a:t> They sold property and possessions to give to anyone who had need.  </a:t>
            </a:r>
            <a:r>
              <a:rPr lang="en-US" sz="2500" baseline="30000" dirty="0">
                <a:latin typeface="Arial" panose="020B0604020202020204" pitchFamily="34" charset="0"/>
                <a:cs typeface="Arial" panose="020B0604020202020204" pitchFamily="34" charset="0"/>
              </a:rPr>
              <a:t>46 </a:t>
            </a:r>
            <a:r>
              <a:rPr lang="en-US" sz="2500" dirty="0">
                <a:latin typeface="Arial" panose="020B0604020202020204" pitchFamily="34" charset="0"/>
                <a:cs typeface="Arial" panose="020B0604020202020204" pitchFamily="34" charset="0"/>
              </a:rPr>
              <a:t>Every day they continued to meet together in the temple courts.  They broke bread in their homes and ate together with glad and sincere hearts, </a:t>
            </a:r>
            <a:r>
              <a:rPr lang="en-US" sz="2500" baseline="30000" dirty="0">
                <a:latin typeface="Arial" panose="020B0604020202020204" pitchFamily="34" charset="0"/>
                <a:cs typeface="Arial" panose="020B0604020202020204" pitchFamily="34" charset="0"/>
              </a:rPr>
              <a:t>47 </a:t>
            </a:r>
            <a:r>
              <a:rPr lang="en-US" sz="2500" dirty="0">
                <a:latin typeface="Arial" panose="020B0604020202020204" pitchFamily="34" charset="0"/>
                <a:cs typeface="Arial" panose="020B0604020202020204" pitchFamily="34" charset="0"/>
              </a:rPr>
              <a:t>praising God and enjoying the favor of all the people.  And the Lord added to their number daily those who were being saved. 				Acts 2:40-47</a:t>
            </a:r>
          </a:p>
          <a:p>
            <a:pPr>
              <a:defRPr/>
            </a:pPr>
            <a:endParaRPr lang="en-US" sz="2800" dirty="0">
              <a:latin typeface="+mn-lt"/>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23555"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3" name="TextBox 2"/>
          <p:cNvSpPr txBox="1"/>
          <p:nvPr/>
        </p:nvSpPr>
        <p:spPr>
          <a:xfrm>
            <a:off x="152400" y="804863"/>
            <a:ext cx="8839200" cy="4522787"/>
          </a:xfrm>
          <a:prstGeom prst="rect">
            <a:avLst/>
          </a:prstGeom>
          <a:noFill/>
        </p:spPr>
        <p:txBody>
          <a:bodyPr>
            <a:spAutoFit/>
          </a:bodyPr>
          <a:lstStyle/>
          <a:p>
            <a:pPr marL="457200" indent="-457200">
              <a:buFont typeface="Wingdings" panose="05000000000000000000" pitchFamily="2" charset="2"/>
              <a:buChar char="Ø"/>
              <a:defRPr/>
            </a:pPr>
            <a:r>
              <a:rPr lang="en-US" sz="3600" dirty="0">
                <a:latin typeface="Arial" panose="020B0604020202020204" pitchFamily="34" charset="0"/>
                <a:cs typeface="Arial" panose="020B0604020202020204" pitchFamily="34" charset="0"/>
              </a:rPr>
              <a:t>The Creation of the Church</a:t>
            </a:r>
          </a:p>
          <a:p>
            <a:pPr marL="914400" lvl="1" indent="-457200">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In the call of Abram</a:t>
            </a:r>
          </a:p>
          <a:p>
            <a:pPr marL="914400" lvl="1" indent="-457200">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At the Day of Pentecost</a:t>
            </a:r>
          </a:p>
          <a:p>
            <a:pPr marL="914400" lvl="1" indent="-457200">
              <a:buFont typeface="Wingdings" panose="05000000000000000000" pitchFamily="2" charset="2"/>
              <a:buChar char="Ø"/>
              <a:defRPr/>
            </a:pPr>
            <a:endParaRPr lang="en-US" sz="3200" dirty="0">
              <a:latin typeface="Arial" panose="020B0604020202020204" pitchFamily="34" charset="0"/>
              <a:cs typeface="Arial" panose="020B0604020202020204" pitchFamily="34" charset="0"/>
            </a:endParaRPr>
          </a:p>
          <a:p>
            <a:pPr marL="457200" indent="-457200">
              <a:buFont typeface="Wingdings" panose="05000000000000000000" pitchFamily="2" charset="2"/>
              <a:buChar char="Ø"/>
              <a:defRPr/>
            </a:pPr>
            <a:r>
              <a:rPr lang="en-US" sz="3600" dirty="0">
                <a:latin typeface="Arial" panose="020B0604020202020204" pitchFamily="34" charset="0"/>
                <a:cs typeface="Arial" panose="020B0604020202020204" pitchFamily="34" charset="0"/>
              </a:rPr>
              <a:t>The Authority and Destiny of the Church</a:t>
            </a:r>
          </a:p>
          <a:p>
            <a:pPr marL="914400" lvl="1" indent="-457200">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The Church Militant</a:t>
            </a:r>
          </a:p>
          <a:p>
            <a:pPr marL="914400" lvl="1" indent="-457200">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The Church Triumphant</a:t>
            </a:r>
          </a:p>
          <a:p>
            <a:pPr marL="457200" indent="-457200">
              <a:buFont typeface="Wingdings" panose="05000000000000000000" pitchFamily="2" charset="2"/>
              <a:buChar char="Ø"/>
              <a:defRPr/>
            </a:pPr>
            <a:endParaRPr lang="en-US" sz="2800" dirty="0">
              <a:latin typeface="Arial" panose="020B0604020202020204" pitchFamily="34" charset="0"/>
              <a:cs typeface="Arial" panose="020B0604020202020204" pitchFamily="34" charset="0"/>
            </a:endParaRPr>
          </a:p>
          <a:p>
            <a:pPr lvl="1">
              <a:defRPr/>
            </a:pPr>
            <a:endParaRPr lang="en-US" sz="2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25" y="0"/>
            <a:ext cx="9144000" cy="554038"/>
          </a:xfrm>
          <a:prstGeom prst="rect">
            <a:avLst/>
          </a:prstGeom>
        </p:spPr>
        <p:txBody>
          <a:bodyPr>
            <a:spAutoFit/>
          </a:bodyPr>
          <a:lstStyle/>
          <a:p>
            <a:pPr>
              <a:defRPr/>
            </a:pPr>
            <a:r>
              <a:rPr lang="en-US" sz="2600" dirty="0">
                <a:latin typeface="+mn-lt"/>
              </a:rPr>
              <a:t>   </a:t>
            </a:r>
            <a:r>
              <a:rPr lang="en-US" sz="3000" b="1" dirty="0">
                <a:latin typeface="+mn-lt"/>
              </a:rPr>
              <a:t>The Four Marks (or “Attributes”) of the Church</a:t>
            </a:r>
          </a:p>
        </p:txBody>
      </p:sp>
      <p:sp>
        <p:nvSpPr>
          <p:cNvPr id="2" name="TextBox 1"/>
          <p:cNvSpPr txBox="1"/>
          <p:nvPr/>
        </p:nvSpPr>
        <p:spPr>
          <a:xfrm>
            <a:off x="277813" y="554038"/>
            <a:ext cx="8686800" cy="6002337"/>
          </a:xfrm>
          <a:prstGeom prst="rect">
            <a:avLst/>
          </a:prstGeom>
          <a:noFill/>
        </p:spPr>
        <p:txBody>
          <a:bodyPr>
            <a:spAutoFit/>
          </a:bodyPr>
          <a:lstStyle/>
          <a:p>
            <a:pPr>
              <a:defRPr/>
            </a:pPr>
            <a:r>
              <a:rPr lang="en-US" sz="2800" b="1" u="sng" dirty="0">
                <a:latin typeface="Arial" panose="020B0604020202020204" pitchFamily="34" charset="0"/>
                <a:cs typeface="Arial" panose="020B0604020202020204" pitchFamily="34" charset="0"/>
              </a:rPr>
              <a:t>One</a:t>
            </a:r>
            <a:r>
              <a:rPr lang="en-US" sz="2800" dirty="0">
                <a:latin typeface="Arial" panose="020B0604020202020204" pitchFamily="34" charset="0"/>
                <a:cs typeface="Arial" panose="020B0604020202020204" pitchFamily="34" charset="0"/>
              </a:rPr>
              <a:t> – the followers of Jesus Christ are ONE in their 	belief in one God &amp; one Lord, Jesus Christ.</a:t>
            </a:r>
          </a:p>
          <a:p>
            <a:pPr>
              <a:defRPr/>
            </a:pPr>
            <a:endParaRPr lang="en-US" sz="1600" dirty="0">
              <a:latin typeface="Arial" panose="020B0604020202020204" pitchFamily="34" charset="0"/>
              <a:cs typeface="Arial" panose="020B0604020202020204" pitchFamily="34" charset="0"/>
            </a:endParaRPr>
          </a:p>
          <a:p>
            <a:pPr>
              <a:defRPr/>
            </a:pPr>
            <a:r>
              <a:rPr lang="en-US" sz="2800" b="1" u="sng" dirty="0">
                <a:latin typeface="Arial" panose="020B0604020202020204" pitchFamily="34" charset="0"/>
                <a:cs typeface="Arial" panose="020B0604020202020204" pitchFamily="34" charset="0"/>
              </a:rPr>
              <a:t>Holy</a:t>
            </a:r>
            <a:r>
              <a:rPr lang="en-US" sz="2800" dirty="0">
                <a:latin typeface="Arial" panose="020B0604020202020204" pitchFamily="34" charset="0"/>
                <a:cs typeface="Arial" panose="020B0604020202020204" pitchFamily="34" charset="0"/>
              </a:rPr>
              <a:t> – the followers of Jesus Christ are HOLY, not 	meaning without sin, but rather that they are 	set apart for a special purpose by and for God.</a:t>
            </a:r>
          </a:p>
          <a:p>
            <a:pPr>
              <a:defRPr/>
            </a:pPr>
            <a:endParaRPr lang="en-US" sz="1600" dirty="0">
              <a:latin typeface="Arial" panose="020B0604020202020204" pitchFamily="34" charset="0"/>
              <a:cs typeface="Arial" panose="020B0604020202020204" pitchFamily="34" charset="0"/>
            </a:endParaRPr>
          </a:p>
          <a:p>
            <a:pPr>
              <a:defRPr/>
            </a:pPr>
            <a:r>
              <a:rPr lang="en-US" sz="2800" b="1" u="sng" dirty="0">
                <a:latin typeface="Arial" panose="020B0604020202020204" pitchFamily="34" charset="0"/>
                <a:cs typeface="Arial" panose="020B0604020202020204" pitchFamily="34" charset="0"/>
              </a:rPr>
              <a:t>Catholic</a:t>
            </a:r>
            <a:r>
              <a:rPr lang="en-US" sz="2800" dirty="0">
                <a:latin typeface="Arial" panose="020B0604020202020204" pitchFamily="34" charset="0"/>
                <a:cs typeface="Arial" panose="020B0604020202020204" pitchFamily="34" charset="0"/>
              </a:rPr>
              <a:t> – the followers of Jesus Christ are the 	Church “catholic” – or “universal” – made up of 	all people everywhere and at all times who 	believe in and profess Jesus as Lord.</a:t>
            </a:r>
          </a:p>
          <a:p>
            <a:pPr>
              <a:defRPr/>
            </a:pPr>
            <a:endParaRPr lang="en-US" sz="1600" dirty="0">
              <a:latin typeface="Arial" panose="020B0604020202020204" pitchFamily="34" charset="0"/>
              <a:cs typeface="Arial" panose="020B0604020202020204" pitchFamily="34" charset="0"/>
            </a:endParaRPr>
          </a:p>
          <a:p>
            <a:pPr>
              <a:defRPr/>
            </a:pPr>
            <a:r>
              <a:rPr lang="en-US" sz="2800" b="1" u="sng" dirty="0">
                <a:latin typeface="Arial" panose="020B0604020202020204" pitchFamily="34" charset="0"/>
                <a:cs typeface="Arial" panose="020B0604020202020204" pitchFamily="34" charset="0"/>
              </a:rPr>
              <a:t>Apostolic</a:t>
            </a:r>
            <a:r>
              <a:rPr lang="en-US" sz="2800" dirty="0">
                <a:latin typeface="Arial" panose="020B0604020202020204" pitchFamily="34" charset="0"/>
                <a:cs typeface="Arial" panose="020B0604020202020204" pitchFamily="34" charset="0"/>
              </a:rPr>
              <a:t> – the Church is based on the continuity of 	the teaching of the Apostles of Jesus, especially 		as recorded and taught in Scripture</a:t>
            </a:r>
            <a:r>
              <a:rPr lang="en-US" sz="2800" dirty="0">
                <a:latin typeface="+mn-lt"/>
              </a:rPr>
              <a:t>.</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609600" y="0"/>
            <a:ext cx="84455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cs typeface="Arial" charset="0"/>
              </a:rPr>
              <a:t>Systematic Theology 2 </a:t>
            </a:r>
            <a:r>
              <a:rPr lang="en-US" altLang="en-US" sz="3600" b="1">
                <a:latin typeface="Arial" charset="0"/>
                <a:cs typeface="Arial" charset="0"/>
              </a:rPr>
              <a:t> (TH4)</a:t>
            </a:r>
          </a:p>
          <a:p>
            <a:pPr eaLnBrk="1" hangingPunct="1">
              <a:spcBef>
                <a:spcPct val="0"/>
              </a:spcBef>
              <a:buClrTx/>
              <a:buSzTx/>
              <a:buFontTx/>
              <a:buNone/>
            </a:pPr>
            <a:r>
              <a:rPr lang="en-US" altLang="en-US" sz="1800" b="1">
                <a:latin typeface="Arial" charset="0"/>
                <a:cs typeface="Arial" charset="0"/>
              </a:rPr>
              <a:t> </a:t>
            </a:r>
            <a:endParaRPr lang="en-US" altLang="en-US" sz="900" b="1">
              <a:latin typeface="Arial" charset="0"/>
              <a:cs typeface="Arial" charset="0"/>
            </a:endParaRPr>
          </a:p>
          <a:p>
            <a:pPr eaLnBrk="1" hangingPunct="1">
              <a:spcBef>
                <a:spcPct val="0"/>
              </a:spcBef>
              <a:buClrTx/>
              <a:buSzTx/>
              <a:buFontTx/>
              <a:buNone/>
            </a:pPr>
            <a:r>
              <a:rPr lang="en-US" altLang="en-US" sz="2800">
                <a:latin typeface="Arial" charset="0"/>
                <a:cs typeface="Arial" charset="0"/>
              </a:rPr>
              <a:t>Apr. 4 –  Re-Intro to Systematic Theology; God’s		Providence</a:t>
            </a:r>
          </a:p>
          <a:p>
            <a:pPr eaLnBrk="1" hangingPunct="1">
              <a:spcBef>
                <a:spcPct val="0"/>
              </a:spcBef>
              <a:buClrTx/>
              <a:buSzTx/>
              <a:buFontTx/>
              <a:buNone/>
            </a:pPr>
            <a:r>
              <a:rPr lang="en-US" altLang="en-US" sz="2800">
                <a:latin typeface="Arial" charset="0"/>
                <a:cs typeface="Arial" charset="0"/>
              </a:rPr>
              <a:t>Apr. 11 – Doctrine of Humanity</a:t>
            </a:r>
          </a:p>
          <a:p>
            <a:pPr eaLnBrk="1" hangingPunct="1">
              <a:spcBef>
                <a:spcPct val="0"/>
              </a:spcBef>
              <a:buClrTx/>
              <a:buSzTx/>
              <a:buFontTx/>
              <a:buNone/>
            </a:pPr>
            <a:r>
              <a:rPr lang="en-US" altLang="en-US" sz="2800">
                <a:latin typeface="Arial" charset="0"/>
                <a:cs typeface="Arial" charset="0"/>
              </a:rPr>
              <a:t>Apr. 18 – </a:t>
            </a:r>
            <a:r>
              <a:rPr lang="en-US" altLang="en-US" sz="2800" b="1" i="1">
                <a:latin typeface="Arial" charset="0"/>
                <a:cs typeface="Arial" charset="0"/>
              </a:rPr>
              <a:t>No Class  </a:t>
            </a:r>
            <a:r>
              <a:rPr lang="en-US" altLang="en-US" sz="2800">
                <a:latin typeface="Arial" charset="0"/>
                <a:cs typeface="Arial" charset="0"/>
              </a:rPr>
              <a:t>(Holy Week)</a:t>
            </a:r>
          </a:p>
          <a:p>
            <a:pPr eaLnBrk="1" hangingPunct="1">
              <a:spcBef>
                <a:spcPct val="0"/>
              </a:spcBef>
              <a:buClrTx/>
              <a:buSzTx/>
              <a:buFontTx/>
              <a:buNone/>
            </a:pPr>
            <a:r>
              <a:rPr lang="en-US" altLang="en-US" sz="2800">
                <a:latin typeface="Arial" charset="0"/>
                <a:cs typeface="Arial" charset="0"/>
              </a:rPr>
              <a:t>Apr. 25 – Doctrines of Sin &amp; Redemption</a:t>
            </a:r>
          </a:p>
          <a:p>
            <a:pPr eaLnBrk="1" hangingPunct="1">
              <a:spcBef>
                <a:spcPct val="0"/>
              </a:spcBef>
              <a:buClrTx/>
              <a:buSzTx/>
              <a:buFontTx/>
              <a:buNone/>
            </a:pPr>
            <a:r>
              <a:rPr lang="en-US" altLang="en-US" sz="2800">
                <a:latin typeface="Arial" charset="0"/>
                <a:cs typeface="Arial" charset="0"/>
              </a:rPr>
              <a:t>May 2 – </a:t>
            </a:r>
            <a:r>
              <a:rPr lang="en-US" altLang="en-US" sz="2800" b="1" i="1">
                <a:latin typeface="Arial" charset="0"/>
                <a:cs typeface="Arial" charset="0"/>
              </a:rPr>
              <a:t>No Class </a:t>
            </a:r>
          </a:p>
          <a:p>
            <a:pPr eaLnBrk="1" hangingPunct="1">
              <a:spcBef>
                <a:spcPct val="0"/>
              </a:spcBef>
              <a:buClrTx/>
              <a:buSzTx/>
              <a:buFontTx/>
              <a:buNone/>
            </a:pPr>
            <a:r>
              <a:rPr lang="en-US" altLang="en-US" sz="2800">
                <a:latin typeface="Arial" charset="0"/>
                <a:cs typeface="Arial" charset="0"/>
              </a:rPr>
              <a:t>May 9 – </a:t>
            </a:r>
            <a:r>
              <a:rPr lang="en-US" altLang="en-US" sz="2800" b="1" i="1">
                <a:latin typeface="Arial" charset="0"/>
                <a:cs typeface="Arial" charset="0"/>
              </a:rPr>
              <a:t>No Class</a:t>
            </a:r>
          </a:p>
          <a:p>
            <a:pPr eaLnBrk="1" hangingPunct="1">
              <a:spcBef>
                <a:spcPct val="0"/>
              </a:spcBef>
              <a:buClrTx/>
              <a:buSzTx/>
              <a:buFont typeface="Wingdings 3" pitchFamily="18" charset="2"/>
              <a:buNone/>
            </a:pPr>
            <a:r>
              <a:rPr lang="en-US" altLang="en-US" sz="2800">
                <a:latin typeface="Arial" charset="0"/>
                <a:cs typeface="Arial" charset="0"/>
              </a:rPr>
              <a:t>May 16 – Doctrines of Sanctification &amp; Glorification</a:t>
            </a:r>
          </a:p>
          <a:p>
            <a:pPr eaLnBrk="1" hangingPunct="1">
              <a:spcBef>
                <a:spcPct val="0"/>
              </a:spcBef>
              <a:buClrTx/>
              <a:buSzTx/>
              <a:buFontTx/>
              <a:buNone/>
            </a:pPr>
            <a:r>
              <a:rPr lang="en-US" altLang="en-US" sz="2800">
                <a:latin typeface="Arial" charset="0"/>
                <a:cs typeface="Arial" charset="0"/>
              </a:rPr>
              <a:t>May 23 – Doctrine of the Church</a:t>
            </a:r>
          </a:p>
          <a:p>
            <a:pPr eaLnBrk="1" hangingPunct="1">
              <a:spcBef>
                <a:spcPct val="0"/>
              </a:spcBef>
              <a:buClrTx/>
              <a:buSzTx/>
              <a:buFontTx/>
              <a:buNone/>
            </a:pPr>
            <a:r>
              <a:rPr lang="en-US" altLang="en-US" sz="2800">
                <a:latin typeface="Arial" charset="0"/>
                <a:cs typeface="Arial" charset="0"/>
              </a:rPr>
              <a:t>May 30 – Doctrines of the Sacraments &amp; Gifts of the		Holy Spirit</a:t>
            </a:r>
          </a:p>
          <a:p>
            <a:pPr eaLnBrk="1" hangingPunct="1">
              <a:spcBef>
                <a:spcPct val="0"/>
              </a:spcBef>
              <a:buClrTx/>
              <a:buSzTx/>
              <a:buFontTx/>
              <a:buNone/>
            </a:pPr>
            <a:r>
              <a:rPr lang="en-US" altLang="en-US" sz="2800">
                <a:latin typeface="Arial" charset="0"/>
                <a:cs typeface="Arial" charset="0"/>
              </a:rPr>
              <a:t>June 6 – Doctrine of the Future;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11267"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3" name="TextBox 2"/>
          <p:cNvSpPr txBox="1">
            <a:spLocks noChangeArrowheads="1"/>
          </p:cNvSpPr>
          <p:nvPr/>
        </p:nvSpPr>
        <p:spPr bwMode="auto">
          <a:xfrm>
            <a:off x="381000" y="811213"/>
            <a:ext cx="8534400" cy="538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200" b="1">
                <a:latin typeface="Arial" charset="0"/>
                <a:cs typeface="Arial" charset="0"/>
              </a:rPr>
              <a:t>Ecclesiology</a:t>
            </a:r>
            <a:r>
              <a:rPr lang="en-US" altLang="en-US" sz="3200">
                <a:latin typeface="Arial" charset="0"/>
                <a:cs typeface="Arial" charset="0"/>
              </a:rPr>
              <a:t> deals with the origins of the Christian Church, its relationship to Jesus, its role in salvation, its polity, destiny and leadership.</a:t>
            </a:r>
          </a:p>
          <a:p>
            <a:pPr eaLnBrk="1" hangingPunct="1">
              <a:spcBef>
                <a:spcPct val="0"/>
              </a:spcBef>
              <a:buClrTx/>
              <a:buSzTx/>
              <a:buFontTx/>
              <a:buNone/>
            </a:pPr>
            <a:endParaRPr lang="en-US" altLang="en-US" sz="2400">
              <a:latin typeface="Arial" charset="0"/>
              <a:cs typeface="Arial" charset="0"/>
            </a:endParaRPr>
          </a:p>
          <a:p>
            <a:pPr eaLnBrk="1" hangingPunct="1">
              <a:spcBef>
                <a:spcPct val="0"/>
              </a:spcBef>
              <a:buClrTx/>
              <a:buSzTx/>
              <a:buFontTx/>
              <a:buNone/>
            </a:pPr>
            <a:r>
              <a:rPr lang="en-US" altLang="en-US" sz="3200">
                <a:latin typeface="Arial" charset="0"/>
                <a:cs typeface="Arial" charset="0"/>
              </a:rPr>
              <a:t>From </a:t>
            </a:r>
            <a:r>
              <a:rPr lang="en-US" altLang="en-US" sz="3200" b="1" i="1">
                <a:latin typeface="Arial" charset="0"/>
                <a:cs typeface="Arial" charset="0"/>
              </a:rPr>
              <a:t>ekklesia</a:t>
            </a:r>
            <a:r>
              <a:rPr lang="en-US" altLang="en-US" sz="3200">
                <a:latin typeface="Arial" charset="0"/>
                <a:cs typeface="Arial" charset="0"/>
              </a:rPr>
              <a:t> (“gathering” or “congregation”) and </a:t>
            </a:r>
            <a:r>
              <a:rPr lang="en-US" altLang="en-US" sz="3200" b="1" i="1">
                <a:latin typeface="Arial" charset="0"/>
                <a:cs typeface="Arial" charset="0"/>
              </a:rPr>
              <a:t>-logia </a:t>
            </a:r>
            <a:r>
              <a:rPr lang="en-US" altLang="en-US" sz="3200">
                <a:latin typeface="Arial" charset="0"/>
                <a:cs typeface="Arial" charset="0"/>
              </a:rPr>
              <a:t>(“words” or knowledge”).</a:t>
            </a:r>
          </a:p>
          <a:p>
            <a:pPr eaLnBrk="1" hangingPunct="1">
              <a:spcBef>
                <a:spcPct val="0"/>
              </a:spcBef>
              <a:buClrTx/>
              <a:buSzTx/>
              <a:buFontTx/>
              <a:buNone/>
            </a:pPr>
            <a:endParaRPr lang="en-US" altLang="en-US" sz="3200">
              <a:latin typeface="Arial" charset="0"/>
              <a:cs typeface="Arial" charset="0"/>
            </a:endParaRPr>
          </a:p>
          <a:p>
            <a:pPr eaLnBrk="1" hangingPunct="1">
              <a:spcBef>
                <a:spcPct val="0"/>
              </a:spcBef>
              <a:buClrTx/>
              <a:buSzTx/>
              <a:buFontTx/>
              <a:buNone/>
            </a:pPr>
            <a:r>
              <a:rPr lang="en-US" altLang="en-US" sz="3200" b="1" i="1">
                <a:latin typeface="Arial" charset="0"/>
                <a:cs typeface="Arial" charset="0"/>
              </a:rPr>
              <a:t>Kuriake</a:t>
            </a:r>
            <a:r>
              <a:rPr lang="en-US" altLang="en-US" sz="3200">
                <a:latin typeface="Arial" charset="0"/>
                <a:cs typeface="Arial" charset="0"/>
              </a:rPr>
              <a:t> (“belonging to the Lord) is the source of our words “church,” ”Kirk,” “Kerk,” and     </a:t>
            </a:r>
          </a:p>
          <a:p>
            <a:pPr eaLnBrk="1" hangingPunct="1">
              <a:spcBef>
                <a:spcPct val="0"/>
              </a:spcBef>
              <a:buClrTx/>
              <a:buSzTx/>
              <a:buFontTx/>
              <a:buNone/>
            </a:pPr>
            <a:r>
              <a:rPr lang="en-US" altLang="en-US" sz="3200">
                <a:latin typeface="Arial" charset="0"/>
                <a:cs typeface="Arial" charset="0"/>
              </a:rPr>
              <a:t>       “Kirche.”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12291"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3" name="TextBox 2"/>
          <p:cNvSpPr txBox="1">
            <a:spLocks noChangeArrowheads="1"/>
          </p:cNvSpPr>
          <p:nvPr/>
        </p:nvSpPr>
        <p:spPr bwMode="auto">
          <a:xfrm>
            <a:off x="152400" y="811213"/>
            <a:ext cx="876300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 typeface="Wingdings" pitchFamily="2" charset="2"/>
              <a:buChar char="Ø"/>
            </a:pPr>
            <a:r>
              <a:rPr lang="en-US" altLang="en-US" sz="3200">
                <a:latin typeface="Arial" charset="0"/>
                <a:cs typeface="Arial" charset="0"/>
              </a:rPr>
              <a:t>WHO or WHAT </a:t>
            </a:r>
            <a:r>
              <a:rPr lang="en-US" altLang="en-US" sz="3200" u="sng">
                <a:latin typeface="Arial" charset="0"/>
                <a:cs typeface="Arial" charset="0"/>
              </a:rPr>
              <a:t>is</a:t>
            </a:r>
            <a:r>
              <a:rPr lang="en-US" altLang="en-US" sz="3200">
                <a:latin typeface="Arial" charset="0"/>
                <a:cs typeface="Arial" charset="0"/>
              </a:rPr>
              <a:t> the Church?</a:t>
            </a:r>
          </a:p>
          <a:p>
            <a:pPr eaLnBrk="1" hangingPunct="1">
              <a:spcBef>
                <a:spcPct val="0"/>
              </a:spcBef>
              <a:buClrTx/>
              <a:buSzTx/>
              <a:buFont typeface="Wingdings" pitchFamily="2" charset="2"/>
              <a:buChar char="Ø"/>
            </a:pPr>
            <a:r>
              <a:rPr lang="en-US" altLang="en-US" sz="3200">
                <a:latin typeface="Arial" charset="0"/>
                <a:cs typeface="Arial" charset="0"/>
              </a:rPr>
              <a:t>What is the relationship of the individual believer to the Church?</a:t>
            </a:r>
          </a:p>
          <a:p>
            <a:pPr eaLnBrk="1" hangingPunct="1">
              <a:spcBef>
                <a:spcPct val="0"/>
              </a:spcBef>
              <a:buClrTx/>
              <a:buSzTx/>
              <a:buFont typeface="Wingdings" pitchFamily="2" charset="2"/>
              <a:buChar char="Ø"/>
            </a:pPr>
            <a:r>
              <a:rPr lang="en-US" altLang="en-US" sz="3200">
                <a:latin typeface="Arial" charset="0"/>
                <a:cs typeface="Arial" charset="0"/>
              </a:rPr>
              <a:t>What does the Church DO?</a:t>
            </a:r>
          </a:p>
          <a:p>
            <a:pPr eaLnBrk="1" hangingPunct="1">
              <a:spcBef>
                <a:spcPct val="0"/>
              </a:spcBef>
              <a:buClrTx/>
              <a:buSzTx/>
              <a:buFont typeface="Wingdings" pitchFamily="2" charset="2"/>
              <a:buChar char="Ø"/>
            </a:pPr>
            <a:r>
              <a:rPr lang="en-US" altLang="en-US" sz="3200">
                <a:latin typeface="Arial" charset="0"/>
                <a:cs typeface="Arial" charset="0"/>
              </a:rPr>
              <a:t>What is the authority of the Church?</a:t>
            </a:r>
          </a:p>
          <a:p>
            <a:pPr eaLnBrk="1" hangingPunct="1">
              <a:spcBef>
                <a:spcPct val="0"/>
              </a:spcBef>
              <a:buClrTx/>
              <a:buSzTx/>
              <a:buFont typeface="Wingdings" pitchFamily="2" charset="2"/>
              <a:buChar char="Ø"/>
            </a:pPr>
            <a:r>
              <a:rPr lang="en-US" altLang="en-US" sz="3200">
                <a:latin typeface="Arial" charset="0"/>
                <a:cs typeface="Arial" charset="0"/>
              </a:rPr>
              <a:t>How should the Church be governed?</a:t>
            </a:r>
          </a:p>
          <a:p>
            <a:pPr eaLnBrk="1" hangingPunct="1">
              <a:spcBef>
                <a:spcPct val="0"/>
              </a:spcBef>
              <a:buClrTx/>
              <a:buSzTx/>
              <a:buFont typeface="Wingdings" pitchFamily="2" charset="2"/>
              <a:buChar char="Ø"/>
            </a:pPr>
            <a:r>
              <a:rPr lang="en-US" altLang="en-US" sz="3200">
                <a:latin typeface="Arial" charset="0"/>
                <a:cs typeface="Arial" charset="0"/>
              </a:rPr>
              <a:t>How does the Church’s New Covenant relate to the covenants between God and the people of Israel, as expressed in Scripture?</a:t>
            </a:r>
          </a:p>
          <a:p>
            <a:pPr eaLnBrk="1" hangingPunct="1">
              <a:spcBef>
                <a:spcPct val="0"/>
              </a:spcBef>
              <a:buClrTx/>
              <a:buSzTx/>
              <a:buFont typeface="Wingdings" pitchFamily="2" charset="2"/>
              <a:buChar char="Ø"/>
            </a:pPr>
            <a:r>
              <a:rPr lang="en-US" altLang="en-US" sz="3200">
                <a:latin typeface="Arial" charset="0"/>
                <a:cs typeface="Arial" charset="0"/>
              </a:rPr>
              <a:t>What is the ultimate destiny of the Church?</a:t>
            </a:r>
          </a:p>
          <a:p>
            <a:pPr eaLnBrk="1" hangingPunct="1">
              <a:spcBef>
                <a:spcPct val="0"/>
              </a:spcBef>
              <a:buClrTx/>
              <a:buSzTx/>
              <a:buFont typeface="Wingdings" pitchFamily="2" charset="2"/>
              <a:buChar char="Ø"/>
            </a:pPr>
            <a:endParaRPr lang="en-US" altLang="en-US" sz="3200">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13315"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3" name="TextBox 2"/>
          <p:cNvSpPr txBox="1"/>
          <p:nvPr/>
        </p:nvSpPr>
        <p:spPr>
          <a:xfrm>
            <a:off x="152400" y="811213"/>
            <a:ext cx="8839200" cy="3262312"/>
          </a:xfrm>
          <a:prstGeom prst="rect">
            <a:avLst/>
          </a:prstGeom>
          <a:noFill/>
        </p:spPr>
        <p:txBody>
          <a:bodyPr>
            <a:spAutoFit/>
          </a:bodyPr>
          <a:lstStyle/>
          <a:p>
            <a:pPr marL="457200" indent="-457200">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WHO or WHAT </a:t>
            </a:r>
            <a:r>
              <a:rPr lang="en-US" sz="3200" u="sng" dirty="0">
                <a:latin typeface="Arial" panose="020B0604020202020204" pitchFamily="34" charset="0"/>
                <a:cs typeface="Arial" panose="020B0604020202020204" pitchFamily="34" charset="0"/>
              </a:rPr>
              <a:t>is</a:t>
            </a:r>
            <a:r>
              <a:rPr lang="en-US" sz="3200" dirty="0">
                <a:latin typeface="Arial" panose="020B0604020202020204" pitchFamily="34" charset="0"/>
                <a:cs typeface="Arial" panose="020B0604020202020204" pitchFamily="34" charset="0"/>
              </a:rPr>
              <a:t> the Church?</a:t>
            </a:r>
          </a:p>
          <a:p>
            <a:pPr marL="457200" indent="-457200">
              <a:buFont typeface="Wingdings" panose="05000000000000000000" pitchFamily="2" charset="2"/>
              <a:buChar char="Ø"/>
              <a:defRPr/>
            </a:pPr>
            <a:endParaRPr lang="en-US" sz="1400" dirty="0">
              <a:latin typeface="Arial" panose="020B0604020202020204" pitchFamily="34" charset="0"/>
              <a:cs typeface="Arial" panose="020B0604020202020204" pitchFamily="34" charset="0"/>
            </a:endParaRPr>
          </a:p>
          <a:p>
            <a:pPr marL="906463" indent="-457200">
              <a:buFont typeface="Wingdings" panose="05000000000000000000" pitchFamily="2" charset="2"/>
              <a:buChar char="v"/>
              <a:defRPr/>
            </a:pPr>
            <a:r>
              <a:rPr lang="en-US" sz="3200" dirty="0">
                <a:latin typeface="Arial" panose="020B0604020202020204" pitchFamily="34" charset="0"/>
                <a:cs typeface="Arial" panose="020B0604020202020204" pitchFamily="34" charset="0"/>
              </a:rPr>
              <a:t>The</a:t>
            </a:r>
            <a:r>
              <a:rPr lang="en-US" sz="3200" b="1" dirty="0">
                <a:latin typeface="Arial" panose="020B0604020202020204" pitchFamily="34" charset="0"/>
                <a:cs typeface="Arial" panose="020B0604020202020204" pitchFamily="34" charset="0"/>
              </a:rPr>
              <a:t> “Invisible Church” </a:t>
            </a:r>
            <a:r>
              <a:rPr lang="en-US" sz="3200" dirty="0">
                <a:latin typeface="Arial" panose="020B0604020202020204" pitchFamily="34" charset="0"/>
                <a:cs typeface="Arial" panose="020B0604020202020204" pitchFamily="34" charset="0"/>
              </a:rPr>
              <a:t>– the global community of those who by faith have accepted Jesus Christ as Savior and Lord. (</a:t>
            </a:r>
            <a:r>
              <a:rPr lang="en-US" sz="3200" i="1" dirty="0" err="1">
                <a:latin typeface="Arial" panose="020B0604020202020204" pitchFamily="34" charset="0"/>
                <a:cs typeface="Arial" panose="020B0604020202020204" pitchFamily="34" charset="0"/>
              </a:rPr>
              <a:t>communio</a:t>
            </a:r>
            <a:r>
              <a:rPr lang="en-US" sz="3200" i="1" dirty="0">
                <a:latin typeface="Arial" panose="020B0604020202020204" pitchFamily="34" charset="0"/>
                <a:cs typeface="Arial" panose="020B0604020202020204" pitchFamily="34" charset="0"/>
              </a:rPr>
              <a:t> </a:t>
            </a:r>
            <a:r>
              <a:rPr lang="en-US" sz="3200" i="1" dirty="0" err="1">
                <a:latin typeface="Arial" panose="020B0604020202020204" pitchFamily="34" charset="0"/>
                <a:cs typeface="Arial" panose="020B0604020202020204" pitchFamily="34" charset="0"/>
              </a:rPr>
              <a:t>fidelium</a:t>
            </a:r>
            <a:r>
              <a:rPr lang="en-US" sz="3200" dirty="0">
                <a:latin typeface="Arial" panose="020B0604020202020204" pitchFamily="34" charset="0"/>
                <a:cs typeface="Arial" panose="020B0604020202020204" pitchFamily="34" charset="0"/>
              </a:rPr>
              <a:t>) </a:t>
            </a:r>
          </a:p>
          <a:p>
            <a:pPr marL="449263">
              <a:defRPr/>
            </a:pPr>
            <a:endParaRPr lang="en-US" sz="3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ChangeArrowheads="1"/>
          </p:cNvSpPr>
          <p:nvPr/>
        </p:nvSpPr>
        <p:spPr bwMode="auto">
          <a:xfrm>
            <a:off x="522288" y="228600"/>
            <a:ext cx="8316912"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2600">
                <a:latin typeface="Arial" charset="0"/>
                <a:cs typeface="Arial" charset="0"/>
              </a:rPr>
              <a:t>	</a:t>
            </a:r>
            <a:r>
              <a:rPr lang="en-US" altLang="en-US" sz="3200">
                <a:latin typeface="Arial" charset="0"/>
                <a:cs typeface="Arial" charset="0"/>
              </a:rPr>
              <a:t>The Christian Church is the fellowship of all those who, in response to the apostolic message proclaimed in the Word and sacraments, confess their faith in Jesus Christ as Lord and Savior; a faith that is the gift of God’s electing grace and that works by love, this love transcending the barriers of class, race, sex, culture, and nation so that the church may be likened to the one body having many members under Christ who is the head.</a:t>
            </a:r>
          </a:p>
          <a:p>
            <a:pPr eaLnBrk="1" hangingPunct="1">
              <a:spcBef>
                <a:spcPct val="0"/>
              </a:spcBef>
              <a:buClrTx/>
              <a:buSzTx/>
              <a:buFontTx/>
              <a:buNone/>
            </a:pPr>
            <a:r>
              <a:rPr lang="en-US" altLang="en-US" sz="3200">
                <a:latin typeface="Arial" charset="0"/>
                <a:cs typeface="Arial" charset="0"/>
              </a:rPr>
              <a:t>			</a:t>
            </a:r>
            <a:r>
              <a:rPr lang="en-US" altLang="en-US" sz="2800">
                <a:latin typeface="Arial" charset="0"/>
                <a:cs typeface="Arial" charset="0"/>
              </a:rPr>
              <a:t>Richard Baxter, </a:t>
            </a:r>
            <a:r>
              <a:rPr lang="en-US" altLang="en-US" sz="2400">
                <a:latin typeface="Arial" charset="0"/>
                <a:cs typeface="Arial" charset="0"/>
              </a:rPr>
              <a:t>17</a:t>
            </a:r>
            <a:r>
              <a:rPr lang="en-US" altLang="en-US" sz="2400" baseline="30000">
                <a:latin typeface="Arial" charset="0"/>
                <a:cs typeface="Arial" charset="0"/>
              </a:rPr>
              <a:t>th</a:t>
            </a:r>
            <a:r>
              <a:rPr lang="en-US" altLang="en-US" sz="2400">
                <a:latin typeface="Arial" charset="0"/>
                <a:cs typeface="Arial" charset="0"/>
              </a:rPr>
              <a:t> Century</a:t>
            </a:r>
            <a:endParaRPr lang="en-US" altLang="en-US" sz="2000">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15363"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3" name="TextBox 2"/>
          <p:cNvSpPr txBox="1"/>
          <p:nvPr/>
        </p:nvSpPr>
        <p:spPr>
          <a:xfrm>
            <a:off x="152400" y="811213"/>
            <a:ext cx="8839200" cy="5754687"/>
          </a:xfrm>
          <a:prstGeom prst="rect">
            <a:avLst/>
          </a:prstGeom>
          <a:noFill/>
        </p:spPr>
        <p:txBody>
          <a:bodyPr>
            <a:spAutoFit/>
          </a:bodyPr>
          <a:lstStyle/>
          <a:p>
            <a:pPr marL="457200" indent="-457200">
              <a:buFont typeface="Wingdings" panose="05000000000000000000" pitchFamily="2" charset="2"/>
              <a:buChar char="Ø"/>
              <a:defRPr/>
            </a:pPr>
            <a:r>
              <a:rPr lang="en-US" sz="3200" dirty="0">
                <a:latin typeface="Arial" panose="020B0604020202020204" pitchFamily="34" charset="0"/>
                <a:cs typeface="Arial" panose="020B0604020202020204" pitchFamily="34" charset="0"/>
              </a:rPr>
              <a:t>WHO or WHAT </a:t>
            </a:r>
            <a:r>
              <a:rPr lang="en-US" sz="3200" u="sng" dirty="0">
                <a:latin typeface="Arial" panose="020B0604020202020204" pitchFamily="34" charset="0"/>
                <a:cs typeface="Arial" panose="020B0604020202020204" pitchFamily="34" charset="0"/>
              </a:rPr>
              <a:t>is</a:t>
            </a:r>
            <a:r>
              <a:rPr lang="en-US" sz="3200" dirty="0">
                <a:latin typeface="Arial" panose="020B0604020202020204" pitchFamily="34" charset="0"/>
                <a:cs typeface="Arial" panose="020B0604020202020204" pitchFamily="34" charset="0"/>
              </a:rPr>
              <a:t> the Church?</a:t>
            </a:r>
          </a:p>
          <a:p>
            <a:pPr marL="457200" indent="-457200">
              <a:buFont typeface="Wingdings" panose="05000000000000000000" pitchFamily="2" charset="2"/>
              <a:buChar char="Ø"/>
              <a:defRPr/>
            </a:pPr>
            <a:endParaRPr lang="en-US" sz="1400" dirty="0">
              <a:latin typeface="Arial" panose="020B0604020202020204" pitchFamily="34" charset="0"/>
              <a:cs typeface="Arial" panose="020B0604020202020204" pitchFamily="34" charset="0"/>
            </a:endParaRPr>
          </a:p>
          <a:p>
            <a:pPr marL="906463" indent="-457200">
              <a:buFont typeface="Wingdings" panose="05000000000000000000" pitchFamily="2" charset="2"/>
              <a:buChar char="v"/>
              <a:defRPr/>
            </a:pPr>
            <a:r>
              <a:rPr lang="en-US" sz="3200" dirty="0">
                <a:latin typeface="Arial" panose="020B0604020202020204" pitchFamily="34" charset="0"/>
                <a:cs typeface="Arial" panose="020B0604020202020204" pitchFamily="34" charset="0"/>
              </a:rPr>
              <a:t>The</a:t>
            </a:r>
            <a:r>
              <a:rPr lang="en-US" sz="3200" b="1" dirty="0">
                <a:latin typeface="Arial" panose="020B0604020202020204" pitchFamily="34" charset="0"/>
                <a:cs typeface="Arial" panose="020B0604020202020204" pitchFamily="34" charset="0"/>
              </a:rPr>
              <a:t> “Invisible Church” </a:t>
            </a:r>
            <a:r>
              <a:rPr lang="en-US" sz="3200" dirty="0">
                <a:latin typeface="Arial" panose="020B0604020202020204" pitchFamily="34" charset="0"/>
                <a:cs typeface="Arial" panose="020B0604020202020204" pitchFamily="34" charset="0"/>
              </a:rPr>
              <a:t>– the global community of those who by faith have accepted Jesus Christ as Savior and Lord. (</a:t>
            </a:r>
            <a:r>
              <a:rPr lang="en-US" sz="3200" i="1" dirty="0" err="1">
                <a:latin typeface="Arial" panose="020B0604020202020204" pitchFamily="34" charset="0"/>
                <a:cs typeface="Arial" panose="020B0604020202020204" pitchFamily="34" charset="0"/>
              </a:rPr>
              <a:t>communio</a:t>
            </a:r>
            <a:r>
              <a:rPr lang="en-US" sz="3200" i="1" dirty="0">
                <a:latin typeface="Arial" panose="020B0604020202020204" pitchFamily="34" charset="0"/>
                <a:cs typeface="Arial" panose="020B0604020202020204" pitchFamily="34" charset="0"/>
              </a:rPr>
              <a:t> </a:t>
            </a:r>
            <a:r>
              <a:rPr lang="en-US" sz="3200" i="1" dirty="0" err="1">
                <a:latin typeface="Arial" panose="020B0604020202020204" pitchFamily="34" charset="0"/>
                <a:cs typeface="Arial" panose="020B0604020202020204" pitchFamily="34" charset="0"/>
              </a:rPr>
              <a:t>fidelium</a:t>
            </a:r>
            <a:r>
              <a:rPr lang="en-US" sz="3200" dirty="0">
                <a:latin typeface="Arial" panose="020B0604020202020204" pitchFamily="34" charset="0"/>
                <a:cs typeface="Arial" panose="020B0604020202020204" pitchFamily="34" charset="0"/>
              </a:rPr>
              <a:t>) </a:t>
            </a:r>
          </a:p>
          <a:p>
            <a:pPr marL="449263">
              <a:defRPr/>
            </a:pPr>
            <a:endParaRPr lang="en-US" sz="3200" dirty="0">
              <a:latin typeface="Arial" panose="020B0604020202020204" pitchFamily="34" charset="0"/>
              <a:cs typeface="Arial" panose="020B0604020202020204" pitchFamily="34" charset="0"/>
            </a:endParaRPr>
          </a:p>
          <a:p>
            <a:pPr marL="906463" indent="-457200">
              <a:buFont typeface="Wingdings" panose="05000000000000000000" pitchFamily="2" charset="2"/>
              <a:buChar char="v"/>
              <a:defRPr/>
            </a:pPr>
            <a:r>
              <a:rPr lang="en-US" sz="3200" dirty="0">
                <a:latin typeface="Arial" panose="020B0604020202020204" pitchFamily="34" charset="0"/>
                <a:cs typeface="Arial" panose="020B0604020202020204" pitchFamily="34" charset="0"/>
              </a:rPr>
              <a:t>The </a:t>
            </a:r>
            <a:r>
              <a:rPr lang="en-US" sz="3200" b="1" dirty="0">
                <a:latin typeface="Arial" panose="020B0604020202020204" pitchFamily="34" charset="0"/>
                <a:cs typeface="Arial" panose="020B0604020202020204" pitchFamily="34" charset="0"/>
              </a:rPr>
              <a:t>“Visible Church” </a:t>
            </a:r>
            <a:r>
              <a:rPr lang="en-US" sz="3200" dirty="0">
                <a:latin typeface="Arial" panose="020B0604020202020204" pitchFamily="34" charset="0"/>
                <a:cs typeface="Arial" panose="020B0604020202020204" pitchFamily="34" charset="0"/>
              </a:rPr>
              <a:t>– the external hierarchy, structure, activities and architecture – both locally and globally – that can be seen by all.  (</a:t>
            </a:r>
            <a:r>
              <a:rPr lang="en-US" sz="3200" i="1" dirty="0">
                <a:latin typeface="Arial" panose="020B0604020202020204" pitchFamily="34" charset="0"/>
                <a:cs typeface="Arial" panose="020B0604020202020204" pitchFamily="34" charset="0"/>
              </a:rPr>
              <a:t>mater </a:t>
            </a:r>
            <a:r>
              <a:rPr lang="en-US" sz="3200" i="1" dirty="0" err="1">
                <a:latin typeface="Arial" panose="020B0604020202020204" pitchFamily="34" charset="0"/>
                <a:cs typeface="Arial" panose="020B0604020202020204" pitchFamily="34" charset="0"/>
              </a:rPr>
              <a:t>fidelium</a:t>
            </a:r>
            <a:r>
              <a:rPr lang="en-US" sz="3200" dirty="0">
                <a:latin typeface="Arial" panose="020B0604020202020204" pitchFamily="34" charset="0"/>
                <a:cs typeface="Arial" panose="020B0604020202020204" pitchFamily="34" charset="0"/>
              </a:rPr>
              <a:t>)</a:t>
            </a:r>
          </a:p>
          <a:p>
            <a:pPr>
              <a:defRPr/>
            </a:pPr>
            <a:endParaRPr lang="en-US" sz="32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522288" y="228600"/>
            <a:ext cx="8316912" cy="640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200">
                <a:latin typeface="Arial" charset="0"/>
                <a:cs typeface="Arial" charset="0"/>
              </a:rPr>
              <a:t>“The congregation of all the Faithful, who, being baptized, profess the same faith, partake in the same sacraments, and are governed by their lawful pastors, as one visible head on earth.”</a:t>
            </a:r>
          </a:p>
          <a:p>
            <a:pPr eaLnBrk="1" hangingPunct="1">
              <a:spcBef>
                <a:spcPct val="0"/>
              </a:spcBef>
              <a:buClrTx/>
              <a:buSzTx/>
              <a:buFontTx/>
              <a:buNone/>
            </a:pPr>
            <a:endParaRPr lang="en-US" altLang="en-US" sz="2600">
              <a:latin typeface="Arial" charset="0"/>
              <a:cs typeface="Arial" charset="0"/>
            </a:endParaRPr>
          </a:p>
          <a:p>
            <a:pPr eaLnBrk="1" hangingPunct="1">
              <a:spcBef>
                <a:spcPct val="0"/>
              </a:spcBef>
              <a:buClrTx/>
              <a:buSzTx/>
              <a:buFontTx/>
              <a:buNone/>
            </a:pPr>
            <a:r>
              <a:rPr lang="en-US" altLang="en-US" sz="3200">
                <a:latin typeface="Arial" charset="0"/>
                <a:cs typeface="Arial" charset="0"/>
              </a:rPr>
              <a:t>“Each element in this definition is meant to exclude… apostates and heretics who do not profess the same Christian faith, non-Christians who do not receive the same sacraments, and schismatics who are not submissive to the Church's lawful pastors 			under the Bishop of Rome.” </a:t>
            </a:r>
            <a:endParaRPr lang="en-US" altLang="en-US" sz="2000">
              <a:latin typeface="Arial" charset="0"/>
              <a:cs typeface="Arial" charset="0"/>
            </a:endParaRP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8915400" cy="769938"/>
          </a:xfrm>
          <a:prstGeom prst="rect">
            <a:avLst/>
          </a:prstGeom>
        </p:spPr>
        <p:txBody>
          <a:bodyPr>
            <a:spAutoFit/>
          </a:bodyPr>
          <a:lstStyle/>
          <a:p>
            <a:pPr algn="ctr">
              <a:defRPr/>
            </a:pPr>
            <a:r>
              <a:rPr lang="en-US" sz="3600" b="1" dirty="0">
                <a:latin typeface="Arial" panose="020B0604020202020204" pitchFamily="34" charset="0"/>
                <a:cs typeface="Arial" panose="020B0604020202020204" pitchFamily="34" charset="0"/>
              </a:rPr>
              <a:t>Doctrine of the Church, or Ecclesiology</a:t>
            </a:r>
          </a:p>
          <a:p>
            <a:pPr>
              <a:defRPr/>
            </a:pPr>
            <a:endParaRPr lang="en-US" sz="800" b="1" dirty="0">
              <a:latin typeface="+mn-lt"/>
            </a:endParaRPr>
          </a:p>
        </p:txBody>
      </p:sp>
      <p:sp>
        <p:nvSpPr>
          <p:cNvPr id="17411" name="TextBox 1"/>
          <p:cNvSpPr txBox="1">
            <a:spLocks noChangeArrowheads="1"/>
          </p:cNvSpPr>
          <p:nvPr/>
        </p:nvSpPr>
        <p:spPr bwMode="auto">
          <a:xfrm>
            <a:off x="381000" y="533400"/>
            <a:ext cx="8610600" cy="26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endParaRPr lang="en-US" altLang="en-US" sz="1100">
              <a:latin typeface="Arial" charset="0"/>
              <a:cs typeface="Arial" charset="0"/>
            </a:endParaRPr>
          </a:p>
        </p:txBody>
      </p:sp>
      <p:sp>
        <p:nvSpPr>
          <p:cNvPr id="3" name="TextBox 2"/>
          <p:cNvSpPr txBox="1">
            <a:spLocks noChangeArrowheads="1"/>
          </p:cNvSpPr>
          <p:nvPr/>
        </p:nvSpPr>
        <p:spPr bwMode="auto">
          <a:xfrm>
            <a:off x="152400" y="811213"/>
            <a:ext cx="8839200" cy="280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914400" indent="-45720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indent="-4572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 typeface="Wingdings" pitchFamily="2" charset="2"/>
              <a:buChar char="Ø"/>
            </a:pPr>
            <a:r>
              <a:rPr lang="en-US" altLang="en-US" sz="3200">
                <a:latin typeface="Arial" charset="0"/>
                <a:cs typeface="Arial" charset="0"/>
              </a:rPr>
              <a:t>The Universal Church, vs the Local Church.</a:t>
            </a:r>
          </a:p>
          <a:p>
            <a:pPr lvl="2" eaLnBrk="1" hangingPunct="1">
              <a:spcBef>
                <a:spcPct val="0"/>
              </a:spcBef>
              <a:buClrTx/>
              <a:buSzTx/>
              <a:buFont typeface="Wingdings" pitchFamily="2" charset="2"/>
              <a:buChar char="Ø"/>
            </a:pPr>
            <a:r>
              <a:rPr lang="en-US" altLang="en-US" sz="2800">
                <a:latin typeface="Arial" charset="0"/>
                <a:cs typeface="Arial" charset="0"/>
              </a:rPr>
              <a:t>The Church, in all it’s manifestations, is part of the Body which is called forth by Jesus.</a:t>
            </a:r>
            <a:endParaRPr lang="en-US" altLang="en-US" sz="3200">
              <a:latin typeface="Arial" charset="0"/>
              <a:cs typeface="Arial" charset="0"/>
            </a:endParaRPr>
          </a:p>
          <a:p>
            <a:pPr eaLnBrk="1" hangingPunct="1">
              <a:spcBef>
                <a:spcPct val="0"/>
              </a:spcBef>
              <a:buClrTx/>
              <a:buSzTx/>
              <a:buFont typeface="Wingdings" pitchFamily="2" charset="2"/>
              <a:buChar char="Ø"/>
            </a:pPr>
            <a:r>
              <a:rPr lang="en-US" altLang="en-US" sz="3200">
                <a:latin typeface="Arial" charset="0"/>
                <a:cs typeface="Arial" charset="0"/>
              </a:rPr>
              <a:t>Purpose of the Church</a:t>
            </a:r>
          </a:p>
          <a:p>
            <a:pPr lvl="1" eaLnBrk="1" hangingPunct="1">
              <a:spcBef>
                <a:spcPct val="0"/>
              </a:spcBef>
              <a:buClrTx/>
              <a:buFont typeface="Wingdings" pitchFamily="2" charset="2"/>
              <a:buChar char="Ø"/>
            </a:pPr>
            <a:r>
              <a:rPr lang="en-US" altLang="en-US" sz="2800">
                <a:latin typeface="Arial" charset="0"/>
                <a:cs typeface="Arial" charset="0"/>
              </a:rPr>
              <a:t>To share the Good News, making disciples for Jesus: the Great Commission – Mt. 28:19-20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10280</TotalTime>
  <Words>613</Words>
  <Application>Microsoft Office PowerPoint</Application>
  <PresentationFormat>On-screen Show (4:3)</PresentationFormat>
  <Paragraphs>89</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Times New Roman</vt:lpstr>
      <vt:lpstr>Arial</vt:lpstr>
      <vt:lpstr>Lucida Sans Unicode</vt:lpstr>
      <vt:lpstr>Wingdings 3</vt:lpstr>
      <vt:lpstr>Verdana</vt:lpstr>
      <vt:lpstr>Wingdings 2</vt:lpstr>
      <vt:lpstr>Wingdings</vt:lpstr>
      <vt:lpstr>Concourse</vt:lpstr>
      <vt:lpstr>   Systematic Theology 2 (TH4)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304</cp:revision>
  <cp:lastPrinted>2014-05-23T17:13:59Z</cp:lastPrinted>
  <dcterms:created xsi:type="dcterms:W3CDTF">2001-09-16T00:08:39Z</dcterms:created>
  <dcterms:modified xsi:type="dcterms:W3CDTF">2014-05-26T16:54:50Z</dcterms:modified>
</cp:coreProperties>
</file>