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notesMasterIdLst>
    <p:notesMasterId r:id="rId17"/>
  </p:notesMasterIdLst>
  <p:handoutMasterIdLst>
    <p:handoutMasterId r:id="rId18"/>
  </p:handoutMasterIdLst>
  <p:sldIdLst>
    <p:sldId id="256" r:id="rId2"/>
    <p:sldId id="276" r:id="rId3"/>
    <p:sldId id="352" r:id="rId4"/>
    <p:sldId id="345" r:id="rId5"/>
    <p:sldId id="346" r:id="rId6"/>
    <p:sldId id="333" r:id="rId7"/>
    <p:sldId id="349" r:id="rId8"/>
    <p:sldId id="347" r:id="rId9"/>
    <p:sldId id="348" r:id="rId10"/>
    <p:sldId id="350" r:id="rId11"/>
    <p:sldId id="356" r:id="rId12"/>
    <p:sldId id="358" r:id="rId13"/>
    <p:sldId id="357" r:id="rId14"/>
    <p:sldId id="354" r:id="rId15"/>
    <p:sldId id="359" r:id="rId16"/>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0583" autoAdjust="0"/>
  </p:normalViewPr>
  <p:slideViewPr>
    <p:cSldViewPr>
      <p:cViewPr>
        <p:scale>
          <a:sx n="68" d="100"/>
          <a:sy n="68" d="100"/>
        </p:scale>
        <p:origin x="-108"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lvl1pPr>
          </a:lstStyle>
          <a:p>
            <a:pPr>
              <a:defRPr/>
            </a:pPr>
            <a:fld id="{54E6C0F1-2D40-4CFE-8BB2-F386FC5609F1}" type="slidenum">
              <a:rPr lang="en-US"/>
              <a:pPr>
                <a:defRPr/>
              </a:pPr>
              <a:t>‹#›</a:t>
            </a:fld>
            <a:endParaRPr lang="en-US"/>
          </a:p>
        </p:txBody>
      </p:sp>
    </p:spTree>
    <p:extLst>
      <p:ext uri="{BB962C8B-B14F-4D97-AF65-F5344CB8AC3E}">
        <p14:creationId xmlns:p14="http://schemas.microsoft.com/office/powerpoint/2010/main" val="509815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lvl1pPr>
          </a:lstStyle>
          <a:p>
            <a:pPr>
              <a:defRPr/>
            </a:pPr>
            <a:endParaRPr lang="en-US"/>
          </a:p>
        </p:txBody>
      </p:sp>
      <p:sp>
        <p:nvSpPr>
          <p:cNvPr id="22532" name="Rectangle 4"/>
          <p:cNvSpPr>
            <a:spLocks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lvl1pPr>
          </a:lstStyle>
          <a:p>
            <a:pPr>
              <a:defRPr/>
            </a:pPr>
            <a:fld id="{EE86FFD1-3E60-4417-8B05-17025D77BE8D}" type="slidenum">
              <a:rPr lang="en-US"/>
              <a:pPr>
                <a:defRPr/>
              </a:pPr>
              <a:t>‹#›</a:t>
            </a:fld>
            <a:endParaRPr lang="en-US"/>
          </a:p>
        </p:txBody>
      </p:sp>
    </p:spTree>
    <p:extLst>
      <p:ext uri="{BB962C8B-B14F-4D97-AF65-F5344CB8AC3E}">
        <p14:creationId xmlns:p14="http://schemas.microsoft.com/office/powerpoint/2010/main" val="17693248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A5535D6-421F-4913-91E9-B74BB3B731FB}" type="datetime1">
              <a:rPr lang="en-US"/>
              <a:pPr>
                <a:defRPr/>
              </a:pPr>
              <a:t>5/26/2014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9A24833-F604-46D5-B7BE-CAF1F87BDE90}" type="slidenum">
              <a:rPr lang="en-US"/>
              <a:pPr>
                <a:defRPr/>
              </a:pPr>
              <a:t>‹#›</a:t>
            </a:fld>
            <a:endParaRPr lang="en-US"/>
          </a:p>
        </p:txBody>
      </p:sp>
    </p:spTree>
    <p:extLst>
      <p:ext uri="{BB962C8B-B14F-4D97-AF65-F5344CB8AC3E}">
        <p14:creationId xmlns:p14="http://schemas.microsoft.com/office/powerpoint/2010/main" val="423222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83FF0E9-5931-4436-9944-47F6BBECD4BB}" type="datetime1">
              <a:rPr lang="en-US"/>
              <a:pPr>
                <a:defRPr/>
              </a:pPr>
              <a:t>5/26/2014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6ADE511-3038-4AAB-9D52-141AA6A1BE48}" type="slidenum">
              <a:rPr lang="en-US"/>
              <a:pPr>
                <a:defRPr/>
              </a:pPr>
              <a:t>‹#›</a:t>
            </a:fld>
            <a:endParaRPr lang="en-US"/>
          </a:p>
        </p:txBody>
      </p:sp>
    </p:spTree>
    <p:extLst>
      <p:ext uri="{BB962C8B-B14F-4D97-AF65-F5344CB8AC3E}">
        <p14:creationId xmlns:p14="http://schemas.microsoft.com/office/powerpoint/2010/main" val="258043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C91F101-9831-485C-B6CA-72685BDA30ED}" type="datetime1">
              <a:rPr lang="en-US"/>
              <a:pPr>
                <a:defRPr/>
              </a:pPr>
              <a:t>5/26/2014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020F18-0F9C-46C2-A80B-140798AB1DE7}" type="slidenum">
              <a:rPr lang="en-US"/>
              <a:pPr>
                <a:defRPr/>
              </a:pPr>
              <a:t>‹#›</a:t>
            </a:fld>
            <a:endParaRPr lang="en-US"/>
          </a:p>
        </p:txBody>
      </p:sp>
    </p:spTree>
    <p:extLst>
      <p:ext uri="{BB962C8B-B14F-4D97-AF65-F5344CB8AC3E}">
        <p14:creationId xmlns:p14="http://schemas.microsoft.com/office/powerpoint/2010/main" val="16100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827DD12-BC0A-42DA-B1CC-896C3A527B15}" type="datetime1">
              <a:rPr lang="en-US"/>
              <a:pPr>
                <a:defRPr/>
              </a:pPr>
              <a:t>5/26/2014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DDAB622-ABE8-4403-84AA-BFD0658C0A16}" type="slidenum">
              <a:rPr lang="en-US"/>
              <a:pPr>
                <a:defRPr/>
              </a:pPr>
              <a:t>‹#›</a:t>
            </a:fld>
            <a:endParaRPr lang="en-US"/>
          </a:p>
        </p:txBody>
      </p:sp>
    </p:spTree>
    <p:extLst>
      <p:ext uri="{BB962C8B-B14F-4D97-AF65-F5344CB8AC3E}">
        <p14:creationId xmlns:p14="http://schemas.microsoft.com/office/powerpoint/2010/main" val="300517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E45C467-99A5-4F1D-B0BE-081B90A6F186}" type="datetime1">
              <a:rPr lang="en-US"/>
              <a:pPr>
                <a:defRPr/>
              </a:pPr>
              <a:t>5/26/2014</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BD14277-8FC7-40DF-81B7-FDCA54DA1473}" type="slidenum">
              <a:rPr lang="en-US"/>
              <a:pPr>
                <a:defRPr/>
              </a:pPr>
              <a:t>‹#›</a:t>
            </a:fld>
            <a:endParaRPr lang="en-US"/>
          </a:p>
        </p:txBody>
      </p:sp>
    </p:spTree>
    <p:extLst>
      <p:ext uri="{BB962C8B-B14F-4D97-AF65-F5344CB8AC3E}">
        <p14:creationId xmlns:p14="http://schemas.microsoft.com/office/powerpoint/2010/main" val="358624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F72841FE-16D6-4786-9ACB-321CDED4AA05}" type="datetime1">
              <a:rPr lang="en-US"/>
              <a:pPr>
                <a:defRPr/>
              </a:pPr>
              <a:t>5/26/2014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3D12555-2DA1-4137-9268-600A731974A2}" type="slidenum">
              <a:rPr lang="en-US"/>
              <a:pPr>
                <a:defRPr/>
              </a:pPr>
              <a:t>‹#›</a:t>
            </a:fld>
            <a:endParaRPr lang="en-US"/>
          </a:p>
        </p:txBody>
      </p:sp>
    </p:spTree>
    <p:extLst>
      <p:ext uri="{BB962C8B-B14F-4D97-AF65-F5344CB8AC3E}">
        <p14:creationId xmlns:p14="http://schemas.microsoft.com/office/powerpoint/2010/main" val="346626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F292B890-4A85-4019-9F59-FFB49BB533C6}" type="datetime1">
              <a:rPr lang="en-US"/>
              <a:pPr>
                <a:defRPr/>
              </a:pPr>
              <a:t>5/26/2014</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C2E95F1-4883-4939-AF0B-9C6DFF058625}" type="slidenum">
              <a:rPr lang="en-US"/>
              <a:pPr>
                <a:defRPr/>
              </a:pPr>
              <a:t>‹#›</a:t>
            </a:fld>
            <a:endParaRPr lang="en-US"/>
          </a:p>
        </p:txBody>
      </p:sp>
    </p:spTree>
    <p:extLst>
      <p:ext uri="{BB962C8B-B14F-4D97-AF65-F5344CB8AC3E}">
        <p14:creationId xmlns:p14="http://schemas.microsoft.com/office/powerpoint/2010/main" val="115146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19E7342-211D-48E2-8406-85ED7DC6506A}" type="datetime1">
              <a:rPr lang="en-US"/>
              <a:pPr>
                <a:defRPr/>
              </a:pPr>
              <a:t>5/26/2014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E0C2D7E-BD4A-4465-A7A2-615FA1616734}" type="slidenum">
              <a:rPr lang="en-US"/>
              <a:pPr>
                <a:defRPr/>
              </a:pPr>
              <a:t>‹#›</a:t>
            </a:fld>
            <a:endParaRPr lang="en-US"/>
          </a:p>
        </p:txBody>
      </p:sp>
    </p:spTree>
    <p:extLst>
      <p:ext uri="{BB962C8B-B14F-4D97-AF65-F5344CB8AC3E}">
        <p14:creationId xmlns:p14="http://schemas.microsoft.com/office/powerpoint/2010/main" val="35580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A1A4515-E0E3-4DF1-B406-6EDD5E001810}" type="datetime1">
              <a:rPr lang="en-US"/>
              <a:pPr>
                <a:defRPr/>
              </a:pPr>
              <a:t>5/26/2014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7000E71-9C49-4AA6-B73E-A912D5B34AA8}" type="slidenum">
              <a:rPr lang="en-US"/>
              <a:pPr>
                <a:defRPr/>
              </a:pPr>
              <a:t>‹#›</a:t>
            </a:fld>
            <a:endParaRPr lang="en-US"/>
          </a:p>
        </p:txBody>
      </p:sp>
    </p:spTree>
    <p:extLst>
      <p:ext uri="{BB962C8B-B14F-4D97-AF65-F5344CB8AC3E}">
        <p14:creationId xmlns:p14="http://schemas.microsoft.com/office/powerpoint/2010/main" val="284186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D675EC9-9C5A-4716-A332-FD45E427F497}" type="datetime1">
              <a:rPr lang="en-US"/>
              <a:pPr>
                <a:defRPr/>
              </a:pPr>
              <a:t>5/26/2014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A74340D-E2F4-47A8-83F5-162C7ABD05FB}" type="slidenum">
              <a:rPr lang="en-US"/>
              <a:pPr>
                <a:defRPr/>
              </a:pPr>
              <a:t>‹#›</a:t>
            </a:fld>
            <a:endParaRPr lang="en-US"/>
          </a:p>
        </p:txBody>
      </p:sp>
    </p:spTree>
    <p:extLst>
      <p:ext uri="{BB962C8B-B14F-4D97-AF65-F5344CB8AC3E}">
        <p14:creationId xmlns:p14="http://schemas.microsoft.com/office/powerpoint/2010/main" val="155169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A2B3C6F-2763-4622-9AF1-751B011F2EE9}" type="datetime1">
              <a:rPr lang="en-US"/>
              <a:pPr>
                <a:defRPr/>
              </a:pPr>
              <a:t>5/26/2014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C77835B7-E16F-4F62-B99E-EABC7A68500D}" type="slidenum">
              <a:rPr lang="en-US"/>
              <a:pPr>
                <a:defRPr/>
              </a:pPr>
              <a:t>‹#›</a:t>
            </a:fld>
            <a:endParaRPr lang="en-US"/>
          </a:p>
        </p:txBody>
      </p:sp>
    </p:spTree>
    <p:extLst>
      <p:ext uri="{BB962C8B-B14F-4D97-AF65-F5344CB8AC3E}">
        <p14:creationId xmlns:p14="http://schemas.microsoft.com/office/powerpoint/2010/main" val="355465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CF12A62D-2D1D-4A04-981C-0F9EA902676B}" type="datetime1">
              <a:rPr lang="en-US"/>
              <a:pPr>
                <a:defRPr/>
              </a:pPr>
              <a:t>5/26/2014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7C42D06-ECFF-4740-905C-56FC3AA271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65" r:id="rId1"/>
    <p:sldLayoutId id="2147484159" r:id="rId2"/>
    <p:sldLayoutId id="2147484166" r:id="rId3"/>
    <p:sldLayoutId id="2147484160" r:id="rId4"/>
    <p:sldLayoutId id="2147484167" r:id="rId5"/>
    <p:sldLayoutId id="2147484161" r:id="rId6"/>
    <p:sldLayoutId id="2147484162" r:id="rId7"/>
    <p:sldLayoutId id="2147484168" r:id="rId8"/>
    <p:sldLayoutId id="2147484169" r:id="rId9"/>
    <p:sldLayoutId id="2147484163" r:id="rId10"/>
    <p:sldLayoutId id="2147484164" r:id="rId11"/>
  </p:sldLayoutIdLst>
  <p:hf sldNum="0"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04800" y="2743200"/>
            <a:ext cx="8610600" cy="4267200"/>
          </a:xfrm>
        </p:spPr>
        <p:txBody>
          <a:bodyPr>
            <a:normAutofit/>
          </a:bodyPr>
          <a:lstStyle/>
          <a:p>
            <a:pPr marL="17462" indent="0" eaLnBrk="1" fontAlgn="auto" hangingPunct="1">
              <a:spcAft>
                <a:spcPts val="0"/>
              </a:spcAft>
              <a:buFont typeface="Wingdings" pitchFamily="2" charset="2"/>
              <a:buNone/>
              <a:defRPr/>
            </a:pPr>
            <a:endParaRPr lang="en-US" sz="2800" dirty="0">
              <a:latin typeface="Arial" pitchFamily="34" charset="0"/>
              <a:cs typeface="Arial" pitchFamily="34" charset="0"/>
            </a:endParaRPr>
          </a:p>
          <a:p>
            <a:pPr marL="274320" indent="-256032" algn="ctr" eaLnBrk="1" fontAlgn="auto" hangingPunct="1">
              <a:spcBef>
                <a:spcPct val="0"/>
              </a:spcBef>
              <a:spcAft>
                <a:spcPts val="0"/>
              </a:spcAft>
              <a:buFontTx/>
              <a:buNone/>
              <a:defRPr/>
            </a:pPr>
            <a:r>
              <a:rPr lang="en-US" sz="3200" b="1" dirty="0" smtClean="0">
                <a:latin typeface="Arial" charset="0"/>
                <a:cs typeface="Arial" charset="0"/>
              </a:rPr>
              <a:t>Books of 1, 2 and 3 John; Jude</a:t>
            </a:r>
          </a:p>
          <a:p>
            <a:pPr marL="274320" indent="-256032" algn="ctr" eaLnBrk="1" fontAlgn="auto" hangingPunct="1">
              <a:spcBef>
                <a:spcPct val="0"/>
              </a:spcBef>
              <a:spcAft>
                <a:spcPts val="0"/>
              </a:spcAft>
              <a:buFontTx/>
              <a:buNone/>
              <a:defRPr/>
            </a:pPr>
            <a:r>
              <a:rPr lang="en-US" sz="2800" b="1" dirty="0" smtClean="0">
                <a:latin typeface="Arial" charset="0"/>
                <a:cs typeface="Arial" charset="0"/>
              </a:rPr>
              <a:t>May 22, 2014</a:t>
            </a:r>
          </a:p>
          <a:p>
            <a:pPr marL="274320" indent="-256032" algn="ctr" eaLnBrk="1" fontAlgn="auto" hangingPunct="1">
              <a:spcBef>
                <a:spcPct val="0"/>
              </a:spcBef>
              <a:spcAft>
                <a:spcPts val="0"/>
              </a:spcAft>
              <a:buFontTx/>
              <a:buNone/>
              <a:defRPr/>
            </a:pPr>
            <a:endParaRPr lang="en-US" sz="2800" b="1" dirty="0" smtClean="0">
              <a:latin typeface="Arial" charset="0"/>
              <a:cs typeface="Arial" charset="0"/>
            </a:endParaRPr>
          </a:p>
          <a:p>
            <a:pPr marL="274320" indent="-256032" algn="ctr" eaLnBrk="1" fontAlgn="auto" hangingPunct="1">
              <a:spcAft>
                <a:spcPts val="0"/>
              </a:spcAft>
              <a:buFontTx/>
              <a:buNone/>
              <a:defRPr/>
            </a:pPr>
            <a:r>
              <a:rPr lang="en-US" sz="2800" b="1" dirty="0" smtClean="0">
                <a:latin typeface="Arial" charset="0"/>
                <a:cs typeface="Arial" charset="0"/>
              </a:rPr>
              <a:t>Ross Arnold, Spring 2014</a:t>
            </a:r>
            <a:br>
              <a:rPr lang="en-US" sz="2800" b="1" dirty="0" smtClean="0">
                <a:latin typeface="Arial" charset="0"/>
                <a:cs typeface="Arial" charset="0"/>
              </a:rPr>
            </a:br>
            <a:r>
              <a:rPr lang="en-US" sz="2800" b="1" dirty="0" smtClean="0">
                <a:latin typeface="Arial" charset="0"/>
                <a:cs typeface="Arial" charset="0"/>
              </a:rPr>
              <a:t>Lakeside institute of Theology</a:t>
            </a:r>
          </a:p>
        </p:txBody>
      </p:sp>
      <p:sp>
        <p:nvSpPr>
          <p:cNvPr id="5122" name="Rectangle 2"/>
          <p:cNvSpPr>
            <a:spLocks noGrp="1" noChangeArrowheads="1"/>
          </p:cNvSpPr>
          <p:nvPr>
            <p:ph type="title"/>
          </p:nvPr>
        </p:nvSpPr>
        <p:spPr>
          <a:xfrm>
            <a:off x="457200" y="838200"/>
            <a:ext cx="8153400" cy="830263"/>
          </a:xfrm>
        </p:spPr>
        <p:txBody>
          <a:bodyPr>
            <a:noAutofit/>
          </a:bodyPr>
          <a:lstStyle/>
          <a:p>
            <a:pPr algn="ctr" eaLnBrk="1" fontAlgn="auto" hangingPunct="1">
              <a:spcAft>
                <a:spcPts val="0"/>
              </a:spcAft>
              <a:defRPr/>
            </a:pPr>
            <a:r>
              <a:rPr lang="en-US" sz="4800" dirty="0" smtClean="0">
                <a:solidFill>
                  <a:schemeClr val="tx1"/>
                </a:solidFill>
                <a:effectLst/>
                <a:latin typeface="Arial" charset="0"/>
                <a:cs typeface="Arial" charset="0"/>
              </a:rPr>
              <a:t>General Epistles</a:t>
            </a:r>
            <a:br>
              <a:rPr lang="en-US" sz="4800" dirty="0" smtClean="0">
                <a:solidFill>
                  <a:schemeClr val="tx1"/>
                </a:solidFill>
                <a:effectLst/>
                <a:latin typeface="Arial" charset="0"/>
                <a:cs typeface="Arial" charset="0"/>
              </a:rPr>
            </a:br>
            <a:r>
              <a:rPr lang="en-US" sz="4800" dirty="0" smtClean="0">
                <a:solidFill>
                  <a:schemeClr val="tx1"/>
                </a:solidFill>
                <a:effectLst/>
                <a:latin typeface="Arial" charset="0"/>
                <a:cs typeface="Arial" charset="0"/>
              </a:rPr>
              <a:t>&amp; Revelation  </a:t>
            </a:r>
            <a:r>
              <a:rPr lang="en-US" sz="4000" dirty="0" smtClean="0">
                <a:solidFill>
                  <a:schemeClr val="tx1"/>
                </a:solidFill>
                <a:effectLst/>
                <a:latin typeface="Arial" charset="0"/>
                <a:cs typeface="Arial" charset="0"/>
              </a:rPr>
              <a:t>(NT6)</a:t>
            </a:r>
            <a:endParaRPr lang="en-US" sz="4800" dirty="0" smtClean="0">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C39CF1B4-C4F0-48B2-83C8-CCDDD90900A2}" type="slidenum">
              <a:rPr lang="en-US" altLang="en-US" sz="1000" smtClean="0">
                <a:latin typeface="Arial" charset="0"/>
                <a:cs typeface="Arial" charset="0"/>
              </a:rPr>
              <a:pPr eaLnBrk="1" hangingPunct="1">
                <a:spcBef>
                  <a:spcPct val="0"/>
                </a:spcBef>
                <a:buClrTx/>
                <a:buSzTx/>
                <a:buFontTx/>
                <a:buNone/>
              </a:pPr>
              <a:t>10</a:t>
            </a:fld>
            <a:endParaRPr lang="en-US" altLang="en-US" sz="1000" smtClean="0">
              <a:latin typeface="Arial" charset="0"/>
              <a:cs typeface="Arial" charset="0"/>
            </a:endParaRPr>
          </a:p>
        </p:txBody>
      </p:sp>
      <p:sp>
        <p:nvSpPr>
          <p:cNvPr id="444418" name="Rectangle 2"/>
          <p:cNvSpPr>
            <a:spLocks noGrp="1" noChangeArrowheads="1"/>
          </p:cNvSpPr>
          <p:nvPr>
            <p:ph type="title"/>
          </p:nvPr>
        </p:nvSpPr>
        <p:spPr>
          <a:xfrm>
            <a:off x="0" y="0"/>
            <a:ext cx="9144000" cy="762000"/>
          </a:xfrm>
        </p:spPr>
        <p:txBody>
          <a:bodyPr/>
          <a:lstStyle/>
          <a:p>
            <a:pPr eaLnBrk="1" hangingPunct="1">
              <a:defRPr/>
            </a:pPr>
            <a:r>
              <a:rPr lang="en-US" altLang="en-US" sz="3200" dirty="0" smtClean="0">
                <a:solidFill>
                  <a:schemeClr val="tx1"/>
                </a:solidFill>
                <a:effectLst/>
              </a:rPr>
              <a:t>	</a:t>
            </a:r>
            <a:r>
              <a:rPr lang="en-US" altLang="en-US" sz="3200" dirty="0" smtClean="0">
                <a:solidFill>
                  <a:schemeClr val="tx1"/>
                </a:solidFill>
                <a:effectLst/>
                <a:latin typeface="Arial" panose="020B0604020202020204" pitchFamily="34" charset="0"/>
                <a:cs typeface="Arial" panose="020B0604020202020204" pitchFamily="34" charset="0"/>
              </a:rPr>
              <a:t>	  The Book of 2 John</a:t>
            </a:r>
            <a:endParaRPr lang="en-US" altLang="en-US" sz="2200" b="0" dirty="0">
              <a:solidFill>
                <a:schemeClr val="tx1"/>
              </a:solidFill>
              <a:effectLst/>
              <a:latin typeface="Arial" panose="020B0604020202020204" pitchFamily="34" charset="0"/>
              <a:cs typeface="Arial" panose="020B0604020202020204" pitchFamily="34" charset="0"/>
            </a:endParaRPr>
          </a:p>
        </p:txBody>
      </p:sp>
      <p:sp>
        <p:nvSpPr>
          <p:cNvPr id="12292" name="Rectangle 3"/>
          <p:cNvSpPr>
            <a:spLocks noGrp="1" noChangeArrowheads="1"/>
          </p:cNvSpPr>
          <p:nvPr>
            <p:ph type="body" idx="1"/>
          </p:nvPr>
        </p:nvSpPr>
        <p:spPr>
          <a:xfrm>
            <a:off x="304800" y="762000"/>
            <a:ext cx="8839200" cy="6096000"/>
          </a:xfrm>
        </p:spPr>
        <p:txBody>
          <a:bodyPr/>
          <a:lstStyle/>
          <a:p>
            <a:pPr marL="571500" indent="-463550" eaLnBrk="1" hangingPunct="1">
              <a:spcBef>
                <a:spcPct val="0"/>
              </a:spcBef>
              <a:buClr>
                <a:schemeClr val="tx1"/>
              </a:buClr>
              <a:buSzPct val="90000"/>
              <a:buFont typeface="Lucida Sans Unicode" pitchFamily="34" charset="0"/>
              <a:buAutoNum type="romanUcPeriod"/>
              <a:tabLst>
                <a:tab pos="1371600" algn="l"/>
              </a:tabLst>
              <a:defRPr/>
            </a:pPr>
            <a:r>
              <a:rPr lang="en-US" altLang="en-US" sz="3200" dirty="0" smtClean="0">
                <a:latin typeface="Arial" charset="0"/>
                <a:cs typeface="Arial" charset="0"/>
              </a:rPr>
              <a:t>Greetings </a:t>
            </a:r>
            <a:r>
              <a:rPr lang="en-US" altLang="en-US" sz="2400" dirty="0" smtClean="0">
                <a:latin typeface="Arial" charset="0"/>
                <a:cs typeface="Arial" charset="0"/>
              </a:rPr>
              <a:t>(1-3)</a:t>
            </a:r>
          </a:p>
          <a:p>
            <a:pPr marL="571500" indent="-463550" eaLnBrk="1" hangingPunct="1">
              <a:spcBef>
                <a:spcPct val="0"/>
              </a:spcBef>
              <a:buClr>
                <a:schemeClr val="tx1"/>
              </a:buClr>
              <a:buSzPct val="90000"/>
              <a:buFont typeface="Wingdings 3" pitchFamily="18" charset="2"/>
              <a:buAutoNum type="romanUcPeriod"/>
              <a:tabLst>
                <a:tab pos="1371600" algn="l"/>
              </a:tabLst>
              <a:defRPr/>
            </a:pPr>
            <a:r>
              <a:rPr lang="en-US" altLang="en-US" sz="3200" dirty="0" smtClean="0">
                <a:latin typeface="Arial" charset="0"/>
                <a:cs typeface="Arial" charset="0"/>
              </a:rPr>
              <a:t>Commendation </a:t>
            </a:r>
            <a:r>
              <a:rPr lang="en-US" altLang="en-US" sz="2400" dirty="0" smtClean="0">
                <a:latin typeface="Arial" charset="0"/>
                <a:cs typeface="Arial" charset="0"/>
              </a:rPr>
              <a:t>(4)</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Exhortation and warnings  </a:t>
            </a:r>
            <a:r>
              <a:rPr lang="en-US" altLang="en-US" sz="2400" dirty="0" smtClean="0">
                <a:latin typeface="Arial" charset="0"/>
                <a:cs typeface="Arial" charset="0"/>
              </a:rPr>
              <a:t>(5-11)</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Conclusion and final greetings  </a:t>
            </a:r>
            <a:r>
              <a:rPr lang="en-US" altLang="en-US" sz="2400" dirty="0" smtClean="0">
                <a:latin typeface="Arial" charset="0"/>
                <a:cs typeface="Arial" charset="0"/>
              </a:rPr>
              <a:t>(12-13)</a:t>
            </a:r>
            <a:endParaRPr lang="en-US" altLang="en-US" sz="2800" dirty="0" smtClean="0">
              <a:latin typeface="Arial"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13DD5F9E-8D0B-435C-8F53-F7D0B623096E}" type="slidenum">
              <a:rPr lang="en-US" altLang="en-US" sz="1200" smtClean="0">
                <a:solidFill>
                  <a:schemeClr val="tx2"/>
                </a:solidFill>
                <a:latin typeface="Times New Roman" pitchFamily="18" charset="0"/>
              </a:rPr>
              <a:pPr algn="ctr" eaLnBrk="1" hangingPunct="1">
                <a:spcBef>
                  <a:spcPct val="0"/>
                </a:spcBef>
                <a:buClrTx/>
                <a:buSzTx/>
                <a:buFontTx/>
                <a:buNone/>
              </a:pPr>
              <a:t>11</a:t>
            </a:fld>
            <a:endParaRPr lang="en-US" altLang="en-US" sz="1200" smtClean="0">
              <a:solidFill>
                <a:schemeClr val="tx2"/>
              </a:solidFill>
              <a:latin typeface="Times New Roman" pitchFamily="18" charset="0"/>
            </a:endParaRPr>
          </a:p>
        </p:txBody>
      </p:sp>
      <p:sp>
        <p:nvSpPr>
          <p:cNvPr id="62054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effectLst/>
                <a:latin typeface="Arial Black" pitchFamily="34" charset="0"/>
              </a:rPr>
              <a:t>The Book of </a:t>
            </a:r>
            <a:r>
              <a:rPr lang="en-US" sz="3200" dirty="0" smtClean="0">
                <a:solidFill>
                  <a:schemeClr val="tx1"/>
                </a:solidFill>
                <a:effectLst/>
                <a:latin typeface="Arial Black" pitchFamily="34" charset="0"/>
              </a:rPr>
              <a:t>3 John</a:t>
            </a:r>
            <a:endParaRPr lang="en-US" sz="3200" dirty="0">
              <a:solidFill>
                <a:schemeClr val="tx1"/>
              </a:solidFill>
              <a:effectLst/>
              <a:latin typeface="Arial Black" pitchFamily="34" charset="0"/>
            </a:endParaRPr>
          </a:p>
        </p:txBody>
      </p:sp>
      <p:sp>
        <p:nvSpPr>
          <p:cNvPr id="17412" name="Rectangle 3"/>
          <p:cNvSpPr>
            <a:spLocks noGrp="1" noChangeArrowheads="1"/>
          </p:cNvSpPr>
          <p:nvPr>
            <p:ph type="body" idx="1"/>
          </p:nvPr>
        </p:nvSpPr>
        <p:spPr>
          <a:xfrm>
            <a:off x="0" y="838200"/>
            <a:ext cx="8991600" cy="6473825"/>
          </a:xfrm>
        </p:spPr>
        <p:txBody>
          <a:bodyPr/>
          <a:lstStyle/>
          <a:p>
            <a:pPr>
              <a:lnSpc>
                <a:spcPct val="90000"/>
              </a:lnSpc>
            </a:pPr>
            <a:r>
              <a:rPr lang="en-US" altLang="en-US" sz="2800" b="1" u="sng" smtClean="0">
                <a:latin typeface="Arial" charset="0"/>
              </a:rPr>
              <a:t>Author</a:t>
            </a:r>
            <a:r>
              <a:rPr lang="en-US" altLang="en-US" sz="2800" b="1" smtClean="0">
                <a:latin typeface="Arial" charset="0"/>
              </a:rPr>
              <a:t>: 	John the Apostle </a:t>
            </a:r>
          </a:p>
          <a:p>
            <a:pPr>
              <a:lnSpc>
                <a:spcPct val="90000"/>
              </a:lnSpc>
            </a:pPr>
            <a:r>
              <a:rPr lang="en-US" altLang="en-US" sz="2800" b="1" u="sng" smtClean="0">
                <a:latin typeface="Arial" charset="0"/>
              </a:rPr>
              <a:t>Date</a:t>
            </a:r>
            <a:r>
              <a:rPr lang="en-US" altLang="en-US" sz="2800" b="1" smtClean="0">
                <a:latin typeface="Arial" charset="0"/>
              </a:rPr>
              <a:t>:	c. AD 90</a:t>
            </a:r>
          </a:p>
          <a:p>
            <a:pPr>
              <a:lnSpc>
                <a:spcPct val="90000"/>
              </a:lnSpc>
            </a:pPr>
            <a:r>
              <a:rPr lang="en-US" altLang="en-US" sz="2800" b="1" u="sng" smtClean="0">
                <a:latin typeface="Arial" charset="0"/>
              </a:rPr>
              <a:t>Theme</a:t>
            </a:r>
            <a:r>
              <a:rPr lang="en-US" altLang="en-US" sz="2800" b="1" smtClean="0">
                <a:latin typeface="Arial" charset="0"/>
              </a:rPr>
              <a:t>:	Encouragement to enjoy and continue 		fellowship with fellow believers. </a:t>
            </a:r>
          </a:p>
          <a:p>
            <a:pPr>
              <a:lnSpc>
                <a:spcPct val="90000"/>
              </a:lnSpc>
            </a:pPr>
            <a:r>
              <a:rPr lang="en-US" altLang="en-US" sz="2800" b="1" u="sng" smtClean="0">
                <a:latin typeface="Arial" charset="0"/>
              </a:rPr>
              <a:t>Purpose</a:t>
            </a:r>
            <a:r>
              <a:rPr lang="en-US" altLang="en-US" sz="2800" b="1" smtClean="0">
                <a:latin typeface="Arial" charset="0"/>
              </a:rPr>
              <a:t>:  To commend worthy Christian workers, 		and warn those who were not being 			loving.</a:t>
            </a:r>
          </a:p>
          <a:p>
            <a:pPr>
              <a:lnSpc>
                <a:spcPct val="90000"/>
              </a:lnSpc>
            </a:pPr>
            <a:endParaRPr lang="en-US" altLang="en-US" sz="2800" b="1" smtClean="0">
              <a:latin typeface="Arial" charset="0"/>
            </a:endParaRPr>
          </a:p>
          <a:p>
            <a:pPr>
              <a:lnSpc>
                <a:spcPct val="90000"/>
              </a:lnSpc>
            </a:pPr>
            <a:r>
              <a:rPr lang="en-US" altLang="en-US" sz="2800" b="1" u="sng" smtClean="0">
                <a:latin typeface="Arial" charset="0"/>
              </a:rPr>
              <a:t>Outline</a:t>
            </a:r>
            <a:r>
              <a:rPr lang="en-US" altLang="en-US" sz="2800" b="1" smtClean="0">
                <a:latin typeface="Arial" charset="0"/>
              </a:rPr>
              <a:t>:  *Commendation of Gaius (vv.1-8)</a:t>
            </a:r>
          </a:p>
          <a:p>
            <a:pPr lvl="1">
              <a:lnSpc>
                <a:spcPct val="90000"/>
              </a:lnSpc>
              <a:buFont typeface="Tahoma" pitchFamily="34" charset="0"/>
              <a:buNone/>
            </a:pPr>
            <a:r>
              <a:rPr lang="en-US" altLang="en-US" sz="2800" b="1" smtClean="0">
                <a:latin typeface="Arial" charset="0"/>
              </a:rPr>
              <a:t>		        	 *Condemnation of Diotrephes (vv.9-14)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71BDBB8C-0330-43B9-82F5-A1BB5099CD46}" type="slidenum">
              <a:rPr lang="en-US" altLang="en-US" sz="1000" smtClean="0">
                <a:latin typeface="Arial" charset="0"/>
                <a:cs typeface="Arial" charset="0"/>
              </a:rPr>
              <a:pPr eaLnBrk="1" hangingPunct="1">
                <a:spcBef>
                  <a:spcPct val="0"/>
                </a:spcBef>
                <a:buClrTx/>
                <a:buSzTx/>
                <a:buFontTx/>
                <a:buNone/>
              </a:pPr>
              <a:t>12</a:t>
            </a:fld>
            <a:endParaRPr lang="en-US" altLang="en-US" sz="1000" smtClean="0">
              <a:latin typeface="Arial" charset="0"/>
              <a:cs typeface="Arial" charset="0"/>
            </a:endParaRPr>
          </a:p>
        </p:txBody>
      </p:sp>
      <p:sp>
        <p:nvSpPr>
          <p:cNvPr id="444418" name="Rectangle 2"/>
          <p:cNvSpPr>
            <a:spLocks noGrp="1" noChangeArrowheads="1"/>
          </p:cNvSpPr>
          <p:nvPr>
            <p:ph type="title"/>
          </p:nvPr>
        </p:nvSpPr>
        <p:spPr>
          <a:xfrm>
            <a:off x="0" y="0"/>
            <a:ext cx="9144000" cy="762000"/>
          </a:xfrm>
        </p:spPr>
        <p:txBody>
          <a:bodyPr/>
          <a:lstStyle/>
          <a:p>
            <a:pPr eaLnBrk="1" hangingPunct="1">
              <a:defRPr/>
            </a:pPr>
            <a:r>
              <a:rPr lang="en-US" altLang="en-US" sz="3200" dirty="0" smtClean="0">
                <a:solidFill>
                  <a:schemeClr val="tx1"/>
                </a:solidFill>
                <a:effectLst/>
              </a:rPr>
              <a:t>	</a:t>
            </a:r>
            <a:r>
              <a:rPr lang="en-US" altLang="en-US" sz="3200" dirty="0" smtClean="0">
                <a:solidFill>
                  <a:schemeClr val="tx1"/>
                </a:solidFill>
                <a:effectLst/>
                <a:latin typeface="Arial" panose="020B0604020202020204" pitchFamily="34" charset="0"/>
                <a:cs typeface="Arial" panose="020B0604020202020204" pitchFamily="34" charset="0"/>
              </a:rPr>
              <a:t>	  The Book of 3 John</a:t>
            </a:r>
            <a:endParaRPr lang="en-US" altLang="en-US" sz="2200" b="0" dirty="0">
              <a:solidFill>
                <a:schemeClr val="tx1"/>
              </a:solidFill>
              <a:effectLst/>
              <a:latin typeface="Arial" panose="020B0604020202020204" pitchFamily="34" charset="0"/>
              <a:cs typeface="Arial" panose="020B0604020202020204" pitchFamily="34" charset="0"/>
            </a:endParaRPr>
          </a:p>
        </p:txBody>
      </p:sp>
      <p:sp>
        <p:nvSpPr>
          <p:cNvPr id="12292" name="Rectangle 3"/>
          <p:cNvSpPr>
            <a:spLocks noGrp="1" noChangeArrowheads="1"/>
          </p:cNvSpPr>
          <p:nvPr>
            <p:ph type="body" idx="1"/>
          </p:nvPr>
        </p:nvSpPr>
        <p:spPr>
          <a:xfrm>
            <a:off x="304800" y="762000"/>
            <a:ext cx="8839200" cy="6096000"/>
          </a:xfrm>
        </p:spPr>
        <p:txBody>
          <a:bodyPr/>
          <a:lstStyle/>
          <a:p>
            <a:pPr marL="571500" indent="-463550" eaLnBrk="1" hangingPunct="1">
              <a:spcBef>
                <a:spcPct val="0"/>
              </a:spcBef>
              <a:buClr>
                <a:schemeClr val="tx1"/>
              </a:buClr>
              <a:buSzPct val="90000"/>
              <a:buFont typeface="Lucida Sans Unicode" pitchFamily="34" charset="0"/>
              <a:buAutoNum type="romanUcPeriod"/>
              <a:tabLst>
                <a:tab pos="1371600" algn="l"/>
              </a:tabLst>
              <a:defRPr/>
            </a:pPr>
            <a:r>
              <a:rPr lang="en-US" altLang="en-US" sz="3200" dirty="0" smtClean="0">
                <a:latin typeface="Arial" charset="0"/>
                <a:cs typeface="Arial" charset="0"/>
              </a:rPr>
              <a:t>Greetings </a:t>
            </a:r>
            <a:r>
              <a:rPr lang="en-US" altLang="en-US" sz="2400" dirty="0" smtClean="0">
                <a:latin typeface="Arial" charset="0"/>
                <a:cs typeface="Arial" charset="0"/>
              </a:rPr>
              <a:t>(1-2)</a:t>
            </a:r>
          </a:p>
          <a:p>
            <a:pPr marL="571500" indent="-463550" eaLnBrk="1" hangingPunct="1">
              <a:spcBef>
                <a:spcPct val="0"/>
              </a:spcBef>
              <a:buClr>
                <a:schemeClr val="tx1"/>
              </a:buClr>
              <a:buSzPct val="90000"/>
              <a:buFont typeface="Wingdings 3" pitchFamily="18" charset="2"/>
              <a:buAutoNum type="romanUcPeriod"/>
              <a:tabLst>
                <a:tab pos="1371600" algn="l"/>
              </a:tabLst>
              <a:defRPr/>
            </a:pPr>
            <a:r>
              <a:rPr lang="en-US" altLang="en-US" sz="3200" dirty="0" smtClean="0">
                <a:latin typeface="Arial" charset="0"/>
                <a:cs typeface="Arial" charset="0"/>
              </a:rPr>
              <a:t>Commendation of Gaius </a:t>
            </a:r>
            <a:r>
              <a:rPr lang="en-US" altLang="en-US" sz="2400" dirty="0" smtClean="0">
                <a:latin typeface="Arial" charset="0"/>
                <a:cs typeface="Arial" charset="0"/>
              </a:rPr>
              <a:t>(3-8)</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Condemnation of </a:t>
            </a:r>
            <a:r>
              <a:rPr lang="en-US" altLang="en-US" sz="3200" dirty="0" err="1" smtClean="0">
                <a:latin typeface="Arial" charset="0"/>
                <a:cs typeface="Arial" charset="0"/>
              </a:rPr>
              <a:t>Diotrephes</a:t>
            </a:r>
            <a:r>
              <a:rPr lang="en-US" altLang="en-US" sz="3200" dirty="0" smtClean="0">
                <a:latin typeface="Arial" charset="0"/>
                <a:cs typeface="Arial" charset="0"/>
              </a:rPr>
              <a:t>  </a:t>
            </a:r>
            <a:r>
              <a:rPr lang="en-US" altLang="en-US" sz="2400" dirty="0" smtClean="0">
                <a:latin typeface="Arial" charset="0"/>
                <a:cs typeface="Arial" charset="0"/>
              </a:rPr>
              <a:t>(9-10)</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Exhortation to Gaius </a:t>
            </a:r>
            <a:r>
              <a:rPr lang="en-US" altLang="en-US" sz="2400" dirty="0" smtClean="0">
                <a:latin typeface="Arial" charset="0"/>
                <a:cs typeface="Arial" charset="0"/>
              </a:rPr>
              <a:t>(11)</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Example of Demetrius  </a:t>
            </a:r>
            <a:r>
              <a:rPr lang="en-US" altLang="en-US" sz="2400" dirty="0" smtClean="0">
                <a:latin typeface="Arial" charset="0"/>
                <a:cs typeface="Arial" charset="0"/>
              </a:rPr>
              <a:t>(12)</a:t>
            </a:r>
          </a:p>
          <a:p>
            <a:pPr marL="679450" indent="-571500" eaLnBrk="1" hangingPunct="1">
              <a:spcBef>
                <a:spcPct val="0"/>
              </a:spcBef>
              <a:buClr>
                <a:schemeClr val="tx1"/>
              </a:buClr>
              <a:buSzPct val="90000"/>
              <a:buFont typeface="+mj-lt"/>
              <a:buAutoNum type="romanUcPeriod"/>
              <a:tabLst>
                <a:tab pos="1371600" algn="l"/>
              </a:tabLst>
              <a:defRPr/>
            </a:pPr>
            <a:r>
              <a:rPr lang="en-US" altLang="en-US" sz="3200" dirty="0" smtClean="0">
                <a:latin typeface="Arial" charset="0"/>
                <a:cs typeface="Arial" charset="0"/>
              </a:rPr>
              <a:t>Conclusion, Benediction and Final 				Greetings  </a:t>
            </a:r>
            <a:r>
              <a:rPr lang="en-US" altLang="en-US" sz="2400" dirty="0" smtClean="0">
                <a:latin typeface="Arial" charset="0"/>
                <a:cs typeface="Arial" charset="0"/>
              </a:rPr>
              <a:t>(13-14)</a:t>
            </a:r>
            <a:endParaRPr lang="en-US" altLang="en-US" sz="2800" dirty="0" smtClean="0">
              <a:latin typeface="Arial"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12BB79EC-B0E9-4907-BE57-EABBAC5C36E5}" type="slidenum">
              <a:rPr lang="en-US" altLang="en-US" sz="1200" smtClean="0">
                <a:solidFill>
                  <a:schemeClr val="tx2"/>
                </a:solidFill>
                <a:latin typeface="Times New Roman" pitchFamily="18" charset="0"/>
              </a:rPr>
              <a:pPr algn="ctr" eaLnBrk="1" hangingPunct="1">
                <a:spcBef>
                  <a:spcPct val="0"/>
                </a:spcBef>
                <a:buClrTx/>
                <a:buSzTx/>
                <a:buFontTx/>
                <a:buNone/>
              </a:pPr>
              <a:t>13</a:t>
            </a:fld>
            <a:endParaRPr lang="en-US" altLang="en-US" sz="1200" smtClean="0">
              <a:solidFill>
                <a:schemeClr val="tx2"/>
              </a:solidFill>
              <a:latin typeface="Times New Roman" pitchFamily="18" charset="0"/>
            </a:endParaRPr>
          </a:p>
        </p:txBody>
      </p:sp>
      <p:sp>
        <p:nvSpPr>
          <p:cNvPr id="62054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effectLst/>
                <a:latin typeface="Arial Black" pitchFamily="34" charset="0"/>
              </a:rPr>
              <a:t>The Book of </a:t>
            </a:r>
            <a:r>
              <a:rPr lang="en-US" sz="3200" dirty="0" smtClean="0">
                <a:solidFill>
                  <a:schemeClr val="tx1"/>
                </a:solidFill>
                <a:effectLst/>
                <a:latin typeface="Arial Black" pitchFamily="34" charset="0"/>
              </a:rPr>
              <a:t>Jude</a:t>
            </a:r>
            <a:endParaRPr lang="en-US" sz="3200" dirty="0">
              <a:solidFill>
                <a:schemeClr val="tx1"/>
              </a:solidFill>
              <a:effectLst/>
              <a:latin typeface="Arial Black" pitchFamily="34" charset="0"/>
            </a:endParaRPr>
          </a:p>
        </p:txBody>
      </p:sp>
      <p:sp>
        <p:nvSpPr>
          <p:cNvPr id="19460" name="Rectangle 3"/>
          <p:cNvSpPr>
            <a:spLocks noGrp="1" noChangeArrowheads="1"/>
          </p:cNvSpPr>
          <p:nvPr>
            <p:ph type="body" idx="1"/>
          </p:nvPr>
        </p:nvSpPr>
        <p:spPr>
          <a:xfrm>
            <a:off x="0" y="838200"/>
            <a:ext cx="8991600" cy="6473825"/>
          </a:xfrm>
        </p:spPr>
        <p:txBody>
          <a:bodyPr/>
          <a:lstStyle/>
          <a:p>
            <a:pPr>
              <a:lnSpc>
                <a:spcPct val="90000"/>
              </a:lnSpc>
            </a:pPr>
            <a:r>
              <a:rPr lang="en-US" altLang="en-US" sz="2800" b="1" u="sng" smtClean="0">
                <a:latin typeface="Arial" charset="0"/>
              </a:rPr>
              <a:t>Author</a:t>
            </a:r>
            <a:r>
              <a:rPr lang="en-US" altLang="en-US" sz="2800" b="1" smtClean="0">
                <a:latin typeface="Arial" charset="0"/>
              </a:rPr>
              <a:t>: 	 Judas, brother of Jesus</a:t>
            </a:r>
          </a:p>
          <a:p>
            <a:pPr>
              <a:lnSpc>
                <a:spcPct val="90000"/>
              </a:lnSpc>
            </a:pPr>
            <a:r>
              <a:rPr lang="en-US" altLang="en-US" sz="2800" b="1" u="sng" smtClean="0">
                <a:latin typeface="Arial" charset="0"/>
              </a:rPr>
              <a:t>Date</a:t>
            </a:r>
            <a:r>
              <a:rPr lang="en-US" altLang="en-US" sz="2800" b="1" smtClean="0">
                <a:latin typeface="Arial" charset="0"/>
              </a:rPr>
              <a:t>:	c. AD 60-65</a:t>
            </a:r>
          </a:p>
          <a:p>
            <a:pPr>
              <a:lnSpc>
                <a:spcPct val="90000"/>
              </a:lnSpc>
            </a:pPr>
            <a:r>
              <a:rPr lang="en-US" altLang="en-US" sz="2800" b="1" u="sng" smtClean="0">
                <a:latin typeface="Arial" charset="0"/>
              </a:rPr>
              <a:t>Theme</a:t>
            </a:r>
            <a:r>
              <a:rPr lang="en-US" altLang="en-US" sz="2800" b="1" smtClean="0">
                <a:latin typeface="Arial" charset="0"/>
              </a:rPr>
              <a:t>:	Condemnation for false teachers and 			libertines, and encouragement for the 		faithful to stand strong.</a:t>
            </a:r>
          </a:p>
          <a:p>
            <a:pPr>
              <a:lnSpc>
                <a:spcPct val="90000"/>
              </a:lnSpc>
            </a:pPr>
            <a:r>
              <a:rPr lang="en-US" altLang="en-US" sz="2800" b="1" u="sng" smtClean="0">
                <a:latin typeface="Arial" charset="0"/>
              </a:rPr>
              <a:t>Purpose</a:t>
            </a:r>
            <a:r>
              <a:rPr lang="en-US" altLang="en-US" sz="2800" b="1" smtClean="0">
                <a:latin typeface="Arial" charset="0"/>
              </a:rPr>
              <a:t>: To make clear that salvation did not 			give license to sin, and libertine teachers 		must be opposed.</a:t>
            </a:r>
          </a:p>
          <a:p>
            <a:pPr>
              <a:lnSpc>
                <a:spcPct val="90000"/>
              </a:lnSpc>
            </a:pPr>
            <a:r>
              <a:rPr lang="en-US" altLang="en-US" sz="2800" b="1" u="sng" smtClean="0">
                <a:latin typeface="Arial" charset="0"/>
              </a:rPr>
              <a:t>Outline</a:t>
            </a:r>
            <a:r>
              <a:rPr lang="en-US" altLang="en-US" sz="2800" b="1" smtClean="0">
                <a:latin typeface="Arial" charset="0"/>
              </a:rPr>
              <a:t>:  </a:t>
            </a:r>
            <a:r>
              <a:rPr lang="en-US" altLang="en-US" sz="2600" b="1" smtClean="0">
                <a:latin typeface="Arial" charset="0"/>
              </a:rPr>
              <a:t>*Purpose (vv. 1-4)</a:t>
            </a:r>
          </a:p>
          <a:p>
            <a:pPr lvl="1">
              <a:lnSpc>
                <a:spcPct val="90000"/>
              </a:lnSpc>
              <a:buFont typeface="Tahoma" pitchFamily="34" charset="0"/>
              <a:buNone/>
            </a:pPr>
            <a:r>
              <a:rPr lang="en-US" altLang="en-US" sz="2600" b="1" smtClean="0">
                <a:latin typeface="Arial" charset="0"/>
              </a:rPr>
              <a:t>                *Description of False Teachers (vv. 5-16)</a:t>
            </a:r>
          </a:p>
          <a:p>
            <a:pPr lvl="1">
              <a:lnSpc>
                <a:spcPct val="90000"/>
              </a:lnSpc>
              <a:buFont typeface="Tahoma" pitchFamily="34" charset="0"/>
              <a:buNone/>
            </a:pPr>
            <a:r>
              <a:rPr lang="en-US" altLang="en-US" sz="2600" b="1" smtClean="0">
                <a:latin typeface="Arial" charset="0"/>
              </a:rPr>
              <a:t>		          *Defense Against False Teachers (vv. 17-23)</a:t>
            </a:r>
          </a:p>
          <a:p>
            <a:pPr lvl="1">
              <a:lnSpc>
                <a:spcPct val="90000"/>
              </a:lnSpc>
              <a:buFont typeface="Tahoma" pitchFamily="34" charset="0"/>
              <a:buNone/>
            </a:pPr>
            <a:r>
              <a:rPr lang="en-US" altLang="en-US" sz="2600" b="1" smtClean="0">
                <a:latin typeface="Arial" charset="0"/>
              </a:rPr>
              <a:t>                *Doxology of Jude  (vv. 24-25)</a:t>
            </a:r>
          </a:p>
          <a:p>
            <a:pPr lvl="1">
              <a:lnSpc>
                <a:spcPct val="90000"/>
              </a:lnSpc>
              <a:buFont typeface="Tahoma" pitchFamily="34" charset="0"/>
              <a:buNone/>
            </a:pPr>
            <a:r>
              <a:rPr lang="en-US" altLang="en-US" sz="2800" b="1" smtClean="0">
                <a:latin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8D789459-9C5A-4D38-9766-BB938AB989F5}" type="slidenum">
              <a:rPr lang="en-US" altLang="en-US" sz="1200" smtClean="0">
                <a:solidFill>
                  <a:schemeClr val="tx2"/>
                </a:solidFill>
                <a:latin typeface="Times New Roman" pitchFamily="18" charset="0"/>
              </a:rPr>
              <a:pPr algn="ctr" eaLnBrk="1" hangingPunct="1">
                <a:spcBef>
                  <a:spcPct val="0"/>
                </a:spcBef>
                <a:buClrTx/>
                <a:buSzTx/>
                <a:buFontTx/>
                <a:buNone/>
              </a:pPr>
              <a:t>14</a:t>
            </a:fld>
            <a:endParaRPr lang="en-US" altLang="en-US" sz="1200" smtClean="0">
              <a:solidFill>
                <a:schemeClr val="tx2"/>
              </a:solidFill>
              <a:latin typeface="Times New Roman" pitchFamily="18" charset="0"/>
            </a:endParaRPr>
          </a:p>
        </p:txBody>
      </p:sp>
      <p:sp>
        <p:nvSpPr>
          <p:cNvPr id="619522"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effectLst/>
                <a:latin typeface="Arial Black" pitchFamily="34" charset="0"/>
              </a:rPr>
              <a:t>The Book of </a:t>
            </a:r>
            <a:r>
              <a:rPr lang="en-US" sz="3200" dirty="0" smtClean="0">
                <a:solidFill>
                  <a:schemeClr val="tx1"/>
                </a:solidFill>
                <a:effectLst/>
                <a:latin typeface="Arial Black" pitchFamily="34" charset="0"/>
              </a:rPr>
              <a:t>Jude – Key </a:t>
            </a:r>
            <a:r>
              <a:rPr lang="en-US" sz="3200" dirty="0">
                <a:solidFill>
                  <a:schemeClr val="tx1"/>
                </a:solidFill>
                <a:effectLst/>
                <a:latin typeface="Arial Black" pitchFamily="34" charset="0"/>
              </a:rPr>
              <a:t>Verses</a:t>
            </a:r>
          </a:p>
        </p:txBody>
      </p:sp>
      <p:sp>
        <p:nvSpPr>
          <p:cNvPr id="20484" name="Rectangle 3"/>
          <p:cNvSpPr>
            <a:spLocks noGrp="1" noChangeArrowheads="1"/>
          </p:cNvSpPr>
          <p:nvPr>
            <p:ph type="body" idx="1"/>
          </p:nvPr>
        </p:nvSpPr>
        <p:spPr>
          <a:xfrm>
            <a:off x="131763" y="838200"/>
            <a:ext cx="8815387" cy="5686425"/>
          </a:xfrm>
        </p:spPr>
        <p:txBody>
          <a:bodyPr/>
          <a:lstStyle/>
          <a:p>
            <a:pPr>
              <a:lnSpc>
                <a:spcPct val="80000"/>
              </a:lnSpc>
              <a:buFontTx/>
              <a:buNone/>
            </a:pPr>
            <a:r>
              <a:rPr lang="en-US" altLang="en-US" sz="2800" smtClean="0">
                <a:latin typeface="Arial" charset="0"/>
                <a:cs typeface="Arial" charset="0"/>
              </a:rPr>
              <a:t>	Dear friends, although I was very eager to write to you about the salvation we share, I felt I had to write and urge you to contend for the faith that was once for all entrusted to the saints. </a:t>
            </a:r>
            <a:r>
              <a:rPr lang="en-US" altLang="en-US" sz="2800" baseline="30000" smtClean="0">
                <a:latin typeface="Arial" charset="0"/>
                <a:cs typeface="Arial" charset="0"/>
              </a:rPr>
              <a:t>4</a:t>
            </a:r>
            <a:r>
              <a:rPr lang="en-US" altLang="en-US" sz="2800" smtClean="0">
                <a:latin typeface="Arial" charset="0"/>
                <a:cs typeface="Arial" charset="0"/>
              </a:rPr>
              <a:t> For certain men whose condemnation was written about long ago have secretly slipped in among you.  They are godless men, who change the grace of our God into a license for immorality and deny Jesus Christ our only Sovereign and Lord. </a:t>
            </a:r>
          </a:p>
          <a:p>
            <a:pPr>
              <a:lnSpc>
                <a:spcPct val="80000"/>
              </a:lnSpc>
              <a:buFontTx/>
              <a:buNone/>
            </a:pPr>
            <a:r>
              <a:rPr lang="en-US" altLang="en-US" sz="2800" baseline="30000" smtClean="0">
                <a:latin typeface="Arial" charset="0"/>
                <a:cs typeface="Arial" charset="0"/>
              </a:rPr>
              <a:t>		17 </a:t>
            </a:r>
            <a:r>
              <a:rPr lang="en-US" altLang="en-US" sz="2800" smtClean="0">
                <a:latin typeface="Arial" charset="0"/>
                <a:cs typeface="Arial" charset="0"/>
              </a:rPr>
              <a:t>But, dear friends, remember what the apostles of our Lord Jesus Christ foretold. </a:t>
            </a:r>
            <a:r>
              <a:rPr lang="en-US" altLang="en-US" sz="2800" baseline="30000" smtClean="0">
                <a:latin typeface="Arial" charset="0"/>
                <a:cs typeface="Arial" charset="0"/>
              </a:rPr>
              <a:t>18</a:t>
            </a:r>
            <a:r>
              <a:rPr lang="en-US" altLang="en-US" sz="2800" smtClean="0">
                <a:latin typeface="Arial" charset="0"/>
                <a:cs typeface="Arial" charset="0"/>
              </a:rPr>
              <a:t> They said to you, "In the last times there will be scoffers who will follow their own ungodly desires." </a:t>
            </a:r>
            <a:r>
              <a:rPr lang="en-US" altLang="en-US" sz="2800" baseline="30000" smtClean="0">
                <a:latin typeface="Arial" charset="0"/>
                <a:cs typeface="Arial" charset="0"/>
              </a:rPr>
              <a:t>19</a:t>
            </a:r>
            <a:r>
              <a:rPr lang="en-US" altLang="en-US" sz="2800" smtClean="0">
                <a:latin typeface="Arial" charset="0"/>
                <a:cs typeface="Arial" charset="0"/>
              </a:rPr>
              <a:t> These are the men who divide you, who follow mere natural instincts and do not have the Spirit. </a:t>
            </a:r>
          </a:p>
          <a:p>
            <a:pPr>
              <a:lnSpc>
                <a:spcPct val="80000"/>
              </a:lnSpc>
              <a:buFontTx/>
              <a:buNone/>
            </a:pPr>
            <a:r>
              <a:rPr lang="en-US" altLang="en-US" sz="2800" smtClean="0">
                <a:latin typeface="Arial" charset="0"/>
                <a:cs typeface="Arial" charset="0"/>
              </a:rPr>
              <a:t>						Jude 3-4; 17-19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1C87E50B-D309-46D2-BFC7-2F9C1AF3D067}" type="slidenum">
              <a:rPr lang="en-US" altLang="en-US" sz="1000" smtClean="0">
                <a:latin typeface="Arial" charset="0"/>
                <a:cs typeface="Arial" charset="0"/>
              </a:rPr>
              <a:pPr eaLnBrk="1" hangingPunct="1">
                <a:spcBef>
                  <a:spcPct val="0"/>
                </a:spcBef>
                <a:buClrTx/>
                <a:buSzTx/>
                <a:buFontTx/>
                <a:buNone/>
              </a:pPr>
              <a:t>15</a:t>
            </a:fld>
            <a:endParaRPr lang="en-US" altLang="en-US" sz="1000" smtClean="0">
              <a:latin typeface="Arial" charset="0"/>
              <a:cs typeface="Arial" charset="0"/>
            </a:endParaRPr>
          </a:p>
        </p:txBody>
      </p:sp>
      <p:sp>
        <p:nvSpPr>
          <p:cNvPr id="444418" name="Rectangle 2"/>
          <p:cNvSpPr>
            <a:spLocks noGrp="1" noChangeArrowheads="1"/>
          </p:cNvSpPr>
          <p:nvPr>
            <p:ph type="title"/>
          </p:nvPr>
        </p:nvSpPr>
        <p:spPr>
          <a:xfrm>
            <a:off x="0" y="0"/>
            <a:ext cx="9144000" cy="609600"/>
          </a:xfrm>
        </p:spPr>
        <p:txBody>
          <a:bodyPr/>
          <a:lstStyle/>
          <a:p>
            <a:pPr eaLnBrk="1" hangingPunct="1">
              <a:defRPr/>
            </a:pPr>
            <a:r>
              <a:rPr lang="en-US" altLang="en-US" sz="3200" dirty="0" smtClean="0">
                <a:solidFill>
                  <a:schemeClr val="tx1"/>
                </a:solidFill>
                <a:effectLst/>
              </a:rPr>
              <a:t>	</a:t>
            </a:r>
            <a:r>
              <a:rPr lang="en-US" altLang="en-US" sz="3200" dirty="0" smtClean="0">
                <a:solidFill>
                  <a:schemeClr val="tx1"/>
                </a:solidFill>
                <a:effectLst/>
                <a:latin typeface="Arial" panose="020B0604020202020204" pitchFamily="34" charset="0"/>
                <a:cs typeface="Arial" panose="020B0604020202020204" pitchFamily="34" charset="0"/>
              </a:rPr>
              <a:t>	  The Book of Jude</a:t>
            </a:r>
            <a:endParaRPr lang="en-US" altLang="en-US" sz="2200" b="0" dirty="0">
              <a:solidFill>
                <a:schemeClr val="tx1"/>
              </a:solidFill>
              <a:effectLst/>
              <a:latin typeface="Arial" panose="020B0604020202020204" pitchFamily="34" charset="0"/>
              <a:cs typeface="Arial" panose="020B0604020202020204" pitchFamily="34" charset="0"/>
            </a:endParaRPr>
          </a:p>
        </p:txBody>
      </p:sp>
      <p:sp>
        <p:nvSpPr>
          <p:cNvPr id="12292" name="Rectangle 3"/>
          <p:cNvSpPr>
            <a:spLocks noGrp="1" noChangeArrowheads="1"/>
          </p:cNvSpPr>
          <p:nvPr>
            <p:ph type="body" idx="1"/>
          </p:nvPr>
        </p:nvSpPr>
        <p:spPr>
          <a:xfrm>
            <a:off x="457200" y="533400"/>
            <a:ext cx="8839200" cy="6096000"/>
          </a:xfrm>
        </p:spPr>
        <p:txBody>
          <a:bodyPr/>
          <a:lstStyle/>
          <a:p>
            <a:pPr marL="571500" indent="-463550" eaLnBrk="1" hangingPunct="1">
              <a:spcBef>
                <a:spcPct val="0"/>
              </a:spcBef>
              <a:buClr>
                <a:schemeClr val="tx1"/>
              </a:buClr>
              <a:buSzPct val="90000"/>
              <a:buFont typeface="Lucida Sans Unicode" pitchFamily="34" charset="0"/>
              <a:buAutoNum type="romanUcPeriod"/>
              <a:tabLst>
                <a:tab pos="1371600" algn="l"/>
              </a:tabLst>
              <a:defRPr/>
            </a:pPr>
            <a:r>
              <a:rPr lang="en-US" altLang="en-US" sz="3000" dirty="0" smtClean="0">
                <a:latin typeface="Arial" charset="0"/>
                <a:cs typeface="Arial" charset="0"/>
              </a:rPr>
              <a:t>Greetings </a:t>
            </a:r>
            <a:r>
              <a:rPr lang="en-US" altLang="en-US" sz="2400" dirty="0" smtClean="0">
                <a:latin typeface="Arial" charset="0"/>
                <a:cs typeface="Arial" charset="0"/>
              </a:rPr>
              <a:t>(1-2)</a:t>
            </a:r>
          </a:p>
          <a:p>
            <a:pPr marL="571500" indent="-463550" eaLnBrk="1" hangingPunct="1">
              <a:spcBef>
                <a:spcPct val="0"/>
              </a:spcBef>
              <a:buClr>
                <a:schemeClr val="tx1"/>
              </a:buClr>
              <a:buSzPct val="90000"/>
              <a:buFont typeface="Wingdings 3" pitchFamily="18" charset="2"/>
              <a:buAutoNum type="romanUcPeriod"/>
              <a:tabLst>
                <a:tab pos="1371600" algn="l"/>
              </a:tabLst>
              <a:defRPr/>
            </a:pPr>
            <a:r>
              <a:rPr lang="en-US" altLang="en-US" sz="3000" dirty="0" smtClean="0">
                <a:latin typeface="Arial" charset="0"/>
                <a:cs typeface="Arial" charset="0"/>
              </a:rPr>
              <a:t>Occasion for the letter </a:t>
            </a:r>
            <a:r>
              <a:rPr lang="en-US" altLang="en-US" sz="2400" dirty="0" smtClean="0">
                <a:latin typeface="Arial" charset="0"/>
                <a:cs typeface="Arial" charset="0"/>
              </a:rPr>
              <a:t>(3-4)</a:t>
            </a:r>
          </a:p>
          <a:p>
            <a:pPr marL="827088" lvl="1" indent="-463550" eaLnBrk="1" hangingPunct="1">
              <a:spcBef>
                <a:spcPct val="0"/>
              </a:spcBef>
              <a:buClr>
                <a:schemeClr val="tx1"/>
              </a:buClr>
              <a:buSzPct val="90000"/>
              <a:buFont typeface="+mj-lt"/>
              <a:buAutoNum type="alphaUcPeriod"/>
              <a:tabLst>
                <a:tab pos="1371600" algn="l"/>
              </a:tabLst>
              <a:defRPr/>
            </a:pPr>
            <a:r>
              <a:rPr lang="en-US" altLang="en-US" sz="2800" dirty="0" smtClean="0">
                <a:latin typeface="Arial" charset="0"/>
                <a:cs typeface="Arial" charset="0"/>
              </a:rPr>
              <a:t>The change of subject  (3)</a:t>
            </a:r>
          </a:p>
          <a:p>
            <a:pPr marL="827088" lvl="1" indent="-463550" eaLnBrk="1" hangingPunct="1">
              <a:spcBef>
                <a:spcPct val="0"/>
              </a:spcBef>
              <a:buClr>
                <a:schemeClr val="tx1"/>
              </a:buClr>
              <a:buSzPct val="90000"/>
              <a:buFont typeface="+mj-lt"/>
              <a:buAutoNum type="alphaUcPeriod"/>
              <a:tabLst>
                <a:tab pos="1371600" algn="l"/>
              </a:tabLst>
              <a:defRPr/>
            </a:pPr>
            <a:r>
              <a:rPr lang="en-US" altLang="en-US" sz="2800" dirty="0" smtClean="0">
                <a:latin typeface="Arial" charset="0"/>
                <a:cs typeface="Arial" charset="0"/>
              </a:rPr>
              <a:t>The presence of Godless apostates (4)</a:t>
            </a:r>
          </a:p>
          <a:p>
            <a:pPr marL="679450" indent="-571500" eaLnBrk="1" hangingPunct="1">
              <a:spcBef>
                <a:spcPct val="0"/>
              </a:spcBef>
              <a:buClr>
                <a:schemeClr val="tx1"/>
              </a:buClr>
              <a:buSzPct val="90000"/>
              <a:buFont typeface="+mj-lt"/>
              <a:buAutoNum type="romanUcPeriod"/>
              <a:tabLst>
                <a:tab pos="1371600" algn="l"/>
              </a:tabLst>
              <a:defRPr/>
            </a:pPr>
            <a:r>
              <a:rPr lang="en-US" altLang="en-US" sz="3000" dirty="0" smtClean="0">
                <a:latin typeface="Arial" charset="0"/>
                <a:cs typeface="Arial" charset="0"/>
              </a:rPr>
              <a:t>Warning against false teachers </a:t>
            </a:r>
            <a:r>
              <a:rPr lang="en-US" altLang="en-US" sz="2400" dirty="0" smtClean="0">
                <a:latin typeface="Arial" charset="0"/>
                <a:cs typeface="Arial" charset="0"/>
              </a:rPr>
              <a:t>(5-16)</a:t>
            </a:r>
          </a:p>
          <a:p>
            <a:pPr marL="935038" lvl="1" indent="-571500" eaLnBrk="1" hangingPunct="1">
              <a:spcBef>
                <a:spcPct val="0"/>
              </a:spcBef>
              <a:buClr>
                <a:schemeClr val="tx1"/>
              </a:buClr>
              <a:buSzPct val="90000"/>
              <a:buFont typeface="+mj-lt"/>
              <a:buAutoNum type="alphaUcPeriod"/>
              <a:tabLst>
                <a:tab pos="1371600" algn="l"/>
              </a:tabLst>
              <a:defRPr/>
            </a:pPr>
            <a:r>
              <a:rPr lang="en-US" altLang="en-US" sz="2800" dirty="0" smtClean="0">
                <a:latin typeface="Arial" charset="0"/>
                <a:cs typeface="Arial" charset="0"/>
              </a:rPr>
              <a:t>Historical judgment against apostates </a:t>
            </a:r>
            <a:r>
              <a:rPr lang="en-US" altLang="en-US" sz="2000" dirty="0" smtClean="0">
                <a:latin typeface="Arial" charset="0"/>
                <a:cs typeface="Arial" charset="0"/>
              </a:rPr>
              <a:t>(5-7)</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Unbelieving Israel  (5)</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Angels who fell  (6)</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Sodom and Gomorrah  (7)</a:t>
            </a:r>
          </a:p>
          <a:p>
            <a:pPr marL="935038" lvl="1" indent="-571500" eaLnBrk="1" hangingPunct="1">
              <a:spcBef>
                <a:spcPct val="0"/>
              </a:spcBef>
              <a:buClr>
                <a:schemeClr val="tx1"/>
              </a:buClr>
              <a:buSzPct val="90000"/>
              <a:buFont typeface="+mj-lt"/>
              <a:buAutoNum type="alphaUcPeriod"/>
              <a:tabLst>
                <a:tab pos="1371600" algn="l"/>
              </a:tabLst>
              <a:defRPr/>
            </a:pPr>
            <a:r>
              <a:rPr lang="en-US" altLang="en-US" sz="2800" dirty="0" smtClean="0">
                <a:latin typeface="Arial" charset="0"/>
                <a:cs typeface="Arial" charset="0"/>
              </a:rPr>
              <a:t>Description of apostates in Jude’s day </a:t>
            </a:r>
            <a:r>
              <a:rPr lang="en-US" altLang="en-US" sz="2000" dirty="0" smtClean="0">
                <a:latin typeface="Arial" charset="0"/>
                <a:cs typeface="Arial" charset="0"/>
              </a:rPr>
              <a:t>(8-16)</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Their slanderous speech  (8-10)</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Their character graphically portrayed  (11-13)</a:t>
            </a:r>
          </a:p>
          <a:p>
            <a:pPr marL="1173163" lvl="2" indent="-5715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Their destruction prophesied  (14-16)</a:t>
            </a:r>
          </a:p>
          <a:p>
            <a:pPr marL="679450" indent="-571500" eaLnBrk="1" hangingPunct="1">
              <a:spcBef>
                <a:spcPct val="0"/>
              </a:spcBef>
              <a:buClr>
                <a:schemeClr val="tx1"/>
              </a:buClr>
              <a:buSzPct val="90000"/>
              <a:buFont typeface="+mj-lt"/>
              <a:buAutoNum type="romanUcPeriod"/>
              <a:tabLst>
                <a:tab pos="1371600" algn="l"/>
              </a:tabLst>
              <a:defRPr/>
            </a:pPr>
            <a:r>
              <a:rPr lang="en-US" altLang="en-US" sz="3000" dirty="0" smtClean="0">
                <a:latin typeface="Arial" charset="0"/>
                <a:cs typeface="Arial" charset="0"/>
              </a:rPr>
              <a:t>Exhortation to believers  </a:t>
            </a:r>
            <a:r>
              <a:rPr lang="en-US" altLang="en-US" sz="2400" dirty="0" smtClean="0">
                <a:latin typeface="Arial" charset="0"/>
                <a:cs typeface="Arial" charset="0"/>
              </a:rPr>
              <a:t>(17-23)</a:t>
            </a:r>
          </a:p>
          <a:p>
            <a:pPr marL="679450" indent="-571500" eaLnBrk="1" hangingPunct="1">
              <a:spcBef>
                <a:spcPct val="0"/>
              </a:spcBef>
              <a:buClr>
                <a:schemeClr val="tx1"/>
              </a:buClr>
              <a:buSzPct val="90000"/>
              <a:buFont typeface="+mj-lt"/>
              <a:buAutoNum type="romanUcPeriod"/>
              <a:tabLst>
                <a:tab pos="1371600" algn="l"/>
              </a:tabLst>
              <a:defRPr/>
            </a:pPr>
            <a:r>
              <a:rPr lang="en-US" altLang="en-US" sz="3000" dirty="0" smtClean="0">
                <a:latin typeface="Arial" charset="0"/>
                <a:cs typeface="Arial" charset="0"/>
              </a:rPr>
              <a:t>Concluding doxology  </a:t>
            </a:r>
            <a:r>
              <a:rPr lang="en-US" altLang="en-US" sz="2400" dirty="0" smtClean="0">
                <a:latin typeface="Arial" charset="0"/>
                <a:cs typeface="Arial" charset="0"/>
              </a:rPr>
              <a:t>(24-25)</a:t>
            </a:r>
            <a:endParaRPr lang="en-US" altLang="en-US" sz="2000" dirty="0" smtClean="0">
              <a:latin typeface="Arial" charset="0"/>
              <a:cs typeface="Arial"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292">
                                            <p:txEl>
                                              <p:pRg st="6" end="6"/>
                                            </p:txEl>
                                          </p:spTgt>
                                        </p:tgtEl>
                                        <p:attrNameLst>
                                          <p:attrName>style.visibility</p:attrName>
                                        </p:attrNameLst>
                                      </p:cBhvr>
                                      <p:to>
                                        <p:strVal val="visible"/>
                                      </p:to>
                                    </p:set>
                                    <p:anim calcmode="lin" valueType="num">
                                      <p:cBhvr additive="base">
                                        <p:cTn id="43"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2292">
                                            <p:txEl>
                                              <p:pRg st="7" end="7"/>
                                            </p:txEl>
                                          </p:spTgt>
                                        </p:tgtEl>
                                        <p:attrNameLst>
                                          <p:attrName>style.visibility</p:attrName>
                                        </p:attrNameLst>
                                      </p:cBhvr>
                                      <p:to>
                                        <p:strVal val="visible"/>
                                      </p:to>
                                    </p:set>
                                    <p:anim calcmode="lin" valueType="num">
                                      <p:cBhvr additive="base">
                                        <p:cTn id="49"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2292">
                                            <p:txEl>
                                              <p:pRg st="8" end="8"/>
                                            </p:txEl>
                                          </p:spTgt>
                                        </p:tgtEl>
                                        <p:attrNameLst>
                                          <p:attrName>style.visibility</p:attrName>
                                        </p:attrNameLst>
                                      </p:cBhvr>
                                      <p:to>
                                        <p:strVal val="visible"/>
                                      </p:to>
                                    </p:set>
                                    <p:anim calcmode="lin" valueType="num">
                                      <p:cBhvr additive="base">
                                        <p:cTn id="55"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2292">
                                            <p:txEl>
                                              <p:pRg st="9" end="9"/>
                                            </p:txEl>
                                          </p:spTgt>
                                        </p:tgtEl>
                                        <p:attrNameLst>
                                          <p:attrName>style.visibility</p:attrName>
                                        </p:attrNameLst>
                                      </p:cBhvr>
                                      <p:to>
                                        <p:strVal val="visible"/>
                                      </p:to>
                                    </p:set>
                                    <p:anim calcmode="lin" valueType="num">
                                      <p:cBhvr additive="base">
                                        <p:cTn id="61"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29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2292">
                                            <p:txEl>
                                              <p:pRg st="10" end="10"/>
                                            </p:txEl>
                                          </p:spTgt>
                                        </p:tgtEl>
                                        <p:attrNameLst>
                                          <p:attrName>style.visibility</p:attrName>
                                        </p:attrNameLst>
                                      </p:cBhvr>
                                      <p:to>
                                        <p:strVal val="visible"/>
                                      </p:to>
                                    </p:set>
                                    <p:anim calcmode="lin" valueType="num">
                                      <p:cBhvr additive="base">
                                        <p:cTn id="67" dur="5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29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2292">
                                            <p:txEl>
                                              <p:pRg st="11" end="11"/>
                                            </p:txEl>
                                          </p:spTgt>
                                        </p:tgtEl>
                                        <p:attrNameLst>
                                          <p:attrName>style.visibility</p:attrName>
                                        </p:attrNameLst>
                                      </p:cBhvr>
                                      <p:to>
                                        <p:strVal val="visible"/>
                                      </p:to>
                                    </p:set>
                                    <p:anim calcmode="lin" valueType="num">
                                      <p:cBhvr additive="base">
                                        <p:cTn id="73" dur="500" fill="hold"/>
                                        <p:tgtEl>
                                          <p:spTgt spid="1229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29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2292">
                                            <p:txEl>
                                              <p:pRg st="12" end="12"/>
                                            </p:txEl>
                                          </p:spTgt>
                                        </p:tgtEl>
                                        <p:attrNameLst>
                                          <p:attrName>style.visibility</p:attrName>
                                        </p:attrNameLst>
                                      </p:cBhvr>
                                      <p:to>
                                        <p:strVal val="visible"/>
                                      </p:to>
                                    </p:set>
                                    <p:anim calcmode="lin" valueType="num">
                                      <p:cBhvr additive="base">
                                        <p:cTn id="79" dur="500" fill="hold"/>
                                        <p:tgtEl>
                                          <p:spTgt spid="1229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29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12292">
                                            <p:txEl>
                                              <p:pRg st="13" end="13"/>
                                            </p:txEl>
                                          </p:spTgt>
                                        </p:tgtEl>
                                        <p:attrNameLst>
                                          <p:attrName>style.visibility</p:attrName>
                                        </p:attrNameLst>
                                      </p:cBhvr>
                                      <p:to>
                                        <p:strVal val="visible"/>
                                      </p:to>
                                    </p:set>
                                    <p:anim calcmode="lin" valueType="num">
                                      <p:cBhvr additive="base">
                                        <p:cTn id="85" dur="500" fill="hold"/>
                                        <p:tgtEl>
                                          <p:spTgt spid="1229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229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12292">
                                            <p:txEl>
                                              <p:pRg st="14" end="14"/>
                                            </p:txEl>
                                          </p:spTgt>
                                        </p:tgtEl>
                                        <p:attrNameLst>
                                          <p:attrName>style.visibility</p:attrName>
                                        </p:attrNameLst>
                                      </p:cBhvr>
                                      <p:to>
                                        <p:strVal val="visible"/>
                                      </p:to>
                                    </p:set>
                                    <p:anim calcmode="lin" valueType="num">
                                      <p:cBhvr additive="base">
                                        <p:cTn id="91" dur="500" fill="hold"/>
                                        <p:tgtEl>
                                          <p:spTgt spid="1229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229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93700" y="152400"/>
            <a:ext cx="8750300" cy="637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4000" b="1" u="sng">
                <a:latin typeface="Arial" charset="0"/>
                <a:cs typeface="Arial" charset="0"/>
              </a:rPr>
              <a:t>General Epistles &amp; Revelation</a:t>
            </a:r>
            <a:r>
              <a:rPr lang="en-US" altLang="en-US" sz="4000" b="1">
                <a:latin typeface="Arial" charset="0"/>
                <a:cs typeface="Arial" charset="0"/>
              </a:rPr>
              <a:t> </a:t>
            </a:r>
            <a:r>
              <a:rPr lang="en-US" altLang="en-US" sz="3600" b="1">
                <a:latin typeface="Arial" charset="0"/>
                <a:cs typeface="Arial" charset="0"/>
              </a:rPr>
              <a:t>(NT6) </a:t>
            </a:r>
            <a:endParaRPr lang="en-US" altLang="en-US" sz="4000" b="1">
              <a:latin typeface="Arial" charset="0"/>
              <a:cs typeface="Arial" charset="0"/>
            </a:endParaRPr>
          </a:p>
          <a:p>
            <a:pPr eaLnBrk="1" hangingPunct="1">
              <a:spcBef>
                <a:spcPct val="0"/>
              </a:spcBef>
              <a:buClrTx/>
              <a:buSzTx/>
              <a:buFontTx/>
              <a:buNone/>
            </a:pPr>
            <a:endParaRPr lang="en-US" altLang="en-US" sz="800" b="1">
              <a:latin typeface="Arial" charset="0"/>
              <a:cs typeface="Arial" charset="0"/>
            </a:endParaRPr>
          </a:p>
          <a:p>
            <a:pPr eaLnBrk="1" hangingPunct="1">
              <a:spcBef>
                <a:spcPct val="0"/>
              </a:spcBef>
              <a:buClrTx/>
              <a:buSzTx/>
              <a:buFontTx/>
              <a:buNone/>
            </a:pPr>
            <a:r>
              <a:rPr lang="en-US" altLang="en-US" sz="3600">
                <a:latin typeface="Arial" charset="0"/>
                <a:cs typeface="Arial" charset="0"/>
              </a:rPr>
              <a:t>Apr 3   – Intro to NT General Epistles</a:t>
            </a:r>
          </a:p>
          <a:p>
            <a:pPr eaLnBrk="1" hangingPunct="1">
              <a:spcBef>
                <a:spcPct val="0"/>
              </a:spcBef>
              <a:buClrTx/>
              <a:buSzTx/>
              <a:buFontTx/>
              <a:buNone/>
            </a:pPr>
            <a:r>
              <a:rPr lang="en-US" altLang="en-US" sz="3600">
                <a:latin typeface="Arial" charset="0"/>
                <a:cs typeface="Arial" charset="0"/>
              </a:rPr>
              <a:t>Apr 10 – Book of Hebrews</a:t>
            </a:r>
          </a:p>
          <a:p>
            <a:pPr eaLnBrk="1" hangingPunct="1">
              <a:spcBef>
                <a:spcPct val="0"/>
              </a:spcBef>
              <a:buClrTx/>
              <a:buSzTx/>
              <a:buFontTx/>
              <a:buNone/>
            </a:pPr>
            <a:r>
              <a:rPr lang="en-US" altLang="en-US" sz="3600">
                <a:latin typeface="Arial" charset="0"/>
                <a:cs typeface="Arial" charset="0"/>
              </a:rPr>
              <a:t>Apr 17 – </a:t>
            </a:r>
            <a:r>
              <a:rPr lang="en-US" altLang="en-US" sz="3600" b="1" i="1">
                <a:latin typeface="Arial" charset="0"/>
                <a:cs typeface="Arial" charset="0"/>
              </a:rPr>
              <a:t>No Class </a:t>
            </a:r>
            <a:r>
              <a:rPr lang="en-US" altLang="en-US" sz="3200">
                <a:latin typeface="Arial" charset="0"/>
                <a:cs typeface="Arial" charset="0"/>
              </a:rPr>
              <a:t>(Holy Week)</a:t>
            </a:r>
          </a:p>
          <a:p>
            <a:pPr eaLnBrk="1" hangingPunct="1">
              <a:spcBef>
                <a:spcPct val="0"/>
              </a:spcBef>
              <a:buClrTx/>
              <a:buSzTx/>
              <a:buFontTx/>
              <a:buNone/>
            </a:pPr>
            <a:r>
              <a:rPr lang="en-US" altLang="en-US" sz="3600">
                <a:latin typeface="Arial" charset="0"/>
                <a:cs typeface="Arial" charset="0"/>
              </a:rPr>
              <a:t>Apr 24 – Book of James</a:t>
            </a:r>
          </a:p>
          <a:p>
            <a:pPr eaLnBrk="1" hangingPunct="1">
              <a:spcBef>
                <a:spcPct val="0"/>
              </a:spcBef>
              <a:buClrTx/>
              <a:buSzTx/>
              <a:buFontTx/>
              <a:buNone/>
            </a:pPr>
            <a:r>
              <a:rPr lang="en-US" altLang="en-US" sz="3600">
                <a:latin typeface="Arial" charset="0"/>
                <a:cs typeface="Arial" charset="0"/>
              </a:rPr>
              <a:t>May 1  – </a:t>
            </a:r>
            <a:r>
              <a:rPr lang="en-US" altLang="en-US" sz="3600" b="1" i="1">
                <a:latin typeface="Arial" charset="0"/>
                <a:cs typeface="Arial" charset="0"/>
              </a:rPr>
              <a:t>No Class </a:t>
            </a:r>
          </a:p>
          <a:p>
            <a:pPr eaLnBrk="1" hangingPunct="1">
              <a:spcBef>
                <a:spcPct val="0"/>
              </a:spcBef>
              <a:buClrTx/>
              <a:buSzTx/>
              <a:buFontTx/>
              <a:buNone/>
            </a:pPr>
            <a:r>
              <a:rPr lang="en-US" altLang="en-US" sz="3600">
                <a:latin typeface="Arial" charset="0"/>
                <a:cs typeface="Arial" charset="0"/>
              </a:rPr>
              <a:t>May 8  – </a:t>
            </a:r>
            <a:r>
              <a:rPr lang="en-US" altLang="en-US" sz="3600" b="1" i="1">
                <a:latin typeface="Arial" charset="0"/>
                <a:cs typeface="Arial" charset="0"/>
              </a:rPr>
              <a:t>No Class</a:t>
            </a:r>
          </a:p>
          <a:p>
            <a:pPr eaLnBrk="1" hangingPunct="1">
              <a:spcBef>
                <a:spcPct val="0"/>
              </a:spcBef>
              <a:buClrTx/>
              <a:buSzTx/>
              <a:buFont typeface="Wingdings 3" pitchFamily="18" charset="2"/>
              <a:buNone/>
            </a:pPr>
            <a:r>
              <a:rPr lang="en-US" altLang="en-US" sz="3600">
                <a:latin typeface="Arial" charset="0"/>
                <a:cs typeface="Arial" charset="0"/>
              </a:rPr>
              <a:t>May 15 – Books of 1 &amp; 2 Peter</a:t>
            </a:r>
          </a:p>
          <a:p>
            <a:pPr eaLnBrk="1" hangingPunct="1">
              <a:spcBef>
                <a:spcPct val="0"/>
              </a:spcBef>
              <a:buClrTx/>
              <a:buSzTx/>
              <a:buFontTx/>
              <a:buNone/>
            </a:pPr>
            <a:r>
              <a:rPr lang="en-US" altLang="en-US" sz="3600">
                <a:latin typeface="Arial" charset="0"/>
                <a:cs typeface="Arial" charset="0"/>
              </a:rPr>
              <a:t>May 22 – Books of 1,2,3 John; Jude</a:t>
            </a:r>
          </a:p>
          <a:p>
            <a:pPr eaLnBrk="1" hangingPunct="1">
              <a:spcBef>
                <a:spcPct val="0"/>
              </a:spcBef>
              <a:buClrTx/>
              <a:buSzTx/>
              <a:buFontTx/>
              <a:buNone/>
            </a:pPr>
            <a:r>
              <a:rPr lang="en-US" altLang="en-US" sz="3600">
                <a:latin typeface="Arial" charset="0"/>
                <a:cs typeface="Arial" charset="0"/>
              </a:rPr>
              <a:t>May 29 – Book of Revelation</a:t>
            </a:r>
          </a:p>
          <a:p>
            <a:pPr eaLnBrk="1" hangingPunct="1">
              <a:spcBef>
                <a:spcPct val="0"/>
              </a:spcBef>
              <a:buClrTx/>
              <a:buSzTx/>
              <a:buFontTx/>
              <a:buNone/>
            </a:pPr>
            <a:r>
              <a:rPr lang="en-US" altLang="en-US" sz="3600">
                <a:latin typeface="Arial" charset="0"/>
                <a:cs typeface="Arial" charset="0"/>
              </a:rPr>
              <a:t>June 5 – Conclusion; Final Exam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4551363" y="838200"/>
            <a:ext cx="31877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b="1">
                <a:latin typeface="Arial" charset="0"/>
                <a:cs typeface="Arial" charset="0"/>
              </a:rPr>
              <a:t>John the Apostle </a:t>
            </a:r>
          </a:p>
          <a:p>
            <a:pPr eaLnBrk="1" hangingPunct="1">
              <a:spcBef>
                <a:spcPct val="0"/>
              </a:spcBef>
              <a:buClrTx/>
              <a:buSzTx/>
              <a:buFontTx/>
              <a:buNone/>
            </a:pPr>
            <a:r>
              <a:rPr lang="en-US" altLang="en-US" sz="2800" b="1">
                <a:latin typeface="Arial" charset="0"/>
                <a:cs typeface="Arial" charset="0"/>
              </a:rPr>
              <a:t>and Evangelist</a:t>
            </a:r>
          </a:p>
        </p:txBody>
      </p:sp>
      <p:pic>
        <p:nvPicPr>
          <p:cNvPr id="9219"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886200" y="2668588"/>
            <a:ext cx="5181600" cy="4094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81000" y="0"/>
            <a:ext cx="3200400" cy="692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A726C930-6FE6-47D5-B364-42B92FA00061}" type="slidenum">
              <a:rPr lang="en-US" altLang="en-US" sz="1200" smtClean="0">
                <a:solidFill>
                  <a:schemeClr val="tx2"/>
                </a:solidFill>
                <a:latin typeface="Times New Roman" pitchFamily="18" charset="0"/>
              </a:rPr>
              <a:pPr algn="ctr" eaLnBrk="1" hangingPunct="1">
                <a:spcBef>
                  <a:spcPct val="0"/>
                </a:spcBef>
                <a:buClrTx/>
                <a:buSzTx/>
                <a:buFontTx/>
                <a:buNone/>
              </a:pPr>
              <a:t>4</a:t>
            </a:fld>
            <a:endParaRPr lang="en-US" altLang="en-US" sz="1200" smtClean="0">
              <a:solidFill>
                <a:schemeClr val="tx2"/>
              </a:solidFill>
              <a:latin typeface="Times New Roman" pitchFamily="18" charset="0"/>
            </a:endParaRPr>
          </a:p>
        </p:txBody>
      </p:sp>
      <p:sp>
        <p:nvSpPr>
          <p:cNvPr id="61542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effectLst/>
                <a:latin typeface="Arial Black" pitchFamily="34" charset="0"/>
              </a:rPr>
              <a:t>The Book of 1 </a:t>
            </a:r>
            <a:r>
              <a:rPr lang="en-US" sz="3200" dirty="0" smtClean="0">
                <a:solidFill>
                  <a:schemeClr val="tx1"/>
                </a:solidFill>
                <a:effectLst/>
                <a:latin typeface="Arial Black" pitchFamily="34" charset="0"/>
              </a:rPr>
              <a:t>John</a:t>
            </a:r>
            <a:endParaRPr lang="en-US" sz="3200" dirty="0">
              <a:solidFill>
                <a:schemeClr val="tx1"/>
              </a:solidFill>
              <a:effectLst/>
              <a:latin typeface="Arial Black" pitchFamily="34" charset="0"/>
            </a:endParaRPr>
          </a:p>
        </p:txBody>
      </p:sp>
      <p:sp>
        <p:nvSpPr>
          <p:cNvPr id="10244" name="Rectangle 3"/>
          <p:cNvSpPr>
            <a:spLocks noGrp="1" noChangeArrowheads="1"/>
          </p:cNvSpPr>
          <p:nvPr>
            <p:ph type="body" idx="1"/>
          </p:nvPr>
        </p:nvSpPr>
        <p:spPr>
          <a:xfrm>
            <a:off x="0" y="914400"/>
            <a:ext cx="9144000" cy="6473825"/>
          </a:xfrm>
        </p:spPr>
        <p:txBody>
          <a:bodyPr/>
          <a:lstStyle/>
          <a:p>
            <a:r>
              <a:rPr lang="en-US" altLang="en-US" sz="2800" b="1" u="sng" smtClean="0">
                <a:latin typeface="Arial" charset="0"/>
              </a:rPr>
              <a:t>Author</a:t>
            </a:r>
            <a:r>
              <a:rPr lang="en-US" altLang="en-US" sz="2800" b="1" smtClean="0">
                <a:latin typeface="Arial" charset="0"/>
              </a:rPr>
              <a:t>: 	John the Apostle </a:t>
            </a:r>
          </a:p>
          <a:p>
            <a:r>
              <a:rPr lang="en-US" altLang="en-US" sz="2800" b="1" u="sng" smtClean="0">
                <a:latin typeface="Arial" charset="0"/>
              </a:rPr>
              <a:t>Date</a:t>
            </a:r>
            <a:r>
              <a:rPr lang="en-US" altLang="en-US" sz="2800" b="1" smtClean="0">
                <a:latin typeface="Arial" charset="0"/>
              </a:rPr>
              <a:t>:	c. AD 85-95</a:t>
            </a:r>
          </a:p>
          <a:p>
            <a:r>
              <a:rPr lang="en-US" altLang="en-US" sz="2800" b="1" u="sng" smtClean="0">
                <a:latin typeface="Arial" charset="0"/>
              </a:rPr>
              <a:t>Theme</a:t>
            </a:r>
            <a:r>
              <a:rPr lang="en-US" altLang="en-US" sz="2800" b="1" smtClean="0">
                <a:latin typeface="Arial" charset="0"/>
              </a:rPr>
              <a:t>:	Fellowship with God, and the practice of 		righteous living and love.</a:t>
            </a:r>
          </a:p>
          <a:p>
            <a:r>
              <a:rPr lang="en-US" altLang="en-US" sz="2800" b="1" u="sng" smtClean="0">
                <a:latin typeface="Arial" charset="0"/>
              </a:rPr>
              <a:t>Purpose</a:t>
            </a:r>
            <a:r>
              <a:rPr lang="en-US" altLang="en-US" sz="2800" b="1" smtClean="0">
                <a:latin typeface="Arial" charset="0"/>
              </a:rPr>
              <a:t>:  To oppose Gnostic heresies common in 		the Early Church.</a:t>
            </a:r>
          </a:p>
          <a:p>
            <a:endParaRPr lang="en-US" altLang="en-US" sz="2800" b="1" smtClean="0">
              <a:latin typeface="Arial" charset="0"/>
            </a:endParaRPr>
          </a:p>
          <a:p>
            <a:r>
              <a:rPr lang="en-US" altLang="en-US" sz="2800" b="1" u="sng" smtClean="0">
                <a:latin typeface="Arial" charset="0"/>
              </a:rPr>
              <a:t>Outline</a:t>
            </a:r>
            <a:r>
              <a:rPr lang="en-US" altLang="en-US" sz="2800" b="1" smtClean="0">
                <a:latin typeface="Arial" charset="0"/>
              </a:rPr>
              <a:t>:  *The Basis of Fellowship (1:1-2:27)</a:t>
            </a:r>
          </a:p>
          <a:p>
            <a:pPr lvl="1">
              <a:buFont typeface="Tahoma" pitchFamily="34" charset="0"/>
              <a:buNone/>
            </a:pPr>
            <a:r>
              <a:rPr lang="en-US" altLang="en-US" sz="2800" b="1" smtClean="0">
                <a:latin typeface="Arial" charset="0"/>
              </a:rPr>
              <a:t>			*The Behavior of Fellowship (2:28-5:21) </a:t>
            </a:r>
            <a:r>
              <a:rPr lang="en-US" altLang="en-US" sz="2400" b="1" smtClean="0">
                <a:solidFill>
                  <a:schemeClr val="bg1"/>
                </a:solidFill>
                <a:latin typeface="Arial" charset="0"/>
              </a:rPr>
              <a:t>	</a:t>
            </a:r>
            <a:r>
              <a:rPr lang="en-US" altLang="en-US"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3F213BFB-D75D-45E2-BAFD-71CC845B88AE}" type="slidenum">
              <a:rPr lang="en-US" altLang="en-US" sz="1200" smtClean="0">
                <a:solidFill>
                  <a:schemeClr val="tx2"/>
                </a:solidFill>
                <a:latin typeface="Times New Roman" pitchFamily="18" charset="0"/>
              </a:rPr>
              <a:pPr algn="ctr" eaLnBrk="1" hangingPunct="1">
                <a:spcBef>
                  <a:spcPct val="0"/>
                </a:spcBef>
                <a:buClrTx/>
                <a:buSzTx/>
                <a:buFontTx/>
                <a:buNone/>
              </a:pPr>
              <a:t>5</a:t>
            </a:fld>
            <a:endParaRPr lang="en-US" altLang="en-US" sz="1200" smtClean="0">
              <a:solidFill>
                <a:schemeClr val="tx2"/>
              </a:solidFill>
              <a:latin typeface="Times New Roman" pitchFamily="18" charset="0"/>
            </a:endParaRPr>
          </a:p>
        </p:txBody>
      </p:sp>
      <p:sp>
        <p:nvSpPr>
          <p:cNvPr id="616450"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effectLst/>
                <a:latin typeface="Arial Black" pitchFamily="34" charset="0"/>
              </a:rPr>
              <a:t>The Book of 1 </a:t>
            </a:r>
            <a:r>
              <a:rPr lang="en-US" sz="3200" dirty="0" smtClean="0">
                <a:solidFill>
                  <a:schemeClr val="tx1"/>
                </a:solidFill>
                <a:effectLst/>
                <a:latin typeface="Arial Black" pitchFamily="34" charset="0"/>
              </a:rPr>
              <a:t>John – Key </a:t>
            </a:r>
            <a:r>
              <a:rPr lang="en-US" sz="3200" dirty="0">
                <a:solidFill>
                  <a:schemeClr val="tx1"/>
                </a:solidFill>
                <a:effectLst/>
                <a:latin typeface="Arial Black" pitchFamily="34" charset="0"/>
              </a:rPr>
              <a:t>Verses</a:t>
            </a:r>
          </a:p>
        </p:txBody>
      </p:sp>
      <p:sp>
        <p:nvSpPr>
          <p:cNvPr id="11268" name="Rectangle 3"/>
          <p:cNvSpPr>
            <a:spLocks noGrp="1" noChangeArrowheads="1"/>
          </p:cNvSpPr>
          <p:nvPr>
            <p:ph type="body" idx="1"/>
          </p:nvPr>
        </p:nvSpPr>
        <p:spPr>
          <a:xfrm>
            <a:off x="131763" y="896938"/>
            <a:ext cx="8815387" cy="5627687"/>
          </a:xfrm>
        </p:spPr>
        <p:txBody>
          <a:bodyPr/>
          <a:lstStyle/>
          <a:p>
            <a:pPr>
              <a:lnSpc>
                <a:spcPct val="80000"/>
              </a:lnSpc>
              <a:buFontTx/>
              <a:buNone/>
            </a:pPr>
            <a:r>
              <a:rPr lang="en-US" altLang="en-US" smtClean="0">
                <a:latin typeface="Arial" charset="0"/>
                <a:cs typeface="Arial" charset="0"/>
              </a:rPr>
              <a:t>	</a:t>
            </a:r>
            <a:r>
              <a:rPr lang="en-US" altLang="en-US" sz="2800" smtClean="0">
                <a:latin typeface="Arial" charset="0"/>
                <a:cs typeface="Arial" charset="0"/>
              </a:rPr>
              <a:t>	We proclaim to you what we have seen and heard, so that you also may have fellowship with us. And our fellowship is with the Father and with his Son, Jesus Christ. </a:t>
            </a:r>
            <a:r>
              <a:rPr lang="en-US" altLang="en-US" sz="2800" baseline="30000" smtClean="0">
                <a:latin typeface="Arial" charset="0"/>
                <a:cs typeface="Arial" charset="0"/>
              </a:rPr>
              <a:t>4 </a:t>
            </a:r>
            <a:r>
              <a:rPr lang="en-US" altLang="en-US" sz="2800" smtClean="0">
                <a:latin typeface="Arial" charset="0"/>
                <a:cs typeface="Arial" charset="0"/>
              </a:rPr>
              <a:t>We write this to make our joy complete. 				1 John 1:3-4</a:t>
            </a:r>
          </a:p>
          <a:p>
            <a:pPr>
              <a:lnSpc>
                <a:spcPct val="80000"/>
              </a:lnSpc>
              <a:buFontTx/>
              <a:buNone/>
            </a:pPr>
            <a:endParaRPr lang="en-US" altLang="en-US" sz="2800" smtClean="0">
              <a:latin typeface="Arial" charset="0"/>
              <a:cs typeface="Arial" charset="0"/>
            </a:endParaRPr>
          </a:p>
          <a:p>
            <a:pPr>
              <a:lnSpc>
                <a:spcPct val="80000"/>
              </a:lnSpc>
              <a:buFontTx/>
              <a:buNone/>
            </a:pPr>
            <a:endParaRPr lang="en-US" altLang="en-US" sz="2800" smtClean="0">
              <a:latin typeface="Arial" charset="0"/>
              <a:cs typeface="Arial" charset="0"/>
            </a:endParaRPr>
          </a:p>
          <a:p>
            <a:pPr>
              <a:lnSpc>
                <a:spcPct val="80000"/>
              </a:lnSpc>
              <a:buFontTx/>
              <a:buNone/>
            </a:pPr>
            <a:r>
              <a:rPr lang="en-US" altLang="en-US" sz="2800" smtClean="0">
                <a:latin typeface="Arial" charset="0"/>
                <a:cs typeface="Arial" charset="0"/>
              </a:rPr>
              <a:t>		And this is the testimony: God has given us eternal life, and this life is in his Son. </a:t>
            </a:r>
            <a:r>
              <a:rPr lang="en-US" altLang="en-US" sz="2800" baseline="30000" smtClean="0">
                <a:latin typeface="Arial" charset="0"/>
                <a:cs typeface="Arial" charset="0"/>
              </a:rPr>
              <a:t>12</a:t>
            </a:r>
            <a:r>
              <a:rPr lang="en-US" altLang="en-US" sz="2800" smtClean="0">
                <a:latin typeface="Arial" charset="0"/>
                <a:cs typeface="Arial" charset="0"/>
              </a:rPr>
              <a:t> He who has the Son has life; he who does not have the Son of God does not have life. </a:t>
            </a:r>
          </a:p>
          <a:p>
            <a:pPr>
              <a:lnSpc>
                <a:spcPct val="80000"/>
              </a:lnSpc>
              <a:buFontTx/>
              <a:buNone/>
            </a:pPr>
            <a:r>
              <a:rPr lang="en-US" altLang="en-US" sz="2800" baseline="30000" smtClean="0">
                <a:latin typeface="Arial" charset="0"/>
                <a:cs typeface="Arial" charset="0"/>
              </a:rPr>
              <a:t>	13</a:t>
            </a:r>
            <a:r>
              <a:rPr lang="en-US" altLang="en-US" sz="2800" smtClean="0">
                <a:latin typeface="Arial" charset="0"/>
                <a:cs typeface="Arial" charset="0"/>
              </a:rPr>
              <a:t> I write these things to you who believe in the name of the Son of God so that you may know that you have eternal life.			1 John 5:11-13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F1019A15-2964-40FA-BB2A-D9274A0D1DC4}" type="slidenum">
              <a:rPr lang="en-US" altLang="en-US" sz="1000" smtClean="0">
                <a:latin typeface="Arial" charset="0"/>
                <a:cs typeface="Arial" charset="0"/>
              </a:rPr>
              <a:pPr eaLnBrk="1" hangingPunct="1">
                <a:spcBef>
                  <a:spcPct val="0"/>
                </a:spcBef>
                <a:buClrTx/>
                <a:buSzTx/>
                <a:buFontTx/>
                <a:buNone/>
              </a:pPr>
              <a:t>6</a:t>
            </a:fld>
            <a:endParaRPr lang="en-US" altLang="en-US" sz="1000" smtClean="0">
              <a:latin typeface="Arial" charset="0"/>
              <a:cs typeface="Arial" charset="0"/>
            </a:endParaRPr>
          </a:p>
        </p:txBody>
      </p:sp>
      <p:sp>
        <p:nvSpPr>
          <p:cNvPr id="444418" name="Rectangle 2"/>
          <p:cNvSpPr>
            <a:spLocks noGrp="1" noChangeArrowheads="1"/>
          </p:cNvSpPr>
          <p:nvPr>
            <p:ph type="title"/>
          </p:nvPr>
        </p:nvSpPr>
        <p:spPr>
          <a:xfrm>
            <a:off x="0" y="0"/>
            <a:ext cx="9144000" cy="533400"/>
          </a:xfrm>
        </p:spPr>
        <p:txBody>
          <a:bodyPr>
            <a:normAutofit fontScale="90000"/>
          </a:bodyPr>
          <a:lstStyle/>
          <a:p>
            <a:pPr eaLnBrk="1" hangingPunct="1">
              <a:defRPr/>
            </a:pPr>
            <a:r>
              <a:rPr lang="en-US" altLang="en-US" sz="3200" dirty="0" smtClean="0">
                <a:solidFill>
                  <a:schemeClr val="tx1"/>
                </a:solidFill>
                <a:effectLst/>
              </a:rPr>
              <a:t>	</a:t>
            </a:r>
            <a:r>
              <a:rPr lang="en-US" altLang="en-US" sz="3200" dirty="0" smtClean="0">
                <a:solidFill>
                  <a:schemeClr val="tx1"/>
                </a:solidFill>
                <a:effectLst/>
                <a:latin typeface="Arial" panose="020B0604020202020204" pitchFamily="34" charset="0"/>
                <a:cs typeface="Arial" panose="020B0604020202020204" pitchFamily="34" charset="0"/>
              </a:rPr>
              <a:t>	  The Book of 1 John</a:t>
            </a:r>
            <a:endParaRPr lang="en-US" altLang="en-US" sz="2200" b="0" dirty="0">
              <a:solidFill>
                <a:schemeClr val="tx1"/>
              </a:solidFill>
              <a:effectLst/>
              <a:latin typeface="Arial" panose="020B0604020202020204" pitchFamily="34" charset="0"/>
              <a:cs typeface="Arial" panose="020B0604020202020204" pitchFamily="34" charset="0"/>
            </a:endParaRPr>
          </a:p>
        </p:txBody>
      </p:sp>
      <p:sp>
        <p:nvSpPr>
          <p:cNvPr id="12292" name="Rectangle 3"/>
          <p:cNvSpPr>
            <a:spLocks noGrp="1" noChangeArrowheads="1"/>
          </p:cNvSpPr>
          <p:nvPr>
            <p:ph type="body" idx="1"/>
          </p:nvPr>
        </p:nvSpPr>
        <p:spPr>
          <a:xfrm>
            <a:off x="228600" y="304800"/>
            <a:ext cx="8915400" cy="6553200"/>
          </a:xfrm>
        </p:spPr>
        <p:txBody>
          <a:bodyPr/>
          <a:lstStyle/>
          <a:p>
            <a:pPr marL="457200" indent="-349250" eaLnBrk="1" hangingPunct="1">
              <a:spcBef>
                <a:spcPct val="0"/>
              </a:spcBef>
              <a:buClr>
                <a:schemeClr val="tx1"/>
              </a:buClr>
              <a:buSzPct val="90000"/>
              <a:buFont typeface="Wingdings 3" pitchFamily="18" charset="2"/>
              <a:buAutoNum type="romanUcPeriod"/>
              <a:tabLst>
                <a:tab pos="1371600" algn="l"/>
              </a:tabLst>
              <a:defRPr/>
            </a:pPr>
            <a:r>
              <a:rPr lang="en-US" altLang="en-US" sz="3200" dirty="0" smtClean="0">
                <a:latin typeface="Arial" charset="0"/>
                <a:cs typeface="Arial" charset="0"/>
              </a:rPr>
              <a:t> </a:t>
            </a:r>
            <a:r>
              <a:rPr lang="en-US" altLang="en-US" sz="2800" dirty="0" smtClean="0">
                <a:latin typeface="Arial" charset="0"/>
                <a:cs typeface="Arial" charset="0"/>
              </a:rPr>
              <a:t>Introduction: Reality of the Incarnation </a:t>
            </a:r>
            <a:r>
              <a:rPr lang="en-US" altLang="en-US" sz="2000" dirty="0" smtClean="0">
                <a:latin typeface="Arial" charset="0"/>
                <a:cs typeface="Arial" charset="0"/>
              </a:rPr>
              <a:t>(1:1-4)</a:t>
            </a:r>
          </a:p>
          <a:p>
            <a:pPr marL="457200" indent="-349250" eaLnBrk="1" hangingPunct="1">
              <a:spcBef>
                <a:spcPct val="0"/>
              </a:spcBef>
              <a:buClr>
                <a:schemeClr val="tx1"/>
              </a:buClr>
              <a:buSzPct val="90000"/>
              <a:buFont typeface="Wingdings 3" pitchFamily="18" charset="2"/>
              <a:buAutoNum type="romanUcPeriod"/>
              <a:tabLst>
                <a:tab pos="1371600" algn="l"/>
              </a:tabLst>
              <a:defRPr/>
            </a:pPr>
            <a:r>
              <a:rPr lang="en-US" altLang="en-US" sz="3200" dirty="0" smtClean="0">
                <a:latin typeface="Arial" charset="0"/>
                <a:cs typeface="Arial" charset="0"/>
              </a:rPr>
              <a:t> </a:t>
            </a:r>
            <a:r>
              <a:rPr lang="en-US" altLang="en-US" sz="2800" dirty="0" smtClean="0">
                <a:latin typeface="Arial" charset="0"/>
                <a:cs typeface="Arial" charset="0"/>
              </a:rPr>
              <a:t>Christian life as fellowship w/ Father &amp; Son </a:t>
            </a:r>
            <a:r>
              <a:rPr lang="en-US" altLang="en-US" sz="2000" dirty="0" smtClean="0">
                <a:latin typeface="Arial" charset="0"/>
                <a:cs typeface="Arial" charset="0"/>
              </a:rPr>
              <a:t>(1:5-2:28)</a:t>
            </a:r>
          </a:p>
          <a:p>
            <a:pPr marL="712788" lvl="1" indent="-349250" eaLnBrk="1" hangingPunct="1">
              <a:spcBef>
                <a:spcPct val="0"/>
              </a:spcBef>
              <a:buClr>
                <a:schemeClr val="tx1"/>
              </a:buClr>
              <a:buSzPct val="90000"/>
              <a:buFont typeface="Wingdings 3" pitchFamily="18" charset="2"/>
              <a:buAutoNum type="alphaUcPeriod"/>
              <a:tabLst>
                <a:tab pos="1371600" algn="l"/>
              </a:tabLst>
              <a:defRPr/>
            </a:pPr>
            <a:r>
              <a:rPr lang="en-US" altLang="en-US" sz="2800" dirty="0" smtClean="0">
                <a:latin typeface="Arial" charset="0"/>
                <a:cs typeface="Arial" charset="0"/>
              </a:rPr>
              <a:t> Ethical tests of fellowship  </a:t>
            </a:r>
            <a:r>
              <a:rPr lang="en-US" altLang="en-US" sz="2000" dirty="0" smtClean="0">
                <a:latin typeface="Arial" charset="0"/>
                <a:cs typeface="Arial" charset="0"/>
              </a:rPr>
              <a:t>(1:5-2:11)</a:t>
            </a:r>
          </a:p>
          <a:p>
            <a:pPr marL="1058863" lvl="2"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Moral likeness  </a:t>
            </a:r>
            <a:r>
              <a:rPr lang="en-US" altLang="en-US" sz="2000" dirty="0" smtClean="0">
                <a:latin typeface="Arial" charset="0"/>
                <a:cs typeface="Arial" charset="0"/>
              </a:rPr>
              <a:t>(1:5-7)</a:t>
            </a:r>
          </a:p>
          <a:p>
            <a:pPr marL="1058863" lvl="2"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Confession of sin  </a:t>
            </a:r>
            <a:r>
              <a:rPr lang="en-US" altLang="en-US" sz="2000" dirty="0" smtClean="0">
                <a:latin typeface="Arial" charset="0"/>
                <a:cs typeface="Arial" charset="0"/>
              </a:rPr>
              <a:t>(1:8-2:2)</a:t>
            </a:r>
          </a:p>
          <a:p>
            <a:pPr marL="1058863" lvl="2"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Obedience  </a:t>
            </a:r>
            <a:r>
              <a:rPr lang="en-US" altLang="en-US" sz="2000" dirty="0" smtClean="0">
                <a:latin typeface="Arial" charset="0"/>
                <a:cs typeface="Arial" charset="0"/>
              </a:rPr>
              <a:t>(2:3-6)</a:t>
            </a:r>
          </a:p>
          <a:p>
            <a:pPr marL="1058863" lvl="2"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Love for fellow believers  </a:t>
            </a:r>
            <a:r>
              <a:rPr lang="en-US" altLang="en-US" sz="2000" dirty="0" smtClean="0">
                <a:latin typeface="Arial" charset="0"/>
                <a:cs typeface="Arial" charset="0"/>
              </a:rPr>
              <a:t>(2:7-11)</a:t>
            </a:r>
          </a:p>
          <a:p>
            <a:pPr marL="712788" lvl="1" indent="-349250" eaLnBrk="1" hangingPunct="1">
              <a:spcBef>
                <a:spcPct val="0"/>
              </a:spcBef>
              <a:buClr>
                <a:schemeClr val="tx1"/>
              </a:buClr>
              <a:buSzPct val="90000"/>
              <a:buFont typeface="Wingdings 3" pitchFamily="18" charset="2"/>
              <a:buAutoNum type="alphaUcPeriod"/>
              <a:tabLst>
                <a:tab pos="1371600" algn="l"/>
              </a:tabLst>
              <a:defRPr/>
            </a:pPr>
            <a:r>
              <a:rPr lang="en-US" altLang="en-US" sz="2800" dirty="0" smtClean="0">
                <a:latin typeface="Arial" charset="0"/>
                <a:cs typeface="Arial" charset="0"/>
              </a:rPr>
              <a:t> Two digressions  </a:t>
            </a:r>
            <a:r>
              <a:rPr lang="en-US" altLang="en-US" sz="2000" dirty="0" smtClean="0">
                <a:latin typeface="Arial" charset="0"/>
                <a:cs typeface="Arial" charset="0"/>
              </a:rPr>
              <a:t>(2:12-17)</a:t>
            </a:r>
          </a:p>
          <a:p>
            <a:pPr marL="712788" lvl="1" indent="-349250" eaLnBrk="1" hangingPunct="1">
              <a:spcBef>
                <a:spcPct val="0"/>
              </a:spcBef>
              <a:buClr>
                <a:schemeClr val="tx1"/>
              </a:buClr>
              <a:buSzPct val="90000"/>
              <a:buFont typeface="Wingdings 3" pitchFamily="18" charset="2"/>
              <a:buAutoNum type="alphaUcPeriod"/>
              <a:tabLst>
                <a:tab pos="1371600" algn="l"/>
              </a:tabLst>
              <a:defRPr/>
            </a:pPr>
            <a:r>
              <a:rPr lang="en-US" altLang="en-US" sz="2800" dirty="0">
                <a:latin typeface="Arial" charset="0"/>
                <a:cs typeface="Arial" charset="0"/>
              </a:rPr>
              <a:t> </a:t>
            </a:r>
            <a:r>
              <a:rPr lang="en-US" altLang="en-US" sz="2800" dirty="0" smtClean="0">
                <a:latin typeface="Arial" charset="0"/>
                <a:cs typeface="Arial" charset="0"/>
              </a:rPr>
              <a:t>Christological test of fellowship  </a:t>
            </a:r>
            <a:r>
              <a:rPr lang="en-US" altLang="en-US" sz="2000" dirty="0" smtClean="0">
                <a:latin typeface="Arial" charset="0"/>
                <a:cs typeface="Arial" charset="0"/>
              </a:rPr>
              <a:t>(2:18-28)</a:t>
            </a:r>
          </a:p>
          <a:p>
            <a:pPr marL="1116013" lvl="2" indent="-514350" eaLnBrk="1" hangingPunct="1">
              <a:spcBef>
                <a:spcPct val="0"/>
              </a:spcBef>
              <a:buClr>
                <a:schemeClr val="tx1"/>
              </a:buClr>
              <a:buSzPct val="90000"/>
              <a:buFont typeface="+mj-lt"/>
              <a:buAutoNum type="arabicPeriod"/>
              <a:tabLst>
                <a:tab pos="1371600" algn="l"/>
              </a:tabLst>
              <a:defRPr/>
            </a:pPr>
            <a:r>
              <a:rPr lang="en-US" altLang="en-US" sz="2600" dirty="0" smtClean="0">
                <a:latin typeface="Arial" charset="0"/>
                <a:cs typeface="Arial" charset="0"/>
              </a:rPr>
              <a:t>Contrast: apostates versus believers  </a:t>
            </a:r>
            <a:r>
              <a:rPr lang="en-US" altLang="en-US" sz="2000" dirty="0" smtClean="0">
                <a:latin typeface="Arial" charset="0"/>
                <a:cs typeface="Arial" charset="0"/>
              </a:rPr>
              <a:t>(2:18-21)</a:t>
            </a:r>
          </a:p>
          <a:p>
            <a:pPr marL="1116013" lvl="2" indent="-514350" eaLnBrk="1" hangingPunct="1">
              <a:spcBef>
                <a:spcPct val="0"/>
              </a:spcBef>
              <a:buClr>
                <a:schemeClr val="tx1"/>
              </a:buClr>
              <a:buSzPct val="90000"/>
              <a:buFont typeface="+mj-lt"/>
              <a:buAutoNum type="arabicPeriod"/>
              <a:tabLst>
                <a:tab pos="1371600" algn="l"/>
              </a:tabLst>
              <a:defRPr/>
            </a:pPr>
            <a:r>
              <a:rPr lang="en-US" altLang="en-US" sz="2600" dirty="0" smtClean="0">
                <a:latin typeface="Arial" charset="0"/>
                <a:cs typeface="Arial" charset="0"/>
              </a:rPr>
              <a:t>Person of Christ: the crux of the test  </a:t>
            </a:r>
            <a:r>
              <a:rPr lang="en-US" altLang="en-US" sz="2000" dirty="0" smtClean="0">
                <a:latin typeface="Arial" charset="0"/>
                <a:cs typeface="Arial" charset="0"/>
              </a:rPr>
              <a:t>(2:22-23)</a:t>
            </a:r>
          </a:p>
          <a:p>
            <a:pPr marL="1116013" lvl="2" indent="-514350" eaLnBrk="1" hangingPunct="1">
              <a:spcBef>
                <a:spcPct val="0"/>
              </a:spcBef>
              <a:buClr>
                <a:schemeClr val="tx1"/>
              </a:buClr>
              <a:buSzPct val="90000"/>
              <a:buFont typeface="+mj-lt"/>
              <a:buAutoNum type="arabicPeriod"/>
              <a:tabLst>
                <a:tab pos="1371600" algn="l"/>
              </a:tabLst>
              <a:defRPr/>
            </a:pPr>
            <a:r>
              <a:rPr lang="en-US" altLang="en-US" sz="2600" dirty="0" smtClean="0">
                <a:latin typeface="Arial" charset="0"/>
                <a:cs typeface="Arial" charset="0"/>
              </a:rPr>
              <a:t>Persistent belief: key to fellowship  </a:t>
            </a:r>
            <a:r>
              <a:rPr lang="en-US" altLang="en-US" sz="2000" dirty="0" smtClean="0">
                <a:latin typeface="Arial" charset="0"/>
                <a:cs typeface="Arial" charset="0"/>
              </a:rPr>
              <a:t>(2:24-28)</a:t>
            </a:r>
          </a:p>
          <a:p>
            <a:pPr marL="519113" indent="-457200" eaLnBrk="1" hangingPunct="1">
              <a:spcBef>
                <a:spcPct val="0"/>
              </a:spcBef>
              <a:buClr>
                <a:schemeClr val="tx1"/>
              </a:buClr>
              <a:buSzPct val="90000"/>
              <a:buFont typeface="Lucida Sans Unicode" pitchFamily="34" charset="0"/>
              <a:buAutoNum type="romanUcPeriod"/>
              <a:tabLst>
                <a:tab pos="1371600" algn="l"/>
              </a:tabLst>
              <a:defRPr/>
            </a:pPr>
            <a:r>
              <a:rPr lang="en-US" altLang="en-US" sz="2800" dirty="0" smtClean="0">
                <a:latin typeface="Arial" charset="0"/>
                <a:cs typeface="Arial" charset="0"/>
              </a:rPr>
              <a:t>The Christian life as divine </a:t>
            </a:r>
            <a:r>
              <a:rPr lang="en-US" altLang="en-US" sz="2800" dirty="0" err="1" smtClean="0">
                <a:latin typeface="Arial" charset="0"/>
                <a:cs typeface="Arial" charset="0"/>
              </a:rPr>
              <a:t>sonship</a:t>
            </a:r>
            <a:r>
              <a:rPr lang="en-US" altLang="en-US" sz="2800" dirty="0" smtClean="0">
                <a:latin typeface="Arial" charset="0"/>
                <a:cs typeface="Arial" charset="0"/>
              </a:rPr>
              <a:t> </a:t>
            </a:r>
            <a:r>
              <a:rPr lang="en-US" altLang="en-US" sz="2000" dirty="0" smtClean="0">
                <a:latin typeface="Arial" charset="0"/>
                <a:cs typeface="Arial" charset="0"/>
              </a:rPr>
              <a:t>(2:29-4:6)</a:t>
            </a:r>
          </a:p>
          <a:p>
            <a:pPr marL="855663" lvl="1" indent="-457200" eaLnBrk="1" hangingPunct="1">
              <a:spcBef>
                <a:spcPct val="0"/>
              </a:spcBef>
              <a:buClr>
                <a:schemeClr val="tx1"/>
              </a:buClr>
              <a:buSzPct val="90000"/>
              <a:buFont typeface="Lucida Sans Unicode" pitchFamily="34" charset="0"/>
              <a:buAutoNum type="alphaUcPeriod"/>
              <a:tabLst>
                <a:tab pos="1371600" algn="l"/>
              </a:tabLst>
              <a:defRPr/>
            </a:pPr>
            <a:r>
              <a:rPr lang="en-US" altLang="en-US" sz="2800" dirty="0" smtClean="0">
                <a:latin typeface="Arial" charset="0"/>
                <a:cs typeface="Arial" charset="0"/>
              </a:rPr>
              <a:t>Ethical tests of </a:t>
            </a:r>
            <a:r>
              <a:rPr lang="en-US" altLang="en-US" sz="2800" dirty="0" err="1" smtClean="0">
                <a:latin typeface="Arial" charset="0"/>
                <a:cs typeface="Arial" charset="0"/>
              </a:rPr>
              <a:t>sonship</a:t>
            </a:r>
            <a:r>
              <a:rPr lang="en-US" altLang="en-US" sz="2800" dirty="0" smtClean="0">
                <a:latin typeface="Arial" charset="0"/>
                <a:cs typeface="Arial" charset="0"/>
              </a:rPr>
              <a:t>  </a:t>
            </a:r>
            <a:r>
              <a:rPr lang="en-US" altLang="en-US" sz="1800" dirty="0" smtClean="0">
                <a:latin typeface="Arial" charset="0"/>
                <a:cs typeface="Arial" charset="0"/>
              </a:rPr>
              <a:t>(2:29-3:24)</a:t>
            </a:r>
          </a:p>
          <a:p>
            <a:pPr marL="1085850" lvl="3"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Righteousness  </a:t>
            </a:r>
            <a:r>
              <a:rPr lang="en-US" altLang="en-US" sz="2000" dirty="0" smtClean="0">
                <a:latin typeface="Arial" charset="0"/>
                <a:cs typeface="Arial" charset="0"/>
              </a:rPr>
              <a:t>(2:29-3:10a)</a:t>
            </a:r>
          </a:p>
          <a:p>
            <a:pPr marL="1085850" lvl="3" indent="-457200" eaLnBrk="1" hangingPunct="1">
              <a:spcBef>
                <a:spcPct val="0"/>
              </a:spcBef>
              <a:buClr>
                <a:schemeClr val="tx1"/>
              </a:buClr>
              <a:buSzPct val="90000"/>
              <a:buFont typeface="+mj-lt"/>
              <a:buAutoNum type="arabicPeriod"/>
              <a:tabLst>
                <a:tab pos="1371600" algn="l"/>
              </a:tabLst>
              <a:defRPr/>
            </a:pPr>
            <a:r>
              <a:rPr lang="en-US" altLang="en-US" sz="2400" dirty="0" smtClean="0">
                <a:latin typeface="Arial" charset="0"/>
                <a:cs typeface="Arial" charset="0"/>
              </a:rPr>
              <a:t>Love  </a:t>
            </a:r>
            <a:r>
              <a:rPr lang="en-US" altLang="en-US" sz="2000" dirty="0" smtClean="0">
                <a:latin typeface="Arial" charset="0"/>
                <a:cs typeface="Arial" charset="0"/>
              </a:rPr>
              <a:t>(3:10b-24)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292">
                                            <p:txEl>
                                              <p:pRg st="6" end="6"/>
                                            </p:txEl>
                                          </p:spTgt>
                                        </p:tgtEl>
                                        <p:attrNameLst>
                                          <p:attrName>style.visibility</p:attrName>
                                        </p:attrNameLst>
                                      </p:cBhvr>
                                      <p:to>
                                        <p:strVal val="visible"/>
                                      </p:to>
                                    </p:set>
                                    <p:anim calcmode="lin" valueType="num">
                                      <p:cBhvr additive="base">
                                        <p:cTn id="43"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2292">
                                            <p:txEl>
                                              <p:pRg st="7" end="7"/>
                                            </p:txEl>
                                          </p:spTgt>
                                        </p:tgtEl>
                                        <p:attrNameLst>
                                          <p:attrName>style.visibility</p:attrName>
                                        </p:attrNameLst>
                                      </p:cBhvr>
                                      <p:to>
                                        <p:strVal val="visible"/>
                                      </p:to>
                                    </p:set>
                                    <p:anim calcmode="lin" valueType="num">
                                      <p:cBhvr additive="base">
                                        <p:cTn id="49"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2292">
                                            <p:txEl>
                                              <p:pRg st="8" end="8"/>
                                            </p:txEl>
                                          </p:spTgt>
                                        </p:tgtEl>
                                        <p:attrNameLst>
                                          <p:attrName>style.visibility</p:attrName>
                                        </p:attrNameLst>
                                      </p:cBhvr>
                                      <p:to>
                                        <p:strVal val="visible"/>
                                      </p:to>
                                    </p:set>
                                    <p:anim calcmode="lin" valueType="num">
                                      <p:cBhvr additive="base">
                                        <p:cTn id="55" dur="500" fill="hold"/>
                                        <p:tgtEl>
                                          <p:spTgt spid="1229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29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2292">
                                            <p:txEl>
                                              <p:pRg st="9" end="9"/>
                                            </p:txEl>
                                          </p:spTgt>
                                        </p:tgtEl>
                                        <p:attrNameLst>
                                          <p:attrName>style.visibility</p:attrName>
                                        </p:attrNameLst>
                                      </p:cBhvr>
                                      <p:to>
                                        <p:strVal val="visible"/>
                                      </p:to>
                                    </p:set>
                                    <p:anim calcmode="lin" valueType="num">
                                      <p:cBhvr additive="base">
                                        <p:cTn id="61" dur="500" fill="hold"/>
                                        <p:tgtEl>
                                          <p:spTgt spid="1229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29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2292">
                                            <p:txEl>
                                              <p:pRg st="10" end="10"/>
                                            </p:txEl>
                                          </p:spTgt>
                                        </p:tgtEl>
                                        <p:attrNameLst>
                                          <p:attrName>style.visibility</p:attrName>
                                        </p:attrNameLst>
                                      </p:cBhvr>
                                      <p:to>
                                        <p:strVal val="visible"/>
                                      </p:to>
                                    </p:set>
                                    <p:anim calcmode="lin" valueType="num">
                                      <p:cBhvr additive="base">
                                        <p:cTn id="67" dur="500" fill="hold"/>
                                        <p:tgtEl>
                                          <p:spTgt spid="1229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29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2292">
                                            <p:txEl>
                                              <p:pRg st="11" end="11"/>
                                            </p:txEl>
                                          </p:spTgt>
                                        </p:tgtEl>
                                        <p:attrNameLst>
                                          <p:attrName>style.visibility</p:attrName>
                                        </p:attrNameLst>
                                      </p:cBhvr>
                                      <p:to>
                                        <p:strVal val="visible"/>
                                      </p:to>
                                    </p:set>
                                    <p:anim calcmode="lin" valueType="num">
                                      <p:cBhvr additive="base">
                                        <p:cTn id="73" dur="500" fill="hold"/>
                                        <p:tgtEl>
                                          <p:spTgt spid="1229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29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2292">
                                            <p:txEl>
                                              <p:pRg st="12" end="12"/>
                                            </p:txEl>
                                          </p:spTgt>
                                        </p:tgtEl>
                                        <p:attrNameLst>
                                          <p:attrName>style.visibility</p:attrName>
                                        </p:attrNameLst>
                                      </p:cBhvr>
                                      <p:to>
                                        <p:strVal val="visible"/>
                                      </p:to>
                                    </p:set>
                                    <p:anim calcmode="lin" valueType="num">
                                      <p:cBhvr additive="base">
                                        <p:cTn id="79" dur="500" fill="hold"/>
                                        <p:tgtEl>
                                          <p:spTgt spid="1229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29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12292">
                                            <p:txEl>
                                              <p:pRg st="13" end="13"/>
                                            </p:txEl>
                                          </p:spTgt>
                                        </p:tgtEl>
                                        <p:attrNameLst>
                                          <p:attrName>style.visibility</p:attrName>
                                        </p:attrNameLst>
                                      </p:cBhvr>
                                      <p:to>
                                        <p:strVal val="visible"/>
                                      </p:to>
                                    </p:set>
                                    <p:anim calcmode="lin" valueType="num">
                                      <p:cBhvr additive="base">
                                        <p:cTn id="85" dur="500" fill="hold"/>
                                        <p:tgtEl>
                                          <p:spTgt spid="1229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229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12292">
                                            <p:txEl>
                                              <p:pRg st="14" end="14"/>
                                            </p:txEl>
                                          </p:spTgt>
                                        </p:tgtEl>
                                        <p:attrNameLst>
                                          <p:attrName>style.visibility</p:attrName>
                                        </p:attrNameLst>
                                      </p:cBhvr>
                                      <p:to>
                                        <p:strVal val="visible"/>
                                      </p:to>
                                    </p:set>
                                    <p:anim calcmode="lin" valueType="num">
                                      <p:cBhvr additive="base">
                                        <p:cTn id="91" dur="500" fill="hold"/>
                                        <p:tgtEl>
                                          <p:spTgt spid="1229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229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12292">
                                            <p:txEl>
                                              <p:pRg st="15" end="15"/>
                                            </p:txEl>
                                          </p:spTgt>
                                        </p:tgtEl>
                                        <p:attrNameLst>
                                          <p:attrName>style.visibility</p:attrName>
                                        </p:attrNameLst>
                                      </p:cBhvr>
                                      <p:to>
                                        <p:strVal val="visible"/>
                                      </p:to>
                                    </p:set>
                                    <p:anim calcmode="lin" valueType="num">
                                      <p:cBhvr additive="base">
                                        <p:cTn id="97" dur="500" fill="hold"/>
                                        <p:tgtEl>
                                          <p:spTgt spid="12292">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229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fld id="{3216391E-8EAC-48A6-84F3-C425D083C1A6}" type="slidenum">
              <a:rPr lang="en-US" altLang="en-US" sz="1000" smtClean="0">
                <a:latin typeface="Arial" charset="0"/>
                <a:cs typeface="Arial" charset="0"/>
              </a:rPr>
              <a:pPr eaLnBrk="1" hangingPunct="1">
                <a:spcBef>
                  <a:spcPct val="0"/>
                </a:spcBef>
                <a:buClrTx/>
                <a:buSzTx/>
                <a:buFontTx/>
                <a:buNone/>
              </a:pPr>
              <a:t>7</a:t>
            </a:fld>
            <a:endParaRPr lang="en-US" altLang="en-US" sz="1000" smtClean="0">
              <a:latin typeface="Arial" charset="0"/>
              <a:cs typeface="Arial" charset="0"/>
            </a:endParaRPr>
          </a:p>
        </p:txBody>
      </p:sp>
      <p:sp>
        <p:nvSpPr>
          <p:cNvPr id="444418" name="Rectangle 2"/>
          <p:cNvSpPr>
            <a:spLocks noGrp="1" noChangeArrowheads="1"/>
          </p:cNvSpPr>
          <p:nvPr>
            <p:ph type="title"/>
          </p:nvPr>
        </p:nvSpPr>
        <p:spPr>
          <a:xfrm>
            <a:off x="0" y="0"/>
            <a:ext cx="9144000" cy="609600"/>
          </a:xfrm>
        </p:spPr>
        <p:txBody>
          <a:bodyPr/>
          <a:lstStyle/>
          <a:p>
            <a:pPr eaLnBrk="1" hangingPunct="1">
              <a:defRPr/>
            </a:pPr>
            <a:r>
              <a:rPr lang="en-US" altLang="en-US" sz="3200" dirty="0" smtClean="0">
                <a:solidFill>
                  <a:schemeClr val="tx1"/>
                </a:solidFill>
                <a:effectLst/>
              </a:rPr>
              <a:t>	</a:t>
            </a:r>
            <a:r>
              <a:rPr lang="en-US" altLang="en-US" sz="3200" dirty="0" smtClean="0">
                <a:solidFill>
                  <a:schemeClr val="tx1"/>
                </a:solidFill>
                <a:effectLst/>
                <a:latin typeface="Arial" panose="020B0604020202020204" pitchFamily="34" charset="0"/>
                <a:cs typeface="Arial" panose="020B0604020202020204" pitchFamily="34" charset="0"/>
              </a:rPr>
              <a:t>	  The Book of 1 John</a:t>
            </a:r>
            <a:endParaRPr lang="en-US" altLang="en-US" sz="2200" b="0" dirty="0">
              <a:solidFill>
                <a:schemeClr val="tx1"/>
              </a:solidFill>
              <a:effectLst/>
              <a:latin typeface="Arial" panose="020B0604020202020204" pitchFamily="34" charset="0"/>
              <a:cs typeface="Arial" panose="020B0604020202020204" pitchFamily="34" charset="0"/>
            </a:endParaRPr>
          </a:p>
        </p:txBody>
      </p:sp>
      <p:sp>
        <p:nvSpPr>
          <p:cNvPr id="12292" name="Rectangle 3"/>
          <p:cNvSpPr>
            <a:spLocks noGrp="1" noChangeArrowheads="1"/>
          </p:cNvSpPr>
          <p:nvPr>
            <p:ph type="body" idx="1"/>
          </p:nvPr>
        </p:nvSpPr>
        <p:spPr>
          <a:xfrm>
            <a:off x="304800" y="762000"/>
            <a:ext cx="8839200" cy="6380163"/>
          </a:xfrm>
        </p:spPr>
        <p:txBody>
          <a:bodyPr/>
          <a:lstStyle/>
          <a:p>
            <a:pPr marL="1255713" lvl="1" indent="-514350" defTabSz="400050" eaLnBrk="1" hangingPunct="1">
              <a:spcBef>
                <a:spcPct val="0"/>
              </a:spcBef>
              <a:buClr>
                <a:schemeClr val="tx1"/>
              </a:buClr>
              <a:buSzPct val="90000"/>
              <a:buFont typeface="+mj-lt"/>
              <a:buAutoNum type="alphaUcPeriod" startAt="2"/>
              <a:defRPr/>
            </a:pPr>
            <a:r>
              <a:rPr lang="en-US" altLang="en-US" sz="2800" dirty="0" smtClean="0">
                <a:latin typeface="Arial" pitchFamily="34" charset="0"/>
                <a:cs typeface="Arial" pitchFamily="34" charset="0"/>
              </a:rPr>
              <a:t>Christological tests of </a:t>
            </a:r>
            <a:r>
              <a:rPr lang="en-US" altLang="en-US" sz="2800" dirty="0" err="1" smtClean="0">
                <a:latin typeface="Arial" pitchFamily="34" charset="0"/>
                <a:cs typeface="Arial" pitchFamily="34" charset="0"/>
              </a:rPr>
              <a:t>sonship</a:t>
            </a:r>
            <a:r>
              <a:rPr lang="en-US" altLang="en-US" sz="2800" dirty="0" smtClean="0">
                <a:latin typeface="Arial" pitchFamily="34" charset="0"/>
                <a:cs typeface="Arial" pitchFamily="34" charset="0"/>
              </a:rPr>
              <a:t> </a:t>
            </a:r>
            <a:r>
              <a:rPr lang="en-US" altLang="en-US" sz="2000" dirty="0" smtClean="0">
                <a:latin typeface="Arial" pitchFamily="34" charset="0"/>
                <a:cs typeface="Arial" pitchFamily="34" charset="0"/>
              </a:rPr>
              <a:t>(4:1-6)</a:t>
            </a:r>
          </a:p>
          <a:p>
            <a:pPr marL="800100" indent="-628650" defTabSz="400050" eaLnBrk="1" hangingPunct="1">
              <a:spcBef>
                <a:spcPct val="0"/>
              </a:spcBef>
              <a:buClr>
                <a:schemeClr val="tx1"/>
              </a:buClr>
              <a:buSzPct val="90000"/>
              <a:buFont typeface="Lucida Sans Unicode" pitchFamily="34" charset="0"/>
              <a:buAutoNum type="romanUcPeriod" startAt="4"/>
              <a:defRPr/>
            </a:pPr>
            <a:r>
              <a:rPr lang="en-US" altLang="en-US" sz="3200" dirty="0" smtClean="0">
                <a:latin typeface="Arial" pitchFamily="34" charset="0"/>
                <a:cs typeface="Arial" pitchFamily="34" charset="0"/>
              </a:rPr>
              <a:t>The Christian Life: </a:t>
            </a:r>
            <a:r>
              <a:rPr lang="en-US" altLang="en-US" sz="3200" dirty="0">
                <a:latin typeface="Arial" pitchFamily="34" charset="0"/>
                <a:cs typeface="Arial" pitchFamily="34" charset="0"/>
              </a:rPr>
              <a:t>i</a:t>
            </a:r>
            <a:r>
              <a:rPr lang="en-US" altLang="en-US" sz="3200" dirty="0" smtClean="0">
                <a:latin typeface="Arial" pitchFamily="34" charset="0"/>
                <a:cs typeface="Arial" pitchFamily="34" charset="0"/>
              </a:rPr>
              <a:t>ntegrating ethical &amp; 	Christological </a:t>
            </a:r>
            <a:r>
              <a:rPr lang="en-US" altLang="en-US" sz="2400" dirty="0" smtClean="0">
                <a:latin typeface="Arial" pitchFamily="34" charset="0"/>
                <a:cs typeface="Arial" pitchFamily="34" charset="0"/>
              </a:rPr>
              <a:t>(4:7-5:12)</a:t>
            </a:r>
          </a:p>
          <a:p>
            <a:pPr marL="1257300" lvl="2" indent="-514350" eaLnBrk="1" hangingPunct="1">
              <a:spcBef>
                <a:spcPct val="0"/>
              </a:spcBef>
              <a:buClr>
                <a:schemeClr val="tx1"/>
              </a:buClr>
              <a:buSzPct val="90000"/>
              <a:buFont typeface="+mj-lt"/>
              <a:buAutoNum type="alphaUcPeriod"/>
              <a:tabLst>
                <a:tab pos="1371600" algn="l"/>
              </a:tabLst>
              <a:defRPr/>
            </a:pPr>
            <a:r>
              <a:rPr lang="en-US" altLang="en-US" sz="3000" dirty="0" smtClean="0">
                <a:latin typeface="Arial" pitchFamily="34" charset="0"/>
                <a:cs typeface="Arial" pitchFamily="34" charset="0"/>
              </a:rPr>
              <a:t>The ethical test: love </a:t>
            </a:r>
            <a:r>
              <a:rPr lang="en-US" altLang="en-US" sz="1800" dirty="0" smtClean="0">
                <a:latin typeface="Arial" pitchFamily="34" charset="0"/>
                <a:cs typeface="Arial" pitchFamily="34" charset="0"/>
              </a:rPr>
              <a:t>(4:7-5:5)</a:t>
            </a:r>
          </a:p>
          <a:p>
            <a:pPr marL="1541462" lvl="3" indent="-514350" eaLnBrk="1" hangingPunct="1">
              <a:spcBef>
                <a:spcPct val="0"/>
              </a:spcBef>
              <a:buClr>
                <a:schemeClr val="tx1"/>
              </a:buClr>
              <a:buSzPct val="90000"/>
              <a:buFont typeface="+mj-lt"/>
              <a:buAutoNum type="arabicPeriod"/>
              <a:tabLst>
                <a:tab pos="1371600" algn="l"/>
              </a:tabLst>
              <a:defRPr/>
            </a:pPr>
            <a:r>
              <a:rPr lang="en-US" altLang="en-US" sz="2800" dirty="0" smtClean="0">
                <a:latin typeface="Arial" pitchFamily="34" charset="0"/>
                <a:cs typeface="Arial" pitchFamily="34" charset="0"/>
              </a:rPr>
              <a:t>The source of love  </a:t>
            </a:r>
            <a:r>
              <a:rPr lang="en-US" altLang="en-US" sz="1800" dirty="0" smtClean="0">
                <a:latin typeface="Arial" pitchFamily="34" charset="0"/>
                <a:cs typeface="Arial" pitchFamily="34" charset="0"/>
              </a:rPr>
              <a:t>(4:7-16)</a:t>
            </a:r>
          </a:p>
          <a:p>
            <a:pPr marL="1541462" lvl="3" indent="-514350" eaLnBrk="1" hangingPunct="1">
              <a:spcBef>
                <a:spcPct val="0"/>
              </a:spcBef>
              <a:buClr>
                <a:schemeClr val="tx1"/>
              </a:buClr>
              <a:buSzPct val="90000"/>
              <a:buFont typeface="+mj-lt"/>
              <a:buAutoNum type="arabicPeriod"/>
              <a:tabLst>
                <a:tab pos="1371600" algn="l"/>
              </a:tabLst>
              <a:defRPr/>
            </a:pPr>
            <a:r>
              <a:rPr lang="en-US" altLang="en-US" sz="2800" dirty="0" smtClean="0">
                <a:latin typeface="Arial" pitchFamily="34" charset="0"/>
                <a:cs typeface="Arial" pitchFamily="34" charset="0"/>
              </a:rPr>
              <a:t>The fruit of love  </a:t>
            </a:r>
            <a:r>
              <a:rPr lang="en-US" altLang="en-US" sz="1800" dirty="0" smtClean="0">
                <a:latin typeface="Arial" pitchFamily="34" charset="0"/>
                <a:cs typeface="Arial" pitchFamily="34" charset="0"/>
              </a:rPr>
              <a:t>(4:17-19)</a:t>
            </a:r>
          </a:p>
          <a:p>
            <a:pPr marL="1541462" lvl="3" indent="-514350" eaLnBrk="1" hangingPunct="1">
              <a:spcBef>
                <a:spcPct val="0"/>
              </a:spcBef>
              <a:buClr>
                <a:schemeClr val="tx1"/>
              </a:buClr>
              <a:buSzPct val="90000"/>
              <a:buFont typeface="+mj-lt"/>
              <a:buAutoNum type="arabicPeriod"/>
              <a:tabLst>
                <a:tab pos="1371600" algn="l"/>
              </a:tabLst>
              <a:defRPr/>
            </a:pPr>
            <a:r>
              <a:rPr lang="en-US" altLang="en-US" sz="2800" dirty="0" smtClean="0">
                <a:latin typeface="Arial" pitchFamily="34" charset="0"/>
                <a:cs typeface="Arial" pitchFamily="34" charset="0"/>
              </a:rPr>
              <a:t>Relationship of love for God and for fellow Christians  </a:t>
            </a:r>
            <a:r>
              <a:rPr lang="en-US" altLang="en-US" sz="2000" dirty="0" smtClean="0">
                <a:latin typeface="Arial" pitchFamily="34" charset="0"/>
                <a:cs typeface="Arial" pitchFamily="34" charset="0"/>
              </a:rPr>
              <a:t>(4:20-5:1)</a:t>
            </a:r>
            <a:endParaRPr lang="en-US" altLang="en-US" sz="2800" dirty="0" smtClean="0">
              <a:latin typeface="Arial" pitchFamily="34" charset="0"/>
              <a:cs typeface="Arial" pitchFamily="34" charset="0"/>
            </a:endParaRPr>
          </a:p>
          <a:p>
            <a:pPr marL="1198563" lvl="1" indent="-455613" eaLnBrk="1" hangingPunct="1">
              <a:spcBef>
                <a:spcPct val="0"/>
              </a:spcBef>
              <a:buClr>
                <a:schemeClr val="tx1"/>
              </a:buClr>
              <a:buSzPct val="90000"/>
              <a:buFont typeface="Lucida Sans Unicode" pitchFamily="34" charset="0"/>
              <a:buAutoNum type="alphaUcPeriod" startAt="2"/>
              <a:tabLst>
                <a:tab pos="1371600" algn="l"/>
              </a:tabLst>
              <a:defRPr/>
            </a:pPr>
            <a:r>
              <a:rPr lang="en-US" altLang="en-US" sz="3200" dirty="0" smtClean="0">
                <a:latin typeface="Arial" pitchFamily="34" charset="0"/>
                <a:cs typeface="Arial" pitchFamily="34" charset="0"/>
              </a:rPr>
              <a:t> </a:t>
            </a:r>
            <a:r>
              <a:rPr lang="en-US" altLang="en-US" sz="3000" dirty="0" smtClean="0">
                <a:latin typeface="Arial" pitchFamily="34" charset="0"/>
                <a:cs typeface="Arial" pitchFamily="34" charset="0"/>
              </a:rPr>
              <a:t>The Christological test  </a:t>
            </a:r>
            <a:r>
              <a:rPr lang="en-US" altLang="en-US" sz="2000" dirty="0" smtClean="0">
                <a:latin typeface="Arial" pitchFamily="34" charset="0"/>
                <a:cs typeface="Arial" pitchFamily="34" charset="0"/>
              </a:rPr>
              <a:t>(5:6-12)</a:t>
            </a:r>
            <a:endParaRPr lang="en-US" altLang="en-US" sz="2800" dirty="0" smtClean="0">
              <a:latin typeface="Arial" pitchFamily="34" charset="0"/>
              <a:cs typeface="Arial" pitchFamily="34" charset="0"/>
            </a:endParaRPr>
          </a:p>
          <a:p>
            <a:pPr marL="747713" indent="-571500" eaLnBrk="1" hangingPunct="1">
              <a:spcBef>
                <a:spcPct val="0"/>
              </a:spcBef>
              <a:buClr>
                <a:schemeClr val="tx1"/>
              </a:buClr>
              <a:buSzPct val="90000"/>
              <a:buFont typeface="+mj-lt"/>
              <a:buAutoNum type="romanUcPeriod" startAt="4"/>
              <a:tabLst>
                <a:tab pos="1371600" algn="l"/>
              </a:tabLst>
              <a:defRPr/>
            </a:pPr>
            <a:r>
              <a:rPr lang="en-US" altLang="en-US" sz="2800" dirty="0" smtClean="0">
                <a:latin typeface="Arial" pitchFamily="34" charset="0"/>
                <a:cs typeface="Arial" pitchFamily="34" charset="0"/>
              </a:rPr>
              <a:t>Conclusion: great Christian certainties </a:t>
            </a:r>
            <a:r>
              <a:rPr lang="en-US" altLang="en-US" sz="2000" dirty="0" smtClean="0">
                <a:latin typeface="Arial" pitchFamily="34" charset="0"/>
                <a:cs typeface="Arial" pitchFamily="34" charset="0"/>
              </a:rPr>
              <a:t>(5:13-21)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 calcmode="lin" valueType="num">
                                      <p:cBhvr additive="base">
                                        <p:cTn id="7" dur="5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2">
                                            <p:txEl>
                                              <p:pRg st="1" end="1"/>
                                            </p:txEl>
                                          </p:spTgt>
                                        </p:tgtEl>
                                        <p:attrNameLst>
                                          <p:attrName>style.visibility</p:attrName>
                                        </p:attrNameLst>
                                      </p:cBhvr>
                                      <p:to>
                                        <p:strVal val="visible"/>
                                      </p:to>
                                    </p:set>
                                    <p:anim calcmode="lin" valueType="num">
                                      <p:cBhvr additive="base">
                                        <p:cTn id="13" dur="500" fill="hold"/>
                                        <p:tgtEl>
                                          <p:spTgt spid="1229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 calcmode="lin" valueType="num">
                                      <p:cBhvr additive="base">
                                        <p:cTn id="19" dur="5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2">
                                            <p:txEl>
                                              <p:pRg st="3" end="3"/>
                                            </p:txEl>
                                          </p:spTgt>
                                        </p:tgtEl>
                                        <p:attrNameLst>
                                          <p:attrName>style.visibility</p:attrName>
                                        </p:attrNameLst>
                                      </p:cBhvr>
                                      <p:to>
                                        <p:strVal val="visible"/>
                                      </p:to>
                                    </p:set>
                                    <p:anim calcmode="lin" valueType="num">
                                      <p:cBhvr additive="base">
                                        <p:cTn id="25" dur="500" fill="hold"/>
                                        <p:tgtEl>
                                          <p:spTgt spid="1229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2">
                                            <p:txEl>
                                              <p:pRg st="4" end="4"/>
                                            </p:txEl>
                                          </p:spTgt>
                                        </p:tgtEl>
                                        <p:attrNameLst>
                                          <p:attrName>style.visibility</p:attrName>
                                        </p:attrNameLst>
                                      </p:cBhvr>
                                      <p:to>
                                        <p:strVal val="visible"/>
                                      </p:to>
                                    </p:set>
                                    <p:anim calcmode="lin" valueType="num">
                                      <p:cBhvr additive="base">
                                        <p:cTn id="31" dur="500" fill="hold"/>
                                        <p:tgtEl>
                                          <p:spTgt spid="1229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2292">
                                            <p:txEl>
                                              <p:pRg st="5" end="5"/>
                                            </p:txEl>
                                          </p:spTgt>
                                        </p:tgtEl>
                                        <p:attrNameLst>
                                          <p:attrName>style.visibility</p:attrName>
                                        </p:attrNameLst>
                                      </p:cBhvr>
                                      <p:to>
                                        <p:strVal val="visible"/>
                                      </p:to>
                                    </p:set>
                                    <p:anim calcmode="lin" valueType="num">
                                      <p:cBhvr additive="base">
                                        <p:cTn id="37" dur="500" fill="hold"/>
                                        <p:tgtEl>
                                          <p:spTgt spid="1229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2292">
                                            <p:txEl>
                                              <p:pRg st="6" end="6"/>
                                            </p:txEl>
                                          </p:spTgt>
                                        </p:tgtEl>
                                        <p:attrNameLst>
                                          <p:attrName>style.visibility</p:attrName>
                                        </p:attrNameLst>
                                      </p:cBhvr>
                                      <p:to>
                                        <p:strVal val="visible"/>
                                      </p:to>
                                    </p:set>
                                    <p:anim calcmode="lin" valueType="num">
                                      <p:cBhvr additive="base">
                                        <p:cTn id="43" dur="500" fill="hold"/>
                                        <p:tgtEl>
                                          <p:spTgt spid="1229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2292">
                                            <p:txEl>
                                              <p:pRg st="7" end="7"/>
                                            </p:txEl>
                                          </p:spTgt>
                                        </p:tgtEl>
                                        <p:attrNameLst>
                                          <p:attrName>style.visibility</p:attrName>
                                        </p:attrNameLst>
                                      </p:cBhvr>
                                      <p:to>
                                        <p:strVal val="visible"/>
                                      </p:to>
                                    </p:set>
                                    <p:anim calcmode="lin" valueType="num">
                                      <p:cBhvr additive="base">
                                        <p:cTn id="49" dur="500" fill="hold"/>
                                        <p:tgtEl>
                                          <p:spTgt spid="1229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29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CF64C53F-5D4B-4B22-9F00-E610C1B374AB}" type="slidenum">
              <a:rPr lang="en-US" altLang="en-US" sz="1200" smtClean="0">
                <a:solidFill>
                  <a:schemeClr val="tx2"/>
                </a:solidFill>
                <a:latin typeface="Times New Roman" pitchFamily="18" charset="0"/>
              </a:rPr>
              <a:pPr algn="ctr" eaLnBrk="1" hangingPunct="1">
                <a:spcBef>
                  <a:spcPct val="0"/>
                </a:spcBef>
                <a:buClrTx/>
                <a:buSzTx/>
                <a:buFontTx/>
                <a:buNone/>
              </a:pPr>
              <a:t>8</a:t>
            </a:fld>
            <a:endParaRPr lang="en-US" altLang="en-US" sz="1200" smtClean="0">
              <a:solidFill>
                <a:schemeClr val="tx2"/>
              </a:solidFill>
              <a:latin typeface="Times New Roman" pitchFamily="18" charset="0"/>
            </a:endParaRPr>
          </a:p>
        </p:txBody>
      </p:sp>
      <p:sp>
        <p:nvSpPr>
          <p:cNvPr id="62054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effectLst/>
                <a:latin typeface="Arial Black" pitchFamily="34" charset="0"/>
              </a:rPr>
              <a:t>The Book of 2 </a:t>
            </a:r>
            <a:r>
              <a:rPr lang="en-US" sz="3200" dirty="0" smtClean="0">
                <a:solidFill>
                  <a:schemeClr val="tx1"/>
                </a:solidFill>
                <a:effectLst/>
                <a:latin typeface="Arial Black" pitchFamily="34" charset="0"/>
              </a:rPr>
              <a:t>John</a:t>
            </a:r>
            <a:endParaRPr lang="en-US" sz="3200" dirty="0">
              <a:solidFill>
                <a:schemeClr val="tx1"/>
              </a:solidFill>
              <a:effectLst/>
              <a:latin typeface="Arial Black" pitchFamily="34" charset="0"/>
            </a:endParaRPr>
          </a:p>
        </p:txBody>
      </p:sp>
      <p:sp>
        <p:nvSpPr>
          <p:cNvPr id="14340" name="Rectangle 3"/>
          <p:cNvSpPr>
            <a:spLocks noGrp="1" noChangeArrowheads="1"/>
          </p:cNvSpPr>
          <p:nvPr>
            <p:ph type="body" idx="1"/>
          </p:nvPr>
        </p:nvSpPr>
        <p:spPr>
          <a:xfrm>
            <a:off x="0" y="838200"/>
            <a:ext cx="8991600" cy="6473825"/>
          </a:xfrm>
        </p:spPr>
        <p:txBody>
          <a:bodyPr/>
          <a:lstStyle/>
          <a:p>
            <a:pPr>
              <a:lnSpc>
                <a:spcPct val="90000"/>
              </a:lnSpc>
            </a:pPr>
            <a:r>
              <a:rPr lang="en-US" altLang="en-US" sz="2800" b="1" u="sng" smtClean="0">
                <a:latin typeface="Arial" charset="0"/>
              </a:rPr>
              <a:t>Author</a:t>
            </a:r>
            <a:r>
              <a:rPr lang="en-US" altLang="en-US" sz="2800" b="1" smtClean="0">
                <a:latin typeface="Arial" charset="0"/>
              </a:rPr>
              <a:t>: 	John the Apostle </a:t>
            </a:r>
          </a:p>
          <a:p>
            <a:pPr>
              <a:lnSpc>
                <a:spcPct val="90000"/>
              </a:lnSpc>
            </a:pPr>
            <a:r>
              <a:rPr lang="en-US" altLang="en-US" sz="2800" b="1" u="sng" smtClean="0">
                <a:latin typeface="Arial" charset="0"/>
              </a:rPr>
              <a:t>Date</a:t>
            </a:r>
            <a:r>
              <a:rPr lang="en-US" altLang="en-US" sz="2800" b="1" smtClean="0">
                <a:latin typeface="Arial" charset="0"/>
              </a:rPr>
              <a:t>:	c. AD 85-95</a:t>
            </a:r>
          </a:p>
          <a:p>
            <a:pPr>
              <a:lnSpc>
                <a:spcPct val="90000"/>
              </a:lnSpc>
            </a:pPr>
            <a:r>
              <a:rPr lang="en-US" altLang="en-US" sz="2800" b="1" u="sng" smtClean="0">
                <a:latin typeface="Arial" charset="0"/>
              </a:rPr>
              <a:t>Theme</a:t>
            </a:r>
            <a:r>
              <a:rPr lang="en-US" altLang="en-US" sz="2800" b="1" smtClean="0">
                <a:latin typeface="Arial" charset="0"/>
              </a:rPr>
              <a:t>:	Encouraging discernment in 				receiving teachers, as false teachers 			were misleading the faithful.</a:t>
            </a:r>
          </a:p>
          <a:p>
            <a:pPr>
              <a:lnSpc>
                <a:spcPct val="90000"/>
              </a:lnSpc>
            </a:pPr>
            <a:r>
              <a:rPr lang="en-US" altLang="en-US" sz="2800" b="1" u="sng" smtClean="0">
                <a:latin typeface="Arial" charset="0"/>
              </a:rPr>
              <a:t>Purpose</a:t>
            </a:r>
            <a:r>
              <a:rPr lang="en-US" altLang="en-US" sz="2800" b="1" smtClean="0">
                <a:latin typeface="Arial" charset="0"/>
              </a:rPr>
              <a:t>:  To oppose Gnostic heresies common 		in the Early Church.</a:t>
            </a:r>
          </a:p>
          <a:p>
            <a:pPr>
              <a:lnSpc>
                <a:spcPct val="90000"/>
              </a:lnSpc>
            </a:pPr>
            <a:endParaRPr lang="en-US" altLang="en-US" sz="2800" b="1" smtClean="0">
              <a:latin typeface="Arial" charset="0"/>
            </a:endParaRPr>
          </a:p>
          <a:p>
            <a:pPr>
              <a:lnSpc>
                <a:spcPct val="90000"/>
              </a:lnSpc>
            </a:pPr>
            <a:r>
              <a:rPr lang="en-US" altLang="en-US" sz="2800" b="1" u="sng" smtClean="0">
                <a:latin typeface="Arial" charset="0"/>
              </a:rPr>
              <a:t>Outline</a:t>
            </a:r>
            <a:r>
              <a:rPr lang="en-US" altLang="en-US" sz="2800" b="1" smtClean="0">
                <a:latin typeface="Arial" charset="0"/>
              </a:rPr>
              <a:t>:  *Abide in God’s Commandments (vv.1-6)</a:t>
            </a:r>
          </a:p>
          <a:p>
            <a:pPr lvl="1">
              <a:lnSpc>
                <a:spcPct val="90000"/>
              </a:lnSpc>
              <a:buFont typeface="Tahoma" pitchFamily="34" charset="0"/>
              <a:buNone/>
            </a:pPr>
            <a:r>
              <a:rPr lang="en-US" altLang="en-US" sz="2800" b="1" smtClean="0">
                <a:latin typeface="Arial" charset="0"/>
              </a:rPr>
              <a:t>		          *Abide Not in False Teachers (vv.7-13)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fld id="{E4056407-AAF9-4E61-8FE8-0145D48DC3B3}" type="slidenum">
              <a:rPr lang="en-US" altLang="en-US" sz="1200" smtClean="0">
                <a:solidFill>
                  <a:schemeClr val="tx2"/>
                </a:solidFill>
                <a:latin typeface="Times New Roman" pitchFamily="18" charset="0"/>
              </a:rPr>
              <a:pPr algn="ctr" eaLnBrk="1" hangingPunct="1">
                <a:spcBef>
                  <a:spcPct val="0"/>
                </a:spcBef>
                <a:buClrTx/>
                <a:buSzTx/>
                <a:buFontTx/>
                <a:buNone/>
              </a:pPr>
              <a:t>9</a:t>
            </a:fld>
            <a:endParaRPr lang="en-US" altLang="en-US" sz="1200" smtClean="0">
              <a:solidFill>
                <a:schemeClr val="tx2"/>
              </a:solidFill>
              <a:latin typeface="Times New Roman" pitchFamily="18" charset="0"/>
            </a:endParaRPr>
          </a:p>
        </p:txBody>
      </p:sp>
      <p:sp>
        <p:nvSpPr>
          <p:cNvPr id="619522"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effectLst/>
                <a:latin typeface="Arial Black" pitchFamily="34" charset="0"/>
              </a:rPr>
              <a:t>The Book of 2 </a:t>
            </a:r>
            <a:r>
              <a:rPr lang="en-US" sz="3200" dirty="0" smtClean="0">
                <a:solidFill>
                  <a:schemeClr val="tx1"/>
                </a:solidFill>
                <a:effectLst/>
                <a:latin typeface="Arial Black" pitchFamily="34" charset="0"/>
              </a:rPr>
              <a:t>John – Key </a:t>
            </a:r>
            <a:r>
              <a:rPr lang="en-US" sz="3200" dirty="0">
                <a:solidFill>
                  <a:schemeClr val="tx1"/>
                </a:solidFill>
                <a:effectLst/>
                <a:latin typeface="Arial Black" pitchFamily="34" charset="0"/>
              </a:rPr>
              <a:t>Verses</a:t>
            </a:r>
          </a:p>
        </p:txBody>
      </p:sp>
      <p:sp>
        <p:nvSpPr>
          <p:cNvPr id="15364" name="Rectangle 3"/>
          <p:cNvSpPr>
            <a:spLocks noGrp="1" noChangeArrowheads="1"/>
          </p:cNvSpPr>
          <p:nvPr>
            <p:ph type="body" idx="1"/>
          </p:nvPr>
        </p:nvSpPr>
        <p:spPr>
          <a:xfrm>
            <a:off x="76200" y="1171575"/>
            <a:ext cx="8815388" cy="5686425"/>
          </a:xfrm>
        </p:spPr>
        <p:txBody>
          <a:bodyPr/>
          <a:lstStyle/>
          <a:p>
            <a:pPr>
              <a:lnSpc>
                <a:spcPct val="80000"/>
              </a:lnSpc>
              <a:buFontTx/>
              <a:buNone/>
            </a:pPr>
            <a:r>
              <a:rPr lang="en-US" altLang="en-US" sz="2800" smtClean="0">
                <a:latin typeface="Arial" charset="0"/>
                <a:cs typeface="Arial" charset="0"/>
              </a:rPr>
              <a:t>		Many deceivers, who do not acknowledge Jesus Christ as coming in the flesh, have gone out into the world.  Any such person is the deceiver and the antichrist. </a:t>
            </a:r>
            <a:r>
              <a:rPr lang="en-US" altLang="en-US" sz="2800" baseline="30000" smtClean="0">
                <a:latin typeface="Arial" charset="0"/>
                <a:cs typeface="Arial" charset="0"/>
              </a:rPr>
              <a:t>8</a:t>
            </a:r>
            <a:r>
              <a:rPr lang="en-US" altLang="en-US" sz="2800" smtClean="0">
                <a:latin typeface="Arial" charset="0"/>
                <a:cs typeface="Arial" charset="0"/>
              </a:rPr>
              <a:t> Watch out that you do not lose what you have worked for, but that you may be rewarded fully. </a:t>
            </a:r>
            <a:r>
              <a:rPr lang="en-US" altLang="en-US" sz="2800" baseline="30000" smtClean="0">
                <a:latin typeface="Arial" charset="0"/>
                <a:cs typeface="Arial" charset="0"/>
              </a:rPr>
              <a:t>9</a:t>
            </a:r>
            <a:r>
              <a:rPr lang="en-US" altLang="en-US" sz="2800" smtClean="0">
                <a:latin typeface="Arial" charset="0"/>
                <a:cs typeface="Arial" charset="0"/>
              </a:rPr>
              <a:t> Anyone who runs ahead and does not continue in the teaching of Christ does not have God; whoever continues in the teaching has both the Father and the Son. </a:t>
            </a:r>
            <a:r>
              <a:rPr lang="en-US" altLang="en-US" sz="2800" baseline="30000" smtClean="0">
                <a:latin typeface="Arial" charset="0"/>
                <a:cs typeface="Arial" charset="0"/>
              </a:rPr>
              <a:t>10</a:t>
            </a:r>
            <a:r>
              <a:rPr lang="en-US" altLang="en-US" sz="2800" smtClean="0">
                <a:latin typeface="Arial" charset="0"/>
                <a:cs typeface="Arial" charset="0"/>
              </a:rPr>
              <a:t> If anyone comes to you and does not bring this teaching, do not take him into your house or welcome him. </a:t>
            </a:r>
          </a:p>
          <a:p>
            <a:pPr>
              <a:lnSpc>
                <a:spcPct val="80000"/>
              </a:lnSpc>
              <a:buFontTx/>
              <a:buNone/>
            </a:pPr>
            <a:r>
              <a:rPr lang="en-US" altLang="en-US" sz="2800" smtClean="0">
                <a:latin typeface="Arial" charset="0"/>
                <a:cs typeface="Arial" charset="0"/>
              </a:rPr>
              <a:t>							2 John 7-10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6492</TotalTime>
  <Words>449</Words>
  <Application>Microsoft Office PowerPoint</Application>
  <PresentationFormat>On-screen Show (4:3)</PresentationFormat>
  <Paragraphs>133</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Times New Roman</vt:lpstr>
      <vt:lpstr>Arial</vt:lpstr>
      <vt:lpstr>Lucida Sans Unicode</vt:lpstr>
      <vt:lpstr>Wingdings 3</vt:lpstr>
      <vt:lpstr>Verdana</vt:lpstr>
      <vt:lpstr>Wingdings 2</vt:lpstr>
      <vt:lpstr>Wingdings</vt:lpstr>
      <vt:lpstr>Tahoma</vt:lpstr>
      <vt:lpstr>Concourse</vt:lpstr>
      <vt:lpstr>General Epistles &amp; Revelation  (NT6)</vt:lpstr>
      <vt:lpstr>PowerPoint Presentation</vt:lpstr>
      <vt:lpstr>PowerPoint Presentation</vt:lpstr>
      <vt:lpstr>The Book of 1 John</vt:lpstr>
      <vt:lpstr>The Book of 1 John – Key Verses</vt:lpstr>
      <vt:lpstr>    The Book of 1 John</vt:lpstr>
      <vt:lpstr>    The Book of 1 John</vt:lpstr>
      <vt:lpstr>The Book of 2 John</vt:lpstr>
      <vt:lpstr>The Book of 2 John – Key Verses</vt:lpstr>
      <vt:lpstr>    The Book of 2 John</vt:lpstr>
      <vt:lpstr>The Book of 3 John</vt:lpstr>
      <vt:lpstr>    The Book of 3 John</vt:lpstr>
      <vt:lpstr>The Book of Jude</vt:lpstr>
      <vt:lpstr>The Book of Jude – Key Verses</vt:lpstr>
      <vt:lpstr>    The Book of Jude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288</cp:revision>
  <cp:lastPrinted>2014-05-22T14:22:15Z</cp:lastPrinted>
  <dcterms:created xsi:type="dcterms:W3CDTF">2001-09-16T00:08:39Z</dcterms:created>
  <dcterms:modified xsi:type="dcterms:W3CDTF">2014-05-26T16:55:52Z</dcterms:modified>
</cp:coreProperties>
</file>