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handoutMasterIdLst>
    <p:handoutMasterId r:id="rId21"/>
  </p:handoutMasterIdLst>
  <p:sldIdLst>
    <p:sldId id="538" r:id="rId3"/>
    <p:sldId id="539" r:id="rId4"/>
    <p:sldId id="569" r:id="rId5"/>
    <p:sldId id="540" r:id="rId6"/>
    <p:sldId id="547" r:id="rId7"/>
    <p:sldId id="545" r:id="rId8"/>
    <p:sldId id="552" r:id="rId9"/>
    <p:sldId id="561" r:id="rId10"/>
    <p:sldId id="568" r:id="rId11"/>
    <p:sldId id="563" r:id="rId12"/>
    <p:sldId id="562" r:id="rId13"/>
    <p:sldId id="564" r:id="rId14"/>
    <p:sldId id="565" r:id="rId15"/>
    <p:sldId id="566" r:id="rId16"/>
    <p:sldId id="567" r:id="rId17"/>
    <p:sldId id="553" r:id="rId18"/>
    <p:sldId id="507" r:id="rId19"/>
  </p:sldIdLst>
  <p:sldSz cx="9144000" cy="6858000" type="screen4x3"/>
  <p:notesSz cx="7077075" cy="9363075"/>
  <p:defaultTextStyle>
    <a:defPPr>
      <a:defRPr lang="en-US"/>
    </a:defPPr>
    <a:lvl1pPr algn="l" rtl="0" fontAlgn="base">
      <a:spcBef>
        <a:spcPct val="0"/>
      </a:spcBef>
      <a:spcAft>
        <a:spcPct val="0"/>
      </a:spcAft>
      <a:defRPr sz="3600" kern="1200">
        <a:solidFill>
          <a:schemeClr val="tx2"/>
        </a:solidFill>
        <a:latin typeface="Arial" charset="0"/>
        <a:ea typeface="+mn-ea"/>
        <a:cs typeface="Arial" charset="0"/>
      </a:defRPr>
    </a:lvl1pPr>
    <a:lvl2pPr marL="457200" algn="l" rtl="0" fontAlgn="base">
      <a:spcBef>
        <a:spcPct val="0"/>
      </a:spcBef>
      <a:spcAft>
        <a:spcPct val="0"/>
      </a:spcAft>
      <a:defRPr sz="3600" kern="1200">
        <a:solidFill>
          <a:schemeClr val="tx2"/>
        </a:solidFill>
        <a:latin typeface="Arial" charset="0"/>
        <a:ea typeface="+mn-ea"/>
        <a:cs typeface="Arial" charset="0"/>
      </a:defRPr>
    </a:lvl2pPr>
    <a:lvl3pPr marL="914400" algn="l" rtl="0" fontAlgn="base">
      <a:spcBef>
        <a:spcPct val="0"/>
      </a:spcBef>
      <a:spcAft>
        <a:spcPct val="0"/>
      </a:spcAft>
      <a:defRPr sz="3600" kern="1200">
        <a:solidFill>
          <a:schemeClr val="tx2"/>
        </a:solidFill>
        <a:latin typeface="Arial" charset="0"/>
        <a:ea typeface="+mn-ea"/>
        <a:cs typeface="Arial" charset="0"/>
      </a:defRPr>
    </a:lvl3pPr>
    <a:lvl4pPr marL="1371600" algn="l" rtl="0" fontAlgn="base">
      <a:spcBef>
        <a:spcPct val="0"/>
      </a:spcBef>
      <a:spcAft>
        <a:spcPct val="0"/>
      </a:spcAft>
      <a:defRPr sz="3600" kern="1200">
        <a:solidFill>
          <a:schemeClr val="tx2"/>
        </a:solidFill>
        <a:latin typeface="Arial" charset="0"/>
        <a:ea typeface="+mn-ea"/>
        <a:cs typeface="Arial" charset="0"/>
      </a:defRPr>
    </a:lvl4pPr>
    <a:lvl5pPr marL="1828800" algn="l" rtl="0" fontAlgn="base">
      <a:spcBef>
        <a:spcPct val="0"/>
      </a:spcBef>
      <a:spcAft>
        <a:spcPct val="0"/>
      </a:spcAft>
      <a:defRPr sz="3600" kern="1200">
        <a:solidFill>
          <a:schemeClr val="tx2"/>
        </a:solidFill>
        <a:latin typeface="Arial" charset="0"/>
        <a:ea typeface="+mn-ea"/>
        <a:cs typeface="Arial" charset="0"/>
      </a:defRPr>
    </a:lvl5pPr>
    <a:lvl6pPr marL="2286000" algn="l" defTabSz="914400" rtl="0" eaLnBrk="1" latinLnBrk="0" hangingPunct="1">
      <a:defRPr sz="3600" kern="1200">
        <a:solidFill>
          <a:schemeClr val="tx2"/>
        </a:solidFill>
        <a:latin typeface="Arial" charset="0"/>
        <a:ea typeface="+mn-ea"/>
        <a:cs typeface="Arial" charset="0"/>
      </a:defRPr>
    </a:lvl6pPr>
    <a:lvl7pPr marL="2743200" algn="l" defTabSz="914400" rtl="0" eaLnBrk="1" latinLnBrk="0" hangingPunct="1">
      <a:defRPr sz="3600" kern="1200">
        <a:solidFill>
          <a:schemeClr val="tx2"/>
        </a:solidFill>
        <a:latin typeface="Arial" charset="0"/>
        <a:ea typeface="+mn-ea"/>
        <a:cs typeface="Arial" charset="0"/>
      </a:defRPr>
    </a:lvl7pPr>
    <a:lvl8pPr marL="3200400" algn="l" defTabSz="914400" rtl="0" eaLnBrk="1" latinLnBrk="0" hangingPunct="1">
      <a:defRPr sz="3600" kern="1200">
        <a:solidFill>
          <a:schemeClr val="tx2"/>
        </a:solidFill>
        <a:latin typeface="Arial" charset="0"/>
        <a:ea typeface="+mn-ea"/>
        <a:cs typeface="Arial" charset="0"/>
      </a:defRPr>
    </a:lvl8pPr>
    <a:lvl9pPr marL="3657600" algn="l" defTabSz="914400" rtl="0" eaLnBrk="1" latinLnBrk="0" hangingPunct="1">
      <a:defRPr sz="36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9207FB"/>
    <a:srgbClr val="000000"/>
    <a:srgbClr val="C77FFD"/>
    <a:srgbClr val="333300"/>
    <a:srgbClr val="0033CC"/>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8" autoAdjust="0"/>
    <p:restoredTop sz="94632" autoAdjust="0"/>
  </p:normalViewPr>
  <p:slideViewPr>
    <p:cSldViewPr>
      <p:cViewPr>
        <p:scale>
          <a:sx n="78" d="100"/>
          <a:sy n="78" d="100"/>
        </p:scale>
        <p:origin x="-102"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157" tIns="45578" rIns="91157" bIns="45578" rtlCol="0"/>
          <a:lstStyle>
            <a:lvl1pPr algn="l">
              <a:defRPr sz="1200"/>
            </a:lvl1pPr>
          </a:lstStyle>
          <a:p>
            <a:pPr>
              <a:defRPr/>
            </a:pPr>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157" tIns="45578" rIns="91157" bIns="45578" rtlCol="0"/>
          <a:lstStyle>
            <a:lvl1pPr algn="r">
              <a:defRPr sz="1200"/>
            </a:lvl1pPr>
          </a:lstStyle>
          <a:p>
            <a:pPr>
              <a:defRPr/>
            </a:pPr>
            <a:fld id="{23D32A7A-756C-41C6-BD49-29EA6E4CFF92}" type="datetimeFigureOut">
              <a:rPr lang="en-US"/>
              <a:pPr>
                <a:defRPr/>
              </a:pPr>
              <a:t>4/3/2014</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157" tIns="45578" rIns="91157" bIns="4557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157" tIns="45578" rIns="91157" bIns="45578" rtlCol="0" anchor="b"/>
          <a:lstStyle>
            <a:lvl1pPr algn="r">
              <a:defRPr sz="1200"/>
            </a:lvl1pPr>
          </a:lstStyle>
          <a:p>
            <a:pPr>
              <a:defRPr/>
            </a:pPr>
            <a:fld id="{B36D3368-2923-4494-85E5-215C3A6A2D65}" type="slidenum">
              <a:rPr lang="en-US"/>
              <a:pPr>
                <a:defRPr/>
              </a:pPr>
              <a:t>‹#›</a:t>
            </a:fld>
            <a:endParaRPr lang="en-US"/>
          </a:p>
        </p:txBody>
      </p:sp>
    </p:spTree>
    <p:extLst>
      <p:ext uri="{BB962C8B-B14F-4D97-AF65-F5344CB8AC3E}">
        <p14:creationId xmlns:p14="http://schemas.microsoft.com/office/powerpoint/2010/main" val="925683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t"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5"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t" anchorCtr="0" compatLnSpc="1">
            <a:prstTxWarp prst="textNoShape">
              <a:avLst/>
            </a:prstTxWarp>
          </a:bodyPr>
          <a:lstStyle>
            <a:lvl1pPr algn="r">
              <a:defRPr sz="1200">
                <a:solidFill>
                  <a:schemeClr val="tx1"/>
                </a:solidFill>
                <a:cs typeface="+mn-cs"/>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706438" y="4446588"/>
            <a:ext cx="566420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b"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9"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7" tIns="46963" rIns="93927" bIns="46963" numCol="1" anchor="b" anchorCtr="0" compatLnSpc="1">
            <a:prstTxWarp prst="textNoShape">
              <a:avLst/>
            </a:prstTxWarp>
          </a:bodyPr>
          <a:lstStyle>
            <a:lvl1pPr algn="r">
              <a:defRPr sz="1200">
                <a:solidFill>
                  <a:schemeClr val="tx1"/>
                </a:solidFill>
                <a:cs typeface="+mn-cs"/>
              </a:defRPr>
            </a:lvl1pPr>
          </a:lstStyle>
          <a:p>
            <a:pPr>
              <a:defRPr/>
            </a:pPr>
            <a:fld id="{C6F4C048-93B0-47ED-81CF-5953A0E3D412}" type="slidenum">
              <a:rPr lang="en-US"/>
              <a:pPr>
                <a:defRPr/>
              </a:pPr>
              <a:t>‹#›</a:t>
            </a:fld>
            <a:endParaRPr lang="en-US"/>
          </a:p>
        </p:txBody>
      </p:sp>
    </p:spTree>
    <p:extLst>
      <p:ext uri="{BB962C8B-B14F-4D97-AF65-F5344CB8AC3E}">
        <p14:creationId xmlns:p14="http://schemas.microsoft.com/office/powerpoint/2010/main" val="3345222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E65C0562-ED87-483E-A915-5524FB7EB35F}" type="slidenum">
              <a:rPr lang="en-US" sz="1200"/>
              <a:pPr eaLnBrk="1" hangingPunct="1">
                <a:defRPr/>
              </a:pPr>
              <a:t>5</a:t>
            </a:fld>
            <a:endParaRPr lang="en-US" sz="120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0915B86D-AA8B-4A3B-BCA8-F75CC1F5FB80}" type="slidenum">
              <a:rPr lang="en-US" sz="1200"/>
              <a:pPr eaLnBrk="1" hangingPunct="1">
                <a:defRPr/>
              </a:pPr>
              <a:t>15</a:t>
            </a:fld>
            <a:endParaRPr 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09D7ED95-852D-4C16-8083-76A6EB80D4FD}" type="slidenum">
              <a:rPr lang="en-US" sz="1200"/>
              <a:pPr eaLnBrk="1" hangingPunct="1">
                <a:defRPr/>
              </a:pPr>
              <a:t>6</a:t>
            </a:fld>
            <a:endParaRPr lang="en-US" sz="120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A3B21AF4-A97E-4BAC-B524-CB297387E6B3}" type="slidenum">
              <a:rPr lang="en-US" sz="1200"/>
              <a:pPr eaLnBrk="1" hangingPunct="1">
                <a:defRPr/>
              </a:pPr>
              <a:t>8</a:t>
            </a:fld>
            <a:endParaRPr lang="en-US" sz="120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0EC090E9-DD8F-41D1-B1AD-7593E4F477B0}" type="slidenum">
              <a:rPr lang="en-US" sz="1200"/>
              <a:pPr eaLnBrk="1" hangingPunct="1">
                <a:defRPr/>
              </a:pPr>
              <a:t>9</a:t>
            </a:fld>
            <a:endParaRPr lang="en-US" sz="120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BA5ED1E3-60FC-44D9-833E-939606AA356F}" type="slidenum">
              <a:rPr lang="en-US" sz="1200"/>
              <a:pPr eaLnBrk="1" hangingPunct="1">
                <a:defRPr/>
              </a:pPr>
              <a:t>10</a:t>
            </a:fld>
            <a:endParaRPr lang="en-US" sz="120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50DFA146-3188-4D35-A3B6-DF27C594026F}" type="slidenum">
              <a:rPr lang="en-US" sz="1200"/>
              <a:pPr eaLnBrk="1" hangingPunct="1">
                <a:defRPr/>
              </a:pPr>
              <a:t>11</a:t>
            </a:fld>
            <a:endParaRPr lang="en-US" sz="120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DD5CDD26-AA4A-4496-80F1-4B38FE78974C}" type="slidenum">
              <a:rPr lang="en-US" sz="1200"/>
              <a:pPr eaLnBrk="1" hangingPunct="1">
                <a:defRPr/>
              </a:pPr>
              <a:t>12</a:t>
            </a:fld>
            <a:endParaRPr lang="en-US" sz="120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0B63DBBE-9CFE-49F5-AA8E-EA8E3370A0E2}" type="slidenum">
              <a:rPr lang="en-US" sz="1200"/>
              <a:pPr eaLnBrk="1" hangingPunct="1">
                <a:defRPr/>
              </a:pPr>
              <a:t>13</a:t>
            </a:fld>
            <a:endParaRPr 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lvl1pPr eaLnBrk="0" hangingPunct="0">
              <a:defRPr sz="2500">
                <a:solidFill>
                  <a:schemeClr val="tx1"/>
                </a:solidFill>
                <a:latin typeface="Times New Roman" pitchFamily="18" charset="0"/>
              </a:defRPr>
            </a:lvl1pPr>
            <a:lvl2pPr marL="763237" indent="-293552" eaLnBrk="0" hangingPunct="0">
              <a:defRPr sz="2500">
                <a:solidFill>
                  <a:schemeClr val="tx1"/>
                </a:solidFill>
                <a:latin typeface="Times New Roman" pitchFamily="18" charset="0"/>
              </a:defRPr>
            </a:lvl2pPr>
            <a:lvl3pPr marL="1174211" indent="-234842" eaLnBrk="0" hangingPunct="0">
              <a:defRPr sz="2500">
                <a:solidFill>
                  <a:schemeClr val="tx1"/>
                </a:solidFill>
                <a:latin typeface="Times New Roman" pitchFamily="18" charset="0"/>
              </a:defRPr>
            </a:lvl3pPr>
            <a:lvl4pPr marL="1643894" indent="-234842" eaLnBrk="0" hangingPunct="0">
              <a:defRPr sz="2500">
                <a:solidFill>
                  <a:schemeClr val="tx1"/>
                </a:solidFill>
                <a:latin typeface="Times New Roman" pitchFamily="18" charset="0"/>
              </a:defRPr>
            </a:lvl4pPr>
            <a:lvl5pPr marL="2113579" indent="-234842" eaLnBrk="0" hangingPunct="0">
              <a:defRPr sz="2500">
                <a:solidFill>
                  <a:schemeClr val="tx1"/>
                </a:solidFill>
                <a:latin typeface="Times New Roman" pitchFamily="18" charset="0"/>
              </a:defRPr>
            </a:lvl5pPr>
            <a:lvl6pPr marL="2583262" indent="-234842" eaLnBrk="0" fontAlgn="base" hangingPunct="0">
              <a:spcBef>
                <a:spcPct val="0"/>
              </a:spcBef>
              <a:spcAft>
                <a:spcPct val="0"/>
              </a:spcAft>
              <a:defRPr sz="2500">
                <a:solidFill>
                  <a:schemeClr val="tx1"/>
                </a:solidFill>
                <a:latin typeface="Times New Roman" pitchFamily="18" charset="0"/>
              </a:defRPr>
            </a:lvl6pPr>
            <a:lvl7pPr marL="3052946" indent="-234842" eaLnBrk="0" fontAlgn="base" hangingPunct="0">
              <a:spcBef>
                <a:spcPct val="0"/>
              </a:spcBef>
              <a:spcAft>
                <a:spcPct val="0"/>
              </a:spcAft>
              <a:defRPr sz="2500">
                <a:solidFill>
                  <a:schemeClr val="tx1"/>
                </a:solidFill>
                <a:latin typeface="Times New Roman" pitchFamily="18" charset="0"/>
              </a:defRPr>
            </a:lvl7pPr>
            <a:lvl8pPr marL="3522631" indent="-234842" eaLnBrk="0" fontAlgn="base" hangingPunct="0">
              <a:spcBef>
                <a:spcPct val="0"/>
              </a:spcBef>
              <a:spcAft>
                <a:spcPct val="0"/>
              </a:spcAft>
              <a:defRPr sz="2500">
                <a:solidFill>
                  <a:schemeClr val="tx1"/>
                </a:solidFill>
                <a:latin typeface="Times New Roman" pitchFamily="18" charset="0"/>
              </a:defRPr>
            </a:lvl8pPr>
            <a:lvl9pPr marL="3992314" indent="-234842" eaLnBrk="0" fontAlgn="base" hangingPunct="0">
              <a:spcBef>
                <a:spcPct val="0"/>
              </a:spcBef>
              <a:spcAft>
                <a:spcPct val="0"/>
              </a:spcAft>
              <a:defRPr sz="2500">
                <a:solidFill>
                  <a:schemeClr val="tx1"/>
                </a:solidFill>
                <a:latin typeface="Times New Roman" pitchFamily="18" charset="0"/>
              </a:defRPr>
            </a:lvl9pPr>
          </a:lstStyle>
          <a:p>
            <a:pPr eaLnBrk="1" hangingPunct="1">
              <a:defRPr/>
            </a:pPr>
            <a:fld id="{639C7A32-F80F-4805-8DF5-93C711421A78}" type="slidenum">
              <a:rPr lang="en-US" sz="1200"/>
              <a:pPr eaLnBrk="1" hangingPunct="1">
                <a:defRPr/>
              </a:pPr>
              <a:t>14</a:t>
            </a:fld>
            <a:endParaRPr lang="en-US" sz="120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55112E-A948-44B0-A6AA-F5AE5BA69E44}" type="slidenum">
              <a:rPr lang="en-US"/>
              <a:pPr>
                <a:defRPr/>
              </a:pPr>
              <a:t>‹#›</a:t>
            </a:fld>
            <a:endParaRPr lang="en-US"/>
          </a:p>
        </p:txBody>
      </p:sp>
    </p:spTree>
    <p:extLst>
      <p:ext uri="{BB962C8B-B14F-4D97-AF65-F5344CB8AC3E}">
        <p14:creationId xmlns:p14="http://schemas.microsoft.com/office/powerpoint/2010/main" val="196937649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6DF2D9-2C96-468E-A6C4-4455781E19CD}" type="slidenum">
              <a:rPr lang="en-US"/>
              <a:pPr>
                <a:defRPr/>
              </a:pPr>
              <a:t>‹#›</a:t>
            </a:fld>
            <a:endParaRPr lang="en-US"/>
          </a:p>
        </p:txBody>
      </p:sp>
    </p:spTree>
    <p:extLst>
      <p:ext uri="{BB962C8B-B14F-4D97-AF65-F5344CB8AC3E}">
        <p14:creationId xmlns:p14="http://schemas.microsoft.com/office/powerpoint/2010/main" val="212033734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AB376D-6046-45DE-BC81-7B511621B3FE}" type="slidenum">
              <a:rPr lang="en-US"/>
              <a:pPr>
                <a:defRPr/>
              </a:pPr>
              <a:t>‹#›</a:t>
            </a:fld>
            <a:endParaRPr lang="en-US"/>
          </a:p>
        </p:txBody>
      </p:sp>
    </p:spTree>
    <p:extLst>
      <p:ext uri="{BB962C8B-B14F-4D97-AF65-F5344CB8AC3E}">
        <p14:creationId xmlns:p14="http://schemas.microsoft.com/office/powerpoint/2010/main" val="117609322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gn="l">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91BBCEDD-6F6D-41B3-908C-A0D032A3DD40}" type="slidenum">
              <a:rPr lang="en-US"/>
              <a:pPr>
                <a:defRPr/>
              </a:pPr>
              <a:t>‹#›</a:t>
            </a:fld>
            <a:endParaRPr lang="en-US"/>
          </a:p>
        </p:txBody>
      </p:sp>
    </p:spTree>
    <p:extLst>
      <p:ext uri="{BB962C8B-B14F-4D97-AF65-F5344CB8AC3E}">
        <p14:creationId xmlns:p14="http://schemas.microsoft.com/office/powerpoint/2010/main" val="3738787605"/>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gn="l">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10455205-8A1F-4D52-B8F7-ABF847037231}" type="slidenum">
              <a:rPr lang="en-US"/>
              <a:pPr>
                <a:defRPr/>
              </a:pPr>
              <a:t>‹#›</a:t>
            </a:fld>
            <a:endParaRPr lang="en-US"/>
          </a:p>
        </p:txBody>
      </p:sp>
    </p:spTree>
    <p:extLst>
      <p:ext uri="{BB962C8B-B14F-4D97-AF65-F5344CB8AC3E}">
        <p14:creationId xmlns:p14="http://schemas.microsoft.com/office/powerpoint/2010/main" val="228281347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gn="l">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E91C6CB2-5EAE-4148-94D7-5A685ED5B0EC}" type="slidenum">
              <a:rPr lang="en-US"/>
              <a:pPr>
                <a:defRPr/>
              </a:pPr>
              <a:t>‹#›</a:t>
            </a:fld>
            <a:endParaRPr lang="en-US"/>
          </a:p>
        </p:txBody>
      </p:sp>
    </p:spTree>
    <p:extLst>
      <p:ext uri="{BB962C8B-B14F-4D97-AF65-F5344CB8AC3E}">
        <p14:creationId xmlns:p14="http://schemas.microsoft.com/office/powerpoint/2010/main" val="96056774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lgn="l">
              <a:defRPr>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AC5E0472-3020-490A-8F18-753A0D24114E}" type="slidenum">
              <a:rPr lang="en-US"/>
              <a:pPr>
                <a:defRPr/>
              </a:pPr>
              <a:t>‹#›</a:t>
            </a:fld>
            <a:endParaRPr lang="en-US"/>
          </a:p>
        </p:txBody>
      </p:sp>
    </p:spTree>
    <p:extLst>
      <p:ext uri="{BB962C8B-B14F-4D97-AF65-F5344CB8AC3E}">
        <p14:creationId xmlns:p14="http://schemas.microsoft.com/office/powerpoint/2010/main" val="1706287731"/>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cs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lgn="l">
              <a:defRPr>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cs typeface="Arial" charset="0"/>
              </a:defRPr>
            </a:lvl1pPr>
          </a:lstStyle>
          <a:p>
            <a:pPr>
              <a:defRPr/>
            </a:pPr>
            <a:fld id="{A3D0D1DF-7543-47C2-A850-15D8CB90E42D}" type="slidenum">
              <a:rPr lang="en-US"/>
              <a:pPr>
                <a:defRPr/>
              </a:pPr>
              <a:t>‹#›</a:t>
            </a:fld>
            <a:endParaRPr lang="en-US"/>
          </a:p>
        </p:txBody>
      </p:sp>
    </p:spTree>
    <p:extLst>
      <p:ext uri="{BB962C8B-B14F-4D97-AF65-F5344CB8AC3E}">
        <p14:creationId xmlns:p14="http://schemas.microsoft.com/office/powerpoint/2010/main" val="3105034925"/>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cs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lgn="l">
              <a:defRPr>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cs typeface="Arial" charset="0"/>
              </a:defRPr>
            </a:lvl1pPr>
          </a:lstStyle>
          <a:p>
            <a:pPr>
              <a:defRPr/>
            </a:pPr>
            <a:fld id="{08D47BA3-762F-4DFA-BD8D-F9B7B8C11FA8}" type="slidenum">
              <a:rPr lang="en-US"/>
              <a:pPr>
                <a:defRPr/>
              </a:pPr>
              <a:t>‹#›</a:t>
            </a:fld>
            <a:endParaRPr lang="en-US"/>
          </a:p>
        </p:txBody>
      </p:sp>
    </p:spTree>
    <p:extLst>
      <p:ext uri="{BB962C8B-B14F-4D97-AF65-F5344CB8AC3E}">
        <p14:creationId xmlns:p14="http://schemas.microsoft.com/office/powerpoint/2010/main" val="108047073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lgn="l">
              <a:defRPr>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cs typeface="Arial" charset="0"/>
              </a:defRPr>
            </a:lvl1pPr>
          </a:lstStyle>
          <a:p>
            <a:pPr>
              <a:defRPr/>
            </a:pPr>
            <a:fld id="{6CEDF862-CA07-479B-9BD3-4542B9904228}" type="slidenum">
              <a:rPr lang="en-US"/>
              <a:pPr>
                <a:defRPr/>
              </a:pPr>
              <a:t>‹#›</a:t>
            </a:fld>
            <a:endParaRPr lang="en-US"/>
          </a:p>
        </p:txBody>
      </p:sp>
    </p:spTree>
    <p:extLst>
      <p:ext uri="{BB962C8B-B14F-4D97-AF65-F5344CB8AC3E}">
        <p14:creationId xmlns:p14="http://schemas.microsoft.com/office/powerpoint/2010/main" val="3883115800"/>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lgn="l">
              <a:defRPr>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75BA5495-C8E0-4CD1-9213-5FBE45554D60}" type="slidenum">
              <a:rPr lang="en-US"/>
              <a:pPr>
                <a:defRPr/>
              </a:pPr>
              <a:t>‹#›</a:t>
            </a:fld>
            <a:endParaRPr lang="en-US"/>
          </a:p>
        </p:txBody>
      </p:sp>
    </p:spTree>
    <p:extLst>
      <p:ext uri="{BB962C8B-B14F-4D97-AF65-F5344CB8AC3E}">
        <p14:creationId xmlns:p14="http://schemas.microsoft.com/office/powerpoint/2010/main" val="413290796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E7FEC3-5DF4-47A3-BF5F-CDACB3A67D09}" type="slidenum">
              <a:rPr lang="en-US"/>
              <a:pPr>
                <a:defRPr/>
              </a:pPr>
              <a:t>‹#›</a:t>
            </a:fld>
            <a:endParaRPr lang="en-US"/>
          </a:p>
        </p:txBody>
      </p:sp>
    </p:spTree>
    <p:extLst>
      <p:ext uri="{BB962C8B-B14F-4D97-AF65-F5344CB8AC3E}">
        <p14:creationId xmlns:p14="http://schemas.microsoft.com/office/powerpoint/2010/main" val="1271040850"/>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lgn="l">
              <a:defRPr>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6B9D9816-573F-4B07-92BD-BE0CEA596C57}" type="slidenum">
              <a:rPr lang="en-US"/>
              <a:pPr>
                <a:defRPr/>
              </a:pPr>
              <a:t>‹#›</a:t>
            </a:fld>
            <a:endParaRPr lang="en-US"/>
          </a:p>
        </p:txBody>
      </p:sp>
    </p:spTree>
    <p:extLst>
      <p:ext uri="{BB962C8B-B14F-4D97-AF65-F5344CB8AC3E}">
        <p14:creationId xmlns:p14="http://schemas.microsoft.com/office/powerpoint/2010/main" val="120645738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gn="l">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75F588B8-54DC-449D-B207-256DDFBECF7F}" type="slidenum">
              <a:rPr lang="en-US"/>
              <a:pPr>
                <a:defRPr/>
              </a:pPr>
              <a:t>‹#›</a:t>
            </a:fld>
            <a:endParaRPr lang="en-US"/>
          </a:p>
        </p:txBody>
      </p:sp>
    </p:spTree>
    <p:extLst>
      <p:ext uri="{BB962C8B-B14F-4D97-AF65-F5344CB8AC3E}">
        <p14:creationId xmlns:p14="http://schemas.microsoft.com/office/powerpoint/2010/main" val="235607379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gn="l">
              <a:defRPr>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54729CF9-943A-4D4D-99C3-5619E177A9EA}" type="slidenum">
              <a:rPr lang="en-US"/>
              <a:pPr>
                <a:defRPr/>
              </a:pPr>
              <a:t>‹#›</a:t>
            </a:fld>
            <a:endParaRPr lang="en-US"/>
          </a:p>
        </p:txBody>
      </p:sp>
    </p:spTree>
    <p:extLst>
      <p:ext uri="{BB962C8B-B14F-4D97-AF65-F5344CB8AC3E}">
        <p14:creationId xmlns:p14="http://schemas.microsoft.com/office/powerpoint/2010/main" val="206274340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1117EC-F9B3-4454-87C2-406776401CF6}" type="slidenum">
              <a:rPr lang="en-US"/>
              <a:pPr>
                <a:defRPr/>
              </a:pPr>
              <a:t>‹#›</a:t>
            </a:fld>
            <a:endParaRPr lang="en-US"/>
          </a:p>
        </p:txBody>
      </p:sp>
    </p:spTree>
    <p:extLst>
      <p:ext uri="{BB962C8B-B14F-4D97-AF65-F5344CB8AC3E}">
        <p14:creationId xmlns:p14="http://schemas.microsoft.com/office/powerpoint/2010/main" val="392681886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299CC9-4F3E-468A-9B8F-8075AF0F94BF}" type="slidenum">
              <a:rPr lang="en-US"/>
              <a:pPr>
                <a:defRPr/>
              </a:pPr>
              <a:t>‹#›</a:t>
            </a:fld>
            <a:endParaRPr lang="en-US"/>
          </a:p>
        </p:txBody>
      </p:sp>
    </p:spTree>
    <p:extLst>
      <p:ext uri="{BB962C8B-B14F-4D97-AF65-F5344CB8AC3E}">
        <p14:creationId xmlns:p14="http://schemas.microsoft.com/office/powerpoint/2010/main" val="60170839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7829A8-00C0-4A05-945C-323CBD637EEC}" type="slidenum">
              <a:rPr lang="en-US"/>
              <a:pPr>
                <a:defRPr/>
              </a:pPr>
              <a:t>‹#›</a:t>
            </a:fld>
            <a:endParaRPr lang="en-US"/>
          </a:p>
        </p:txBody>
      </p:sp>
    </p:spTree>
    <p:extLst>
      <p:ext uri="{BB962C8B-B14F-4D97-AF65-F5344CB8AC3E}">
        <p14:creationId xmlns:p14="http://schemas.microsoft.com/office/powerpoint/2010/main" val="19840198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7898A8-913A-4C3B-8940-CC6E74239A56}" type="slidenum">
              <a:rPr lang="en-US"/>
              <a:pPr>
                <a:defRPr/>
              </a:pPr>
              <a:t>‹#›</a:t>
            </a:fld>
            <a:endParaRPr lang="en-US"/>
          </a:p>
        </p:txBody>
      </p:sp>
    </p:spTree>
    <p:extLst>
      <p:ext uri="{BB962C8B-B14F-4D97-AF65-F5344CB8AC3E}">
        <p14:creationId xmlns:p14="http://schemas.microsoft.com/office/powerpoint/2010/main" val="39896139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D19017-26D1-4D0C-8579-C67784E25E8F}" type="slidenum">
              <a:rPr lang="en-US"/>
              <a:pPr>
                <a:defRPr/>
              </a:pPr>
              <a:t>‹#›</a:t>
            </a:fld>
            <a:endParaRPr lang="en-US"/>
          </a:p>
        </p:txBody>
      </p:sp>
    </p:spTree>
    <p:extLst>
      <p:ext uri="{BB962C8B-B14F-4D97-AF65-F5344CB8AC3E}">
        <p14:creationId xmlns:p14="http://schemas.microsoft.com/office/powerpoint/2010/main" val="188752665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C6DDF2-551C-44B1-B37C-324D7FC12E95}" type="slidenum">
              <a:rPr lang="en-US"/>
              <a:pPr>
                <a:defRPr/>
              </a:pPr>
              <a:t>‹#›</a:t>
            </a:fld>
            <a:endParaRPr lang="en-US"/>
          </a:p>
        </p:txBody>
      </p:sp>
    </p:spTree>
    <p:extLst>
      <p:ext uri="{BB962C8B-B14F-4D97-AF65-F5344CB8AC3E}">
        <p14:creationId xmlns:p14="http://schemas.microsoft.com/office/powerpoint/2010/main" val="117854900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9785DF-2764-41B2-A8F1-58A8DECEF7BE}" type="slidenum">
              <a:rPr lang="en-US"/>
              <a:pPr>
                <a:defRPr/>
              </a:pPr>
              <a:t>‹#›</a:t>
            </a:fld>
            <a:endParaRPr lang="en-US"/>
          </a:p>
        </p:txBody>
      </p:sp>
    </p:spTree>
    <p:extLst>
      <p:ext uri="{BB962C8B-B14F-4D97-AF65-F5344CB8AC3E}">
        <p14:creationId xmlns:p14="http://schemas.microsoft.com/office/powerpoint/2010/main" val="274310530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99"/>
            </a:gs>
            <a:gs pos="100000">
              <a:srgbClr val="001017"/>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cs typeface="+mn-cs"/>
              </a:defRPr>
            </a:lvl1pPr>
          </a:lstStyle>
          <a:p>
            <a:pPr>
              <a:defRPr/>
            </a:pPr>
            <a:fld id="{3228FE3F-F485-423A-8946-AE6AEEE2C30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99"/>
            </a:gs>
            <a:gs pos="100000">
              <a:srgbClr val="001017"/>
            </a:gs>
          </a:gsLst>
          <a:path path="rect">
            <a:fillToRect r="100000" b="10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rgbClr val="FFFFFF"/>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FFFFFF"/>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FFFFFF"/>
                </a:solidFill>
                <a:cs typeface="+mn-cs"/>
              </a:defRPr>
            </a:lvl1pPr>
          </a:lstStyle>
          <a:p>
            <a:pPr>
              <a:defRPr/>
            </a:pPr>
            <a:fld id="{83596778-F98A-47D0-BA06-BD99B4C6BD3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mailto:rda@rossarnold.net"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173163"/>
            <a:ext cx="7772400" cy="830262"/>
          </a:xfrm>
        </p:spPr>
        <p:txBody>
          <a:bodyPr/>
          <a:lstStyle/>
          <a:p>
            <a:pPr eaLnBrk="1" hangingPunct="1"/>
            <a:r>
              <a:rPr lang="en-US" altLang="en-US" sz="4800" b="1" smtClean="0"/>
              <a:t>Old Testament </a:t>
            </a:r>
            <a:br>
              <a:rPr lang="en-US" altLang="en-US" sz="4800" b="1" smtClean="0"/>
            </a:br>
            <a:r>
              <a:rPr lang="en-US" altLang="en-US" sz="4800" b="1" smtClean="0"/>
              <a:t>Wisdom Literature </a:t>
            </a:r>
            <a:r>
              <a:rPr lang="en-US" altLang="en-US" sz="2800" b="1" smtClean="0"/>
              <a:t>(OT6)</a:t>
            </a:r>
            <a:endParaRPr lang="en-US" altLang="en-US" sz="4800" smtClean="0">
              <a:cs typeface="Times New Roman" pitchFamily="18" charset="0"/>
            </a:endParaRPr>
          </a:p>
        </p:txBody>
      </p:sp>
      <p:sp>
        <p:nvSpPr>
          <p:cNvPr id="14339" name="Rectangle 3"/>
          <p:cNvSpPr>
            <a:spLocks noGrp="1" noChangeArrowheads="1"/>
          </p:cNvSpPr>
          <p:nvPr>
            <p:ph type="body" idx="1"/>
          </p:nvPr>
        </p:nvSpPr>
        <p:spPr>
          <a:xfrm>
            <a:off x="1752600" y="4800600"/>
            <a:ext cx="6400800" cy="1295400"/>
          </a:xfrm>
        </p:spPr>
        <p:txBody>
          <a:bodyPr/>
          <a:lstStyle/>
          <a:p>
            <a:pPr eaLnBrk="1" hangingPunct="1">
              <a:buFontTx/>
              <a:buNone/>
            </a:pPr>
            <a:r>
              <a:rPr lang="en-US" altLang="en-US" smtClean="0">
                <a:cs typeface="Times New Roman" pitchFamily="18" charset="0"/>
              </a:rPr>
              <a:t>	</a:t>
            </a:r>
            <a:r>
              <a:rPr lang="en-US" altLang="en-US" sz="2800" smtClean="0">
                <a:cs typeface="Times New Roman" pitchFamily="18" charset="0"/>
              </a:rPr>
              <a:t>Ross Arnold, Spring 2014</a:t>
            </a:r>
            <a:br>
              <a:rPr lang="en-US" altLang="en-US" sz="2800" smtClean="0">
                <a:cs typeface="Times New Roman" pitchFamily="18" charset="0"/>
              </a:rPr>
            </a:br>
            <a:r>
              <a:rPr lang="en-US" altLang="en-US" sz="2800" smtClean="0">
                <a:cs typeface="Times New Roman" pitchFamily="18" charset="0"/>
              </a:rPr>
              <a:t>Lakeside institute of Theology</a:t>
            </a:r>
          </a:p>
        </p:txBody>
      </p:sp>
      <p:sp>
        <p:nvSpPr>
          <p:cNvPr id="2" name="TextBox 1"/>
          <p:cNvSpPr txBox="1"/>
          <p:nvPr/>
        </p:nvSpPr>
        <p:spPr>
          <a:xfrm>
            <a:off x="304800" y="2438400"/>
            <a:ext cx="8686800" cy="2370138"/>
          </a:xfrm>
          <a:prstGeom prst="rect">
            <a:avLst/>
          </a:prstGeom>
          <a:noFill/>
        </p:spPr>
        <p:txBody>
          <a:bodyPr>
            <a:spAutoFit/>
          </a:bodyPr>
          <a:lstStyle/>
          <a:p>
            <a:pPr>
              <a:defRPr/>
            </a:pPr>
            <a:r>
              <a:rPr lang="en-US" sz="2800" dirty="0">
                <a:latin typeface="+mn-lt"/>
              </a:rPr>
              <a:t>*Thursdays, 10 AM- 12 Noon,  </a:t>
            </a:r>
            <a:r>
              <a:rPr lang="en-US" sz="2800" i="1" dirty="0">
                <a:latin typeface="+mn-lt"/>
              </a:rPr>
              <a:t>April 3-May 29, 2014 </a:t>
            </a:r>
          </a:p>
          <a:p>
            <a:pPr>
              <a:defRPr/>
            </a:pPr>
            <a:r>
              <a:rPr lang="en-US" sz="2800" dirty="0">
                <a:latin typeface="+mn-lt"/>
              </a:rPr>
              <a:t>*Required Text:  </a:t>
            </a:r>
            <a:r>
              <a:rPr lang="en-US" sz="2800" u="sng" dirty="0">
                <a:latin typeface="+mn-lt"/>
              </a:rPr>
              <a:t>Encountering the  Old Testament: A </a:t>
            </a:r>
            <a:r>
              <a:rPr lang="en-US" sz="2800" dirty="0">
                <a:latin typeface="+mn-lt"/>
              </a:rPr>
              <a:t>	</a:t>
            </a:r>
            <a:r>
              <a:rPr lang="en-US" sz="2800" u="sng" dirty="0">
                <a:latin typeface="+mn-lt"/>
              </a:rPr>
              <a:t>Christian Survey</a:t>
            </a:r>
            <a:r>
              <a:rPr lang="en-US" sz="2800" dirty="0">
                <a:latin typeface="+mn-lt"/>
              </a:rPr>
              <a:t>, Bill T. Arnold &amp; Brian E. Beyer- 	$400 pesos</a:t>
            </a:r>
          </a:p>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875" y="-47625"/>
            <a:ext cx="9128125" cy="584200"/>
          </a:xfrm>
        </p:spPr>
        <p:txBody>
          <a:bodyPr/>
          <a:lstStyle/>
          <a:p>
            <a:pPr eaLnBrk="1" hangingPunct="1"/>
            <a:r>
              <a:rPr lang="en-US" altLang="en-US" sz="3600" smtClean="0"/>
              <a:t>Hebrew Wisdom Literature</a:t>
            </a:r>
          </a:p>
        </p:txBody>
      </p:sp>
      <p:sp>
        <p:nvSpPr>
          <p:cNvPr id="11267" name="Rectangle 3"/>
          <p:cNvSpPr>
            <a:spLocks noGrp="1" noChangeArrowheads="1"/>
          </p:cNvSpPr>
          <p:nvPr>
            <p:ph type="body" idx="1"/>
          </p:nvPr>
        </p:nvSpPr>
        <p:spPr>
          <a:xfrm>
            <a:off x="228600" y="533400"/>
            <a:ext cx="8839200" cy="6400800"/>
          </a:xfrm>
        </p:spPr>
        <p:txBody>
          <a:bodyPr/>
          <a:lstStyle/>
          <a:p>
            <a:pPr marL="628650" indent="-571500" eaLnBrk="1" hangingPunct="1">
              <a:lnSpc>
                <a:spcPct val="90000"/>
              </a:lnSpc>
              <a:buFont typeface="Wingdings" panose="05000000000000000000" pitchFamily="2" charset="2"/>
              <a:buChar char="Ø"/>
              <a:defRPr/>
            </a:pPr>
            <a:r>
              <a:rPr lang="en-US" sz="3000" dirty="0" smtClean="0"/>
              <a:t>The Wisdom writings differ from the Books of the Law and the Prophets in that they draw on practical human experience of living in the world, rather than on “thus </a:t>
            </a:r>
            <a:r>
              <a:rPr lang="en-US" sz="3000" dirty="0" err="1" smtClean="0"/>
              <a:t>saith</a:t>
            </a:r>
            <a:r>
              <a:rPr lang="en-US" sz="3000" dirty="0" smtClean="0"/>
              <a:t> the Lord” kinds of revelation.</a:t>
            </a:r>
          </a:p>
          <a:p>
            <a:pPr marL="628650" indent="-571500" eaLnBrk="1" hangingPunct="1">
              <a:lnSpc>
                <a:spcPct val="90000"/>
              </a:lnSpc>
              <a:buFont typeface="Wingdings" panose="05000000000000000000" pitchFamily="2" charset="2"/>
              <a:buChar char="Ø"/>
              <a:defRPr/>
            </a:pPr>
            <a:r>
              <a:rPr lang="en-US" sz="3000" dirty="0" smtClean="0"/>
              <a:t>However, God’s presence &amp; revelation are not </a:t>
            </a:r>
            <a:r>
              <a:rPr lang="en-US" sz="3000" i="1" dirty="0" smtClean="0"/>
              <a:t>dismissed</a:t>
            </a:r>
            <a:r>
              <a:rPr lang="en-US" sz="3000" dirty="0" smtClean="0"/>
              <a:t> by the Wisdom writing; rather they are </a:t>
            </a:r>
            <a:r>
              <a:rPr lang="en-US" sz="3000" i="1" dirty="0" smtClean="0"/>
              <a:t>assumed.  </a:t>
            </a:r>
            <a:r>
              <a:rPr lang="en-US" sz="3000" dirty="0" smtClean="0"/>
              <a:t>Wisdom writings are fully consistent with Jewish theistic &amp; ethical creeds.</a:t>
            </a:r>
          </a:p>
          <a:p>
            <a:pPr marL="628650" indent="-571500" eaLnBrk="1" hangingPunct="1">
              <a:lnSpc>
                <a:spcPct val="90000"/>
              </a:lnSpc>
              <a:buFont typeface="Wingdings" panose="05000000000000000000" pitchFamily="2" charset="2"/>
              <a:buChar char="Ø"/>
              <a:defRPr/>
            </a:pPr>
            <a:r>
              <a:rPr lang="en-US" sz="3000" dirty="0"/>
              <a:t>The Hebrew Wisdom Literature deals with general ethical and religious topics – the concrete issues of life – without any effort at a philosophical system.  </a:t>
            </a:r>
            <a:r>
              <a:rPr lang="en-US" sz="3000" i="1" dirty="0"/>
              <a:t>(“How do you live” </a:t>
            </a:r>
            <a:r>
              <a:rPr lang="en-US" sz="3000" dirty="0"/>
              <a:t>rather than </a:t>
            </a:r>
            <a:r>
              <a:rPr lang="en-US" sz="3000" i="1" dirty="0"/>
              <a:t>“What is the meaning of life.” </a:t>
            </a:r>
            <a:r>
              <a:rPr lang="en-US" sz="3000" dirty="0" smtClean="0"/>
              <a:t>)</a:t>
            </a:r>
          </a:p>
          <a:p>
            <a:pPr marL="57150" indent="0" eaLnBrk="1" hangingPunct="1">
              <a:lnSpc>
                <a:spcPct val="90000"/>
              </a:lnSpc>
              <a:buFontTx/>
              <a:buNone/>
              <a:defRPr/>
            </a:pPr>
            <a:endParaRPr lang="en-US" sz="3000" dirty="0" smtClean="0"/>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875" y="-47625"/>
            <a:ext cx="9128125" cy="584200"/>
          </a:xfrm>
        </p:spPr>
        <p:txBody>
          <a:bodyPr/>
          <a:lstStyle/>
          <a:p>
            <a:pPr eaLnBrk="1" hangingPunct="1"/>
            <a:r>
              <a:rPr lang="en-US" altLang="en-US" sz="3600" smtClean="0"/>
              <a:t>Hebrew Wisdom Literature</a:t>
            </a:r>
          </a:p>
        </p:txBody>
      </p:sp>
      <p:sp>
        <p:nvSpPr>
          <p:cNvPr id="11267" name="Rectangle 3"/>
          <p:cNvSpPr>
            <a:spLocks noGrp="1" noChangeArrowheads="1"/>
          </p:cNvSpPr>
          <p:nvPr>
            <p:ph type="body" idx="1"/>
          </p:nvPr>
        </p:nvSpPr>
        <p:spPr>
          <a:xfrm>
            <a:off x="228600" y="533400"/>
            <a:ext cx="8686800" cy="6400800"/>
          </a:xfrm>
        </p:spPr>
        <p:txBody>
          <a:bodyPr/>
          <a:lstStyle/>
          <a:p>
            <a:pPr marL="628650" indent="-571500" eaLnBrk="1" hangingPunct="1">
              <a:lnSpc>
                <a:spcPct val="90000"/>
              </a:lnSpc>
              <a:buFont typeface="Wingdings" panose="05000000000000000000" pitchFamily="2" charset="2"/>
              <a:buChar char="Ø"/>
              <a:defRPr/>
            </a:pPr>
            <a:r>
              <a:rPr lang="en-US" sz="2800" dirty="0" smtClean="0"/>
              <a:t>The ancient Hebrews were a practical, rather than philosophical, people – which is why we find no developed philosophy per se in the Old Testament.  The most perfect knowledge is not the product of rational analysis, but of God’s divine revelation followed by real life application. </a:t>
            </a:r>
          </a:p>
          <a:p>
            <a:pPr marL="628650" indent="-571500" eaLnBrk="1" hangingPunct="1">
              <a:lnSpc>
                <a:spcPct val="90000"/>
              </a:lnSpc>
              <a:buFont typeface="Wingdings" panose="05000000000000000000" pitchFamily="2" charset="2"/>
              <a:buChar char="Ø"/>
              <a:defRPr/>
            </a:pPr>
            <a:r>
              <a:rPr lang="en-US" sz="2800" dirty="0" smtClean="0"/>
              <a:t>That is why Hebrew Wisdom literature sees the existence of Jewish law and custom, given by God, as the basis for right conduct – not the Greek philosophical arguments that good behavior is demanded for the health of the state and family, or out of fear of reprisal.  (Some Wisdom writings – like Ecclesiastes – do say that punishment can follow poor choices, but good behavior is still primarily a response to God’s instructions.)</a:t>
            </a:r>
          </a:p>
          <a:p>
            <a:pPr marL="628650" indent="-571500" eaLnBrk="1" hangingPunct="1">
              <a:lnSpc>
                <a:spcPct val="90000"/>
              </a:lnSpc>
              <a:buFont typeface="Wingdings" panose="05000000000000000000" pitchFamily="2" charset="2"/>
              <a:buChar char="Ø"/>
              <a:defRPr/>
            </a:pPr>
            <a:endParaRPr lang="en-US" sz="3000" dirty="0" smtClean="0"/>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875" y="-47625"/>
            <a:ext cx="9128125" cy="584200"/>
          </a:xfrm>
        </p:spPr>
        <p:txBody>
          <a:bodyPr/>
          <a:lstStyle/>
          <a:p>
            <a:pPr eaLnBrk="1" hangingPunct="1"/>
            <a:r>
              <a:rPr lang="en-US" altLang="en-US" sz="3600" smtClean="0"/>
              <a:t>Hebrew Wisdom Literature</a:t>
            </a:r>
          </a:p>
        </p:txBody>
      </p:sp>
      <p:sp>
        <p:nvSpPr>
          <p:cNvPr id="11267" name="Rectangle 3"/>
          <p:cNvSpPr>
            <a:spLocks noGrp="1" noChangeArrowheads="1"/>
          </p:cNvSpPr>
          <p:nvPr>
            <p:ph type="body" idx="1"/>
          </p:nvPr>
        </p:nvSpPr>
        <p:spPr>
          <a:xfrm>
            <a:off x="228600" y="533400"/>
            <a:ext cx="8686800" cy="6400800"/>
          </a:xfrm>
        </p:spPr>
        <p:txBody>
          <a:bodyPr/>
          <a:lstStyle/>
          <a:p>
            <a:pPr marL="628650" indent="-571500" eaLnBrk="1" hangingPunct="1">
              <a:lnSpc>
                <a:spcPct val="90000"/>
              </a:lnSpc>
              <a:buFont typeface="Wingdings" panose="05000000000000000000" pitchFamily="2" charset="2"/>
              <a:buChar char="Ø"/>
              <a:defRPr/>
            </a:pPr>
            <a:r>
              <a:rPr lang="en-US" sz="2800" dirty="0" smtClean="0"/>
              <a:t>The Wisdom writings reflect a distinct approach to life – a way of living out a commitment to God in very deliberate, practical and rational ways.</a:t>
            </a:r>
          </a:p>
          <a:p>
            <a:pPr marL="628650" indent="-571500" eaLnBrk="1" hangingPunct="1">
              <a:lnSpc>
                <a:spcPct val="90000"/>
              </a:lnSpc>
              <a:buFont typeface="Wingdings" panose="05000000000000000000" pitchFamily="2" charset="2"/>
              <a:buChar char="Ø"/>
              <a:defRPr/>
            </a:pPr>
            <a:r>
              <a:rPr lang="en-US" sz="2800" dirty="0" smtClean="0"/>
              <a:t>Whereas most of the History &amp; Prophetic books deal with major events during which God speaks through prophets and priests, the Wisdom literature reflects the time in-between these great events, helping to guide the people through the daily routines of life and its challenges – how to discipline an unruly child, how to teach children what they need to know to become worthy adults, the dangers of gossip and slander, the need for hard work, the dangers of wealth, why wicked people seem to prosper, the dangers of immoral behavior, why people suffer… </a:t>
            </a:r>
          </a:p>
          <a:p>
            <a:pPr marL="628650" indent="-571500" eaLnBrk="1" hangingPunct="1">
              <a:lnSpc>
                <a:spcPct val="90000"/>
              </a:lnSpc>
              <a:buFont typeface="Wingdings" panose="05000000000000000000" pitchFamily="2" charset="2"/>
              <a:buChar char="Ø"/>
              <a:defRPr/>
            </a:pPr>
            <a:endParaRPr lang="en-US" sz="3000" dirty="0" smtClean="0"/>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875" y="-47625"/>
            <a:ext cx="9128125" cy="584200"/>
          </a:xfrm>
        </p:spPr>
        <p:txBody>
          <a:bodyPr/>
          <a:lstStyle/>
          <a:p>
            <a:pPr eaLnBrk="1" hangingPunct="1"/>
            <a:r>
              <a:rPr lang="en-US" altLang="en-US" sz="2400" b="1" smtClean="0"/>
              <a:t>Hebrew Wisdom is Rooted in Reverence for God</a:t>
            </a:r>
          </a:p>
        </p:txBody>
      </p:sp>
      <p:sp>
        <p:nvSpPr>
          <p:cNvPr id="26627" name="Rectangle 3"/>
          <p:cNvSpPr>
            <a:spLocks noGrp="1" noChangeArrowheads="1"/>
          </p:cNvSpPr>
          <p:nvPr>
            <p:ph type="body" idx="1"/>
          </p:nvPr>
        </p:nvSpPr>
        <p:spPr>
          <a:xfrm>
            <a:off x="228600" y="533400"/>
            <a:ext cx="8686800" cy="6400800"/>
          </a:xfrm>
        </p:spPr>
        <p:txBody>
          <a:bodyPr/>
          <a:lstStyle/>
          <a:p>
            <a:pPr marL="571500" indent="-514350" eaLnBrk="1" hangingPunct="1">
              <a:lnSpc>
                <a:spcPct val="90000"/>
              </a:lnSpc>
              <a:buFontTx/>
              <a:buAutoNum type="arabicPeriod"/>
            </a:pPr>
            <a:r>
              <a:rPr lang="en-US" altLang="en-US" sz="2800" smtClean="0"/>
              <a:t>God is the Creator both of people and the physical world, and all wisdom begins with that understanding.</a:t>
            </a:r>
          </a:p>
          <a:p>
            <a:pPr marL="571500" indent="-514350" eaLnBrk="1" hangingPunct="1">
              <a:lnSpc>
                <a:spcPct val="90000"/>
              </a:lnSpc>
              <a:buFontTx/>
              <a:buAutoNum type="arabicPeriod"/>
            </a:pPr>
            <a:r>
              <a:rPr lang="en-US" altLang="en-US" sz="2800" smtClean="0"/>
              <a:t>God has ordained that all of creation reflects the goodness, nature and purpose of the Creator,  so that we learn of God and his purposes by right (wise) perception of creation.  </a:t>
            </a:r>
            <a:r>
              <a:rPr lang="en-US" altLang="en-US" sz="2400" i="1" smtClean="0"/>
              <a:t>(The basis for General Revelation.) </a:t>
            </a:r>
          </a:p>
          <a:p>
            <a:pPr marL="571500" indent="-514350" eaLnBrk="1" hangingPunct="1">
              <a:lnSpc>
                <a:spcPct val="90000"/>
              </a:lnSpc>
              <a:buFontTx/>
              <a:buAutoNum type="arabicPeriod"/>
            </a:pPr>
            <a:r>
              <a:rPr lang="en-US" altLang="en-US" sz="2800" smtClean="0"/>
              <a:t>Wisdom accepts that the created world is good; there is no evidence in God’s creation of the evil material world of Greek thought.</a:t>
            </a:r>
          </a:p>
          <a:p>
            <a:pPr marL="571500" indent="-514350" eaLnBrk="1" hangingPunct="1">
              <a:lnSpc>
                <a:spcPct val="90000"/>
              </a:lnSpc>
              <a:buFontTx/>
              <a:buAutoNum type="arabicPeriod"/>
            </a:pPr>
            <a:r>
              <a:rPr lang="en-US" altLang="en-US" sz="2800" smtClean="0"/>
              <a:t>Our responsibilities include finding God’s truth and purpose in his created world, and learning to live within the harmony of that divinely created order.  This is “wisdom.”</a:t>
            </a:r>
          </a:p>
          <a:p>
            <a:pPr marL="571500" indent="-514350" eaLnBrk="1" hangingPunct="1">
              <a:lnSpc>
                <a:spcPct val="90000"/>
              </a:lnSpc>
              <a:buFontTx/>
              <a:buAutoNum type="arabicPeriod"/>
            </a:pPr>
            <a:endParaRPr lang="en-US" altLang="en-US" sz="2400" smtClean="0"/>
          </a:p>
          <a:p>
            <a:pPr lvl="1" eaLnBrk="1" hangingPunct="1">
              <a:lnSpc>
                <a:spcPct val="90000"/>
              </a:lnSpc>
            </a:pPr>
            <a:endParaRPr lang="en-US" altLang="en-US" sz="3600" smtClean="0"/>
          </a:p>
          <a:p>
            <a:pPr lvl="1" eaLnBrk="1" hangingPunct="1">
              <a:lnSpc>
                <a:spcPct val="90000"/>
              </a:lnSpc>
              <a:buFont typeface="Wingdings" pitchFamily="2" charset="2"/>
              <a:buNone/>
            </a:pPr>
            <a:r>
              <a:rPr lang="en-US" altLang="en-US" sz="3600" smtClean="0"/>
              <a:t> 	</a:t>
            </a:r>
            <a:r>
              <a:rPr lang="en-US" altLang="en-US" sz="1600" smtClean="0">
                <a:latin typeface="Times New Roman" pitchFamily="18" charset="0"/>
              </a:rPr>
              <a:t>			</a:t>
            </a:r>
          </a:p>
          <a:p>
            <a:pPr lvl="2" eaLnBrk="1" hangingPunct="1">
              <a:lnSpc>
                <a:spcPct val="90000"/>
              </a:lnSpc>
              <a:buFont typeface="Wingdings" pitchFamily="2" charset="2"/>
              <a:buNone/>
            </a:pPr>
            <a:endParaRPr lang="en-US" altLang="en-US" sz="1600" b="1"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875" y="-47625"/>
            <a:ext cx="9128125" cy="584200"/>
          </a:xfrm>
        </p:spPr>
        <p:txBody>
          <a:bodyPr/>
          <a:lstStyle/>
          <a:p>
            <a:pPr eaLnBrk="1" hangingPunct="1"/>
            <a:r>
              <a:rPr lang="en-US" altLang="en-US" sz="2400" b="1" smtClean="0"/>
              <a:t>Wisdom Does Not Appeal to Special Revelation</a:t>
            </a:r>
          </a:p>
        </p:txBody>
      </p:sp>
      <p:sp>
        <p:nvSpPr>
          <p:cNvPr id="27651" name="Rectangle 3"/>
          <p:cNvSpPr>
            <a:spLocks noGrp="1" noChangeArrowheads="1"/>
          </p:cNvSpPr>
          <p:nvPr>
            <p:ph type="body" idx="1"/>
          </p:nvPr>
        </p:nvSpPr>
        <p:spPr>
          <a:xfrm>
            <a:off x="228600" y="533400"/>
            <a:ext cx="8686800" cy="6400800"/>
          </a:xfrm>
        </p:spPr>
        <p:txBody>
          <a:bodyPr/>
          <a:lstStyle/>
          <a:p>
            <a:pPr marL="571500" indent="-514350" eaLnBrk="1" hangingPunct="1">
              <a:lnSpc>
                <a:spcPct val="90000"/>
              </a:lnSpc>
              <a:buFontTx/>
              <a:buAutoNum type="arabicPeriod"/>
            </a:pPr>
            <a:r>
              <a:rPr lang="en-US" altLang="en-US" sz="2800" smtClean="0"/>
              <a:t>There tends to be no grounding in prophetic or priestly authority in wisdom thinking.  Instead, the truth that is needed has already been given in God’s creation and our human experiences, interpreted by wisdom.</a:t>
            </a:r>
          </a:p>
          <a:p>
            <a:pPr marL="571500" indent="-514350" eaLnBrk="1" hangingPunct="1">
              <a:lnSpc>
                <a:spcPct val="90000"/>
              </a:lnSpc>
              <a:buFontTx/>
              <a:buAutoNum type="arabicPeriod"/>
            </a:pPr>
            <a:r>
              <a:rPr lang="en-US" altLang="en-US" sz="2800" smtClean="0"/>
              <a:t>Tradition represents the wisdom of experience; preference is usually given to age and established ways of doing things.</a:t>
            </a:r>
          </a:p>
          <a:p>
            <a:pPr marL="571500" indent="-514350" eaLnBrk="1" hangingPunct="1">
              <a:lnSpc>
                <a:spcPct val="90000"/>
              </a:lnSpc>
              <a:buFontTx/>
              <a:buAutoNum type="arabicPeriod"/>
            </a:pPr>
            <a:r>
              <a:rPr lang="en-US" altLang="en-US" sz="2800" smtClean="0"/>
              <a:t>Wisdom tends to be grounded in traditional social structures – the family, king, royal court, “schools” of wise elders.</a:t>
            </a:r>
          </a:p>
          <a:p>
            <a:pPr marL="571500" indent="-514350" eaLnBrk="1" hangingPunct="1">
              <a:lnSpc>
                <a:spcPct val="90000"/>
              </a:lnSpc>
              <a:buFontTx/>
              <a:buAutoNum type="arabicPeriod"/>
            </a:pPr>
            <a:r>
              <a:rPr lang="en-US" altLang="en-US" sz="2800" smtClean="0"/>
              <a:t>Wisdom perspectives do not demand or expect radical change, but emphasize instead choosing the right path that will eventually lead to well being. </a:t>
            </a:r>
          </a:p>
          <a:p>
            <a:pPr marL="571500" indent="-514350" eaLnBrk="1" hangingPunct="1">
              <a:lnSpc>
                <a:spcPct val="90000"/>
              </a:lnSpc>
              <a:buFontTx/>
              <a:buAutoNum type="arabicPeriod"/>
            </a:pPr>
            <a:endParaRPr lang="en-US" altLang="en-US" sz="2800" smtClean="0"/>
          </a:p>
          <a:p>
            <a:pPr marL="571500" indent="-514350" eaLnBrk="1" hangingPunct="1">
              <a:lnSpc>
                <a:spcPct val="90000"/>
              </a:lnSpc>
              <a:buFontTx/>
              <a:buAutoNum type="arabicPeriod"/>
            </a:pPr>
            <a:endParaRPr lang="en-US" altLang="en-US" sz="2800" smtClean="0"/>
          </a:p>
          <a:p>
            <a:pPr marL="571500" indent="-514350" eaLnBrk="1" hangingPunct="1">
              <a:lnSpc>
                <a:spcPct val="90000"/>
              </a:lnSpc>
              <a:buFontTx/>
              <a:buAutoNum type="arabicPeriod"/>
            </a:pPr>
            <a:endParaRPr lang="en-US" altLang="en-US" sz="2400" smtClean="0"/>
          </a:p>
          <a:p>
            <a:pPr lvl="1" eaLnBrk="1" hangingPunct="1">
              <a:lnSpc>
                <a:spcPct val="90000"/>
              </a:lnSpc>
            </a:pPr>
            <a:endParaRPr lang="en-US" altLang="en-US" sz="3600" smtClean="0"/>
          </a:p>
          <a:p>
            <a:pPr lvl="1" eaLnBrk="1" hangingPunct="1">
              <a:lnSpc>
                <a:spcPct val="90000"/>
              </a:lnSpc>
              <a:buFont typeface="Wingdings" pitchFamily="2" charset="2"/>
              <a:buNone/>
            </a:pPr>
            <a:r>
              <a:rPr lang="en-US" altLang="en-US" sz="3600" smtClean="0"/>
              <a:t> 	</a:t>
            </a:r>
            <a:r>
              <a:rPr lang="en-US" altLang="en-US" sz="1600" smtClean="0">
                <a:latin typeface="Times New Roman" pitchFamily="18" charset="0"/>
              </a:rPr>
              <a:t>			</a:t>
            </a:r>
          </a:p>
          <a:p>
            <a:pPr lvl="2" eaLnBrk="1" hangingPunct="1">
              <a:lnSpc>
                <a:spcPct val="90000"/>
              </a:lnSpc>
              <a:buFont typeface="Wingdings" pitchFamily="2" charset="2"/>
              <a:buNone/>
            </a:pPr>
            <a:endParaRPr lang="en-US" altLang="en-US" sz="1600" b="1"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875" y="-47625"/>
            <a:ext cx="9128125" cy="584200"/>
          </a:xfrm>
        </p:spPr>
        <p:txBody>
          <a:bodyPr/>
          <a:lstStyle/>
          <a:p>
            <a:pPr eaLnBrk="1" hangingPunct="1"/>
            <a:r>
              <a:rPr lang="en-US" altLang="en-US" sz="2400" b="1" smtClean="0"/>
              <a:t>Wisdom’s Concern is Everyday Life &amp; How to Live It Well</a:t>
            </a:r>
          </a:p>
        </p:txBody>
      </p:sp>
      <p:sp>
        <p:nvSpPr>
          <p:cNvPr id="28675" name="Rectangle 3"/>
          <p:cNvSpPr>
            <a:spLocks noGrp="1" noChangeArrowheads="1"/>
          </p:cNvSpPr>
          <p:nvPr>
            <p:ph type="body" idx="1"/>
          </p:nvPr>
        </p:nvSpPr>
        <p:spPr>
          <a:xfrm>
            <a:off x="228600" y="533400"/>
            <a:ext cx="8686800" cy="6400800"/>
          </a:xfrm>
        </p:spPr>
        <p:txBody>
          <a:bodyPr/>
          <a:lstStyle/>
          <a:p>
            <a:pPr marL="571500" indent="-514350" eaLnBrk="1" hangingPunct="1">
              <a:lnSpc>
                <a:spcPct val="90000"/>
              </a:lnSpc>
              <a:buFontTx/>
              <a:buAutoNum type="arabicPeriod"/>
            </a:pPr>
            <a:r>
              <a:rPr lang="en-US" altLang="en-US" sz="2800" smtClean="0"/>
              <a:t>Wisdom is concerned with issues that face all of humanity, rather than with the unique events in history in which God has revealed himself.</a:t>
            </a:r>
          </a:p>
          <a:p>
            <a:pPr marL="571500" indent="-514350" eaLnBrk="1" hangingPunct="1">
              <a:lnSpc>
                <a:spcPct val="90000"/>
              </a:lnSpc>
              <a:buFontTx/>
              <a:buAutoNum type="arabicPeriod"/>
            </a:pPr>
            <a:r>
              <a:rPr lang="en-US" altLang="en-US" sz="2800" smtClean="0"/>
              <a:t>Wisdom literature is little concerned with history, politics, God’s acts, miracles, sin, forgiveness or guilt.  Not that these things are discounted, but wisdom is concerned with mundane aspects of life – raising children, providing economic security, finding an appropriate spouse, etc.</a:t>
            </a:r>
          </a:p>
          <a:p>
            <a:pPr marL="571500" indent="-514350" eaLnBrk="1" hangingPunct="1">
              <a:lnSpc>
                <a:spcPct val="90000"/>
              </a:lnSpc>
              <a:buFontTx/>
              <a:buAutoNum type="arabicPeriod"/>
            </a:pPr>
            <a:r>
              <a:rPr lang="en-US" altLang="en-US" sz="2800" smtClean="0"/>
              <a:t>Wisdom’s focus is not mythical or spiritual, but is concerned with practical stability and order – how to live well with God, others and the world.</a:t>
            </a:r>
          </a:p>
          <a:p>
            <a:pPr marL="571500" indent="-514350" eaLnBrk="1" hangingPunct="1">
              <a:lnSpc>
                <a:spcPct val="90000"/>
              </a:lnSpc>
              <a:buFontTx/>
              <a:buAutoNum type="arabicPeriod"/>
            </a:pPr>
            <a:r>
              <a:rPr lang="en-US" altLang="en-US" sz="2800" smtClean="0"/>
              <a:t>Wisdom’s truths are not unique to Israel, but are true for all people (though there is an assumption of Israel’s unique relationship with God). </a:t>
            </a:r>
          </a:p>
          <a:p>
            <a:pPr marL="571500" indent="-514350" eaLnBrk="1" hangingPunct="1">
              <a:lnSpc>
                <a:spcPct val="90000"/>
              </a:lnSpc>
              <a:buFontTx/>
              <a:buAutoNum type="arabicPeriod"/>
            </a:pPr>
            <a:endParaRPr lang="en-US" altLang="en-US" sz="2800" smtClean="0"/>
          </a:p>
          <a:p>
            <a:pPr marL="571500" indent="-514350" eaLnBrk="1" hangingPunct="1">
              <a:lnSpc>
                <a:spcPct val="90000"/>
              </a:lnSpc>
              <a:buFontTx/>
              <a:buAutoNum type="arabicPeriod"/>
            </a:pPr>
            <a:endParaRPr lang="en-US" altLang="en-US" sz="2800" smtClean="0"/>
          </a:p>
          <a:p>
            <a:pPr marL="571500" indent="-514350" eaLnBrk="1" hangingPunct="1">
              <a:lnSpc>
                <a:spcPct val="90000"/>
              </a:lnSpc>
              <a:buFontTx/>
              <a:buAutoNum type="arabicPeriod"/>
            </a:pPr>
            <a:endParaRPr lang="en-US" altLang="en-US" sz="2400" smtClean="0"/>
          </a:p>
          <a:p>
            <a:pPr lvl="1" eaLnBrk="1" hangingPunct="1">
              <a:lnSpc>
                <a:spcPct val="90000"/>
              </a:lnSpc>
            </a:pPr>
            <a:endParaRPr lang="en-US" altLang="en-US" sz="3600" smtClean="0"/>
          </a:p>
          <a:p>
            <a:pPr lvl="1" eaLnBrk="1" hangingPunct="1">
              <a:lnSpc>
                <a:spcPct val="90000"/>
              </a:lnSpc>
              <a:buFont typeface="Wingdings" pitchFamily="2" charset="2"/>
              <a:buNone/>
            </a:pPr>
            <a:r>
              <a:rPr lang="en-US" altLang="en-US" sz="3600" smtClean="0"/>
              <a:t> 	</a:t>
            </a:r>
            <a:r>
              <a:rPr lang="en-US" altLang="en-US" sz="1600" smtClean="0">
                <a:latin typeface="Times New Roman" pitchFamily="18" charset="0"/>
              </a:rPr>
              <a:t>			</a:t>
            </a:r>
          </a:p>
          <a:p>
            <a:pPr lvl="2" eaLnBrk="1" hangingPunct="1">
              <a:lnSpc>
                <a:spcPct val="90000"/>
              </a:lnSpc>
              <a:buFont typeface="Wingdings" pitchFamily="2" charset="2"/>
              <a:buNone/>
            </a:pPr>
            <a:endParaRPr lang="en-US" altLang="en-US" sz="1600" b="1"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63" y="76200"/>
            <a:ext cx="8686800" cy="6432550"/>
          </a:xfrm>
          <a:prstGeom prst="rect">
            <a:avLst/>
          </a:prstGeom>
        </p:spPr>
        <p:txBody>
          <a:bodyPr>
            <a:spAutoFit/>
          </a:bodyPr>
          <a:lstStyle/>
          <a:p>
            <a:pPr>
              <a:defRPr/>
            </a:pPr>
            <a:r>
              <a:rPr lang="en-US" sz="3200" b="1" dirty="0">
                <a:latin typeface="Arial" pitchFamily="34" charset="0"/>
                <a:cs typeface="Arial" pitchFamily="34" charset="0"/>
              </a:rPr>
              <a:t>Policies and Requirements</a:t>
            </a:r>
          </a:p>
          <a:p>
            <a:pPr marL="457200" indent="-457200">
              <a:buFont typeface="+mj-lt"/>
              <a:buAutoNum type="arabicPeriod"/>
              <a:defRPr/>
            </a:pPr>
            <a:r>
              <a:rPr lang="en-US" sz="2400" dirty="0">
                <a:latin typeface="Arial" pitchFamily="34" charset="0"/>
                <a:cs typeface="Arial" pitchFamily="34" charset="0"/>
              </a:rPr>
              <a:t>Classes are free, but all students seeking a certificate or degree must purchase books (paper, not electronic), which will be made available by the Institute.</a:t>
            </a:r>
          </a:p>
          <a:p>
            <a:pPr marL="457200" indent="-457200">
              <a:buFont typeface="+mj-lt"/>
              <a:buAutoNum type="arabicPeriod"/>
              <a:defRPr/>
            </a:pPr>
            <a:r>
              <a:rPr lang="en-US" sz="2400" dirty="0">
                <a:latin typeface="Arial" pitchFamily="34" charset="0"/>
                <a:cs typeface="Arial" pitchFamily="34" charset="0"/>
              </a:rPr>
              <a:t>Students in certificate or degree tracks may miss no more than one class per course, without making arrangements with the teacher to make up missed work (at the discretion of the teacher).</a:t>
            </a:r>
          </a:p>
          <a:p>
            <a:pPr marL="457200" indent="-457200">
              <a:buFont typeface="+mj-lt"/>
              <a:buAutoNum type="arabicPeriod"/>
              <a:defRPr/>
            </a:pPr>
            <a:r>
              <a:rPr lang="en-US" sz="2400" dirty="0">
                <a:latin typeface="Arial" pitchFamily="34" charset="0"/>
                <a:cs typeface="Arial" pitchFamily="34" charset="0"/>
              </a:rPr>
              <a:t>Students in certificate or degree tracks will be required to take a pass/fail final exam in each course, based on study guidelines provided by the teacher.</a:t>
            </a:r>
          </a:p>
          <a:p>
            <a:pPr marL="457200" indent="-457200">
              <a:buFont typeface="+mj-lt"/>
              <a:buAutoNum type="arabicPeriod"/>
              <a:defRPr/>
            </a:pPr>
            <a:r>
              <a:rPr lang="en-US" sz="2400" dirty="0">
                <a:latin typeface="Arial" pitchFamily="34" charset="0"/>
                <a:cs typeface="Arial" pitchFamily="34" charset="0"/>
              </a:rPr>
              <a:t>Students in certificate or degree tracks must make a passing grade (based on "pass/fail") in each course in order to receive credit towards a certificate or degree.</a:t>
            </a:r>
          </a:p>
          <a:p>
            <a:pPr marL="457200" indent="-457200">
              <a:buFont typeface="+mj-lt"/>
              <a:buAutoNum type="arabicPeriod"/>
              <a:defRPr/>
            </a:pPr>
            <a:r>
              <a:rPr lang="en-US" sz="2400" dirty="0">
                <a:latin typeface="Arial" pitchFamily="34" charset="0"/>
                <a:cs typeface="Arial" pitchFamily="34" charset="0"/>
              </a:rPr>
              <a:t>Candidates for degrees (Master of Theology and Master of Theology &amp; Ministry) must be approved by the Institute Director before final admission into a degree program.</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63" y="0"/>
            <a:ext cx="8974137" cy="7094538"/>
          </a:xfrm>
          <a:prstGeom prst="rect">
            <a:avLst/>
          </a:prstGeom>
        </p:spPr>
        <p:txBody>
          <a:bodyPr>
            <a:spAutoFit/>
          </a:bodyPr>
          <a:lstStyle/>
          <a:p>
            <a:pPr>
              <a:defRPr/>
            </a:pPr>
            <a:r>
              <a:rPr lang="en-US" sz="2400" b="1" dirty="0">
                <a:latin typeface="Arial" pitchFamily="34" charset="0"/>
                <a:cs typeface="Arial" pitchFamily="34" charset="0"/>
              </a:rPr>
              <a:t>Policies and Requirements for making up classes, or taking classes online</a:t>
            </a:r>
            <a:r>
              <a:rPr lang="en-US" sz="2400" dirty="0">
                <a:latin typeface="Arial" pitchFamily="34" charset="0"/>
                <a:cs typeface="Arial" pitchFamily="34" charset="0"/>
              </a:rPr>
              <a:t> </a:t>
            </a:r>
            <a:r>
              <a:rPr lang="en-US" sz="2000" dirty="0">
                <a:latin typeface="Arial" pitchFamily="34" charset="0"/>
                <a:cs typeface="Arial" pitchFamily="34" charset="0"/>
              </a:rPr>
              <a:t>(as of April 3, 2014)</a:t>
            </a:r>
            <a:r>
              <a:rPr lang="en-US" sz="2000" b="1" dirty="0">
                <a:latin typeface="Arial" pitchFamily="34" charset="0"/>
                <a:cs typeface="Arial" pitchFamily="34" charset="0"/>
              </a:rPr>
              <a:t>:</a:t>
            </a:r>
            <a:endParaRPr lang="en-US" sz="1600" b="1" dirty="0">
              <a:latin typeface="Arial" pitchFamily="34" charset="0"/>
              <a:cs typeface="Arial" pitchFamily="34" charset="0"/>
            </a:endParaRPr>
          </a:p>
          <a:p>
            <a:pPr lvl="1">
              <a:defRPr/>
            </a:pPr>
            <a:r>
              <a:rPr lang="en-US" sz="700" dirty="0">
                <a:latin typeface="Arial" pitchFamily="34" charset="0"/>
                <a:cs typeface="Arial" pitchFamily="34" charset="0"/>
              </a:rPr>
              <a:t>	</a:t>
            </a:r>
          </a:p>
          <a:p>
            <a:pPr marL="800100" lvl="1" indent="-342900">
              <a:buFont typeface="+mj-lt"/>
              <a:buAutoNum type="romanUcPeriod"/>
              <a:defRPr/>
            </a:pPr>
            <a:r>
              <a:rPr lang="en-US" sz="2400" dirty="0">
                <a:latin typeface="Arial" pitchFamily="34" charset="0"/>
                <a:cs typeface="Arial" pitchFamily="34" charset="0"/>
              </a:rPr>
              <a:t>All make-up classes must be completed </a:t>
            </a:r>
            <a:r>
              <a:rPr lang="en-US" sz="2400" u="sng" dirty="0">
                <a:latin typeface="Arial" pitchFamily="34" charset="0"/>
                <a:cs typeface="Arial" pitchFamily="34" charset="0"/>
              </a:rPr>
              <a:t>before</a:t>
            </a:r>
            <a:r>
              <a:rPr lang="en-US" sz="2400" dirty="0">
                <a:latin typeface="Arial" pitchFamily="34" charset="0"/>
                <a:cs typeface="Arial" pitchFamily="34" charset="0"/>
              </a:rPr>
              <a:t> the beginning of the following term, unless you make special arrangements with the professor.</a:t>
            </a:r>
          </a:p>
          <a:p>
            <a:pPr marL="800100" lvl="1" indent="-342900">
              <a:buFont typeface="+mj-lt"/>
              <a:buAutoNum type="romanUcPeriod"/>
              <a:defRPr/>
            </a:pPr>
            <a:r>
              <a:rPr lang="en-US" sz="2400" dirty="0">
                <a:latin typeface="Arial" pitchFamily="34" charset="0"/>
                <a:cs typeface="Arial" pitchFamily="34" charset="0"/>
              </a:rPr>
              <a:t>All classes made up online must be reported via email to </a:t>
            </a:r>
            <a:r>
              <a:rPr lang="en-US" sz="2400" dirty="0">
                <a:latin typeface="Arial" pitchFamily="34" charset="0"/>
                <a:cs typeface="Arial" pitchFamily="34" charset="0"/>
                <a:hlinkClick r:id="rId2"/>
              </a:rPr>
              <a:t>rda@rossarnold.net</a:t>
            </a:r>
            <a:r>
              <a:rPr lang="en-US" sz="2400" dirty="0">
                <a:latin typeface="Arial" pitchFamily="34" charset="0"/>
                <a:cs typeface="Arial" pitchFamily="34" charset="0"/>
              </a:rPr>
              <a:t>, as follows:</a:t>
            </a:r>
          </a:p>
          <a:p>
            <a:pPr marL="1371600" lvl="2" indent="-457200">
              <a:buFont typeface="+mj-lt"/>
              <a:buAutoNum type="alphaUcPeriod"/>
              <a:defRPr/>
            </a:pPr>
            <a:r>
              <a:rPr lang="en-US" sz="2400" dirty="0">
                <a:latin typeface="Arial" pitchFamily="34" charset="0"/>
                <a:cs typeface="Arial" pitchFamily="34" charset="0"/>
              </a:rPr>
              <a:t>Each class much be reported in a </a:t>
            </a:r>
            <a:r>
              <a:rPr lang="en-US" sz="2400" u="sng" dirty="0">
                <a:latin typeface="Arial" pitchFamily="34" charset="0"/>
                <a:cs typeface="Arial" pitchFamily="34" charset="0"/>
              </a:rPr>
              <a:t>separate</a:t>
            </a:r>
            <a:r>
              <a:rPr lang="en-US" sz="2400" dirty="0">
                <a:latin typeface="Arial" pitchFamily="34" charset="0"/>
                <a:cs typeface="Arial" pitchFamily="34" charset="0"/>
              </a:rPr>
              <a:t> email as soon after completion as possible.</a:t>
            </a:r>
          </a:p>
          <a:p>
            <a:pPr marL="1371600" lvl="2" indent="-457200">
              <a:buFont typeface="+mj-lt"/>
              <a:buAutoNum type="alphaUcPeriod"/>
              <a:defRPr/>
            </a:pPr>
            <a:r>
              <a:rPr lang="en-US" sz="2400" dirty="0">
                <a:latin typeface="Arial" pitchFamily="34" charset="0"/>
                <a:cs typeface="Arial" pitchFamily="34" charset="0"/>
              </a:rPr>
              <a:t>Each email </a:t>
            </a:r>
            <a:r>
              <a:rPr lang="en-US" sz="2400" u="sng" dirty="0">
                <a:latin typeface="Arial" pitchFamily="34" charset="0"/>
                <a:cs typeface="Arial" pitchFamily="34" charset="0"/>
              </a:rPr>
              <a:t>must</a:t>
            </a:r>
            <a:r>
              <a:rPr lang="en-US" sz="2400" dirty="0">
                <a:latin typeface="Arial" pitchFamily="34" charset="0"/>
                <a:cs typeface="Arial" pitchFamily="34" charset="0"/>
              </a:rPr>
              <a:t> contain the following information:</a:t>
            </a:r>
          </a:p>
          <a:p>
            <a:pPr marL="1828800" lvl="3" indent="-457200">
              <a:buFont typeface="+mj-lt"/>
              <a:buAutoNum type="arabicPeriod"/>
              <a:defRPr/>
            </a:pPr>
            <a:r>
              <a:rPr lang="en-US" sz="2400" dirty="0">
                <a:latin typeface="Arial" pitchFamily="34" charset="0"/>
                <a:cs typeface="Arial" pitchFamily="34" charset="0"/>
              </a:rPr>
              <a:t>Course title and/or code (NT4, OT3, TH2, etc.).</a:t>
            </a:r>
          </a:p>
          <a:p>
            <a:pPr marL="1828800" lvl="3" indent="-457200">
              <a:buFont typeface="+mj-lt"/>
              <a:buAutoNum type="arabicPeriod"/>
              <a:defRPr/>
            </a:pPr>
            <a:r>
              <a:rPr lang="en-US" sz="2400" dirty="0">
                <a:latin typeface="Arial" pitchFamily="34" charset="0"/>
                <a:cs typeface="Arial" pitchFamily="34" charset="0"/>
              </a:rPr>
              <a:t>The date of the original lecture you missed.</a:t>
            </a:r>
          </a:p>
          <a:p>
            <a:pPr marL="1828800" lvl="3" indent="-457200">
              <a:buFont typeface="+mj-lt"/>
              <a:buAutoNum type="arabicPeriod"/>
              <a:defRPr/>
            </a:pPr>
            <a:r>
              <a:rPr lang="en-US" sz="2400" dirty="0">
                <a:latin typeface="Arial" pitchFamily="34" charset="0"/>
                <a:cs typeface="Arial" pitchFamily="34" charset="0"/>
              </a:rPr>
              <a:t>The title of the lecture.</a:t>
            </a:r>
          </a:p>
          <a:p>
            <a:pPr marL="1828800" lvl="3" indent="-457200">
              <a:buFont typeface="+mj-lt"/>
              <a:buAutoNum type="arabicPeriod"/>
              <a:defRPr/>
            </a:pPr>
            <a:r>
              <a:rPr lang="en-US" sz="2400" dirty="0">
                <a:latin typeface="Arial" pitchFamily="34" charset="0"/>
                <a:cs typeface="Arial" pitchFamily="34" charset="0"/>
              </a:rPr>
              <a:t>A clear statement that you watched all of the lecture video, reviewed the materials and completed the required readings. </a:t>
            </a:r>
          </a:p>
          <a:p>
            <a:pPr marL="800100" lvl="1" indent="-342900">
              <a:buFont typeface="+mj-lt"/>
              <a:buAutoNum type="romanUcPeriod"/>
              <a:defRPr/>
            </a:pPr>
            <a:r>
              <a:rPr lang="en-US" sz="2400" dirty="0">
                <a:latin typeface="Arial" pitchFamily="34" charset="0"/>
                <a:cs typeface="Arial" pitchFamily="34" charset="0"/>
              </a:rPr>
              <a:t> Courses taken entirely online require prior approval, and apply only to audit or Certificate (not degree) requirements.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6575" cy="5462588"/>
          </a:xfrm>
          <a:prstGeom prst="rect">
            <a:avLst/>
          </a:prstGeom>
        </p:spPr>
        <p:txBody>
          <a:bodyPr>
            <a:spAutoFit/>
          </a:bodyPr>
          <a:lstStyle/>
          <a:p>
            <a:pPr>
              <a:defRPr/>
            </a:pPr>
            <a:r>
              <a:rPr lang="en-US" b="1" u="sng" dirty="0">
                <a:latin typeface="+mn-lt"/>
              </a:rPr>
              <a:t>OT Wisdom Literature</a:t>
            </a:r>
            <a:r>
              <a:rPr lang="en-US" b="1" dirty="0">
                <a:latin typeface="+mn-lt"/>
              </a:rPr>
              <a:t>  (OT6) </a:t>
            </a:r>
          </a:p>
          <a:p>
            <a:pPr>
              <a:defRPr/>
            </a:pPr>
            <a:endParaRPr lang="en-US" sz="1400" b="1" dirty="0">
              <a:latin typeface="+mn-lt"/>
            </a:endParaRPr>
          </a:p>
          <a:p>
            <a:pPr>
              <a:defRPr/>
            </a:pPr>
            <a:endParaRPr lang="en-US" sz="1100" dirty="0">
              <a:latin typeface="+mn-lt"/>
            </a:endParaRPr>
          </a:p>
          <a:p>
            <a:pPr>
              <a:defRPr/>
            </a:pPr>
            <a:r>
              <a:rPr lang="en-US" sz="3200" dirty="0"/>
              <a:t>Apr 3   – Introduction to Wisdom Literature</a:t>
            </a:r>
          </a:p>
          <a:p>
            <a:pPr>
              <a:defRPr/>
            </a:pPr>
            <a:r>
              <a:rPr lang="en-US" sz="3200" dirty="0"/>
              <a:t>Apr 10 – The Book of Job</a:t>
            </a:r>
          </a:p>
          <a:p>
            <a:pPr>
              <a:defRPr/>
            </a:pPr>
            <a:r>
              <a:rPr lang="en-US" sz="3200" dirty="0"/>
              <a:t>Apr 17 – </a:t>
            </a:r>
            <a:r>
              <a:rPr lang="en-US" sz="3200" b="1" i="1" dirty="0"/>
              <a:t>No Class </a:t>
            </a:r>
            <a:r>
              <a:rPr lang="en-US" sz="2800" dirty="0"/>
              <a:t>(Holy Week)</a:t>
            </a:r>
          </a:p>
          <a:p>
            <a:pPr>
              <a:defRPr/>
            </a:pPr>
            <a:r>
              <a:rPr lang="en-US" sz="3200" dirty="0"/>
              <a:t>Apr 24 – The Book of Psalms, Part 1</a:t>
            </a:r>
          </a:p>
          <a:p>
            <a:pPr>
              <a:defRPr/>
            </a:pPr>
            <a:r>
              <a:rPr lang="en-US" sz="3200" dirty="0"/>
              <a:t>May 1  – The Book of Psalms, Part 2</a:t>
            </a:r>
          </a:p>
          <a:p>
            <a:pPr>
              <a:defRPr/>
            </a:pPr>
            <a:r>
              <a:rPr lang="en-US" sz="3200" dirty="0"/>
              <a:t>May 8  – </a:t>
            </a:r>
            <a:r>
              <a:rPr lang="en-US" sz="3200" b="1" i="1" dirty="0"/>
              <a:t>No Class</a:t>
            </a:r>
          </a:p>
          <a:p>
            <a:pPr>
              <a:defRPr/>
            </a:pPr>
            <a:r>
              <a:rPr lang="en-US" sz="3200" dirty="0"/>
              <a:t>May 15 – The Book of Proverbs</a:t>
            </a:r>
          </a:p>
          <a:p>
            <a:pPr>
              <a:defRPr/>
            </a:pPr>
            <a:r>
              <a:rPr lang="en-US" sz="3200" dirty="0"/>
              <a:t>May 22 – The Book of Ecclesiastes</a:t>
            </a:r>
          </a:p>
          <a:p>
            <a:pPr>
              <a:defRPr/>
            </a:pPr>
            <a:r>
              <a:rPr lang="en-US" sz="3200" dirty="0"/>
              <a:t>May 29 – The Song of Songs; Final Exam</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8575" y="7938"/>
            <a:ext cx="9128125" cy="584200"/>
          </a:xfrm>
        </p:spPr>
        <p:txBody>
          <a:bodyPr/>
          <a:lstStyle/>
          <a:p>
            <a:pPr eaLnBrk="1" hangingPunct="1"/>
            <a:r>
              <a:rPr lang="en-US" altLang="en-US" sz="3200" smtClean="0"/>
              <a:t>Structure &amp; Form of the Old Testament</a:t>
            </a:r>
          </a:p>
        </p:txBody>
      </p:sp>
      <p:sp>
        <p:nvSpPr>
          <p:cNvPr id="11267" name="Rectangle 3"/>
          <p:cNvSpPr>
            <a:spLocks noGrp="1" noChangeArrowheads="1"/>
          </p:cNvSpPr>
          <p:nvPr>
            <p:ph type="body" idx="1"/>
          </p:nvPr>
        </p:nvSpPr>
        <p:spPr>
          <a:xfrm>
            <a:off x="0" y="609600"/>
            <a:ext cx="9144000" cy="6477000"/>
          </a:xfrm>
        </p:spPr>
        <p:txBody>
          <a:bodyPr/>
          <a:lstStyle/>
          <a:p>
            <a:pPr lvl="1" eaLnBrk="1" hangingPunct="1">
              <a:lnSpc>
                <a:spcPct val="90000"/>
              </a:lnSpc>
              <a:defRPr/>
            </a:pPr>
            <a:r>
              <a:rPr lang="en-US" sz="3600" dirty="0" smtClean="0"/>
              <a:t> </a:t>
            </a:r>
            <a:r>
              <a:rPr lang="en-US" sz="4000" b="1" dirty="0" smtClean="0">
                <a:solidFill>
                  <a:srgbClr val="FFFF00"/>
                </a:solidFill>
              </a:rPr>
              <a:t>The Law (5) </a:t>
            </a:r>
            <a:r>
              <a:rPr lang="en-US" sz="3600" dirty="0" smtClean="0"/>
              <a:t>– “Torah” in Hebrew; </a:t>
            </a:r>
            <a:r>
              <a:rPr lang="en-US" dirty="0" smtClean="0"/>
              <a:t>Genesis, Exodus, Leviticus, Numbers, Deuteronomy.</a:t>
            </a:r>
          </a:p>
          <a:p>
            <a:pPr lvl="1" eaLnBrk="1" hangingPunct="1">
              <a:lnSpc>
                <a:spcPct val="90000"/>
              </a:lnSpc>
              <a:defRPr/>
            </a:pPr>
            <a:r>
              <a:rPr lang="en-US" sz="4000" dirty="0" smtClean="0">
                <a:solidFill>
                  <a:srgbClr val="FFFF00"/>
                </a:solidFill>
              </a:rPr>
              <a:t> </a:t>
            </a:r>
            <a:r>
              <a:rPr lang="en-US" sz="4000" b="1" dirty="0" smtClean="0">
                <a:solidFill>
                  <a:srgbClr val="FFFF00"/>
                </a:solidFill>
              </a:rPr>
              <a:t>Prophets (8) </a:t>
            </a:r>
            <a:r>
              <a:rPr lang="en-US" sz="3600" dirty="0" smtClean="0"/>
              <a:t>– “</a:t>
            </a:r>
            <a:r>
              <a:rPr lang="en-US" sz="3600" dirty="0" err="1" smtClean="0"/>
              <a:t>Nevi’im</a:t>
            </a:r>
            <a:r>
              <a:rPr lang="en-US" sz="3600" dirty="0" smtClean="0"/>
              <a:t>” in Hebrew </a:t>
            </a:r>
            <a:r>
              <a:rPr lang="en-US" dirty="0" smtClean="0"/>
              <a:t>Joshua, Judges, Samuel (1&amp;2), Kings (1&amp;2) </a:t>
            </a:r>
            <a:r>
              <a:rPr lang="en-US" dirty="0"/>
              <a:t>(sometimes </a:t>
            </a:r>
            <a:r>
              <a:rPr lang="en-US" dirty="0" smtClean="0"/>
              <a:t>called the </a:t>
            </a:r>
            <a:r>
              <a:rPr lang="en-US" b="1" i="1" dirty="0" smtClean="0"/>
              <a:t>Former Prophets</a:t>
            </a:r>
            <a:r>
              <a:rPr lang="en-US" dirty="0" smtClean="0"/>
              <a:t>); and Isaiah, Jeremiah, Ezekiel, the Twelve (sometimes called the </a:t>
            </a:r>
            <a:r>
              <a:rPr lang="en-US" b="1" i="1" dirty="0" smtClean="0"/>
              <a:t>Latter Prophets</a:t>
            </a:r>
            <a:r>
              <a:rPr lang="en-US" dirty="0" smtClean="0"/>
              <a:t>).</a:t>
            </a:r>
          </a:p>
          <a:p>
            <a:pPr lvl="1" eaLnBrk="1" hangingPunct="1">
              <a:lnSpc>
                <a:spcPct val="90000"/>
              </a:lnSpc>
              <a:defRPr/>
            </a:pPr>
            <a:r>
              <a:rPr lang="en-US" sz="4000" dirty="0" smtClean="0">
                <a:solidFill>
                  <a:srgbClr val="FFFF00"/>
                </a:solidFill>
              </a:rPr>
              <a:t> </a:t>
            </a:r>
            <a:r>
              <a:rPr lang="en-US" sz="4000" b="1" dirty="0" smtClean="0">
                <a:solidFill>
                  <a:srgbClr val="FFFF00"/>
                </a:solidFill>
              </a:rPr>
              <a:t>Writings (11) </a:t>
            </a:r>
            <a:r>
              <a:rPr lang="en-US" sz="3600" dirty="0" smtClean="0"/>
              <a:t>– </a:t>
            </a:r>
            <a:r>
              <a:rPr lang="en-US" sz="3600" dirty="0"/>
              <a:t>“</a:t>
            </a:r>
            <a:r>
              <a:rPr lang="en-US" sz="3600" dirty="0" err="1"/>
              <a:t>Ketuvim</a:t>
            </a:r>
            <a:r>
              <a:rPr lang="en-US" sz="3600" dirty="0"/>
              <a:t>” in </a:t>
            </a:r>
            <a:r>
              <a:rPr lang="en-US" sz="3600" dirty="0" smtClean="0"/>
              <a:t>Hebrew</a:t>
            </a:r>
          </a:p>
          <a:p>
            <a:pPr marL="685800" lvl="1" indent="0" eaLnBrk="1" hangingPunct="1">
              <a:lnSpc>
                <a:spcPct val="90000"/>
              </a:lnSpc>
              <a:buFontTx/>
              <a:buNone/>
              <a:defRPr/>
            </a:pPr>
            <a:r>
              <a:rPr lang="en-US" b="1" dirty="0" smtClean="0"/>
              <a:t>Books of Truth </a:t>
            </a:r>
            <a:r>
              <a:rPr lang="en-US" dirty="0" smtClean="0"/>
              <a:t>(Psalms, Proverbs, Job); “</a:t>
            </a:r>
            <a:r>
              <a:rPr lang="en-US" b="1" dirty="0" smtClean="0"/>
              <a:t>Five Scrolls</a:t>
            </a:r>
            <a:r>
              <a:rPr lang="en-US" dirty="0" smtClean="0"/>
              <a:t>” (Song of Songs, Ruth, Lamentations, Ecclesiastes, Esther), and “</a:t>
            </a:r>
            <a:r>
              <a:rPr lang="en-US" b="1" dirty="0" smtClean="0"/>
              <a:t>other writings</a:t>
            </a:r>
            <a:r>
              <a:rPr lang="en-US" dirty="0" smtClean="0"/>
              <a:t>” (Daniel, Ezra-Nehemiah, Chronicles (1&amp;2)). </a:t>
            </a:r>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875" y="76200"/>
            <a:ext cx="9128125" cy="584200"/>
          </a:xfrm>
        </p:spPr>
        <p:txBody>
          <a:bodyPr/>
          <a:lstStyle/>
          <a:p>
            <a:pPr eaLnBrk="1" hangingPunct="1"/>
            <a:r>
              <a:rPr lang="en-US" altLang="en-US" sz="3600" smtClean="0"/>
              <a:t>Structure &amp; Form of the Old Testament</a:t>
            </a:r>
          </a:p>
        </p:txBody>
      </p:sp>
      <p:sp>
        <p:nvSpPr>
          <p:cNvPr id="11267" name="Rectangle 3"/>
          <p:cNvSpPr>
            <a:spLocks noGrp="1" noChangeArrowheads="1"/>
          </p:cNvSpPr>
          <p:nvPr>
            <p:ph type="body" idx="1"/>
          </p:nvPr>
        </p:nvSpPr>
        <p:spPr>
          <a:xfrm>
            <a:off x="0" y="714375"/>
            <a:ext cx="9144000" cy="6172200"/>
          </a:xfrm>
        </p:spPr>
        <p:txBody>
          <a:bodyPr/>
          <a:lstStyle/>
          <a:p>
            <a:pPr marL="57150" indent="0" eaLnBrk="1" hangingPunct="1">
              <a:lnSpc>
                <a:spcPct val="90000"/>
              </a:lnSpc>
              <a:buFontTx/>
              <a:buNone/>
              <a:defRPr/>
            </a:pPr>
            <a:r>
              <a:rPr lang="en-US" sz="4000" dirty="0" smtClean="0"/>
              <a:t>Traditional Protestant Structure: 			– 39 Books in Four Sections:</a:t>
            </a:r>
          </a:p>
          <a:p>
            <a:pPr lvl="1" eaLnBrk="1" hangingPunct="1">
              <a:lnSpc>
                <a:spcPct val="90000"/>
              </a:lnSpc>
              <a:tabLst>
                <a:tab pos="1143000" algn="l"/>
              </a:tabLst>
              <a:defRPr/>
            </a:pPr>
            <a:r>
              <a:rPr lang="en-US" sz="3600" dirty="0"/>
              <a:t> </a:t>
            </a:r>
            <a:r>
              <a:rPr lang="en-US" sz="4000" dirty="0" smtClean="0">
                <a:solidFill>
                  <a:srgbClr val="FFFF00"/>
                </a:solidFill>
              </a:rPr>
              <a:t>The Law (5) </a:t>
            </a:r>
            <a:r>
              <a:rPr lang="en-US" sz="3600" dirty="0" smtClean="0"/>
              <a:t>– “Torah” in Hebrew; </a:t>
            </a:r>
            <a:r>
              <a:rPr lang="en-US" sz="3600" dirty="0"/>
              <a:t> </a:t>
            </a:r>
            <a:r>
              <a:rPr lang="en-US" sz="3600" dirty="0" smtClean="0"/>
              <a:t> 	“Pentateuch” or “Five Books” in Greek</a:t>
            </a:r>
          </a:p>
          <a:p>
            <a:pPr lvl="1" eaLnBrk="1" hangingPunct="1">
              <a:lnSpc>
                <a:spcPct val="90000"/>
              </a:lnSpc>
              <a:defRPr/>
            </a:pPr>
            <a:r>
              <a:rPr lang="en-US" sz="4000" dirty="0" smtClean="0">
                <a:solidFill>
                  <a:srgbClr val="FFFF00"/>
                </a:solidFill>
              </a:rPr>
              <a:t> History (12) </a:t>
            </a:r>
            <a:r>
              <a:rPr lang="en-US" sz="3600" dirty="0" smtClean="0"/>
              <a:t>– Joshua thru Esther.</a:t>
            </a:r>
          </a:p>
          <a:p>
            <a:pPr lvl="1" eaLnBrk="1" hangingPunct="1">
              <a:lnSpc>
                <a:spcPct val="90000"/>
              </a:lnSpc>
              <a:defRPr/>
            </a:pPr>
            <a:r>
              <a:rPr lang="en-US" sz="4000" dirty="0" smtClean="0">
                <a:solidFill>
                  <a:srgbClr val="FFFF00"/>
                </a:solidFill>
              </a:rPr>
              <a:t> Wisdom (5) </a:t>
            </a:r>
            <a:r>
              <a:rPr lang="en-US" sz="3600" dirty="0" smtClean="0"/>
              <a:t>– Job thru Song of Songs.</a:t>
            </a:r>
          </a:p>
          <a:p>
            <a:pPr lvl="1" eaLnBrk="1" hangingPunct="1">
              <a:lnSpc>
                <a:spcPct val="90000"/>
              </a:lnSpc>
              <a:defRPr/>
            </a:pPr>
            <a:r>
              <a:rPr lang="en-US" sz="3600" dirty="0">
                <a:solidFill>
                  <a:srgbClr val="FFFF00"/>
                </a:solidFill>
              </a:rPr>
              <a:t> </a:t>
            </a:r>
            <a:r>
              <a:rPr lang="en-US" sz="4000" dirty="0" smtClean="0">
                <a:solidFill>
                  <a:srgbClr val="FFFF00"/>
                </a:solidFill>
              </a:rPr>
              <a:t>Prophesy (17) </a:t>
            </a:r>
            <a:r>
              <a:rPr lang="en-US" sz="3600" dirty="0" smtClean="0"/>
              <a:t>– Isaiah thru Malachi,  (sometimes broken up into </a:t>
            </a:r>
            <a:r>
              <a:rPr lang="en-US" sz="3600" i="1" dirty="0" smtClean="0"/>
              <a:t>Major Prophets</a:t>
            </a:r>
            <a:r>
              <a:rPr lang="en-US" sz="3600" dirty="0" smtClean="0"/>
              <a:t>: Isaiah thru Daniel, and </a:t>
            </a:r>
            <a:r>
              <a:rPr lang="en-US" sz="3600" i="1" dirty="0" smtClean="0"/>
              <a:t>Minor Prophets</a:t>
            </a:r>
            <a:r>
              <a:rPr lang="en-US" sz="3600" dirty="0" smtClean="0"/>
              <a:t>: Hosea thru Malachi) </a:t>
            </a:r>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xfrm>
            <a:off x="3124200" y="6245225"/>
            <a:ext cx="2895600" cy="476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l" eaLnBrk="1" hangingPunct="1">
              <a:spcBef>
                <a:spcPct val="0"/>
              </a:spcBef>
              <a:buFontTx/>
              <a:buNone/>
            </a:pPr>
            <a:fld id="{6B27C776-79E6-4042-B96D-E9FA262A362F}" type="slidenum">
              <a:rPr lang="en-US" altLang="en-US" sz="1400" smtClean="0">
                <a:solidFill>
                  <a:srgbClr val="FFFFFF"/>
                </a:solidFill>
              </a:rPr>
              <a:pPr algn="l" eaLnBrk="1" hangingPunct="1">
                <a:spcBef>
                  <a:spcPct val="0"/>
                </a:spcBef>
                <a:buFontTx/>
                <a:buNone/>
              </a:pPr>
              <a:t>7</a:t>
            </a:fld>
            <a:endParaRPr lang="en-US" altLang="en-US" sz="1400" smtClean="0">
              <a:solidFill>
                <a:srgbClr val="FFFFFF"/>
              </a:solidFill>
            </a:endParaRPr>
          </a:p>
        </p:txBody>
      </p:sp>
      <p:pic>
        <p:nvPicPr>
          <p:cNvPr id="20483" name="Picture 2" descr="Picture 00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85913" y="0"/>
            <a:ext cx="5876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3"/>
          <p:cNvSpPr txBox="1">
            <a:spLocks noChangeArrowheads="1"/>
          </p:cNvSpPr>
          <p:nvPr/>
        </p:nvSpPr>
        <p:spPr bwMode="auto">
          <a:xfrm>
            <a:off x="1789113" y="1939925"/>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chemeClr val="bg1"/>
                </a:solidFill>
                <a:latin typeface="Tahoma" pitchFamily="34" charset="0"/>
              </a:rPr>
              <a:t>Law/History </a:t>
            </a:r>
            <a:r>
              <a:rPr lang="en-US" altLang="en-US" sz="1000">
                <a:solidFill>
                  <a:schemeClr val="bg1"/>
                </a:solidFill>
                <a:latin typeface="Tahoma" pitchFamily="34" charset="0"/>
              </a:rPr>
              <a:t>5+12</a:t>
            </a:r>
          </a:p>
        </p:txBody>
      </p:sp>
      <p:sp>
        <p:nvSpPr>
          <p:cNvPr id="20485" name="Text Box 4"/>
          <p:cNvSpPr txBox="1">
            <a:spLocks noChangeArrowheads="1"/>
          </p:cNvSpPr>
          <p:nvPr/>
        </p:nvSpPr>
        <p:spPr bwMode="auto">
          <a:xfrm>
            <a:off x="3805238" y="1939925"/>
            <a:ext cx="34940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600">
                <a:solidFill>
                  <a:schemeClr val="bg1"/>
                </a:solidFill>
                <a:latin typeface="Tahoma" pitchFamily="34" charset="0"/>
              </a:rPr>
              <a:t> Wisdom      </a:t>
            </a:r>
            <a:r>
              <a:rPr lang="en-US" altLang="en-US" sz="1000">
                <a:solidFill>
                  <a:schemeClr val="bg1"/>
                </a:solidFill>
                <a:latin typeface="Tahoma" pitchFamily="34" charset="0"/>
              </a:rPr>
              <a:t> 5                </a:t>
            </a:r>
            <a:r>
              <a:rPr lang="en-US" altLang="en-US" sz="1600">
                <a:solidFill>
                  <a:schemeClr val="bg1"/>
                </a:solidFill>
                <a:latin typeface="Tahoma" pitchFamily="34" charset="0"/>
              </a:rPr>
              <a:t>Prophets    </a:t>
            </a:r>
            <a:r>
              <a:rPr lang="en-US" altLang="en-US" sz="1000">
                <a:solidFill>
                  <a:schemeClr val="bg1"/>
                </a:solidFill>
                <a:latin typeface="Tahoma" pitchFamily="34" charset="0"/>
              </a:rPr>
              <a:t>5+12</a:t>
            </a:r>
            <a:endParaRPr lang="en-US" altLang="en-US" sz="1600">
              <a:solidFill>
                <a:schemeClr val="bg1"/>
              </a:solidFill>
              <a:latin typeface="Tahoma" pitchFamily="34" charset="0"/>
            </a:endParaRPr>
          </a:p>
        </p:txBody>
      </p:sp>
      <p:sp>
        <p:nvSpPr>
          <p:cNvPr id="20486" name="Text Box 5"/>
          <p:cNvSpPr txBox="1">
            <a:spLocks noChangeArrowheads="1"/>
          </p:cNvSpPr>
          <p:nvPr/>
        </p:nvSpPr>
        <p:spPr bwMode="auto">
          <a:xfrm>
            <a:off x="4210050" y="6367463"/>
            <a:ext cx="5746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800">
                <a:solidFill>
                  <a:schemeClr val="bg1"/>
                </a:solidFill>
                <a:latin typeface="Tahoma" pitchFamily="34" charset="0"/>
              </a:rPr>
              <a:t>66</a:t>
            </a:r>
          </a:p>
        </p:txBody>
      </p:sp>
      <p:sp>
        <p:nvSpPr>
          <p:cNvPr id="20487" name="Text Box 6"/>
          <p:cNvSpPr txBox="1">
            <a:spLocks noChangeArrowheads="1"/>
          </p:cNvSpPr>
          <p:nvPr/>
        </p:nvSpPr>
        <p:spPr bwMode="auto">
          <a:xfrm>
            <a:off x="4210050" y="5562600"/>
            <a:ext cx="5746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800">
                <a:solidFill>
                  <a:schemeClr val="bg1"/>
                </a:solidFill>
                <a:latin typeface="Tahoma" pitchFamily="34" charset="0"/>
              </a:rPr>
              <a:t>27</a:t>
            </a:r>
          </a:p>
        </p:txBody>
      </p:sp>
      <p:sp>
        <p:nvSpPr>
          <p:cNvPr id="20488" name="Text Box 7"/>
          <p:cNvSpPr txBox="1">
            <a:spLocks noChangeArrowheads="1"/>
          </p:cNvSpPr>
          <p:nvPr/>
        </p:nvSpPr>
        <p:spPr bwMode="auto">
          <a:xfrm>
            <a:off x="4071938" y="4495800"/>
            <a:ext cx="71913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3600">
                <a:solidFill>
                  <a:schemeClr val="bg1"/>
                </a:solidFill>
                <a:latin typeface="Tahoma" pitchFamily="34" charset="0"/>
              </a:rPr>
              <a:t> </a:t>
            </a:r>
            <a:r>
              <a:rPr lang="en-US" altLang="en-US" sz="2800">
                <a:solidFill>
                  <a:schemeClr val="bg1"/>
                </a:solidFill>
                <a:latin typeface="Tahoma" pitchFamily="34" charset="0"/>
              </a:rPr>
              <a:t>39</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700" y="28575"/>
            <a:ext cx="9128125" cy="504825"/>
          </a:xfrm>
        </p:spPr>
        <p:txBody>
          <a:bodyPr/>
          <a:lstStyle/>
          <a:p>
            <a:pPr eaLnBrk="1" hangingPunct="1"/>
            <a:r>
              <a:rPr lang="en-US" altLang="en-US" sz="3600" smtClean="0"/>
              <a:t>Definition of Wisdom Literature</a:t>
            </a:r>
          </a:p>
        </p:txBody>
      </p:sp>
      <p:sp>
        <p:nvSpPr>
          <p:cNvPr id="11267" name="Rectangle 3"/>
          <p:cNvSpPr>
            <a:spLocks noGrp="1" noChangeArrowheads="1"/>
          </p:cNvSpPr>
          <p:nvPr>
            <p:ph type="body" idx="1"/>
          </p:nvPr>
        </p:nvSpPr>
        <p:spPr>
          <a:xfrm>
            <a:off x="228600" y="609600"/>
            <a:ext cx="8686800" cy="6172200"/>
          </a:xfrm>
        </p:spPr>
        <p:txBody>
          <a:bodyPr/>
          <a:lstStyle/>
          <a:p>
            <a:pPr marL="628650" indent="-571500" eaLnBrk="1" hangingPunct="1">
              <a:lnSpc>
                <a:spcPct val="90000"/>
              </a:lnSpc>
              <a:buFont typeface="Wingdings" panose="05000000000000000000" pitchFamily="2" charset="2"/>
              <a:buChar char="Ø"/>
              <a:defRPr/>
            </a:pPr>
            <a:r>
              <a:rPr lang="en-US" sz="3000" dirty="0" smtClean="0"/>
              <a:t>In the Ancient Near East, “wisdom literature” was a genre characterized by practical answers to existential questions about God, humanity, Creation, evil and suffering. </a:t>
            </a:r>
          </a:p>
          <a:p>
            <a:pPr marL="628650" indent="-571500" eaLnBrk="1" hangingPunct="1">
              <a:lnSpc>
                <a:spcPct val="90000"/>
              </a:lnSpc>
              <a:buFont typeface="Wingdings" panose="05000000000000000000" pitchFamily="2" charset="2"/>
              <a:buChar char="Ø"/>
              <a:defRPr/>
            </a:pPr>
            <a:r>
              <a:rPr lang="en-US" sz="3000" dirty="0" smtClean="0"/>
              <a:t>The Hebrew Wisdom Literature of the Old Testament includes the books of </a:t>
            </a:r>
            <a:r>
              <a:rPr lang="en-US" sz="3000" dirty="0" smtClean="0">
                <a:solidFill>
                  <a:srgbClr val="FFFF00"/>
                </a:solidFill>
              </a:rPr>
              <a:t>Job</a:t>
            </a:r>
            <a:r>
              <a:rPr lang="en-US" sz="3000" dirty="0" smtClean="0"/>
              <a:t>, </a:t>
            </a:r>
            <a:r>
              <a:rPr lang="en-US" sz="3000" dirty="0" smtClean="0">
                <a:solidFill>
                  <a:srgbClr val="FFFF00"/>
                </a:solidFill>
              </a:rPr>
              <a:t>Proverbs</a:t>
            </a:r>
            <a:r>
              <a:rPr lang="en-US" sz="3000" dirty="0" smtClean="0"/>
              <a:t> and </a:t>
            </a:r>
            <a:r>
              <a:rPr lang="en-US" sz="3000" dirty="0" smtClean="0">
                <a:solidFill>
                  <a:srgbClr val="FFFF00"/>
                </a:solidFill>
              </a:rPr>
              <a:t>Ecclesiastes</a:t>
            </a:r>
            <a:r>
              <a:rPr lang="en-US" sz="3000" dirty="0" smtClean="0"/>
              <a:t>, to which are often added </a:t>
            </a:r>
            <a:r>
              <a:rPr lang="en-US" sz="3000" dirty="0">
                <a:solidFill>
                  <a:srgbClr val="FFFF00"/>
                </a:solidFill>
              </a:rPr>
              <a:t>Song of </a:t>
            </a:r>
            <a:r>
              <a:rPr lang="en-US" sz="3000" dirty="0" smtClean="0">
                <a:solidFill>
                  <a:srgbClr val="FFFF00"/>
                </a:solidFill>
              </a:rPr>
              <a:t>Songs </a:t>
            </a:r>
            <a:r>
              <a:rPr lang="en-US" sz="3000" dirty="0" smtClean="0"/>
              <a:t>and (at least part of) </a:t>
            </a:r>
            <a:r>
              <a:rPr lang="en-US" sz="3000" dirty="0" smtClean="0">
                <a:solidFill>
                  <a:srgbClr val="FFFF00"/>
                </a:solidFill>
              </a:rPr>
              <a:t>the Psalms</a:t>
            </a:r>
            <a:r>
              <a:rPr lang="en-US" sz="3000" dirty="0" smtClean="0"/>
              <a:t>.  </a:t>
            </a:r>
            <a:endParaRPr lang="en-US" sz="3000" i="1" dirty="0"/>
          </a:p>
          <a:p>
            <a:pPr marL="628650" indent="-571500" eaLnBrk="1" hangingPunct="1">
              <a:lnSpc>
                <a:spcPct val="90000"/>
              </a:lnSpc>
              <a:buFont typeface="Wingdings" panose="05000000000000000000" pitchFamily="2" charset="2"/>
              <a:buChar char="Ø"/>
              <a:defRPr/>
            </a:pPr>
            <a:r>
              <a:rPr lang="en-US" sz="3000" dirty="0" smtClean="0"/>
              <a:t>The Catholic Church adds the Apocryphal/ deuterocanonical books of </a:t>
            </a:r>
            <a:r>
              <a:rPr lang="en-US" sz="3000" i="1" dirty="0" smtClean="0"/>
              <a:t>Ecclesiasticus</a:t>
            </a:r>
            <a:r>
              <a:rPr lang="en-US" sz="3000" dirty="0" smtClean="0"/>
              <a:t> and </a:t>
            </a:r>
            <a:r>
              <a:rPr lang="en-US" sz="3000" i="1" dirty="0" smtClean="0"/>
              <a:t>Sirach</a:t>
            </a:r>
            <a:r>
              <a:rPr lang="en-US" sz="3000" dirty="0" smtClean="0"/>
              <a:t>, also called </a:t>
            </a:r>
            <a:r>
              <a:rPr lang="en-US" sz="3000" i="1" dirty="0" smtClean="0"/>
              <a:t>The Wisdom of Solomon</a:t>
            </a:r>
            <a:r>
              <a:rPr lang="en-US" sz="3000" dirty="0" smtClean="0"/>
              <a:t>.</a:t>
            </a:r>
          </a:p>
          <a:p>
            <a:pPr marL="628650" indent="-571500" eaLnBrk="1" hangingPunct="1">
              <a:lnSpc>
                <a:spcPct val="90000"/>
              </a:lnSpc>
              <a:buFont typeface="Wingdings" panose="05000000000000000000" pitchFamily="2" charset="2"/>
              <a:buChar char="Ø"/>
              <a:defRPr/>
            </a:pPr>
            <a:r>
              <a:rPr lang="en-US" sz="3000" dirty="0" smtClean="0"/>
              <a:t>New Testament “wisdom” writings include the parables of Jesus and the Book of James.</a:t>
            </a:r>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875" y="76200"/>
            <a:ext cx="9128125" cy="584200"/>
          </a:xfrm>
        </p:spPr>
        <p:txBody>
          <a:bodyPr/>
          <a:lstStyle/>
          <a:p>
            <a:pPr eaLnBrk="1" hangingPunct="1"/>
            <a:r>
              <a:rPr lang="en-US" altLang="en-US" sz="3600" smtClean="0"/>
              <a:t>Understanding Wisdom Literature</a:t>
            </a:r>
          </a:p>
        </p:txBody>
      </p:sp>
      <p:sp>
        <p:nvSpPr>
          <p:cNvPr id="11267" name="Rectangle 3"/>
          <p:cNvSpPr>
            <a:spLocks noGrp="1" noChangeArrowheads="1"/>
          </p:cNvSpPr>
          <p:nvPr>
            <p:ph type="body" idx="1"/>
          </p:nvPr>
        </p:nvSpPr>
        <p:spPr>
          <a:xfrm>
            <a:off x="228600" y="714375"/>
            <a:ext cx="8763000" cy="6172200"/>
          </a:xfrm>
        </p:spPr>
        <p:txBody>
          <a:bodyPr/>
          <a:lstStyle/>
          <a:p>
            <a:pPr marL="628650" indent="-571500" eaLnBrk="1" hangingPunct="1">
              <a:lnSpc>
                <a:spcPct val="90000"/>
              </a:lnSpc>
              <a:buFont typeface="Wingdings" panose="05000000000000000000" pitchFamily="2" charset="2"/>
              <a:buChar char="Ø"/>
              <a:defRPr/>
            </a:pPr>
            <a:r>
              <a:rPr lang="en-US" sz="2800" dirty="0" smtClean="0"/>
              <a:t>Every culture devotes itself to gathering and preserving “experiential” knowledge – what has been learned about life &amp; how best to live it – to pass on to others, especially the children. </a:t>
            </a:r>
          </a:p>
          <a:p>
            <a:pPr marL="628650" indent="-571500" eaLnBrk="1" hangingPunct="1">
              <a:lnSpc>
                <a:spcPct val="90000"/>
              </a:lnSpc>
              <a:buFont typeface="Wingdings" panose="05000000000000000000" pitchFamily="2" charset="2"/>
              <a:buChar char="Ø"/>
              <a:defRPr/>
            </a:pPr>
            <a:r>
              <a:rPr lang="en-US" sz="2800" dirty="0" smtClean="0"/>
              <a:t>OT Wisdom Literature reflects the ancient Israelite effort to capture this experiential knowledge.  </a:t>
            </a:r>
            <a:endParaRPr lang="en-US" sz="2800" i="1" dirty="0"/>
          </a:p>
          <a:p>
            <a:pPr marL="628650" indent="-571500" eaLnBrk="1" hangingPunct="1">
              <a:lnSpc>
                <a:spcPct val="90000"/>
              </a:lnSpc>
              <a:buFont typeface="Wingdings" panose="05000000000000000000" pitchFamily="2" charset="2"/>
              <a:buChar char="Ø"/>
              <a:defRPr/>
            </a:pPr>
            <a:r>
              <a:rPr lang="en-US" sz="2800" dirty="0" smtClean="0"/>
              <a:t>The Wisdom Literature of the Old Testament might be called “God’s word written in human experience” – a very practical collection of knowledge gained from General Revelation, through observation of nature and human reason.</a:t>
            </a:r>
          </a:p>
          <a:p>
            <a:pPr marL="628650" indent="-571500" eaLnBrk="1" hangingPunct="1">
              <a:lnSpc>
                <a:spcPct val="90000"/>
              </a:lnSpc>
              <a:buFont typeface="Wingdings" panose="05000000000000000000" pitchFamily="2" charset="2"/>
              <a:buChar char="Ø"/>
              <a:defRPr/>
            </a:pPr>
            <a:r>
              <a:rPr lang="en-US" sz="2800" dirty="0" smtClean="0"/>
              <a:t>Wisdom writings are consistent with the Law of Moses, but recognize that the Law may not be directly applicable to all events in life – so wisdom is needed to interpret and apply the truth.</a:t>
            </a:r>
          </a:p>
          <a:p>
            <a:pPr lvl="1" eaLnBrk="1" hangingPunct="1">
              <a:lnSpc>
                <a:spcPct val="90000"/>
              </a:lnSpc>
              <a:defRPr/>
            </a:pPr>
            <a:endParaRPr lang="en-US" sz="3600" dirty="0" smtClean="0"/>
          </a:p>
          <a:p>
            <a:pPr marL="457200" lvl="1" indent="0" eaLnBrk="1" hangingPunct="1">
              <a:lnSpc>
                <a:spcPct val="90000"/>
              </a:lnSpc>
              <a:buFont typeface="Wingdings" pitchFamily="2" charset="2"/>
              <a:buNone/>
              <a:defRPr/>
            </a:pPr>
            <a:r>
              <a:rPr lang="en-US" sz="3600" dirty="0" smtClean="0"/>
              <a:t> 	</a:t>
            </a:r>
            <a:r>
              <a:rPr lang="en-US" sz="1600" dirty="0" smtClean="0">
                <a:latin typeface="Times New Roman" pitchFamily="18" charset="0"/>
              </a:rPr>
              <a:t>			</a:t>
            </a:r>
          </a:p>
          <a:p>
            <a:pPr lvl="2" eaLnBrk="1" hangingPunct="1">
              <a:lnSpc>
                <a:spcPct val="90000"/>
              </a:lnSpc>
              <a:buFont typeface="Wingdings" pitchFamily="2" charset="2"/>
              <a:buNone/>
              <a:defRPr/>
            </a:pPr>
            <a:endParaRPr lang="en-US" sz="1600" b="1" dirty="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9518</TotalTime>
  <Words>1459</Words>
  <Application>Microsoft Office PowerPoint</Application>
  <PresentationFormat>On-screen Show (4:3)</PresentationFormat>
  <Paragraphs>125</Paragraphs>
  <Slides>17</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Times New Roman</vt:lpstr>
      <vt:lpstr>Wingdings</vt:lpstr>
      <vt:lpstr>Tahoma</vt:lpstr>
      <vt:lpstr>Default Design</vt:lpstr>
      <vt:lpstr>1_Default Design</vt:lpstr>
      <vt:lpstr>Old Testament  Wisdom Literature (OT6)</vt:lpstr>
      <vt:lpstr>PowerPoint Presentation</vt:lpstr>
      <vt:lpstr>PowerPoint Presentation</vt:lpstr>
      <vt:lpstr>PowerPoint Presentation</vt:lpstr>
      <vt:lpstr>Structure &amp; Form of the Old Testament</vt:lpstr>
      <vt:lpstr>Structure &amp; Form of the Old Testament</vt:lpstr>
      <vt:lpstr>PowerPoint Presentation</vt:lpstr>
      <vt:lpstr>Definition of Wisdom Literature</vt:lpstr>
      <vt:lpstr>Understanding Wisdom Literature</vt:lpstr>
      <vt:lpstr>Hebrew Wisdom Literature</vt:lpstr>
      <vt:lpstr>Hebrew Wisdom Literature</vt:lpstr>
      <vt:lpstr>Hebrew Wisdom Literature</vt:lpstr>
      <vt:lpstr>Hebrew Wisdom is Rooted in Reverence for God</vt:lpstr>
      <vt:lpstr>Wisdom Does Not Appeal to Special Revelation</vt:lpstr>
      <vt:lpstr>Wisdom’s Concern is Everyday Life &amp; How to Live It Well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Across the Lifespan</dc:title>
  <dc:creator>John Stevenson</dc:creator>
  <cp:lastModifiedBy>Carolyn</cp:lastModifiedBy>
  <cp:revision>385</cp:revision>
  <cp:lastPrinted>2014-04-03T01:05:29Z</cp:lastPrinted>
  <dcterms:created xsi:type="dcterms:W3CDTF">2007-12-04T08:55:22Z</dcterms:created>
  <dcterms:modified xsi:type="dcterms:W3CDTF">2014-04-03T13:34:12Z</dcterms:modified>
</cp:coreProperties>
</file>