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6" r:id="rId2"/>
    <p:sldId id="276" r:id="rId3"/>
    <p:sldId id="297" r:id="rId4"/>
    <p:sldId id="303" r:id="rId5"/>
    <p:sldId id="298" r:id="rId6"/>
    <p:sldId id="304" r:id="rId7"/>
    <p:sldId id="305" r:id="rId8"/>
    <p:sldId id="299" r:id="rId9"/>
    <p:sldId id="306" r:id="rId10"/>
    <p:sldId id="308" r:id="rId11"/>
    <p:sldId id="310" r:id="rId12"/>
    <p:sldId id="307" r:id="rId13"/>
    <p:sldId id="309" r:id="rId14"/>
    <p:sldId id="300" r:id="rId15"/>
    <p:sldId id="301" r:id="rId16"/>
    <p:sldId id="302" r:id="rId17"/>
    <p:sldId id="311" r:id="rId18"/>
  </p:sldIdLst>
  <p:sldSz cx="9144000" cy="6858000" type="screen4x3"/>
  <p:notesSz cx="6858000" cy="906145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80524" autoAdjust="0"/>
  </p:normalViewPr>
  <p:slideViewPr>
    <p:cSldViewPr>
      <p:cViewPr>
        <p:scale>
          <a:sx n="137" d="100"/>
          <a:sy n="137" d="100"/>
        </p:scale>
        <p:origin x="-780"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defRPr sz="1200"/>
            </a:lvl1pPr>
          </a:lstStyle>
          <a:p>
            <a:pPr>
              <a:defRPr/>
            </a:pPr>
            <a:endParaRPr lang="en-US"/>
          </a:p>
        </p:txBody>
      </p:sp>
      <p:sp>
        <p:nvSpPr>
          <p:cNvPr id="47107" name="Rectangle 3"/>
          <p:cNvSpPr>
            <a:spLocks noGrp="1" noChangeArrowheads="1"/>
          </p:cNvSpPr>
          <p:nvPr>
            <p:ph type="dt" sz="quarter"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ChangeArrowheads="1"/>
          </p:cNvSpPr>
          <p:nvPr>
            <p:ph type="ftr" sz="quarter" idx="2"/>
          </p:nvPr>
        </p:nvSpPr>
        <p:spPr bwMode="auto">
          <a:xfrm>
            <a:off x="0" y="860742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defRPr sz="1200"/>
            </a:lvl1pPr>
          </a:lstStyle>
          <a:p>
            <a:pPr>
              <a:defRPr/>
            </a:pPr>
            <a:endParaRPr lang="en-US"/>
          </a:p>
        </p:txBody>
      </p:sp>
      <p:sp>
        <p:nvSpPr>
          <p:cNvPr id="47109" name="Rectangle 5"/>
          <p:cNvSpPr>
            <a:spLocks noGrp="1" noChangeArrowheads="1"/>
          </p:cNvSpPr>
          <p:nvPr>
            <p:ph type="sldNum" sz="quarter" idx="3"/>
          </p:nvPr>
        </p:nvSpPr>
        <p:spPr bwMode="auto">
          <a:xfrm>
            <a:off x="3886200" y="860742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lgn="r">
              <a:defRPr sz="1200"/>
            </a:lvl1pPr>
          </a:lstStyle>
          <a:p>
            <a:pPr>
              <a:defRPr/>
            </a:pPr>
            <a:fld id="{C700A881-C2EB-4F7B-8152-66BEDB387369}" type="slidenum">
              <a:rPr lang="en-US"/>
              <a:pPr>
                <a:defRPr/>
              </a:pPr>
              <a:t>‹#›</a:t>
            </a:fld>
            <a:endParaRPr lang="en-US"/>
          </a:p>
        </p:txBody>
      </p:sp>
    </p:spTree>
    <p:extLst>
      <p:ext uri="{BB962C8B-B14F-4D97-AF65-F5344CB8AC3E}">
        <p14:creationId xmlns:p14="http://schemas.microsoft.com/office/powerpoint/2010/main" val="3690084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lgn="r">
              <a:defRPr sz="1200"/>
            </a:lvl1pPr>
          </a:lstStyle>
          <a:p>
            <a:pPr>
              <a:defRPr/>
            </a:pPr>
            <a:endParaRPr lang="en-US"/>
          </a:p>
        </p:txBody>
      </p:sp>
      <p:sp>
        <p:nvSpPr>
          <p:cNvPr id="20484" name="Rectangle 4"/>
          <p:cNvSpPr>
            <a:spLocks noChangeArrowheads="1" noTextEdit="1"/>
          </p:cNvSpPr>
          <p:nvPr>
            <p:ph type="sldImg" idx="2"/>
          </p:nvPr>
        </p:nvSpPr>
        <p:spPr bwMode="auto">
          <a:xfrm>
            <a:off x="1165225" y="681038"/>
            <a:ext cx="4527550" cy="33956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14400" y="4303713"/>
            <a:ext cx="50292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0742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3886200" y="860742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lgn="r">
              <a:defRPr sz="1200"/>
            </a:lvl1pPr>
          </a:lstStyle>
          <a:p>
            <a:pPr>
              <a:defRPr/>
            </a:pPr>
            <a:fld id="{06955F10-2578-4FA9-8894-46A27BE6BB33}" type="slidenum">
              <a:rPr lang="en-US"/>
              <a:pPr>
                <a:defRPr/>
              </a:pPr>
              <a:t>‹#›</a:t>
            </a:fld>
            <a:endParaRPr lang="en-US"/>
          </a:p>
        </p:txBody>
      </p:sp>
    </p:spTree>
    <p:extLst>
      <p:ext uri="{BB962C8B-B14F-4D97-AF65-F5344CB8AC3E}">
        <p14:creationId xmlns:p14="http://schemas.microsoft.com/office/powerpoint/2010/main" val="205116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5963" indent="-274638" eaLnBrk="0" hangingPunct="0">
              <a:spcBef>
                <a:spcPct val="30000"/>
              </a:spcBef>
              <a:defRPr sz="1200">
                <a:solidFill>
                  <a:schemeClr val="tx1"/>
                </a:solidFill>
                <a:latin typeface="Times New Roman" pitchFamily="18" charset="0"/>
              </a:defRPr>
            </a:lvl2pPr>
            <a:lvl3pPr marL="1103313" indent="-220663" eaLnBrk="0" hangingPunct="0">
              <a:spcBef>
                <a:spcPct val="30000"/>
              </a:spcBef>
              <a:defRPr sz="1200">
                <a:solidFill>
                  <a:schemeClr val="tx1"/>
                </a:solidFill>
                <a:latin typeface="Times New Roman" pitchFamily="18" charset="0"/>
              </a:defRPr>
            </a:lvl3pPr>
            <a:lvl4pPr marL="1544638" indent="-220663" eaLnBrk="0" hangingPunct="0">
              <a:spcBef>
                <a:spcPct val="30000"/>
              </a:spcBef>
              <a:defRPr sz="1200">
                <a:solidFill>
                  <a:schemeClr val="tx1"/>
                </a:solidFill>
                <a:latin typeface="Times New Roman" pitchFamily="18" charset="0"/>
              </a:defRPr>
            </a:lvl4pPr>
            <a:lvl5pPr marL="1985963" indent="-220663" eaLnBrk="0" hangingPunct="0">
              <a:spcBef>
                <a:spcPct val="30000"/>
              </a:spcBef>
              <a:defRPr sz="1200">
                <a:solidFill>
                  <a:schemeClr val="tx1"/>
                </a:solidFill>
                <a:latin typeface="Times New Roman" pitchFamily="18" charset="0"/>
              </a:defRPr>
            </a:lvl5pPr>
            <a:lvl6pPr marL="2443163" indent="-220663" eaLnBrk="0" fontAlgn="base" hangingPunct="0">
              <a:spcBef>
                <a:spcPct val="30000"/>
              </a:spcBef>
              <a:spcAft>
                <a:spcPct val="0"/>
              </a:spcAft>
              <a:defRPr sz="1200">
                <a:solidFill>
                  <a:schemeClr val="tx1"/>
                </a:solidFill>
                <a:latin typeface="Times New Roman" pitchFamily="18" charset="0"/>
              </a:defRPr>
            </a:lvl6pPr>
            <a:lvl7pPr marL="2900363" indent="-220663" eaLnBrk="0" fontAlgn="base" hangingPunct="0">
              <a:spcBef>
                <a:spcPct val="30000"/>
              </a:spcBef>
              <a:spcAft>
                <a:spcPct val="0"/>
              </a:spcAft>
              <a:defRPr sz="1200">
                <a:solidFill>
                  <a:schemeClr val="tx1"/>
                </a:solidFill>
                <a:latin typeface="Times New Roman" pitchFamily="18" charset="0"/>
              </a:defRPr>
            </a:lvl7pPr>
            <a:lvl8pPr marL="3357563" indent="-220663" eaLnBrk="0" fontAlgn="base" hangingPunct="0">
              <a:spcBef>
                <a:spcPct val="30000"/>
              </a:spcBef>
              <a:spcAft>
                <a:spcPct val="0"/>
              </a:spcAft>
              <a:defRPr sz="1200">
                <a:solidFill>
                  <a:schemeClr val="tx1"/>
                </a:solidFill>
                <a:latin typeface="Times New Roman" pitchFamily="18" charset="0"/>
              </a:defRPr>
            </a:lvl8pPr>
            <a:lvl9pPr marL="3814763" indent="-2206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737F43A-7BBD-4DCD-991E-BDAA0A4F1EBD}" type="slidenum">
              <a:rPr lang="en-US" altLang="en-US" smtClean="0"/>
              <a:pPr eaLnBrk="1" hangingPunct="1">
                <a:spcBef>
                  <a:spcPct val="0"/>
                </a:spcBef>
              </a:pPr>
              <a:t>3</a:t>
            </a:fld>
            <a:endParaRPr lang="en-US" altLang="en-US"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5963" indent="-274638" eaLnBrk="0" hangingPunct="0">
              <a:spcBef>
                <a:spcPct val="30000"/>
              </a:spcBef>
              <a:defRPr sz="1200">
                <a:solidFill>
                  <a:schemeClr val="tx1"/>
                </a:solidFill>
                <a:latin typeface="Times New Roman" pitchFamily="18" charset="0"/>
              </a:defRPr>
            </a:lvl2pPr>
            <a:lvl3pPr marL="1103313" indent="-220663" eaLnBrk="0" hangingPunct="0">
              <a:spcBef>
                <a:spcPct val="30000"/>
              </a:spcBef>
              <a:defRPr sz="1200">
                <a:solidFill>
                  <a:schemeClr val="tx1"/>
                </a:solidFill>
                <a:latin typeface="Times New Roman" pitchFamily="18" charset="0"/>
              </a:defRPr>
            </a:lvl3pPr>
            <a:lvl4pPr marL="1544638" indent="-220663" eaLnBrk="0" hangingPunct="0">
              <a:spcBef>
                <a:spcPct val="30000"/>
              </a:spcBef>
              <a:defRPr sz="1200">
                <a:solidFill>
                  <a:schemeClr val="tx1"/>
                </a:solidFill>
                <a:latin typeface="Times New Roman" pitchFamily="18" charset="0"/>
              </a:defRPr>
            </a:lvl4pPr>
            <a:lvl5pPr marL="1985963" indent="-220663" eaLnBrk="0" hangingPunct="0">
              <a:spcBef>
                <a:spcPct val="30000"/>
              </a:spcBef>
              <a:defRPr sz="1200">
                <a:solidFill>
                  <a:schemeClr val="tx1"/>
                </a:solidFill>
                <a:latin typeface="Times New Roman" pitchFamily="18" charset="0"/>
              </a:defRPr>
            </a:lvl5pPr>
            <a:lvl6pPr marL="2443163" indent="-220663" eaLnBrk="0" fontAlgn="base" hangingPunct="0">
              <a:spcBef>
                <a:spcPct val="30000"/>
              </a:spcBef>
              <a:spcAft>
                <a:spcPct val="0"/>
              </a:spcAft>
              <a:defRPr sz="1200">
                <a:solidFill>
                  <a:schemeClr val="tx1"/>
                </a:solidFill>
                <a:latin typeface="Times New Roman" pitchFamily="18" charset="0"/>
              </a:defRPr>
            </a:lvl6pPr>
            <a:lvl7pPr marL="2900363" indent="-220663" eaLnBrk="0" fontAlgn="base" hangingPunct="0">
              <a:spcBef>
                <a:spcPct val="30000"/>
              </a:spcBef>
              <a:spcAft>
                <a:spcPct val="0"/>
              </a:spcAft>
              <a:defRPr sz="1200">
                <a:solidFill>
                  <a:schemeClr val="tx1"/>
                </a:solidFill>
                <a:latin typeface="Times New Roman" pitchFamily="18" charset="0"/>
              </a:defRPr>
            </a:lvl7pPr>
            <a:lvl8pPr marL="3357563" indent="-220663" eaLnBrk="0" fontAlgn="base" hangingPunct="0">
              <a:spcBef>
                <a:spcPct val="30000"/>
              </a:spcBef>
              <a:spcAft>
                <a:spcPct val="0"/>
              </a:spcAft>
              <a:defRPr sz="1200">
                <a:solidFill>
                  <a:schemeClr val="tx1"/>
                </a:solidFill>
                <a:latin typeface="Times New Roman" pitchFamily="18" charset="0"/>
              </a:defRPr>
            </a:lvl8pPr>
            <a:lvl9pPr marL="3814763" indent="-2206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26DD3BA-692D-4700-BB07-5E167619D803}" type="slidenum">
              <a:rPr lang="en-US" altLang="en-US" smtClean="0"/>
              <a:pPr eaLnBrk="1" hangingPunct="1">
                <a:spcBef>
                  <a:spcPct val="0"/>
                </a:spcBef>
              </a:pPr>
              <a:t>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575 h 4320"/>
                <a:gd name="T2" fmla="*/ 1737 w 1737"/>
                <a:gd name="T3" fmla="*/ 4587 h 4320"/>
                <a:gd name="T4" fmla="*/ 524 w 1737"/>
                <a:gd name="T5" fmla="*/ 0 h 4320"/>
                <a:gd name="T6" fmla="*/ 0 w 1737"/>
                <a:gd name="T7" fmla="*/ 7 h 4320"/>
                <a:gd name="T8" fmla="*/ 494 w 1737"/>
                <a:gd name="T9" fmla="*/ 457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Freeform 4"/>
            <p:cNvSpPr>
              <a:spLocks/>
            </p:cNvSpPr>
            <p:nvPr/>
          </p:nvSpPr>
          <p:spPr bwMode="hidden">
            <a:xfrm>
              <a:off x="0" y="-7"/>
              <a:ext cx="1737" cy="4329"/>
            </a:xfrm>
            <a:custGeom>
              <a:avLst/>
              <a:gdLst>
                <a:gd name="T0" fmla="*/ 494 w 1737"/>
                <a:gd name="T1" fmla="*/ 4489 h 4320"/>
                <a:gd name="T2" fmla="*/ 1737 w 1737"/>
                <a:gd name="T3" fmla="*/ 4500 h 4320"/>
                <a:gd name="T4" fmla="*/ 524 w 1737"/>
                <a:gd name="T5" fmla="*/ 0 h 4320"/>
                <a:gd name="T6" fmla="*/ 0 w 1737"/>
                <a:gd name="T7" fmla="*/ 7 h 4320"/>
                <a:gd name="T8" fmla="*/ 494 w 1737"/>
                <a:gd name="T9" fmla="*/ 448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Freeform 5"/>
            <p:cNvSpPr>
              <a:spLocks/>
            </p:cNvSpPr>
            <p:nvPr/>
          </p:nvSpPr>
          <p:spPr bwMode="hidden">
            <a:xfrm>
              <a:off x="3744" y="-4"/>
              <a:ext cx="1739" cy="4330"/>
            </a:xfrm>
            <a:custGeom>
              <a:avLst/>
              <a:gdLst>
                <a:gd name="T0" fmla="*/ 494 w 1739"/>
                <a:gd name="T1" fmla="*/ 2926 h 4420"/>
                <a:gd name="T2" fmla="*/ 1739 w 1739"/>
                <a:gd name="T3" fmla="*/ 2930 h 4420"/>
                <a:gd name="T4" fmla="*/ 524 w 1739"/>
                <a:gd name="T5" fmla="*/ 0 h 4420"/>
                <a:gd name="T6" fmla="*/ 0 w 1739"/>
                <a:gd name="T7" fmla="*/ 7 h 4420"/>
                <a:gd name="T8" fmla="*/ 494 w 1739"/>
                <a:gd name="T9" fmla="*/ 2926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066 h 4338"/>
                <a:gd name="T4" fmla="*/ 2080 w 2080"/>
                <a:gd name="T5" fmla="*/ 4066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sp>
          <p:nvSpPr>
            <p:cNvPr id="17" name="Freeform 15"/>
            <p:cNvSpPr>
              <a:spLocks/>
            </p:cNvSpPr>
            <p:nvPr/>
          </p:nvSpPr>
          <p:spPr bwMode="invGray">
            <a:xfrm>
              <a:off x="1632" y="2487"/>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Freeform 16"/>
            <p:cNvSpPr>
              <a:spLocks/>
            </p:cNvSpPr>
            <p:nvPr/>
          </p:nvSpPr>
          <p:spPr bwMode="invGray">
            <a:xfrm>
              <a:off x="0" y="2487"/>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Freeform 17"/>
            <p:cNvSpPr>
              <a:spLocks/>
            </p:cNvSpPr>
            <p:nvPr/>
          </p:nvSpPr>
          <p:spPr bwMode="invGray">
            <a:xfrm>
              <a:off x="3744" y="2487"/>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Freeform 18"/>
            <p:cNvSpPr>
              <a:spLocks/>
            </p:cNvSpPr>
            <p:nvPr/>
          </p:nvSpPr>
          <p:spPr bwMode="invGray">
            <a:xfrm>
              <a:off x="1920" y="2487"/>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pic>
          <p:nvPicPr>
            <p:cNvPr id="34" name="Picture 32" descr="D:\FRONTPAGE THEMES\BLITZ\BTZBUL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17"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smtClean="0"/>
              <a:t>Click to edit Master title style</a:t>
            </a:r>
          </a:p>
        </p:txBody>
      </p:sp>
      <p:sp>
        <p:nvSpPr>
          <p:cNvPr id="1641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smtClean="0"/>
              <a:t>Click to edit Master subtitle style</a:t>
            </a:r>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US"/>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pPr>
              <a:defRPr/>
            </a:pPr>
            <a:fld id="{9E4769B1-AE34-40B9-BB3D-2E3313F037A8}" type="slidenum">
              <a:rPr lang="en-US"/>
              <a:pPr>
                <a:defRPr/>
              </a:pPr>
              <a:t>‹#›</a:t>
            </a:fld>
            <a:endParaRPr lang="en-US"/>
          </a:p>
        </p:txBody>
      </p:sp>
    </p:spTree>
    <p:extLst>
      <p:ext uri="{BB962C8B-B14F-4D97-AF65-F5344CB8AC3E}">
        <p14:creationId xmlns:p14="http://schemas.microsoft.com/office/powerpoint/2010/main" val="287144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2ADDCBDF-DF42-4B67-9EBD-E9B8BF2B7608}" type="slidenum">
              <a:rPr lang="en-US"/>
              <a:pPr>
                <a:defRPr/>
              </a:pPr>
              <a:t>‹#›</a:t>
            </a:fld>
            <a:endParaRPr lang="en-US"/>
          </a:p>
        </p:txBody>
      </p:sp>
    </p:spTree>
    <p:extLst>
      <p:ext uri="{BB962C8B-B14F-4D97-AF65-F5344CB8AC3E}">
        <p14:creationId xmlns:p14="http://schemas.microsoft.com/office/powerpoint/2010/main" val="312725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201D7BE1-5245-4D20-9513-93AFF7DC0612}" type="slidenum">
              <a:rPr lang="en-US"/>
              <a:pPr>
                <a:defRPr/>
              </a:pPr>
              <a:t>‹#›</a:t>
            </a:fld>
            <a:endParaRPr lang="en-US"/>
          </a:p>
        </p:txBody>
      </p:sp>
    </p:spTree>
    <p:extLst>
      <p:ext uri="{BB962C8B-B14F-4D97-AF65-F5344CB8AC3E}">
        <p14:creationId xmlns:p14="http://schemas.microsoft.com/office/powerpoint/2010/main" val="4231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375E3C93-D566-4DC8-B3DE-B68DC3875C22}" type="slidenum">
              <a:rPr lang="en-US"/>
              <a:pPr>
                <a:defRPr/>
              </a:pPr>
              <a:t>‹#›</a:t>
            </a:fld>
            <a:endParaRPr lang="en-US"/>
          </a:p>
        </p:txBody>
      </p:sp>
    </p:spTree>
    <p:extLst>
      <p:ext uri="{BB962C8B-B14F-4D97-AF65-F5344CB8AC3E}">
        <p14:creationId xmlns:p14="http://schemas.microsoft.com/office/powerpoint/2010/main" val="56805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6AAC6485-70B4-4C8E-9E2C-EC4A1A9FE691}" type="slidenum">
              <a:rPr lang="en-US"/>
              <a:pPr>
                <a:defRPr/>
              </a:pPr>
              <a:t>‹#›</a:t>
            </a:fld>
            <a:endParaRPr lang="en-US"/>
          </a:p>
        </p:txBody>
      </p:sp>
    </p:spTree>
    <p:extLst>
      <p:ext uri="{BB962C8B-B14F-4D97-AF65-F5344CB8AC3E}">
        <p14:creationId xmlns:p14="http://schemas.microsoft.com/office/powerpoint/2010/main" val="42137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14850D17-FDA3-4323-BD40-517CD1BD8611}" type="slidenum">
              <a:rPr lang="en-US"/>
              <a:pPr>
                <a:defRPr/>
              </a:pPr>
              <a:t>‹#›</a:t>
            </a:fld>
            <a:endParaRPr lang="en-US"/>
          </a:p>
        </p:txBody>
      </p:sp>
    </p:spTree>
    <p:extLst>
      <p:ext uri="{BB962C8B-B14F-4D97-AF65-F5344CB8AC3E}">
        <p14:creationId xmlns:p14="http://schemas.microsoft.com/office/powerpoint/2010/main" val="170480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3"/>
          <p:cNvSpPr>
            <a:spLocks noGrp="1" noChangeArrowheads="1"/>
          </p:cNvSpPr>
          <p:nvPr>
            <p:ph type="ftr" sz="quarter" idx="11"/>
          </p:nvPr>
        </p:nvSpPr>
        <p:spPr>
          <a:ln/>
        </p:spPr>
        <p:txBody>
          <a:bodyPr/>
          <a:lstStyle>
            <a:lvl1pPr>
              <a:defRPr/>
            </a:lvl1pPr>
          </a:lstStyle>
          <a:p>
            <a:pPr>
              <a:defRPr/>
            </a:pPr>
            <a:endParaRPr lang="en-US"/>
          </a:p>
        </p:txBody>
      </p:sp>
      <p:sp>
        <p:nvSpPr>
          <p:cNvPr id="9" name="Rectangle 34"/>
          <p:cNvSpPr>
            <a:spLocks noGrp="1" noChangeArrowheads="1"/>
          </p:cNvSpPr>
          <p:nvPr>
            <p:ph type="sldNum" sz="quarter" idx="12"/>
          </p:nvPr>
        </p:nvSpPr>
        <p:spPr>
          <a:ln/>
        </p:spPr>
        <p:txBody>
          <a:bodyPr/>
          <a:lstStyle>
            <a:lvl1pPr>
              <a:defRPr/>
            </a:lvl1pPr>
          </a:lstStyle>
          <a:p>
            <a:pPr>
              <a:defRPr/>
            </a:pPr>
            <a:fld id="{FCCF6E74-539F-404C-A339-7BB6FE2292D5}" type="slidenum">
              <a:rPr lang="en-US"/>
              <a:pPr>
                <a:defRPr/>
              </a:pPr>
              <a:t>‹#›</a:t>
            </a:fld>
            <a:endParaRPr lang="en-US"/>
          </a:p>
        </p:txBody>
      </p:sp>
    </p:spTree>
    <p:extLst>
      <p:ext uri="{BB962C8B-B14F-4D97-AF65-F5344CB8AC3E}">
        <p14:creationId xmlns:p14="http://schemas.microsoft.com/office/powerpoint/2010/main" val="2727004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endParaRPr lang="en-US"/>
          </a:p>
        </p:txBody>
      </p:sp>
      <p:sp>
        <p:nvSpPr>
          <p:cNvPr id="4" name="Rectangle 33"/>
          <p:cNvSpPr>
            <a:spLocks noGrp="1" noChangeArrowheads="1"/>
          </p:cNvSpPr>
          <p:nvPr>
            <p:ph type="ftr" sz="quarter" idx="11"/>
          </p:nvPr>
        </p:nvSpPr>
        <p:spPr>
          <a:ln/>
        </p:spPr>
        <p:txBody>
          <a:bodyPr/>
          <a:lstStyle>
            <a:lvl1pPr>
              <a:defRPr/>
            </a:lvl1pPr>
          </a:lstStyle>
          <a:p>
            <a:pPr>
              <a:defRPr/>
            </a:pPr>
            <a:endParaRPr lang="en-US"/>
          </a:p>
        </p:txBody>
      </p:sp>
      <p:sp>
        <p:nvSpPr>
          <p:cNvPr id="5" name="Rectangle 34"/>
          <p:cNvSpPr>
            <a:spLocks noGrp="1" noChangeArrowheads="1"/>
          </p:cNvSpPr>
          <p:nvPr>
            <p:ph type="sldNum" sz="quarter" idx="12"/>
          </p:nvPr>
        </p:nvSpPr>
        <p:spPr>
          <a:ln/>
        </p:spPr>
        <p:txBody>
          <a:bodyPr/>
          <a:lstStyle>
            <a:lvl1pPr>
              <a:defRPr/>
            </a:lvl1pPr>
          </a:lstStyle>
          <a:p>
            <a:pPr>
              <a:defRPr/>
            </a:pPr>
            <a:fld id="{C03DC8D7-F01C-4DE3-A5FC-C8D56EEBA885}" type="slidenum">
              <a:rPr lang="en-US"/>
              <a:pPr>
                <a:defRPr/>
              </a:pPr>
              <a:t>‹#›</a:t>
            </a:fld>
            <a:endParaRPr lang="en-US"/>
          </a:p>
        </p:txBody>
      </p:sp>
    </p:spTree>
    <p:extLst>
      <p:ext uri="{BB962C8B-B14F-4D97-AF65-F5344CB8AC3E}">
        <p14:creationId xmlns:p14="http://schemas.microsoft.com/office/powerpoint/2010/main" val="209126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p>
        </p:txBody>
      </p:sp>
      <p:sp>
        <p:nvSpPr>
          <p:cNvPr id="3" name="Rectangle 33"/>
          <p:cNvSpPr>
            <a:spLocks noGrp="1" noChangeArrowheads="1"/>
          </p:cNvSpPr>
          <p:nvPr>
            <p:ph type="ftr" sz="quarter" idx="11"/>
          </p:nvPr>
        </p:nvSpPr>
        <p:spPr>
          <a:ln/>
        </p:spPr>
        <p:txBody>
          <a:bodyPr/>
          <a:lstStyle>
            <a:lvl1pPr>
              <a:defRPr/>
            </a:lvl1pPr>
          </a:lstStyle>
          <a:p>
            <a:pPr>
              <a:defRPr/>
            </a:pPr>
            <a:endParaRPr lang="en-US"/>
          </a:p>
        </p:txBody>
      </p:sp>
      <p:sp>
        <p:nvSpPr>
          <p:cNvPr id="4" name="Rectangle 34"/>
          <p:cNvSpPr>
            <a:spLocks noGrp="1" noChangeArrowheads="1"/>
          </p:cNvSpPr>
          <p:nvPr>
            <p:ph type="sldNum" sz="quarter" idx="12"/>
          </p:nvPr>
        </p:nvSpPr>
        <p:spPr>
          <a:ln/>
        </p:spPr>
        <p:txBody>
          <a:bodyPr/>
          <a:lstStyle>
            <a:lvl1pPr>
              <a:defRPr/>
            </a:lvl1pPr>
          </a:lstStyle>
          <a:p>
            <a:pPr>
              <a:defRPr/>
            </a:pPr>
            <a:fld id="{93688CFD-3FA5-489F-9534-411EBB17C79A}" type="slidenum">
              <a:rPr lang="en-US"/>
              <a:pPr>
                <a:defRPr/>
              </a:pPr>
              <a:t>‹#›</a:t>
            </a:fld>
            <a:endParaRPr lang="en-US"/>
          </a:p>
        </p:txBody>
      </p:sp>
    </p:spTree>
    <p:extLst>
      <p:ext uri="{BB962C8B-B14F-4D97-AF65-F5344CB8AC3E}">
        <p14:creationId xmlns:p14="http://schemas.microsoft.com/office/powerpoint/2010/main" val="382973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148E5C1C-1343-49C9-965E-83CEED0DB552}" type="slidenum">
              <a:rPr lang="en-US"/>
              <a:pPr>
                <a:defRPr/>
              </a:pPr>
              <a:t>‹#›</a:t>
            </a:fld>
            <a:endParaRPr lang="en-US"/>
          </a:p>
        </p:txBody>
      </p:sp>
    </p:spTree>
    <p:extLst>
      <p:ext uri="{BB962C8B-B14F-4D97-AF65-F5344CB8AC3E}">
        <p14:creationId xmlns:p14="http://schemas.microsoft.com/office/powerpoint/2010/main" val="238084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6FC8A563-2E2B-47C0-BBD5-6060AA375C88}" type="slidenum">
              <a:rPr lang="en-US"/>
              <a:pPr>
                <a:defRPr/>
              </a:pPr>
              <a:t>‹#›</a:t>
            </a:fld>
            <a:endParaRPr lang="en-US"/>
          </a:p>
        </p:txBody>
      </p:sp>
    </p:spTree>
    <p:extLst>
      <p:ext uri="{BB962C8B-B14F-4D97-AF65-F5344CB8AC3E}">
        <p14:creationId xmlns:p14="http://schemas.microsoft.com/office/powerpoint/2010/main" val="414190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575 h 4320"/>
                <a:gd name="T2" fmla="*/ 1737 w 1737"/>
                <a:gd name="T3" fmla="*/ 4587 h 4320"/>
                <a:gd name="T4" fmla="*/ 524 w 1737"/>
                <a:gd name="T5" fmla="*/ 0 h 4320"/>
                <a:gd name="T6" fmla="*/ 0 w 1737"/>
                <a:gd name="T7" fmla="*/ 7 h 4320"/>
                <a:gd name="T8" fmla="*/ 494 w 1737"/>
                <a:gd name="T9" fmla="*/ 457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Freeform 4"/>
            <p:cNvSpPr>
              <a:spLocks/>
            </p:cNvSpPr>
            <p:nvPr/>
          </p:nvSpPr>
          <p:spPr bwMode="hidden">
            <a:xfrm>
              <a:off x="0" y="-7"/>
              <a:ext cx="1737" cy="4329"/>
            </a:xfrm>
            <a:custGeom>
              <a:avLst/>
              <a:gdLst>
                <a:gd name="T0" fmla="*/ 494 w 1737"/>
                <a:gd name="T1" fmla="*/ 4489 h 4320"/>
                <a:gd name="T2" fmla="*/ 1737 w 1737"/>
                <a:gd name="T3" fmla="*/ 4500 h 4320"/>
                <a:gd name="T4" fmla="*/ 524 w 1737"/>
                <a:gd name="T5" fmla="*/ 0 h 4320"/>
                <a:gd name="T6" fmla="*/ 0 w 1737"/>
                <a:gd name="T7" fmla="*/ 7 h 4320"/>
                <a:gd name="T8" fmla="*/ 494 w 1737"/>
                <a:gd name="T9" fmla="*/ 448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Freeform 5"/>
            <p:cNvSpPr>
              <a:spLocks/>
            </p:cNvSpPr>
            <p:nvPr/>
          </p:nvSpPr>
          <p:spPr bwMode="hidden">
            <a:xfrm>
              <a:off x="3744" y="-4"/>
              <a:ext cx="1739" cy="4330"/>
            </a:xfrm>
            <a:custGeom>
              <a:avLst/>
              <a:gdLst>
                <a:gd name="T0" fmla="*/ 494 w 1739"/>
                <a:gd name="T1" fmla="*/ 2926 h 4420"/>
                <a:gd name="T2" fmla="*/ 1739 w 1739"/>
                <a:gd name="T3" fmla="*/ 2930 h 4420"/>
                <a:gd name="T4" fmla="*/ 524 w 1739"/>
                <a:gd name="T5" fmla="*/ 0 h 4420"/>
                <a:gd name="T6" fmla="*/ 0 w 1739"/>
                <a:gd name="T7" fmla="*/ 7 h 4420"/>
                <a:gd name="T8" fmla="*/ 494 w 1739"/>
                <a:gd name="T9" fmla="*/ 2926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066 h 4338"/>
                <a:gd name="T4" fmla="*/ 2080 w 2080"/>
                <a:gd name="T5" fmla="*/ 4066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6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6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sp>
          <p:nvSpPr>
            <p:cNvPr id="1044"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sp>
          <p:nvSpPr>
            <p:cNvPr id="1538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9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US"/>
          </a:p>
        </p:txBody>
      </p:sp>
      <p:sp>
        <p:nvSpPr>
          <p:cNvPr id="1539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1539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3052B1D9-C83A-4BD7-AEB4-D9465FDEA56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12"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173163"/>
            <a:ext cx="7772400" cy="830262"/>
          </a:xfrm>
        </p:spPr>
        <p:txBody>
          <a:bodyPr/>
          <a:lstStyle/>
          <a:p>
            <a:pPr eaLnBrk="1" hangingPunct="1"/>
            <a:r>
              <a:rPr lang="en-US" altLang="en-US" sz="4800" b="1" smtClean="0">
                <a:latin typeface="Times New Roman" pitchFamily="18" charset="0"/>
              </a:rPr>
              <a:t>Systematic Theology 1 </a:t>
            </a:r>
            <a:r>
              <a:rPr lang="en-US" altLang="en-US" sz="2800" b="1" smtClean="0">
                <a:latin typeface="Times New Roman" pitchFamily="18" charset="0"/>
              </a:rPr>
              <a:t>(TH3)</a:t>
            </a:r>
            <a:endParaRPr lang="en-US" altLang="en-US" sz="4800" smtClean="0">
              <a:cs typeface="Times New Roman" pitchFamily="18" charset="0"/>
            </a:endParaRPr>
          </a:p>
        </p:txBody>
      </p:sp>
      <p:sp>
        <p:nvSpPr>
          <p:cNvPr id="3075" name="Rectangle 3"/>
          <p:cNvSpPr>
            <a:spLocks noGrp="1" noChangeArrowheads="1"/>
          </p:cNvSpPr>
          <p:nvPr>
            <p:ph idx="1"/>
          </p:nvPr>
        </p:nvSpPr>
        <p:spPr>
          <a:xfrm>
            <a:off x="1752600" y="4038600"/>
            <a:ext cx="6400800" cy="2057400"/>
          </a:xfrm>
        </p:spPr>
        <p:txBody>
          <a:bodyPr/>
          <a:lstStyle/>
          <a:p>
            <a:pPr algn="ctr" eaLnBrk="1" hangingPunct="1">
              <a:buFontTx/>
              <a:buNone/>
            </a:pPr>
            <a:endParaRPr lang="en-US" altLang="en-US" sz="2800" smtClean="0">
              <a:cs typeface="Times New Roman" pitchFamily="18" charset="0"/>
            </a:endParaRPr>
          </a:p>
          <a:p>
            <a:pPr algn="ctr" eaLnBrk="1" hangingPunct="1">
              <a:buFontTx/>
              <a:buNone/>
            </a:pPr>
            <a:r>
              <a:rPr lang="en-US" altLang="en-US" sz="2800" smtClean="0">
                <a:cs typeface="Times New Roman" pitchFamily="18" charset="0"/>
              </a:rPr>
              <a:t>Ross Arnold, Winter 2014</a:t>
            </a:r>
          </a:p>
          <a:p>
            <a:pPr algn="ctr" eaLnBrk="1" hangingPunct="1">
              <a:buFontTx/>
              <a:buNone/>
            </a:pPr>
            <a:r>
              <a:rPr lang="en-US" altLang="en-US" sz="2800" smtClean="0">
                <a:cs typeface="Times New Roman" pitchFamily="18" charset="0"/>
              </a:rPr>
              <a:t>Lakeside institute of Theology</a:t>
            </a:r>
          </a:p>
        </p:txBody>
      </p:sp>
      <p:sp>
        <p:nvSpPr>
          <p:cNvPr id="2" name="TextBox 1"/>
          <p:cNvSpPr txBox="1"/>
          <p:nvPr/>
        </p:nvSpPr>
        <p:spPr>
          <a:xfrm>
            <a:off x="239713" y="2438400"/>
            <a:ext cx="8839200" cy="1138238"/>
          </a:xfrm>
          <a:prstGeom prst="rect">
            <a:avLst/>
          </a:prstGeom>
          <a:noFill/>
        </p:spPr>
        <p:txBody>
          <a:bodyPr>
            <a:spAutoFit/>
          </a:bodyPr>
          <a:lstStyle/>
          <a:p>
            <a:pPr algn="ctr">
              <a:defRPr/>
            </a:pPr>
            <a:r>
              <a:rPr lang="en-US" altLang="en-US" sz="4000" dirty="0">
                <a:latin typeface="+mn-lt"/>
                <a:cs typeface="Times New Roman" pitchFamily="18" charset="0"/>
              </a:rPr>
              <a:t>Doctrines of </a:t>
            </a:r>
            <a:r>
              <a:rPr lang="en-US" altLang="en-US" sz="4000" dirty="0">
                <a:latin typeface="+mn-lt"/>
                <a:cs typeface="Times New Roman" pitchFamily="18" charset="0"/>
              </a:rPr>
              <a:t>Christ</a:t>
            </a:r>
            <a:endParaRPr lang="en-US" altLang="en-US" sz="4000" dirty="0">
              <a:latin typeface="+mn-lt"/>
              <a:cs typeface="Times New Roman" pitchFamily="18" charset="0"/>
            </a:endParaRPr>
          </a:p>
          <a:p>
            <a:pPr algn="ctr">
              <a:defRPr/>
            </a:pPr>
            <a:r>
              <a:rPr lang="en-US" sz="2800" dirty="0">
                <a:latin typeface="+mn-lt"/>
              </a:rPr>
              <a:t>February </a:t>
            </a:r>
            <a:r>
              <a:rPr lang="en-US" sz="2800" dirty="0">
                <a:latin typeface="+mn-lt"/>
              </a:rPr>
              <a:t>28, </a:t>
            </a:r>
            <a:r>
              <a:rPr lang="en-US" sz="2800" dirty="0">
                <a:latin typeface="+mn-lt"/>
              </a:rPr>
              <a:t>2014</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4763"/>
            <a:ext cx="7772400" cy="584201"/>
          </a:xfrm>
        </p:spPr>
        <p:txBody>
          <a:bodyPr/>
          <a:lstStyle/>
          <a:p>
            <a:r>
              <a:rPr lang="en-US" altLang="en-US" sz="3200" smtClean="0"/>
              <a:t>Divinity and Humanity in Jesus</a:t>
            </a:r>
          </a:p>
        </p:txBody>
      </p:sp>
      <p:sp>
        <p:nvSpPr>
          <p:cNvPr id="7171" name="Content Placeholder 2"/>
          <p:cNvSpPr>
            <a:spLocks noGrp="1"/>
          </p:cNvSpPr>
          <p:nvPr>
            <p:ph idx="1"/>
          </p:nvPr>
        </p:nvSpPr>
        <p:spPr>
          <a:xfrm>
            <a:off x="228600" y="533400"/>
            <a:ext cx="8915400" cy="6019800"/>
          </a:xfrm>
        </p:spPr>
        <p:txBody>
          <a:bodyPr/>
          <a:lstStyle/>
          <a:p>
            <a:pPr>
              <a:buFont typeface="Wingdings" pitchFamily="2" charset="2"/>
              <a:buChar char="Ø"/>
              <a:defRPr/>
            </a:pPr>
            <a:r>
              <a:rPr lang="en-US" altLang="en-US" b="1" dirty="0" smtClean="0"/>
              <a:t>Jesus experienced REAL temptation, and he could have chosen to sin </a:t>
            </a:r>
            <a:r>
              <a:rPr lang="en-US" altLang="en-US" sz="2800" dirty="0" smtClean="0"/>
              <a:t>(contra </a:t>
            </a:r>
            <a:r>
              <a:rPr lang="en-US" altLang="en-US" sz="2800" dirty="0" err="1" smtClean="0"/>
              <a:t>Grudem</a:t>
            </a:r>
            <a:r>
              <a:rPr lang="en-US" altLang="en-US" sz="2800" dirty="0" smtClean="0"/>
              <a:t>).</a:t>
            </a:r>
          </a:p>
          <a:p>
            <a:pPr>
              <a:buFont typeface="Wingdings" pitchFamily="2" charset="2"/>
              <a:buChar char="Ø"/>
              <a:defRPr/>
            </a:pPr>
            <a:endParaRPr lang="en-US" altLang="en-US" sz="400" dirty="0" smtClean="0"/>
          </a:p>
          <a:p>
            <a:pPr marL="0" indent="0">
              <a:buFontTx/>
              <a:buNone/>
              <a:defRPr/>
            </a:pPr>
            <a:r>
              <a:rPr lang="en-US" altLang="en-US" sz="2800" u="sng" dirty="0" smtClean="0"/>
              <a:t>Temptation</a:t>
            </a:r>
            <a:r>
              <a:rPr lang="en-US" altLang="en-US" sz="2800" dirty="0" smtClean="0"/>
              <a:t>:  </a:t>
            </a:r>
            <a:r>
              <a:rPr lang="en-US" sz="2800" dirty="0" smtClean="0"/>
              <a:t>an enticement or allurement </a:t>
            </a:r>
            <a:r>
              <a:rPr lang="en-US" sz="2800" i="1" u="sng" dirty="0" smtClean="0"/>
              <a:t>to do something</a:t>
            </a:r>
            <a:r>
              <a:rPr lang="en-US" sz="2800" dirty="0" smtClean="0"/>
              <a:t>, especially something morally wrong or unwise. </a:t>
            </a:r>
            <a:endParaRPr lang="en-US" altLang="en-US" sz="2800" dirty="0"/>
          </a:p>
          <a:p>
            <a:pPr>
              <a:spcBef>
                <a:spcPts val="0"/>
              </a:spcBef>
              <a:buFont typeface="Wingdings" pitchFamily="2" charset="2"/>
              <a:buChar char="Ø"/>
              <a:defRPr/>
            </a:pPr>
            <a:r>
              <a:rPr lang="en-US" altLang="en-US" sz="2400" dirty="0" smtClean="0"/>
              <a:t>No one can be tempted by something they cannot do – I am not tempted to become the Queen of England, or to flap my arms and fly to the moon.</a:t>
            </a:r>
          </a:p>
          <a:p>
            <a:pPr>
              <a:spcBef>
                <a:spcPts val="0"/>
              </a:spcBef>
              <a:buFont typeface="Wingdings" pitchFamily="2" charset="2"/>
              <a:buChar char="Ø"/>
              <a:defRPr/>
            </a:pPr>
            <a:r>
              <a:rPr lang="en-US" altLang="en-US" sz="2400" dirty="0" smtClean="0"/>
              <a:t>The Devil is no fool.  So when he tempted Jesus in the desert (Matt. 4:1-11) it had to be with the expectation that he might succeed in that temptation.</a:t>
            </a:r>
          </a:p>
          <a:p>
            <a:pPr>
              <a:spcBef>
                <a:spcPts val="0"/>
              </a:spcBef>
              <a:buFont typeface="Wingdings" pitchFamily="2" charset="2"/>
              <a:buChar char="Ø"/>
              <a:defRPr/>
            </a:pPr>
            <a:r>
              <a:rPr lang="en-US" altLang="en-US" sz="2400" dirty="0" err="1" smtClean="0"/>
              <a:t>Grudem</a:t>
            </a:r>
            <a:r>
              <a:rPr lang="en-US" altLang="en-US" sz="2400" dirty="0" smtClean="0"/>
              <a:t> argues that Jesus could not have sinned because it would have violated his divine nature, without recognizing that if the temptations were not REAL (i.e., Jesus </a:t>
            </a:r>
            <a:r>
              <a:rPr lang="en-US" altLang="en-US" sz="2400" i="1" dirty="0" smtClean="0"/>
              <a:t>could</a:t>
            </a:r>
            <a:r>
              <a:rPr lang="en-US" altLang="en-US" sz="2400" dirty="0" smtClean="0"/>
              <a:t> </a:t>
            </a:r>
            <a:r>
              <a:rPr lang="en-US" altLang="en-US" sz="2400" i="1" dirty="0" smtClean="0"/>
              <a:t>not</a:t>
            </a:r>
            <a:r>
              <a:rPr lang="en-US" altLang="en-US" sz="2400" dirty="0" smtClean="0"/>
              <a:t> fall to temptation), that would have violated Jesus’ human nature.</a:t>
            </a:r>
            <a:r>
              <a:rPr lang="en-US" altLang="en-US" sz="2800" dirty="0" smtClean="0"/>
              <a:t> </a:t>
            </a:r>
          </a:p>
          <a:p>
            <a:pPr>
              <a:buFont typeface="Wingdings" pitchFamily="2" charset="2"/>
              <a:buChar char="Ø"/>
              <a:defRPr/>
            </a:pPr>
            <a:endParaRPr lang="en-US" altLang="en-US" b="1" dirty="0"/>
          </a:p>
          <a:p>
            <a:pPr>
              <a:buFont typeface="Wingdings" pitchFamily="2" charset="2"/>
              <a:buChar char="Ø"/>
              <a:defRPr/>
            </a:pPr>
            <a:endParaRPr lang="en-US" altLang="en-US" b="1" dirty="0" smtClean="0"/>
          </a:p>
          <a:p>
            <a:pPr>
              <a:buFont typeface="Wingdings" pitchFamily="2" charset="2"/>
              <a:buChar char="Ø"/>
              <a:defRPr/>
            </a:pPr>
            <a:endParaRPr lang="en-US" altLang="en-US" b="1" dirty="0"/>
          </a:p>
          <a:p>
            <a:pPr marL="0" indent="0">
              <a:buFontTx/>
              <a:buNone/>
              <a:defRPr/>
            </a:pPr>
            <a:endParaRPr lang="en-US" alt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anim calcmode="lin" valueType="num">
                                      <p:cBhvr additive="base">
                                        <p:cTn id="7"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 calcmode="lin" valueType="num">
                                      <p:cBhvr additive="base">
                                        <p:cTn id="13"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anim calcmode="lin" valueType="num">
                                      <p:cBhvr additive="base">
                                        <p:cTn id="19"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76200"/>
            <a:ext cx="7772400" cy="457200"/>
          </a:xfrm>
        </p:spPr>
        <p:txBody>
          <a:bodyPr/>
          <a:lstStyle/>
          <a:p>
            <a:r>
              <a:rPr lang="en-US" altLang="en-US" sz="3200" smtClean="0"/>
              <a:t>Divinity and Humanity in Jesus</a:t>
            </a:r>
          </a:p>
        </p:txBody>
      </p:sp>
      <p:sp>
        <p:nvSpPr>
          <p:cNvPr id="7171" name="Content Placeholder 2"/>
          <p:cNvSpPr>
            <a:spLocks noGrp="1"/>
          </p:cNvSpPr>
          <p:nvPr>
            <p:ph idx="1"/>
          </p:nvPr>
        </p:nvSpPr>
        <p:spPr>
          <a:xfrm>
            <a:off x="228600" y="533400"/>
            <a:ext cx="8915400" cy="6324600"/>
          </a:xfrm>
        </p:spPr>
        <p:txBody>
          <a:bodyPr/>
          <a:lstStyle/>
          <a:p>
            <a:pPr>
              <a:buFont typeface="Wingdings" pitchFamily="2" charset="2"/>
              <a:buChar char="Ø"/>
              <a:defRPr/>
            </a:pPr>
            <a:r>
              <a:rPr lang="en-US" altLang="en-US" b="1" dirty="0" smtClean="0"/>
              <a:t>Jesus experienced REAL temptation, and he could have chosen to sin </a:t>
            </a:r>
            <a:r>
              <a:rPr lang="en-US" altLang="en-US" sz="2800" dirty="0" smtClean="0"/>
              <a:t>(contra </a:t>
            </a:r>
            <a:r>
              <a:rPr lang="en-US" altLang="en-US" sz="2800" dirty="0" err="1" smtClean="0"/>
              <a:t>Grudem</a:t>
            </a:r>
            <a:r>
              <a:rPr lang="en-US" altLang="en-US" sz="2800" dirty="0" smtClean="0"/>
              <a:t>).</a:t>
            </a:r>
          </a:p>
          <a:p>
            <a:pPr marL="0" indent="0">
              <a:buFontTx/>
              <a:buNone/>
              <a:defRPr/>
            </a:pPr>
            <a:r>
              <a:rPr lang="en-US" altLang="en-US" sz="2300" dirty="0" smtClean="0"/>
              <a:t>	Since the children have flesh and blood, he too shared in their humanity so that by his death he might break the power of him who holds the power of death—that is, the devil— </a:t>
            </a:r>
            <a:r>
              <a:rPr lang="en-US" altLang="en-US" sz="2300" baseline="30000" dirty="0" smtClean="0"/>
              <a:t>15 </a:t>
            </a:r>
            <a:r>
              <a:rPr lang="en-US" altLang="en-US" sz="2300" dirty="0" smtClean="0"/>
              <a:t>and free those who all their lives were held in slavery by their fear of death. </a:t>
            </a:r>
            <a:r>
              <a:rPr lang="en-US" altLang="en-US" sz="2300" baseline="30000" dirty="0" smtClean="0"/>
              <a:t>16 </a:t>
            </a:r>
            <a:r>
              <a:rPr lang="en-US" altLang="en-US" sz="2300" dirty="0" smtClean="0"/>
              <a:t>For surely it is not angels he helps, but Abraham’s descendants.  </a:t>
            </a:r>
            <a:r>
              <a:rPr lang="en-US" altLang="en-US" sz="2300" baseline="30000" dirty="0" smtClean="0"/>
              <a:t>17 </a:t>
            </a:r>
            <a:r>
              <a:rPr lang="en-US" altLang="en-US" sz="2300" i="1" dirty="0" smtClean="0">
                <a:solidFill>
                  <a:srgbClr val="FFFF00"/>
                </a:solidFill>
              </a:rPr>
              <a:t>For this reason he had to be made like them, </a:t>
            </a:r>
            <a:r>
              <a:rPr lang="en-US" altLang="en-US" sz="2300" i="1" u="sng" dirty="0" smtClean="0">
                <a:solidFill>
                  <a:srgbClr val="FFFF00"/>
                </a:solidFill>
              </a:rPr>
              <a:t>fully human in every way</a:t>
            </a:r>
            <a:r>
              <a:rPr lang="en-US" altLang="en-US" sz="2300" dirty="0" smtClean="0"/>
              <a:t>, in order that he might become a merciful and faithful high priest in service to God, and that he might make atonement for the sins of the people.  </a:t>
            </a:r>
            <a:r>
              <a:rPr lang="en-US" altLang="en-US" sz="2300" baseline="30000" dirty="0" smtClean="0"/>
              <a:t>18 </a:t>
            </a:r>
            <a:r>
              <a:rPr lang="en-US" altLang="en-US" sz="2300" dirty="0" smtClean="0"/>
              <a:t>Because he himself suffered when he was tempted, he is able to help those who are being tempted. 	Hebrews 2:14-18</a:t>
            </a:r>
          </a:p>
          <a:p>
            <a:pPr marL="0" indent="0">
              <a:buFontTx/>
              <a:buNone/>
              <a:defRPr/>
            </a:pPr>
            <a:endParaRPr lang="en-US" altLang="en-US" sz="1400" dirty="0" smtClean="0"/>
          </a:p>
          <a:p>
            <a:pPr marL="0" indent="0">
              <a:buFontTx/>
              <a:buNone/>
              <a:defRPr/>
            </a:pPr>
            <a:r>
              <a:rPr lang="en-US" altLang="en-US" sz="2300" dirty="0" smtClean="0"/>
              <a:t>	For we do not have a high priest who is unable to empathize with our weaknesses, but we have </a:t>
            </a:r>
            <a:r>
              <a:rPr lang="en-US" altLang="en-US" sz="2300" i="1" dirty="0" smtClean="0">
                <a:solidFill>
                  <a:srgbClr val="FFFF00"/>
                </a:solidFill>
              </a:rPr>
              <a:t>one who has been tempted in every way, </a:t>
            </a:r>
            <a:r>
              <a:rPr lang="en-US" altLang="en-US" sz="2300" i="1" u="sng" dirty="0" smtClean="0">
                <a:solidFill>
                  <a:srgbClr val="FFFF00"/>
                </a:solidFill>
              </a:rPr>
              <a:t>just as we are</a:t>
            </a:r>
            <a:r>
              <a:rPr lang="en-US" altLang="en-US" sz="2300" dirty="0" smtClean="0">
                <a:solidFill>
                  <a:srgbClr val="FFFF00"/>
                </a:solidFill>
              </a:rPr>
              <a:t> </a:t>
            </a:r>
            <a:r>
              <a:rPr lang="en-US" altLang="en-US" sz="2300" dirty="0" smtClean="0"/>
              <a:t>—yet he did not sin.       Hebrews 4:15-16</a:t>
            </a:r>
          </a:p>
          <a:p>
            <a:pPr>
              <a:buFont typeface="Wingdings" pitchFamily="2" charset="2"/>
              <a:buChar char="Ø"/>
              <a:defRPr/>
            </a:pPr>
            <a:endParaRPr lang="en-US" altLang="en-US" b="1" dirty="0" smtClean="0"/>
          </a:p>
          <a:p>
            <a:pPr>
              <a:buFont typeface="Wingdings" pitchFamily="2" charset="2"/>
              <a:buChar char="Ø"/>
              <a:defRPr/>
            </a:pPr>
            <a:endParaRPr lang="en-US" altLang="en-US" b="1" dirty="0" smtClean="0"/>
          </a:p>
          <a:p>
            <a:pPr>
              <a:buFont typeface="Wingdings" pitchFamily="2" charset="2"/>
              <a:buChar char="Ø"/>
              <a:defRPr/>
            </a:pPr>
            <a:endParaRPr lang="en-US" altLang="en-US" b="1" dirty="0"/>
          </a:p>
          <a:p>
            <a:pPr>
              <a:buFont typeface="Wingdings" pitchFamily="2" charset="2"/>
              <a:buChar char="Ø"/>
              <a:defRPr/>
            </a:pPr>
            <a:endParaRPr lang="en-US" altLang="en-US" b="1" dirty="0" smtClean="0"/>
          </a:p>
          <a:p>
            <a:pPr>
              <a:buFont typeface="Wingdings" pitchFamily="2" charset="2"/>
              <a:buChar char="Ø"/>
              <a:defRPr/>
            </a:pPr>
            <a:endParaRPr lang="en-US" altLang="en-US" b="1" dirty="0"/>
          </a:p>
          <a:p>
            <a:pPr marL="0" indent="0">
              <a:buFontTx/>
              <a:buNone/>
              <a:defRPr/>
            </a:pPr>
            <a:endParaRPr lang="en-US" alt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anim calcmode="lin" valueType="num">
                                      <p:cBhvr additive="base">
                                        <p:cTn id="13"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609600" y="76200"/>
            <a:ext cx="7772400" cy="584200"/>
          </a:xfrm>
        </p:spPr>
        <p:txBody>
          <a:bodyPr/>
          <a:lstStyle/>
          <a:p>
            <a:r>
              <a:rPr lang="en-US" altLang="en-US" sz="3200" smtClean="0"/>
              <a:t>Divinity and Humanity in Jesus</a:t>
            </a:r>
          </a:p>
        </p:txBody>
      </p:sp>
      <p:sp>
        <p:nvSpPr>
          <p:cNvPr id="7171" name="Content Placeholder 2"/>
          <p:cNvSpPr>
            <a:spLocks noGrp="1"/>
          </p:cNvSpPr>
          <p:nvPr>
            <p:ph idx="1"/>
          </p:nvPr>
        </p:nvSpPr>
        <p:spPr>
          <a:xfrm>
            <a:off x="457200" y="762000"/>
            <a:ext cx="8229600" cy="5867400"/>
          </a:xfrm>
        </p:spPr>
        <p:txBody>
          <a:bodyPr/>
          <a:lstStyle/>
          <a:p>
            <a:pPr>
              <a:buFont typeface="Wingdings" pitchFamily="2" charset="2"/>
              <a:buChar char="Ø"/>
              <a:defRPr/>
            </a:pPr>
            <a:r>
              <a:rPr lang="en-US" altLang="en-US" b="1" dirty="0" smtClean="0"/>
              <a:t>Jesus DID set aside some of his divine power </a:t>
            </a:r>
            <a:r>
              <a:rPr lang="en-US" altLang="en-US" i="1" dirty="0" smtClean="0"/>
              <a:t>(kenosis) </a:t>
            </a:r>
            <a:r>
              <a:rPr lang="en-US" altLang="en-US" b="1" dirty="0" smtClean="0"/>
              <a:t>when he become incarnate. </a:t>
            </a:r>
            <a:r>
              <a:rPr lang="en-US" altLang="en-US" sz="2800" dirty="0" smtClean="0"/>
              <a:t>(contra </a:t>
            </a:r>
            <a:r>
              <a:rPr lang="en-US" altLang="en-US" sz="2800" dirty="0" err="1" smtClean="0"/>
              <a:t>Grudem</a:t>
            </a:r>
            <a:r>
              <a:rPr lang="en-US" altLang="en-US" sz="2800" dirty="0" smtClean="0"/>
              <a:t>)</a:t>
            </a:r>
          </a:p>
          <a:p>
            <a:pPr>
              <a:buFont typeface="Wingdings" pitchFamily="2" charset="2"/>
              <a:buChar char="Ø"/>
              <a:defRPr/>
            </a:pPr>
            <a:endParaRPr lang="en-US" altLang="en-US" sz="1600" dirty="0" smtClean="0"/>
          </a:p>
          <a:p>
            <a:pPr>
              <a:buFont typeface="Wingdings" pitchFamily="2" charset="2"/>
              <a:buChar char="Ø"/>
              <a:defRPr/>
            </a:pPr>
            <a:r>
              <a:rPr lang="en-US" altLang="en-US" sz="2800" dirty="0" smtClean="0"/>
              <a:t>Have this mind among yourselves, which is yours in Christ Jesus,  </a:t>
            </a:r>
            <a:r>
              <a:rPr lang="en-US" altLang="en-US" sz="2800" baseline="30000" dirty="0" smtClean="0"/>
              <a:t>6 </a:t>
            </a:r>
            <a:r>
              <a:rPr lang="en-US" altLang="en-US" sz="2800" dirty="0" smtClean="0"/>
              <a:t>who, </a:t>
            </a:r>
            <a:r>
              <a:rPr lang="en-US" altLang="en-US" sz="2800" i="1" dirty="0" smtClean="0"/>
              <a:t>though he was in the form of God, did not count equality with God a thing to be grasped, </a:t>
            </a:r>
            <a:r>
              <a:rPr lang="en-US" altLang="en-US" sz="2800" i="1" baseline="30000" dirty="0" smtClean="0"/>
              <a:t>7 </a:t>
            </a:r>
            <a:r>
              <a:rPr lang="en-US" altLang="en-US" sz="2800" i="1" dirty="0" smtClean="0"/>
              <a:t>but made himself nothing, taking the form of a servant, being born in the likeness of men</a:t>
            </a:r>
            <a:r>
              <a:rPr lang="en-US" altLang="en-US" sz="2800" dirty="0" smtClean="0"/>
              <a:t>.  </a:t>
            </a:r>
            <a:r>
              <a:rPr lang="en-US" altLang="en-US" sz="2800" baseline="30000" dirty="0" smtClean="0"/>
              <a:t>8 </a:t>
            </a:r>
            <a:r>
              <a:rPr lang="en-US" altLang="en-US" sz="2800" dirty="0" smtClean="0"/>
              <a:t>And being found in human form, he humbled himself by becoming obedient to the point of death, even death on a cross. 				Philippians 2:5-9</a:t>
            </a:r>
          </a:p>
          <a:p>
            <a:pPr>
              <a:buFont typeface="Wingdings" pitchFamily="2" charset="2"/>
              <a:buChar char="Ø"/>
              <a:defRPr/>
            </a:pPr>
            <a:endParaRPr lang="en-US" altLang="en-US" b="1" dirty="0"/>
          </a:p>
          <a:p>
            <a:pPr>
              <a:buFont typeface="Wingdings" pitchFamily="2" charset="2"/>
              <a:buChar char="Ø"/>
              <a:defRPr/>
            </a:pPr>
            <a:endParaRPr lang="en-US" altLang="en-US" b="1" dirty="0" smtClean="0"/>
          </a:p>
          <a:p>
            <a:pPr>
              <a:buFont typeface="Wingdings" pitchFamily="2" charset="2"/>
              <a:buChar char="Ø"/>
              <a:defRPr/>
            </a:pPr>
            <a:endParaRPr lang="en-US" altLang="en-US" b="1" dirty="0"/>
          </a:p>
          <a:p>
            <a:pPr>
              <a:buFont typeface="Wingdings" pitchFamily="2" charset="2"/>
              <a:buChar char="Ø"/>
              <a:defRPr/>
            </a:pPr>
            <a:endParaRPr lang="en-US" altLang="en-US" b="1" dirty="0"/>
          </a:p>
          <a:p>
            <a:pPr marL="0" indent="0">
              <a:buFontTx/>
              <a:buNone/>
              <a:defRPr/>
            </a:pPr>
            <a:endParaRPr lang="en-US" altLang="en-US"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152400"/>
            <a:ext cx="8458200" cy="7156450"/>
          </a:xfrm>
          <a:prstGeom prst="rect">
            <a:avLst/>
          </a:prstGeom>
        </p:spPr>
        <p:txBody>
          <a:bodyPr>
            <a:spAutoFit/>
          </a:bodyPr>
          <a:lstStyle/>
          <a:p>
            <a:pPr>
              <a:tabLst>
                <a:tab pos="457200" algn="l"/>
              </a:tabLst>
              <a:defRPr/>
            </a:pPr>
            <a:r>
              <a:rPr lang="en-US" sz="2700" dirty="0">
                <a:latin typeface="+mn-lt"/>
              </a:rPr>
              <a:t>	Think of yourselves the way Christ Jesus thought of himself.  </a:t>
            </a:r>
            <a:r>
              <a:rPr lang="en-US" sz="2700" baseline="30000" dirty="0">
                <a:latin typeface="+mn-lt"/>
              </a:rPr>
              <a:t>6 </a:t>
            </a:r>
            <a:r>
              <a:rPr lang="en-US" sz="2700" dirty="0">
                <a:latin typeface="+mn-lt"/>
              </a:rPr>
              <a:t>He had equal status with God but didn't think so much of himself that he had to cling to the advantages of that status no matter what.  </a:t>
            </a:r>
            <a:r>
              <a:rPr lang="en-US" sz="2700" baseline="30000" dirty="0">
                <a:latin typeface="+mn-lt"/>
              </a:rPr>
              <a:t>7 </a:t>
            </a:r>
            <a:r>
              <a:rPr lang="en-US" sz="2700" dirty="0">
                <a:latin typeface="+mn-lt"/>
              </a:rPr>
              <a:t>Not at all.  </a:t>
            </a:r>
            <a:r>
              <a:rPr lang="en-US" sz="2700" i="1" dirty="0">
                <a:latin typeface="+mn-lt"/>
              </a:rPr>
              <a:t>When the time came, he set aside the privileges of deity and took on the status of a slave, became human!</a:t>
            </a:r>
            <a:r>
              <a:rPr lang="en-US" sz="2700" dirty="0">
                <a:latin typeface="+mn-lt"/>
              </a:rPr>
              <a:t>  </a:t>
            </a:r>
            <a:r>
              <a:rPr lang="en-US" sz="2700" baseline="30000" dirty="0">
                <a:latin typeface="+mn-lt"/>
              </a:rPr>
              <a:t>8 </a:t>
            </a:r>
            <a:r>
              <a:rPr lang="en-US" sz="2700" dirty="0">
                <a:latin typeface="+mn-lt"/>
              </a:rPr>
              <a:t>Having become human, he stayed human.  It was an incredibly humbling process.  He didn't claim special privileges.  Instead, he lived a selfless, obedient life and then died a selfless, obedient death — and the worst kind of death at that: a crucifixion. 						Philippians 2:5-8; MSG</a:t>
            </a:r>
          </a:p>
          <a:p>
            <a:pPr>
              <a:defRPr/>
            </a:pPr>
            <a:endParaRPr lang="en-US" sz="1800" dirty="0">
              <a:latin typeface="+mn-lt"/>
            </a:endParaRPr>
          </a:p>
          <a:p>
            <a:pPr>
              <a:defRPr/>
            </a:pPr>
            <a:r>
              <a:rPr lang="en-US" sz="2700" dirty="0">
                <a:latin typeface="+mn-lt"/>
              </a:rPr>
              <a:t>“But about that day or hour no one knows, not even the angels in heaven, </a:t>
            </a:r>
            <a:r>
              <a:rPr lang="en-US" sz="2700" i="1" dirty="0">
                <a:solidFill>
                  <a:srgbClr val="FFFF00"/>
                </a:solidFill>
                <a:latin typeface="+mn-lt"/>
              </a:rPr>
              <a:t>nor the Son</a:t>
            </a:r>
            <a:r>
              <a:rPr lang="en-US" sz="2700" dirty="0">
                <a:latin typeface="+mn-lt"/>
              </a:rPr>
              <a:t>, but only the Father. </a:t>
            </a:r>
          </a:p>
          <a:p>
            <a:pPr>
              <a:defRPr/>
            </a:pPr>
            <a:r>
              <a:rPr lang="en-US" sz="2700" dirty="0">
                <a:latin typeface="+mn-lt"/>
              </a:rPr>
              <a:t>						Mark 13:32-33</a:t>
            </a:r>
          </a:p>
          <a:p>
            <a:pPr>
              <a:defRPr/>
            </a:pPr>
            <a:endParaRPr lang="en-US" sz="27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3400" y="0"/>
            <a:ext cx="7772400" cy="523875"/>
          </a:xfrm>
        </p:spPr>
        <p:txBody>
          <a:bodyPr/>
          <a:lstStyle/>
          <a:p>
            <a:r>
              <a:rPr lang="en-US" altLang="en-US" sz="2800" smtClean="0"/>
              <a:t>Titles for Jesus Christ</a:t>
            </a:r>
          </a:p>
        </p:txBody>
      </p:sp>
      <p:sp>
        <p:nvSpPr>
          <p:cNvPr id="16387" name="Content Placeholder 2"/>
          <p:cNvSpPr>
            <a:spLocks noGrp="1"/>
          </p:cNvSpPr>
          <p:nvPr>
            <p:ph idx="1"/>
          </p:nvPr>
        </p:nvSpPr>
        <p:spPr>
          <a:xfrm>
            <a:off x="457200" y="533400"/>
            <a:ext cx="8458200" cy="6324600"/>
          </a:xfrm>
        </p:spPr>
        <p:txBody>
          <a:bodyPr/>
          <a:lstStyle/>
          <a:p>
            <a:pPr>
              <a:buFont typeface="Wingdings" pitchFamily="2" charset="2"/>
              <a:buChar char="Ø"/>
            </a:pPr>
            <a:r>
              <a:rPr lang="en-US" altLang="en-US" b="1" i="1" smtClean="0"/>
              <a:t>Christ/Messiah</a:t>
            </a:r>
            <a:r>
              <a:rPr lang="en-US" altLang="en-US" i="1" smtClean="0"/>
              <a:t> (Anointed One) </a:t>
            </a:r>
            <a:r>
              <a:rPr lang="en-US" altLang="en-US" smtClean="0"/>
              <a:t>established Jesus as fulfillment of the Jewish expectation for God’s promised king and redeemer.  </a:t>
            </a:r>
            <a:r>
              <a:rPr lang="en-US" altLang="en-US" sz="2400" smtClean="0"/>
              <a:t>(Matthew 16:15f)</a:t>
            </a:r>
          </a:p>
          <a:p>
            <a:pPr>
              <a:buFont typeface="Wingdings" pitchFamily="2" charset="2"/>
              <a:buChar char="Ø"/>
            </a:pPr>
            <a:r>
              <a:rPr lang="en-US" altLang="en-US" b="1" i="1" smtClean="0"/>
              <a:t>Kyrios</a:t>
            </a:r>
            <a:r>
              <a:rPr lang="en-US" altLang="en-US" b="1" smtClean="0"/>
              <a:t> </a:t>
            </a:r>
            <a:r>
              <a:rPr lang="en-US" altLang="en-US" smtClean="0"/>
              <a:t>was a the most common title for Jesus in the Early Church, and it inherently contains implications of deity, pre-existence and absolute Lordship.  (</a:t>
            </a:r>
            <a:r>
              <a:rPr lang="en-US" altLang="en-US" i="1" smtClean="0"/>
              <a:t>Kyrios</a:t>
            </a:r>
            <a:r>
              <a:rPr lang="en-US" altLang="en-US" smtClean="0"/>
              <a:t> was the most common title for Jesus in Paul’s writing, and among Gentile Christians.)   </a:t>
            </a:r>
            <a:r>
              <a:rPr lang="en-US" altLang="en-US" sz="2400" smtClean="0"/>
              <a:t>(Rom. 10:9; 2 Cor. 4:5)</a:t>
            </a:r>
          </a:p>
          <a:p>
            <a:pPr>
              <a:buFont typeface="Wingdings" pitchFamily="2" charset="2"/>
              <a:buChar char="Ø"/>
            </a:pPr>
            <a:r>
              <a:rPr lang="en-US" altLang="en-US" b="1" i="1" smtClean="0"/>
              <a:t>Jesus, Friend of Sinners </a:t>
            </a:r>
            <a:r>
              <a:rPr lang="en-US" altLang="en-US" smtClean="0"/>
              <a:t>– Middle Ages.</a:t>
            </a:r>
          </a:p>
          <a:p>
            <a:pPr>
              <a:buFont typeface="Wingdings" pitchFamily="2" charset="2"/>
              <a:buChar char="Ø"/>
            </a:pPr>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3400" y="0"/>
            <a:ext cx="7772400" cy="523875"/>
          </a:xfrm>
        </p:spPr>
        <p:txBody>
          <a:bodyPr/>
          <a:lstStyle/>
          <a:p>
            <a:r>
              <a:rPr lang="en-US" altLang="en-US" sz="2800" smtClean="0"/>
              <a:t>Sonship Titles for Jesus</a:t>
            </a:r>
          </a:p>
        </p:txBody>
      </p:sp>
      <p:sp>
        <p:nvSpPr>
          <p:cNvPr id="3" name="Content Placeholder 2"/>
          <p:cNvSpPr>
            <a:spLocks noGrp="1"/>
          </p:cNvSpPr>
          <p:nvPr>
            <p:ph idx="1"/>
          </p:nvPr>
        </p:nvSpPr>
        <p:spPr>
          <a:xfrm>
            <a:off x="381000" y="457200"/>
            <a:ext cx="8610600" cy="6248400"/>
          </a:xfrm>
        </p:spPr>
        <p:txBody>
          <a:bodyPr/>
          <a:lstStyle/>
          <a:p>
            <a:pPr>
              <a:buFont typeface="Wingdings" pitchFamily="2" charset="2"/>
              <a:buChar char="Ø"/>
              <a:defRPr/>
            </a:pPr>
            <a:r>
              <a:rPr lang="en-US" i="1" dirty="0" smtClean="0"/>
              <a:t>Son of God</a:t>
            </a:r>
          </a:p>
          <a:p>
            <a:pPr marL="457200" indent="0">
              <a:buFontTx/>
              <a:buNone/>
              <a:defRPr/>
            </a:pPr>
            <a:r>
              <a:rPr lang="en-US" sz="2400" i="1" dirty="0" smtClean="0"/>
              <a:t>The beginning of the good news about Jesus the Messiah, the Son of God…			Mark 1:1</a:t>
            </a:r>
          </a:p>
          <a:p>
            <a:pPr marL="457200" indent="0">
              <a:buFontTx/>
              <a:buNone/>
              <a:defRPr/>
            </a:pPr>
            <a:r>
              <a:rPr lang="en-US" i="1" dirty="0" smtClean="0"/>
              <a:t> </a:t>
            </a:r>
            <a:r>
              <a:rPr lang="en-US" sz="2400" i="1" dirty="0" smtClean="0"/>
              <a:t>“Yes, Lord,” she replied, “I believe that you are the Messiah, the Son of God, who is to come into the world.” 							John 11:27</a:t>
            </a:r>
          </a:p>
          <a:p>
            <a:pPr>
              <a:buFont typeface="Wingdings" pitchFamily="2" charset="2"/>
              <a:buChar char="Ø"/>
              <a:defRPr/>
            </a:pPr>
            <a:r>
              <a:rPr lang="en-US" i="1" dirty="0" smtClean="0"/>
              <a:t>Son of Man</a:t>
            </a:r>
          </a:p>
          <a:p>
            <a:pPr marL="457200" indent="0">
              <a:buFontTx/>
              <a:buNone/>
              <a:defRPr/>
            </a:pPr>
            <a:r>
              <a:rPr lang="en-US" sz="2400" i="1" dirty="0" smtClean="0"/>
              <a:t> “In my vision at night I looked, and there before me was one like a son of man, coming with the clouds of heaven. He approached the Ancient of Days and was led into his presence. </a:t>
            </a:r>
            <a:r>
              <a:rPr lang="en-US" sz="2400" i="1" baseline="30000" dirty="0" smtClean="0"/>
              <a:t>14 </a:t>
            </a:r>
            <a:r>
              <a:rPr lang="en-US" sz="2400" i="1" dirty="0" smtClean="0"/>
              <a:t>He was given authority, glory and sovereign power; all nations and peoples of every language worshiped him. His dominion is an everlasting dominion that will not pass away, and his kingdom is one that will never be destroyed.   			Daniel 7:13-14</a:t>
            </a:r>
          </a:p>
          <a:p>
            <a:pPr marL="457200" indent="0">
              <a:buFontTx/>
              <a:buNone/>
              <a:defRPr/>
            </a:pPr>
            <a:endParaRPr lang="en-US" sz="400" i="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3400" y="0"/>
            <a:ext cx="7772400" cy="523875"/>
          </a:xfrm>
        </p:spPr>
        <p:txBody>
          <a:bodyPr/>
          <a:lstStyle/>
          <a:p>
            <a:r>
              <a:rPr lang="en-US" altLang="en-US" sz="2800" smtClean="0"/>
              <a:t>Sonship Titles for Jesus</a:t>
            </a:r>
          </a:p>
        </p:txBody>
      </p:sp>
      <p:sp>
        <p:nvSpPr>
          <p:cNvPr id="3" name="Content Placeholder 2"/>
          <p:cNvSpPr>
            <a:spLocks noGrp="1"/>
          </p:cNvSpPr>
          <p:nvPr>
            <p:ph idx="1"/>
          </p:nvPr>
        </p:nvSpPr>
        <p:spPr>
          <a:xfrm>
            <a:off x="533400" y="457200"/>
            <a:ext cx="8610600" cy="6400800"/>
          </a:xfrm>
        </p:spPr>
        <p:txBody>
          <a:bodyPr/>
          <a:lstStyle/>
          <a:p>
            <a:pPr>
              <a:buFont typeface="Wingdings" pitchFamily="2" charset="2"/>
              <a:buChar char="Ø"/>
              <a:defRPr/>
            </a:pPr>
            <a:endParaRPr lang="en-US" sz="2400" i="1" dirty="0" smtClean="0"/>
          </a:p>
          <a:p>
            <a:pPr marL="457200" indent="0">
              <a:buFontTx/>
              <a:buNone/>
              <a:defRPr/>
            </a:pPr>
            <a:endParaRPr lang="en-US" sz="400" i="1" dirty="0" smtClean="0"/>
          </a:p>
          <a:p>
            <a:pPr>
              <a:buFont typeface="Wingdings" pitchFamily="2" charset="2"/>
              <a:buChar char="Ø"/>
              <a:defRPr/>
            </a:pPr>
            <a:r>
              <a:rPr lang="en-US" i="1" dirty="0" smtClean="0"/>
              <a:t>Son of David</a:t>
            </a:r>
          </a:p>
          <a:p>
            <a:pPr marL="457200" indent="0">
              <a:buFontTx/>
              <a:buNone/>
              <a:defRPr/>
            </a:pPr>
            <a:r>
              <a:rPr lang="en-US" sz="2400" dirty="0" smtClean="0"/>
              <a:t>A Canaanite woman from that vicinity came to him, crying out, “Lord, Son of David, have mercy on me! My daughter is demon-possessed and suffering terribly.”</a:t>
            </a:r>
          </a:p>
          <a:p>
            <a:pPr marL="457200" indent="0">
              <a:buFontTx/>
              <a:buNone/>
              <a:defRPr/>
            </a:pPr>
            <a:r>
              <a:rPr lang="en-US" sz="2400" dirty="0" smtClean="0"/>
              <a:t>						Matthew 15:22</a:t>
            </a:r>
          </a:p>
          <a:p>
            <a:pPr marL="457200" indent="0">
              <a:buFontTx/>
              <a:buNone/>
              <a:defRPr/>
            </a:pPr>
            <a:endParaRPr lang="en-US" sz="2400" dirty="0" smtClean="0"/>
          </a:p>
          <a:p>
            <a:pPr marL="457200" indent="0">
              <a:buFontTx/>
              <a:buNone/>
              <a:defRPr/>
            </a:pPr>
            <a:endParaRPr lang="en-US" sz="2400" dirty="0"/>
          </a:p>
          <a:p>
            <a:pPr marL="457200" indent="0">
              <a:buFontTx/>
              <a:buNone/>
              <a:defRPr/>
            </a:pPr>
            <a:r>
              <a:rPr lang="en-US" sz="2400" dirty="0" smtClean="0"/>
              <a:t>…a blind man, </a:t>
            </a:r>
            <a:r>
              <a:rPr lang="en-US" sz="2400" dirty="0" err="1" smtClean="0"/>
              <a:t>Bartimaeus</a:t>
            </a:r>
            <a:r>
              <a:rPr lang="en-US" sz="2400" dirty="0" smtClean="0"/>
              <a:t> (which means “son of </a:t>
            </a:r>
            <a:r>
              <a:rPr lang="en-US" sz="2400" dirty="0" err="1" smtClean="0"/>
              <a:t>Timaeus</a:t>
            </a:r>
            <a:r>
              <a:rPr lang="en-US" sz="2400" dirty="0" smtClean="0"/>
              <a:t>”), was sitting by the roadside begging.  </a:t>
            </a:r>
            <a:r>
              <a:rPr lang="en-US" sz="2000" dirty="0" smtClean="0"/>
              <a:t>47 </a:t>
            </a:r>
            <a:r>
              <a:rPr lang="en-US" sz="2400" dirty="0" smtClean="0"/>
              <a:t>When he heard that it was Jesus of Nazareth, he began to shout, “Jesus, Son of David, have mercy on me!” </a:t>
            </a:r>
          </a:p>
          <a:p>
            <a:pPr marL="457200" indent="0">
              <a:buFontTx/>
              <a:buNone/>
              <a:defRPr/>
            </a:pPr>
            <a:r>
              <a:rPr lang="en-US" sz="2400" dirty="0"/>
              <a:t>	</a:t>
            </a:r>
            <a:r>
              <a:rPr lang="en-US" sz="2400" dirty="0" smtClean="0"/>
              <a:t>					Mark 10:46-47</a:t>
            </a:r>
          </a:p>
          <a:p>
            <a:pPr marL="0" indent="0">
              <a:buFontTx/>
              <a:buNone/>
              <a:defRPr/>
            </a:pPr>
            <a:endParaRPr lang="en-US" sz="2400" dirty="0" smtClean="0"/>
          </a:p>
          <a:p>
            <a:pPr marL="0" indent="0">
              <a:buFontTx/>
              <a:buNone/>
              <a:defRPr/>
            </a:pPr>
            <a:endParaRPr lang="en-US" dirty="0" smtClean="0"/>
          </a:p>
          <a:p>
            <a:pPr>
              <a:buFont typeface="Wingdings" pitchFamily="2" charset="2"/>
              <a:buChar char="Ø"/>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0"/>
            <a:ext cx="7772400" cy="523875"/>
          </a:xfrm>
        </p:spPr>
        <p:txBody>
          <a:bodyPr/>
          <a:lstStyle/>
          <a:p>
            <a:r>
              <a:rPr lang="en-US" altLang="en-US" sz="2800" smtClean="0"/>
              <a:t>Roles of Jesus Christ</a:t>
            </a:r>
          </a:p>
        </p:txBody>
      </p:sp>
      <p:sp>
        <p:nvSpPr>
          <p:cNvPr id="3" name="Content Placeholder 2"/>
          <p:cNvSpPr>
            <a:spLocks noGrp="1"/>
          </p:cNvSpPr>
          <p:nvPr>
            <p:ph idx="1"/>
          </p:nvPr>
        </p:nvSpPr>
        <p:spPr>
          <a:xfrm>
            <a:off x="381000" y="609600"/>
            <a:ext cx="8610600" cy="6248400"/>
          </a:xfrm>
        </p:spPr>
        <p:txBody>
          <a:bodyPr/>
          <a:lstStyle/>
          <a:p>
            <a:pPr>
              <a:spcBef>
                <a:spcPts val="0"/>
              </a:spcBef>
              <a:buFont typeface="Wingdings" pitchFamily="2" charset="2"/>
              <a:buChar char="Ø"/>
              <a:defRPr/>
            </a:pPr>
            <a:r>
              <a:rPr lang="en-US" b="1" i="1" u="sng" dirty="0" smtClean="0"/>
              <a:t>Prophet</a:t>
            </a:r>
            <a:r>
              <a:rPr lang="en-US" i="1" u="sng" dirty="0" smtClean="0"/>
              <a:t> </a:t>
            </a:r>
            <a:r>
              <a:rPr lang="en-US" dirty="0" smtClean="0"/>
              <a:t>– one who speaks the word of God to the people.  </a:t>
            </a:r>
            <a:r>
              <a:rPr lang="en-US" i="1" dirty="0" smtClean="0"/>
              <a:t>(Jesus both spoke the words of God and WAS the Word of God)</a:t>
            </a:r>
          </a:p>
          <a:p>
            <a:pPr lvl="1">
              <a:spcBef>
                <a:spcPts val="0"/>
              </a:spcBef>
              <a:buFont typeface="Wingdings" pitchFamily="2" charset="2"/>
              <a:buChar char="Ø"/>
              <a:defRPr/>
            </a:pPr>
            <a:endParaRPr lang="en-US" sz="1400" i="1" dirty="0" smtClean="0"/>
          </a:p>
          <a:p>
            <a:pPr>
              <a:spcBef>
                <a:spcPts val="0"/>
              </a:spcBef>
              <a:buFont typeface="Wingdings" pitchFamily="2" charset="2"/>
              <a:buChar char="Ø"/>
              <a:defRPr/>
            </a:pPr>
            <a:r>
              <a:rPr lang="en-US" b="1" i="1" u="sng" dirty="0" smtClean="0"/>
              <a:t>Priest </a:t>
            </a:r>
            <a:r>
              <a:rPr lang="en-US" dirty="0" smtClean="0"/>
              <a:t>– one who addresses God (especially in prayer and sacrifice) on behalf of the people.  (Jesus prays for us as our one Mediator, and he was himself the </a:t>
            </a:r>
            <a:r>
              <a:rPr lang="en-US" dirty="0" err="1" smtClean="0"/>
              <a:t>untimate</a:t>
            </a:r>
            <a:r>
              <a:rPr lang="en-US" dirty="0" smtClean="0"/>
              <a:t> sacrifice once for all.)</a:t>
            </a:r>
          </a:p>
          <a:p>
            <a:pPr>
              <a:spcBef>
                <a:spcPts val="0"/>
              </a:spcBef>
              <a:buFont typeface="Wingdings" pitchFamily="2" charset="2"/>
              <a:buChar char="Ø"/>
              <a:defRPr/>
            </a:pPr>
            <a:endParaRPr lang="en-US" sz="1200" i="1" dirty="0" smtClean="0"/>
          </a:p>
          <a:p>
            <a:pPr>
              <a:spcBef>
                <a:spcPts val="0"/>
              </a:spcBef>
              <a:buFont typeface="Wingdings" pitchFamily="2" charset="2"/>
              <a:buChar char="Ø"/>
              <a:defRPr/>
            </a:pPr>
            <a:r>
              <a:rPr lang="en-US" b="1" i="1" u="sng" dirty="0" smtClean="0"/>
              <a:t>King</a:t>
            </a:r>
            <a:r>
              <a:rPr lang="en-US" i="1" dirty="0" smtClean="0"/>
              <a:t> </a:t>
            </a:r>
            <a:r>
              <a:rPr lang="en-US" dirty="0" smtClean="0"/>
              <a:t>– one who leads the people by God’s anointing and in His name.   (He is the King Eternal who will rule forever.)</a:t>
            </a:r>
          </a:p>
          <a:p>
            <a:pPr>
              <a:buFont typeface="Wingdings" pitchFamily="2" charset="2"/>
              <a:buChar char="Ø"/>
              <a:defRPr/>
            </a:pPr>
            <a:endParaRPr lang="en-US" sz="2400" dirty="0" smtClean="0"/>
          </a:p>
          <a:p>
            <a:pPr marL="457200" indent="0">
              <a:buFontTx/>
              <a:buNone/>
              <a:defRPr/>
            </a:pPr>
            <a:endParaRPr lang="en-US" sz="400" i="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90500"/>
            <a:ext cx="8750300" cy="5570538"/>
          </a:xfrm>
          <a:prstGeom prst="rect">
            <a:avLst/>
          </a:prstGeom>
        </p:spPr>
        <p:txBody>
          <a:bodyPr>
            <a:spAutoFit/>
          </a:bodyPr>
          <a:lstStyle/>
          <a:p>
            <a:pPr>
              <a:defRPr/>
            </a:pPr>
            <a:r>
              <a:rPr lang="en-US" sz="3600" b="1" u="sng" dirty="0">
                <a:latin typeface="+mn-lt"/>
              </a:rPr>
              <a:t>Systematic Theology 1 </a:t>
            </a:r>
            <a:r>
              <a:rPr lang="en-US" sz="3600" b="1" dirty="0">
                <a:latin typeface="+mn-lt"/>
              </a:rPr>
              <a:t> (TH3) </a:t>
            </a:r>
          </a:p>
          <a:p>
            <a:pPr>
              <a:defRPr/>
            </a:pPr>
            <a:endParaRPr lang="en-US" sz="3200" b="1" dirty="0">
              <a:latin typeface="+mn-lt"/>
            </a:endParaRPr>
          </a:p>
          <a:p>
            <a:pPr marL="228600" indent="-228600">
              <a:buFont typeface="+mj-lt"/>
              <a:buAutoNum type="arabicPeriod"/>
              <a:defRPr/>
            </a:pPr>
            <a:r>
              <a:rPr lang="en-US" sz="3200" dirty="0">
                <a:latin typeface="+mn-lt"/>
              </a:rPr>
              <a:t> </a:t>
            </a:r>
            <a:r>
              <a:rPr lang="en-US" sz="3600" dirty="0">
                <a:latin typeface="+mn-lt"/>
              </a:rPr>
              <a:t>Introduction to Systematic Theology</a:t>
            </a:r>
          </a:p>
          <a:p>
            <a:pPr marL="457200" indent="-457200">
              <a:buFont typeface="+mj-lt"/>
              <a:buAutoNum type="arabicPeriod"/>
              <a:defRPr/>
            </a:pPr>
            <a:r>
              <a:rPr lang="en-US" sz="3600" dirty="0">
                <a:latin typeface="+mn-lt"/>
              </a:rPr>
              <a:t>Doctrine of the Word of God</a:t>
            </a:r>
          </a:p>
          <a:p>
            <a:pPr marL="457200" indent="-457200">
              <a:buFont typeface="+mj-lt"/>
              <a:buAutoNum type="arabicPeriod"/>
              <a:defRPr/>
            </a:pPr>
            <a:r>
              <a:rPr lang="en-US" sz="3600" dirty="0">
                <a:latin typeface="+mn-lt"/>
              </a:rPr>
              <a:t>Doctrine of God</a:t>
            </a:r>
          </a:p>
          <a:p>
            <a:pPr marL="457200" indent="-457200">
              <a:buFont typeface="+mj-lt"/>
              <a:buAutoNum type="arabicPeriod"/>
              <a:defRPr/>
            </a:pPr>
            <a:r>
              <a:rPr lang="en-US" sz="3600" dirty="0">
                <a:latin typeface="+mn-lt"/>
              </a:rPr>
              <a:t>Doctrines of Creation and Providence</a:t>
            </a:r>
          </a:p>
          <a:p>
            <a:pPr marL="457200" indent="-457200">
              <a:buFont typeface="+mj-lt"/>
              <a:buAutoNum type="arabicPeriod"/>
              <a:defRPr/>
            </a:pPr>
            <a:r>
              <a:rPr lang="en-US" sz="3600" dirty="0">
                <a:latin typeface="+mn-lt"/>
              </a:rPr>
              <a:t>Doctrines of the “Supernatural” –</a:t>
            </a:r>
          </a:p>
          <a:p>
            <a:pPr>
              <a:defRPr/>
            </a:pPr>
            <a:r>
              <a:rPr lang="en-US" sz="3600" dirty="0">
                <a:latin typeface="+mn-lt"/>
              </a:rPr>
              <a:t> 	Miracles, Prayer, Angels and Demons</a:t>
            </a:r>
          </a:p>
          <a:p>
            <a:pPr marL="457200" indent="-457200">
              <a:buFont typeface="+mj-lt"/>
              <a:buAutoNum type="arabicPeriod" startAt="6"/>
              <a:defRPr/>
            </a:pPr>
            <a:r>
              <a:rPr lang="en-US" sz="3600" dirty="0">
                <a:latin typeface="+mn-lt"/>
              </a:rPr>
              <a:t>Doctrine of Christ</a:t>
            </a:r>
          </a:p>
          <a:p>
            <a:pPr marL="457200" indent="-457200">
              <a:buFont typeface="+mj-lt"/>
              <a:buAutoNum type="arabicPeriod" startAt="6"/>
              <a:defRPr/>
            </a:pPr>
            <a:r>
              <a:rPr lang="en-US" sz="3600" dirty="0">
                <a:latin typeface="+mn-lt"/>
              </a:rPr>
              <a:t>Doctrine of the Holy Spirit;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76200"/>
            <a:ext cx="8686800" cy="579438"/>
          </a:xfrm>
        </p:spPr>
        <p:txBody>
          <a:bodyPr/>
          <a:lstStyle/>
          <a:p>
            <a:pPr eaLnBrk="1" hangingPunct="1"/>
            <a:r>
              <a:rPr lang="en-US" altLang="en-US" sz="3200" smtClean="0"/>
              <a:t>What is “Christology?”</a:t>
            </a:r>
          </a:p>
        </p:txBody>
      </p:sp>
      <p:sp>
        <p:nvSpPr>
          <p:cNvPr id="8195" name="Rectangle 3"/>
          <p:cNvSpPr>
            <a:spLocks noGrp="1" noChangeArrowheads="1"/>
          </p:cNvSpPr>
          <p:nvPr>
            <p:ph idx="1"/>
          </p:nvPr>
        </p:nvSpPr>
        <p:spPr>
          <a:xfrm>
            <a:off x="-228600" y="766763"/>
            <a:ext cx="9144000" cy="6096000"/>
          </a:xfrm>
        </p:spPr>
        <p:txBody>
          <a:bodyPr/>
          <a:lstStyle/>
          <a:p>
            <a:pPr marL="690563" lvl="1" indent="-287338" eaLnBrk="1" hangingPunct="1">
              <a:lnSpc>
                <a:spcPct val="90000"/>
              </a:lnSpc>
              <a:buClr>
                <a:schemeClr val="tx1"/>
              </a:buClr>
              <a:buSzPct val="80000"/>
              <a:buFont typeface="Wingdings" pitchFamily="2" charset="2"/>
              <a:buChar char="Ø"/>
              <a:defRPr/>
            </a:pPr>
            <a:r>
              <a:rPr lang="en-US" sz="3200" b="1" dirty="0" smtClean="0"/>
              <a:t>Christology, or the Doctrine of Christ</a:t>
            </a:r>
            <a:r>
              <a:rPr lang="en-US" dirty="0" smtClean="0"/>
              <a:t>: the study of the person, nature and work of Jesus Christ, especially as reflected in the New Testament.  This is the most important issue of Christian theology!</a:t>
            </a:r>
          </a:p>
          <a:p>
            <a:pPr marL="403225" lvl="1" indent="0" eaLnBrk="1" hangingPunct="1">
              <a:lnSpc>
                <a:spcPct val="90000"/>
              </a:lnSpc>
              <a:buClr>
                <a:schemeClr val="tx1"/>
              </a:buClr>
              <a:buSzPct val="80000"/>
              <a:buFont typeface="Wingdings" pitchFamily="2" charset="2"/>
              <a:buNone/>
              <a:defRPr/>
            </a:pPr>
            <a:endParaRPr lang="en-US" sz="1600" dirty="0"/>
          </a:p>
          <a:p>
            <a:pPr marL="690563" lvl="1" indent="-287338" eaLnBrk="1" hangingPunct="1">
              <a:lnSpc>
                <a:spcPct val="90000"/>
              </a:lnSpc>
              <a:buClr>
                <a:schemeClr val="tx1"/>
              </a:buClr>
              <a:buSzPct val="80000"/>
              <a:buFont typeface="Wingdings" pitchFamily="2" charset="2"/>
              <a:buNone/>
              <a:defRPr/>
            </a:pPr>
            <a:r>
              <a:rPr lang="en-US" dirty="0" smtClean="0"/>
              <a:t>Christology is particularly concerned with the relationship of the nature and person of Jesus with God the Father; and with details of Jesus’ ministry, acts and teaching, to arrive at a clearer understanding of who he is, and how he is able to provide our salvation.</a:t>
            </a:r>
          </a:p>
          <a:p>
            <a:pPr marL="403225" lvl="1" indent="0" eaLnBrk="1" hangingPunct="1">
              <a:lnSpc>
                <a:spcPct val="90000"/>
              </a:lnSpc>
              <a:buClr>
                <a:schemeClr val="tx1"/>
              </a:buClr>
              <a:buSzPct val="80000"/>
              <a:buFont typeface="Wingdings" pitchFamily="2" charset="2"/>
              <a:buNone/>
              <a:defRPr/>
            </a:pPr>
            <a:endParaRPr lang="en-US" sz="1600" dirty="0"/>
          </a:p>
          <a:p>
            <a:pPr marL="690563" lvl="1" indent="-233363" eaLnBrk="1" hangingPunct="1">
              <a:lnSpc>
                <a:spcPct val="90000"/>
              </a:lnSpc>
              <a:buClr>
                <a:schemeClr val="tx1"/>
              </a:buClr>
              <a:buSzPct val="80000"/>
              <a:buFont typeface="Wingdings" pitchFamily="2" charset="2"/>
              <a:buNone/>
              <a:defRPr/>
            </a:pPr>
            <a:r>
              <a:rPr lang="en-US" dirty="0" smtClean="0"/>
              <a:t>OR, “How is it that </a:t>
            </a:r>
            <a:r>
              <a:rPr lang="en-US" dirty="0"/>
              <a:t>J</a:t>
            </a:r>
            <a:r>
              <a:rPr lang="en-US" dirty="0" smtClean="0"/>
              <a:t>esus was both human and divine, and how is that important for our salvation?”</a:t>
            </a:r>
          </a:p>
          <a:p>
            <a:pPr marL="403225" lvl="1" indent="0" eaLnBrk="1" hangingPunct="1">
              <a:lnSpc>
                <a:spcPct val="90000"/>
              </a:lnSpc>
              <a:buClr>
                <a:schemeClr val="tx1"/>
              </a:buClr>
              <a:buSzPct val="80000"/>
              <a:buFont typeface="Wingdings" pitchFamily="2" charset="2"/>
              <a:buNone/>
              <a:defRPr/>
            </a:pPr>
            <a:r>
              <a:rPr lang="en-US" sz="300" dirty="0" smtClean="0"/>
              <a:t>  </a:t>
            </a:r>
          </a:p>
          <a:p>
            <a:pPr marL="403225" lvl="1" indent="0" eaLnBrk="1" hangingPunct="1">
              <a:lnSpc>
                <a:spcPct val="90000"/>
              </a:lnSpc>
              <a:buClr>
                <a:schemeClr val="tx1"/>
              </a:buClr>
              <a:buSzPct val="80000"/>
              <a:buFont typeface="Wingdings" pitchFamily="2" charset="2"/>
              <a:buNone/>
              <a:defRPr/>
            </a:pPr>
            <a:endParaRPr lang="en-US" sz="4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169863"/>
            <a:ext cx="8763000" cy="1076326"/>
          </a:xfrm>
        </p:spPr>
        <p:txBody>
          <a:bodyPr/>
          <a:lstStyle/>
          <a:p>
            <a:r>
              <a:rPr lang="en-US" altLang="en-US" sz="3200" smtClean="0"/>
              <a:t>Christological Controversies/Heresies</a:t>
            </a:r>
          </a:p>
        </p:txBody>
      </p:sp>
      <p:sp>
        <p:nvSpPr>
          <p:cNvPr id="11267" name="Content Placeholder 2"/>
          <p:cNvSpPr>
            <a:spLocks noGrp="1"/>
          </p:cNvSpPr>
          <p:nvPr>
            <p:ph idx="1"/>
          </p:nvPr>
        </p:nvSpPr>
        <p:spPr>
          <a:xfrm>
            <a:off x="0" y="609600"/>
            <a:ext cx="9144000" cy="5791200"/>
          </a:xfrm>
        </p:spPr>
        <p:txBody>
          <a:bodyPr/>
          <a:lstStyle/>
          <a:p>
            <a:pPr lvl="1">
              <a:buFont typeface="Wingdings" pitchFamily="2" charset="2"/>
              <a:buChar char="Ø"/>
            </a:pPr>
            <a:r>
              <a:rPr lang="en-US" altLang="en-US" sz="2600" smtClean="0"/>
              <a:t>Gnosticism</a:t>
            </a:r>
            <a:r>
              <a:rPr lang="en-US" altLang="en-US" sz="2400" smtClean="0"/>
              <a:t> – Matter is evil; Jesus only “appeared” human.</a:t>
            </a:r>
          </a:p>
          <a:p>
            <a:pPr lvl="1">
              <a:buFont typeface="Wingdings" pitchFamily="2" charset="2"/>
              <a:buChar char="Ø"/>
            </a:pPr>
            <a:r>
              <a:rPr lang="en-US" altLang="en-US" sz="2600" smtClean="0"/>
              <a:t>Docetism</a:t>
            </a:r>
            <a:r>
              <a:rPr lang="en-US" altLang="en-US" sz="2400" smtClean="0"/>
              <a:t> – God could not really become flesh and suffer.</a:t>
            </a:r>
          </a:p>
          <a:p>
            <a:pPr lvl="1">
              <a:buFont typeface="Wingdings" pitchFamily="2" charset="2"/>
              <a:buChar char="Ø"/>
            </a:pPr>
            <a:r>
              <a:rPr lang="en-US" altLang="en-US" sz="2600" smtClean="0"/>
              <a:t>Ebionism</a:t>
            </a:r>
            <a:r>
              <a:rPr lang="en-US" altLang="en-US" smtClean="0"/>
              <a:t> </a:t>
            </a:r>
            <a:r>
              <a:rPr lang="en-US" altLang="en-US" sz="2400" smtClean="0"/>
              <a:t>– Jesus was only mortal, not divine.</a:t>
            </a:r>
          </a:p>
          <a:p>
            <a:pPr lvl="1">
              <a:buFont typeface="Wingdings" pitchFamily="2" charset="2"/>
              <a:buChar char="Ø"/>
            </a:pPr>
            <a:r>
              <a:rPr lang="en-US" altLang="en-US" sz="2600" smtClean="0"/>
              <a:t>Adoptionism</a:t>
            </a:r>
            <a:r>
              <a:rPr lang="en-US" altLang="en-US" sz="2400" smtClean="0"/>
              <a:t> – Jesus born human, “adopted” as divine at 		baptism.</a:t>
            </a:r>
          </a:p>
          <a:p>
            <a:pPr lvl="1">
              <a:buFont typeface="Wingdings" pitchFamily="2" charset="2"/>
              <a:buChar char="Ø"/>
            </a:pPr>
            <a:r>
              <a:rPr lang="en-US" altLang="en-US" sz="2600" smtClean="0"/>
              <a:t>Modalism </a:t>
            </a:r>
            <a:r>
              <a:rPr lang="en-US" altLang="en-US" sz="2400" smtClean="0"/>
              <a:t>– God is one, but appears in “modes” of Father, 		Son or Spirit at different times.</a:t>
            </a:r>
          </a:p>
          <a:p>
            <a:pPr lvl="1">
              <a:buFont typeface="Wingdings" pitchFamily="2" charset="2"/>
              <a:buChar char="Ø"/>
            </a:pPr>
            <a:r>
              <a:rPr lang="en-US" altLang="en-US" sz="2600" smtClean="0"/>
              <a:t>Arianism</a:t>
            </a:r>
            <a:r>
              <a:rPr lang="en-US" altLang="en-US" smtClean="0"/>
              <a:t> </a:t>
            </a:r>
            <a:r>
              <a:rPr lang="en-US" altLang="en-US" sz="2400" smtClean="0"/>
              <a:t>– Jesus was created; not co-eternal with God. </a:t>
            </a:r>
          </a:p>
          <a:p>
            <a:pPr lvl="1">
              <a:buFont typeface="Wingdings" pitchFamily="2" charset="2"/>
              <a:buChar char="Ø"/>
            </a:pPr>
            <a:r>
              <a:rPr lang="en-US" altLang="en-US" sz="2600" smtClean="0"/>
              <a:t>Apollinarianism</a:t>
            </a:r>
            <a:r>
              <a:rPr lang="en-US" altLang="en-US" sz="2400" smtClean="0"/>
              <a:t> – Jesus had a divine mind &amp; human body.</a:t>
            </a:r>
          </a:p>
          <a:p>
            <a:pPr lvl="1">
              <a:buFont typeface="Wingdings" pitchFamily="2" charset="2"/>
              <a:buChar char="Ø"/>
            </a:pPr>
            <a:r>
              <a:rPr lang="en-US" altLang="en-US" sz="2600" smtClean="0"/>
              <a:t>Nestorianism</a:t>
            </a:r>
            <a:r>
              <a:rPr lang="en-US" altLang="en-US" sz="2400" smtClean="0"/>
              <a:t>–Jesus born only human; 2 natures/2 persons.</a:t>
            </a:r>
          </a:p>
          <a:p>
            <a:pPr lvl="1">
              <a:buFont typeface="Wingdings" pitchFamily="2" charset="2"/>
              <a:buChar char="Ø"/>
            </a:pPr>
            <a:r>
              <a:rPr lang="en-US" altLang="en-US" sz="2600" smtClean="0"/>
              <a:t>Eutychianism – </a:t>
            </a:r>
            <a:r>
              <a:rPr lang="en-US" altLang="en-US" sz="2400" smtClean="0"/>
              <a:t>one mixed nature – not human or divine.</a:t>
            </a:r>
            <a:endParaRPr lang="en-US" altLang="en-US" sz="2600" smtClean="0"/>
          </a:p>
          <a:p>
            <a:pPr lvl="1">
              <a:buFont typeface="Wingdings" pitchFamily="2" charset="2"/>
              <a:buChar char="Ø"/>
            </a:pPr>
            <a:r>
              <a:rPr lang="en-US" altLang="en-US" sz="2600" smtClean="0"/>
              <a:t>Monophytism – </a:t>
            </a:r>
            <a:r>
              <a:rPr lang="en-US" altLang="en-US" sz="2400" smtClean="0"/>
              <a:t>Divine nature fully absorbed the human.</a:t>
            </a:r>
          </a:p>
          <a:p>
            <a:pPr lvl="1">
              <a:buFont typeface="Wingdings" pitchFamily="2" charset="2"/>
              <a:buChar char="Ø"/>
            </a:pPr>
            <a:r>
              <a:rPr lang="en-US" altLang="en-US" sz="2600" smtClean="0"/>
              <a:t>Pelagianism – No original sin; Christ not a savior.</a:t>
            </a:r>
          </a:p>
          <a:p>
            <a:pPr lvl="1">
              <a:buFont typeface="Wingdings" pitchFamily="2" charset="2"/>
              <a:buChar char="Ø"/>
            </a:pPr>
            <a:endParaRPr lang="en-US" altLang="en-US" sz="2400" smtClean="0"/>
          </a:p>
          <a:p>
            <a:pPr lvl="1">
              <a:buFont typeface="Wingdings" pitchFamily="2" charset="2"/>
              <a:buChar char="Ø"/>
            </a:pPr>
            <a:endParaRPr lang="en-US" altLang="en-US" sz="2000" smtClean="0"/>
          </a:p>
          <a:p>
            <a:pPr lvl="2">
              <a:buFont typeface="Wingdings" pitchFamily="2" charset="2"/>
              <a:buChar char="Ø"/>
            </a:pPr>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1267">
                                            <p:txEl>
                                              <p:pRg st="8" end="8"/>
                                            </p:txEl>
                                          </p:spTgt>
                                        </p:tgtEl>
                                        <p:attrNameLst>
                                          <p:attrName>style.visibility</p:attrName>
                                        </p:attrNameLst>
                                      </p:cBhvr>
                                      <p:to>
                                        <p:strVal val="visible"/>
                                      </p:to>
                                    </p:set>
                                    <p:anim calcmode="lin" valueType="num">
                                      <p:cBhvr additive="base">
                                        <p:cTn id="55"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1267">
                                            <p:txEl>
                                              <p:pRg st="9" end="9"/>
                                            </p:txEl>
                                          </p:spTgt>
                                        </p:tgtEl>
                                        <p:attrNameLst>
                                          <p:attrName>style.visibility</p:attrName>
                                        </p:attrNameLst>
                                      </p:cBhvr>
                                      <p:to>
                                        <p:strVal val="visible"/>
                                      </p:to>
                                    </p:set>
                                    <p:anim calcmode="lin" valueType="num">
                                      <p:cBhvr additive="base">
                                        <p:cTn id="61"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1267">
                                            <p:txEl>
                                              <p:pRg st="10" end="10"/>
                                            </p:txEl>
                                          </p:spTgt>
                                        </p:tgtEl>
                                        <p:attrNameLst>
                                          <p:attrName>style.visibility</p:attrName>
                                        </p:attrNameLst>
                                      </p:cBhvr>
                                      <p:to>
                                        <p:strVal val="visible"/>
                                      </p:to>
                                    </p:set>
                                    <p:anim calcmode="lin" valueType="num">
                                      <p:cBhvr additive="base">
                                        <p:cTn id="67" dur="500" fill="hold"/>
                                        <p:tgtEl>
                                          <p:spTgt spid="1126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26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0" y="76200"/>
            <a:ext cx="7772400" cy="584200"/>
          </a:xfrm>
        </p:spPr>
        <p:txBody>
          <a:bodyPr/>
          <a:lstStyle/>
          <a:p>
            <a:r>
              <a:rPr lang="en-US" altLang="en-US" sz="3200" smtClean="0"/>
              <a:t>Divinity and Humanity in Jesus</a:t>
            </a:r>
          </a:p>
        </p:txBody>
      </p:sp>
      <p:sp>
        <p:nvSpPr>
          <p:cNvPr id="7171" name="Content Placeholder 2"/>
          <p:cNvSpPr>
            <a:spLocks noGrp="1"/>
          </p:cNvSpPr>
          <p:nvPr>
            <p:ph idx="1"/>
          </p:nvPr>
        </p:nvSpPr>
        <p:spPr>
          <a:xfrm>
            <a:off x="457200" y="762000"/>
            <a:ext cx="8686800" cy="5867400"/>
          </a:xfrm>
        </p:spPr>
        <p:txBody>
          <a:bodyPr/>
          <a:lstStyle/>
          <a:p>
            <a:pPr>
              <a:buFont typeface="Wingdings" pitchFamily="2" charset="2"/>
              <a:buChar char="Ø"/>
            </a:pPr>
            <a:r>
              <a:rPr lang="en-US" altLang="en-US" b="1" smtClean="0"/>
              <a:t>Jesus was God Incarnate</a:t>
            </a:r>
          </a:p>
          <a:p>
            <a:pPr lvl="1">
              <a:buFont typeface="Wingdings" pitchFamily="2" charset="2"/>
              <a:buChar char="Ø"/>
            </a:pPr>
            <a:r>
              <a:rPr lang="en-US" altLang="en-US" smtClean="0"/>
              <a:t>Mark 1:1; John 1:1,14; Gal. 4:4; 1 John 1:1-3</a:t>
            </a:r>
          </a:p>
          <a:p>
            <a:pPr>
              <a:buFont typeface="Wingdings" pitchFamily="2" charset="2"/>
              <a:buChar char="Ø"/>
            </a:pPr>
            <a:r>
              <a:rPr lang="en-US" altLang="en-US" b="1" smtClean="0"/>
              <a:t>Jesus miraculously was born of a virgin</a:t>
            </a:r>
          </a:p>
          <a:p>
            <a:pPr lvl="1">
              <a:buFont typeface="Wingdings" pitchFamily="2" charset="2"/>
              <a:buChar char="Ø"/>
            </a:pPr>
            <a:r>
              <a:rPr lang="en-US" altLang="en-US" smtClean="0"/>
              <a:t>Matthew 1:22-23; Luke 1:34-35</a:t>
            </a:r>
          </a:p>
          <a:p>
            <a:pPr>
              <a:buFont typeface="Wingdings" pitchFamily="2" charset="2"/>
              <a:buChar char="Ø"/>
            </a:pPr>
            <a:r>
              <a:rPr lang="en-US" altLang="en-US" b="1" smtClean="0"/>
              <a:t>Jesus was Divine Creator</a:t>
            </a:r>
          </a:p>
          <a:p>
            <a:pPr lvl="1">
              <a:buFont typeface="Wingdings" pitchFamily="2" charset="2"/>
              <a:buChar char="Ø"/>
            </a:pPr>
            <a:r>
              <a:rPr lang="en-US" altLang="en-US" smtClean="0"/>
              <a:t>John 1:3; Colossians 1:16-17; Hebrews 2:1</a:t>
            </a:r>
          </a:p>
          <a:p>
            <a:pPr>
              <a:buFont typeface="Wingdings" pitchFamily="2" charset="2"/>
              <a:buChar char="Ø"/>
            </a:pPr>
            <a:r>
              <a:rPr lang="en-US" altLang="en-US" b="1" smtClean="0"/>
              <a:t>Jesus is Lord</a:t>
            </a:r>
          </a:p>
          <a:p>
            <a:pPr lvl="1">
              <a:buFont typeface="Wingdings" pitchFamily="2" charset="2"/>
              <a:buChar char="Ø"/>
            </a:pPr>
            <a:r>
              <a:rPr lang="en-US" altLang="en-US" smtClean="0"/>
              <a:t>Romans 10: 9; Phil. 2:9-11; Hebrews 1:3</a:t>
            </a:r>
          </a:p>
          <a:p>
            <a:pPr>
              <a:buFont typeface="Wingdings" pitchFamily="2" charset="2"/>
              <a:buChar char="Ø"/>
            </a:pPr>
            <a:r>
              <a:rPr lang="en-US" altLang="en-US" b="1" smtClean="0"/>
              <a:t>Jesus also was fully human</a:t>
            </a:r>
          </a:p>
          <a:p>
            <a:pPr lvl="1">
              <a:buFont typeface="Wingdings" pitchFamily="2" charset="2"/>
              <a:buChar char="Ø"/>
            </a:pPr>
            <a:r>
              <a:rPr lang="en-US" altLang="en-US" smtClean="0"/>
              <a:t>Luke 24:39, Hebrews 2:14-18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772400" cy="584200"/>
          </a:xfrm>
        </p:spPr>
        <p:txBody>
          <a:bodyPr/>
          <a:lstStyle/>
          <a:p>
            <a:r>
              <a:rPr lang="en-US" altLang="en-US" sz="3200" smtClean="0"/>
              <a:t>Controversies in the Early Church</a:t>
            </a:r>
          </a:p>
        </p:txBody>
      </p:sp>
      <p:sp>
        <p:nvSpPr>
          <p:cNvPr id="8195" name="Content Placeholder 2"/>
          <p:cNvSpPr>
            <a:spLocks noGrp="1"/>
          </p:cNvSpPr>
          <p:nvPr>
            <p:ph idx="1"/>
          </p:nvPr>
        </p:nvSpPr>
        <p:spPr>
          <a:xfrm>
            <a:off x="685800" y="609600"/>
            <a:ext cx="8458200" cy="6248400"/>
          </a:xfrm>
        </p:spPr>
        <p:txBody>
          <a:bodyPr/>
          <a:lstStyle/>
          <a:p>
            <a:pPr>
              <a:buFont typeface="Wingdings" pitchFamily="2" charset="2"/>
              <a:buChar char="Ø"/>
            </a:pPr>
            <a:r>
              <a:rPr lang="en-US" altLang="en-US" sz="2800" smtClean="0"/>
              <a:t>Was Jesus really divine?  If so, what is His relationship with God the Father?</a:t>
            </a:r>
          </a:p>
          <a:p>
            <a:pPr lvl="1">
              <a:buFont typeface="Wingdings" pitchFamily="2" charset="2"/>
              <a:buChar char="Ø"/>
            </a:pPr>
            <a:r>
              <a:rPr lang="en-US" altLang="en-US" sz="2400" smtClean="0"/>
              <a:t>AD 325 - Council of Nicaea &amp; Nicene Creed </a:t>
            </a:r>
          </a:p>
          <a:p>
            <a:pPr lvl="2">
              <a:buFont typeface="Wingdings" pitchFamily="2" charset="2"/>
              <a:buChar char="Ø"/>
            </a:pPr>
            <a:r>
              <a:rPr lang="en-US" altLang="en-US" sz="2000" smtClean="0"/>
              <a:t>Against Arius; Established the Doctrine of the Trinity; with Jesus as co-eternal, only-begotten Son of God, 2</a:t>
            </a:r>
            <a:r>
              <a:rPr lang="en-US" altLang="en-US" sz="2000" baseline="30000" smtClean="0"/>
              <a:t>nd</a:t>
            </a:r>
            <a:r>
              <a:rPr lang="en-US" altLang="en-US" sz="2000" smtClean="0"/>
              <a:t> Person of the Trinity. </a:t>
            </a:r>
          </a:p>
          <a:p>
            <a:pPr lvl="1">
              <a:buFont typeface="Wingdings" pitchFamily="2" charset="2"/>
              <a:buChar char="Ø"/>
            </a:pPr>
            <a:r>
              <a:rPr lang="en-US" altLang="en-US" sz="2400" smtClean="0"/>
              <a:t>AD 381 – 1</a:t>
            </a:r>
            <a:r>
              <a:rPr lang="en-US" altLang="en-US" sz="2400" baseline="30000" smtClean="0"/>
              <a:t>st</a:t>
            </a:r>
            <a:r>
              <a:rPr lang="en-US" altLang="en-US" sz="2400" smtClean="0"/>
              <a:t> Council of Constantinople</a:t>
            </a:r>
          </a:p>
          <a:p>
            <a:pPr lvl="2">
              <a:buFont typeface="Wingdings" pitchFamily="2" charset="2"/>
              <a:buChar char="Ø"/>
            </a:pPr>
            <a:r>
              <a:rPr lang="en-US" altLang="en-US" sz="2000" smtClean="0"/>
              <a:t>Against Apollinarus; Affirmed Nicaea; established that Jesus was fully human, with a human mind and soul.</a:t>
            </a:r>
          </a:p>
          <a:p>
            <a:pPr lvl="1">
              <a:buFont typeface="Wingdings" pitchFamily="2" charset="2"/>
              <a:buChar char="Ø"/>
            </a:pPr>
            <a:r>
              <a:rPr lang="en-US" altLang="en-US" sz="2400" smtClean="0"/>
              <a:t>AD 431 – 1</a:t>
            </a:r>
            <a:r>
              <a:rPr lang="en-US" altLang="en-US" sz="2400" baseline="30000" smtClean="0"/>
              <a:t>st</a:t>
            </a:r>
            <a:r>
              <a:rPr lang="en-US" altLang="en-US" sz="2400" smtClean="0"/>
              <a:t> Council of Ephesus</a:t>
            </a:r>
          </a:p>
          <a:p>
            <a:pPr lvl="2">
              <a:buFont typeface="Wingdings" pitchFamily="2" charset="2"/>
              <a:buChar char="Ø"/>
            </a:pPr>
            <a:r>
              <a:rPr lang="en-US" altLang="en-US" sz="2000" smtClean="0"/>
              <a:t>Against Nestorius; Established that Jesus had two natures in one person (not two persons), and that Jesus had been fully divine when born. (Mary as </a:t>
            </a:r>
            <a:r>
              <a:rPr lang="en-US" altLang="en-US" sz="2000" i="1" smtClean="0"/>
              <a:t>Theotokos</a:t>
            </a:r>
            <a:r>
              <a:rPr lang="en-US" altLang="en-US" sz="2000" smtClean="0"/>
              <a:t>).</a:t>
            </a:r>
          </a:p>
          <a:p>
            <a:pPr lvl="1">
              <a:buFont typeface="Wingdings" pitchFamily="2" charset="2"/>
              <a:buChar char="Ø"/>
            </a:pPr>
            <a:r>
              <a:rPr lang="en-US" altLang="en-US" sz="2400" smtClean="0"/>
              <a:t>AD 451 – Council of Chalcedon</a:t>
            </a:r>
          </a:p>
          <a:p>
            <a:pPr lvl="2">
              <a:buFont typeface="Wingdings" pitchFamily="2" charset="2"/>
              <a:buChar char="Ø"/>
            </a:pPr>
            <a:r>
              <a:rPr lang="en-US" altLang="en-US" sz="2000" smtClean="0"/>
              <a:t>Against Eutychus; Established that Jesus was fully divine and fully human, 2 natures in one person, not one new hybrid.</a:t>
            </a:r>
          </a:p>
          <a:p>
            <a:pPr lvl="2">
              <a:buFont typeface="Wingdings" pitchFamily="2" charset="2"/>
              <a:buChar char="Ø"/>
            </a:pPr>
            <a:endParaRPr lang="en-US" alt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0"/>
            <a:ext cx="8991600" cy="6724650"/>
          </a:xfrm>
          <a:prstGeom prst="rect">
            <a:avLst/>
          </a:prstGeom>
          <a:noFill/>
        </p:spPr>
        <p:txBody>
          <a:bodyPr>
            <a:spAutoFit/>
          </a:bodyPr>
          <a:lstStyle/>
          <a:p>
            <a:pPr>
              <a:defRPr/>
            </a:pPr>
            <a:r>
              <a:rPr lang="en-US" sz="2800" b="1" dirty="0">
                <a:latin typeface="+mn-lt"/>
              </a:rPr>
              <a:t> The Council of Chalcedon &amp; “Hypostatic Union”</a:t>
            </a:r>
          </a:p>
          <a:p>
            <a:pPr>
              <a:defRPr/>
            </a:pPr>
            <a:endParaRPr lang="en-US" sz="1100" b="1" dirty="0">
              <a:latin typeface="+mn-lt"/>
            </a:endParaRPr>
          </a:p>
          <a:p>
            <a:pPr marL="457200">
              <a:defRPr/>
            </a:pPr>
            <a:r>
              <a:rPr lang="en-US" b="1" dirty="0">
                <a:latin typeface="+mn-lt"/>
              </a:rPr>
              <a:t>Hypostatic Union</a:t>
            </a:r>
            <a:r>
              <a:rPr lang="en-US" dirty="0">
                <a:latin typeface="+mn-lt"/>
              </a:rPr>
              <a:t>: the belief that Jesus the divine Son of God fully took on human nature, yet at the same time remained fully God – </a:t>
            </a:r>
            <a:r>
              <a:rPr lang="en-US" sz="2000" b="1" dirty="0">
                <a:latin typeface="+mn-lt"/>
              </a:rPr>
              <a:t>“</a:t>
            </a:r>
            <a:r>
              <a:rPr lang="en-US" sz="2000" b="1" i="1" dirty="0"/>
              <a:t>the same perfect in Godhead and also perfect in manhood;</a:t>
            </a:r>
            <a:r>
              <a:rPr lang="en-US" sz="2000" b="1" dirty="0"/>
              <a:t> </a:t>
            </a:r>
            <a:r>
              <a:rPr lang="en-US" sz="2000" b="1" i="1" dirty="0"/>
              <a:t>truly God and truly man, of a reasonable [rational] soul and body;</a:t>
            </a:r>
            <a:r>
              <a:rPr lang="en-US" sz="2000" b="1" dirty="0"/>
              <a:t> </a:t>
            </a:r>
            <a:r>
              <a:rPr lang="en-US" sz="2000" b="1" i="1" dirty="0"/>
              <a:t>consubstantial [co-essential] with the Father according to the Godhead, and consubstantial with us according to the Manhood;</a:t>
            </a:r>
            <a:r>
              <a:rPr lang="en-US" sz="2000" b="1" dirty="0"/>
              <a:t> </a:t>
            </a:r>
            <a:r>
              <a:rPr lang="en-US" sz="2000" b="1" i="1" dirty="0"/>
              <a:t>in all things like unto us, without sin;</a:t>
            </a:r>
            <a:r>
              <a:rPr lang="en-US" sz="2000" b="1" dirty="0"/>
              <a:t> </a:t>
            </a:r>
            <a:r>
              <a:rPr lang="en-US" sz="2000" b="1" i="1" dirty="0"/>
              <a:t>begotten before all ages of the Father according to the Godhead, and in these latter days, for us and for our salvation, born of the Virgin Mary, the Mother of God, according to the Manhood;</a:t>
            </a:r>
            <a:r>
              <a:rPr lang="en-US" sz="2000" b="1" dirty="0"/>
              <a:t> </a:t>
            </a:r>
            <a:r>
              <a:rPr lang="en-US" sz="2000" b="1" i="1" dirty="0"/>
              <a:t>one and the same Christ, Son, Lord, only begotten, to be acknowledged in two natures, </a:t>
            </a:r>
            <a:r>
              <a:rPr lang="en-US" sz="2000" b="1" i="1" dirty="0" err="1"/>
              <a:t>inconfusedly</a:t>
            </a:r>
            <a:r>
              <a:rPr lang="en-US" sz="2000" b="1" i="1" dirty="0"/>
              <a:t>, unchangeably, indivisibly, inseparably;</a:t>
            </a:r>
            <a:r>
              <a:rPr lang="en-US" sz="2000" b="1" dirty="0"/>
              <a:t> </a:t>
            </a:r>
            <a:r>
              <a:rPr lang="en-US" sz="2000" b="1" i="1" dirty="0"/>
              <a:t>the distinction of natures being by no means taken away by the union, but rather the property of each nature being preserved, and concurring in one Person and one Subsistence, not parted or divided into two persons, but one and the same Son, and only begotten God, the Word, the Lord Jesus Christ…”  </a:t>
            </a:r>
            <a:r>
              <a:rPr lang="en-US" sz="2000" b="1" dirty="0"/>
              <a:t>Creed of Chalcedon</a:t>
            </a:r>
          </a:p>
          <a:p>
            <a:pPr marL="457200">
              <a:defRPr/>
            </a:pPr>
            <a:endParaRPr lang="en-US" sz="2000" b="1" dirty="0">
              <a:latin typeface="+mn-lt"/>
            </a:endParaRPr>
          </a:p>
          <a:p>
            <a:pPr marL="339725">
              <a:defRPr/>
            </a:pPr>
            <a:r>
              <a:rPr lang="en-US" sz="2000" b="1" u="sng" dirty="0">
                <a:latin typeface="+mn-lt"/>
              </a:rPr>
              <a:t>Bottom-line</a:t>
            </a:r>
            <a:r>
              <a:rPr lang="en-US" sz="2000" b="1" dirty="0">
                <a:latin typeface="+mn-lt"/>
              </a:rPr>
              <a:t>:  Jesus is both fully God and fully human.  He has always been God; he became human when conceived in Mary; with no mixture or dilution of these two natures, forever united in one Person.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76200"/>
            <a:ext cx="7772400" cy="584200"/>
          </a:xfrm>
        </p:spPr>
        <p:txBody>
          <a:bodyPr/>
          <a:lstStyle/>
          <a:p>
            <a:r>
              <a:rPr lang="en-US" altLang="en-US" sz="3200" smtClean="0"/>
              <a:t>Divinity and Humanity in Jesus</a:t>
            </a:r>
          </a:p>
        </p:txBody>
      </p:sp>
      <p:sp>
        <p:nvSpPr>
          <p:cNvPr id="10243" name="Content Placeholder 2"/>
          <p:cNvSpPr>
            <a:spLocks noGrp="1"/>
          </p:cNvSpPr>
          <p:nvPr>
            <p:ph idx="1"/>
          </p:nvPr>
        </p:nvSpPr>
        <p:spPr>
          <a:xfrm>
            <a:off x="457200" y="762000"/>
            <a:ext cx="8686800" cy="5867400"/>
          </a:xfrm>
        </p:spPr>
        <p:txBody>
          <a:bodyPr/>
          <a:lstStyle/>
          <a:p>
            <a:pPr>
              <a:buFont typeface="Wingdings" pitchFamily="2" charset="2"/>
              <a:buChar char="Ø"/>
            </a:pPr>
            <a:r>
              <a:rPr lang="en-US" altLang="en-US" b="1" smtClean="0"/>
              <a:t>Jesus showed human emotion</a:t>
            </a:r>
          </a:p>
          <a:p>
            <a:pPr lvl="1">
              <a:buFont typeface="Wingdings" pitchFamily="2" charset="2"/>
              <a:buChar char="Ø"/>
            </a:pPr>
            <a:r>
              <a:rPr lang="en-US" altLang="en-US" smtClean="0"/>
              <a:t>Love – John 13:1 </a:t>
            </a:r>
          </a:p>
          <a:p>
            <a:pPr lvl="1">
              <a:buFont typeface="Wingdings" pitchFamily="2" charset="2"/>
              <a:buChar char="Ø"/>
            </a:pPr>
            <a:r>
              <a:rPr lang="en-US" altLang="en-US" smtClean="0"/>
              <a:t>Compassion – Matthew 9:36</a:t>
            </a:r>
          </a:p>
          <a:p>
            <a:pPr lvl="1">
              <a:buFont typeface="Wingdings" pitchFamily="2" charset="2"/>
              <a:buChar char="Ø"/>
            </a:pPr>
            <a:r>
              <a:rPr lang="en-US" altLang="en-US" smtClean="0"/>
              <a:t>Anger – John 2:15-16</a:t>
            </a:r>
          </a:p>
          <a:p>
            <a:pPr lvl="1">
              <a:buFont typeface="Wingdings" pitchFamily="2" charset="2"/>
              <a:buChar char="Ø"/>
            </a:pPr>
            <a:r>
              <a:rPr lang="en-US" altLang="en-US" smtClean="0"/>
              <a:t>Grief – John 11:35</a:t>
            </a:r>
          </a:p>
          <a:p>
            <a:pPr>
              <a:buFont typeface="Wingdings" pitchFamily="2" charset="2"/>
              <a:buChar char="Ø"/>
            </a:pPr>
            <a:r>
              <a:rPr lang="en-US" altLang="en-US" b="1" smtClean="0"/>
              <a:t>Jesus had human physical characteristics</a:t>
            </a:r>
          </a:p>
          <a:p>
            <a:pPr lvl="1">
              <a:buFont typeface="Wingdings" pitchFamily="2" charset="2"/>
              <a:buChar char="Ø"/>
            </a:pPr>
            <a:r>
              <a:rPr lang="en-US" altLang="en-US" smtClean="0"/>
              <a:t>Tiredness – John 4:6</a:t>
            </a:r>
          </a:p>
          <a:p>
            <a:pPr lvl="1">
              <a:buFont typeface="Wingdings" pitchFamily="2" charset="2"/>
              <a:buChar char="Ø"/>
            </a:pPr>
            <a:r>
              <a:rPr lang="en-US" altLang="en-US" smtClean="0"/>
              <a:t>Sleep – Luke 8:23</a:t>
            </a:r>
          </a:p>
          <a:p>
            <a:pPr lvl="1">
              <a:buFont typeface="Wingdings" pitchFamily="2" charset="2"/>
              <a:buChar char="Ø"/>
            </a:pPr>
            <a:r>
              <a:rPr lang="en-US" altLang="en-US" smtClean="0"/>
              <a:t>Hunger – Luke 4:2</a:t>
            </a:r>
          </a:p>
          <a:p>
            <a:pPr lvl="1">
              <a:buFont typeface="Wingdings" pitchFamily="2" charset="2"/>
              <a:buChar char="Ø"/>
            </a:pPr>
            <a:r>
              <a:rPr lang="en-US" altLang="en-US" smtClean="0"/>
              <a:t>Thirst – John 19:28</a:t>
            </a:r>
          </a:p>
          <a:p>
            <a:pPr lvl="1">
              <a:buFont typeface="Wingdings" pitchFamily="2" charset="2"/>
              <a:buChar char="Ø"/>
            </a:pPr>
            <a:r>
              <a:rPr lang="en-US" altLang="en-US" smtClean="0"/>
              <a:t>Pain &amp; Death – John 19:34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76200"/>
            <a:ext cx="7772400" cy="584200"/>
          </a:xfrm>
        </p:spPr>
        <p:txBody>
          <a:bodyPr/>
          <a:lstStyle/>
          <a:p>
            <a:r>
              <a:rPr lang="en-US" altLang="en-US" sz="3200" smtClean="0"/>
              <a:t>Divinity and Humanity in Jesus</a:t>
            </a:r>
          </a:p>
        </p:txBody>
      </p:sp>
      <p:sp>
        <p:nvSpPr>
          <p:cNvPr id="7171" name="Content Placeholder 2"/>
          <p:cNvSpPr>
            <a:spLocks noGrp="1"/>
          </p:cNvSpPr>
          <p:nvPr>
            <p:ph idx="1"/>
          </p:nvPr>
        </p:nvSpPr>
        <p:spPr>
          <a:xfrm>
            <a:off x="228600" y="762000"/>
            <a:ext cx="8915400" cy="5867400"/>
          </a:xfrm>
        </p:spPr>
        <p:txBody>
          <a:bodyPr/>
          <a:lstStyle/>
          <a:p>
            <a:pPr>
              <a:buFont typeface="Wingdings" pitchFamily="2" charset="2"/>
              <a:buChar char="Ø"/>
              <a:defRPr/>
            </a:pPr>
            <a:r>
              <a:rPr lang="en-US" altLang="en-US" b="1" dirty="0" smtClean="0"/>
              <a:t>Jesus experienced REAL temptation, and he could have chosen to sin </a:t>
            </a:r>
            <a:r>
              <a:rPr lang="en-US" altLang="en-US" sz="2800" dirty="0" smtClean="0"/>
              <a:t>(contra </a:t>
            </a:r>
            <a:r>
              <a:rPr lang="en-US" altLang="en-US" sz="2800" dirty="0" err="1" smtClean="0"/>
              <a:t>Grudem</a:t>
            </a:r>
            <a:r>
              <a:rPr lang="en-US" altLang="en-US" sz="2800" dirty="0" smtClean="0"/>
              <a:t>).</a:t>
            </a:r>
          </a:p>
          <a:p>
            <a:pPr>
              <a:buFont typeface="Wingdings" pitchFamily="2" charset="2"/>
              <a:buChar char="Ø"/>
              <a:defRPr/>
            </a:pPr>
            <a:endParaRPr lang="en-US" altLang="en-US" sz="400" dirty="0" smtClean="0"/>
          </a:p>
          <a:p>
            <a:pPr marL="0" indent="0">
              <a:buFontTx/>
              <a:buNone/>
              <a:defRPr/>
            </a:pPr>
            <a:r>
              <a:rPr lang="en-US" altLang="en-US" sz="2800" u="sng" dirty="0" err="1" smtClean="0"/>
              <a:t>Grudem</a:t>
            </a:r>
            <a:r>
              <a:rPr lang="en-US" altLang="en-US" sz="2800" u="sng" dirty="0" smtClean="0"/>
              <a:t>, p. 539 </a:t>
            </a:r>
            <a:r>
              <a:rPr lang="en-US" altLang="en-US" sz="2800" dirty="0" smtClean="0"/>
              <a:t>–  “… if Jesus as a person had sinned, involving both his human and divine natures in sin, then God himself would have sinned, and he would have ceased to be God.  Yet that is clearly impossible because of the infinite holiness of God’s nature.  Therefore, </a:t>
            </a:r>
            <a:r>
              <a:rPr lang="en-US" altLang="en-US" sz="2800" b="1" i="1" dirty="0" smtClean="0">
                <a:solidFill>
                  <a:srgbClr val="FFFF00"/>
                </a:solidFill>
              </a:rPr>
              <a:t>if we are asking if it was actually possible for Jesus to have sinned, it seems that we must conclude that it was not possible</a:t>
            </a:r>
            <a:r>
              <a:rPr lang="en-US" altLang="en-US" sz="2800" dirty="0" smtClean="0"/>
              <a:t>.”</a:t>
            </a:r>
          </a:p>
          <a:p>
            <a:pPr marL="0" indent="0">
              <a:buFontTx/>
              <a:buNone/>
              <a:defRPr/>
            </a:pPr>
            <a:endParaRPr lang="en-US" altLang="en-US" sz="1050" dirty="0"/>
          </a:p>
          <a:p>
            <a:pPr>
              <a:spcBef>
                <a:spcPts val="0"/>
              </a:spcBef>
              <a:buFont typeface="Wingdings" pitchFamily="2" charset="2"/>
              <a:buChar char="Ø"/>
              <a:defRPr/>
            </a:pPr>
            <a:r>
              <a:rPr lang="en-US" altLang="en-US" sz="2600" dirty="0" smtClean="0"/>
              <a:t>In this, </a:t>
            </a:r>
            <a:r>
              <a:rPr lang="en-US" altLang="en-US" sz="2600" dirty="0" err="1" smtClean="0"/>
              <a:t>Grudem</a:t>
            </a:r>
            <a:r>
              <a:rPr lang="en-US" altLang="en-US" sz="2600" dirty="0" smtClean="0"/>
              <a:t> is mistaken in that he favors the divine nature of Jesus at the expense of the human nature – while both are equally important.</a:t>
            </a:r>
          </a:p>
          <a:p>
            <a:pPr>
              <a:buFont typeface="Wingdings" pitchFamily="2" charset="2"/>
              <a:buChar char="Ø"/>
              <a:defRPr/>
            </a:pPr>
            <a:endParaRPr lang="en-US" altLang="en-US" b="1" dirty="0" smtClean="0"/>
          </a:p>
          <a:p>
            <a:pPr>
              <a:buFont typeface="Wingdings" pitchFamily="2" charset="2"/>
              <a:buChar char="Ø"/>
              <a:defRPr/>
            </a:pPr>
            <a:endParaRPr lang="en-US" altLang="en-US" b="1" dirty="0"/>
          </a:p>
          <a:p>
            <a:pPr>
              <a:buFont typeface="Wingdings" pitchFamily="2" charset="2"/>
              <a:buChar char="Ø"/>
              <a:defRPr/>
            </a:pPr>
            <a:endParaRPr lang="en-US" altLang="en-US" b="1" dirty="0" smtClean="0"/>
          </a:p>
          <a:p>
            <a:pPr>
              <a:buFont typeface="Wingdings" pitchFamily="2" charset="2"/>
              <a:buChar char="Ø"/>
              <a:defRPr/>
            </a:pPr>
            <a:endParaRPr lang="en-US" altLang="en-US" b="1" dirty="0"/>
          </a:p>
          <a:p>
            <a:pPr marL="0" indent="0">
              <a:buFontTx/>
              <a:buNone/>
              <a:defRPr/>
            </a:pPr>
            <a:endParaRPr lang="en-US" alt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anim calcmode="lin" valueType="num">
                                      <p:cBhvr additive="base">
                                        <p:cTn id="19"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6012</TotalTime>
  <Words>1411</Words>
  <Application>Microsoft Office PowerPoint</Application>
  <PresentationFormat>On-screen Show (4:3)</PresentationFormat>
  <Paragraphs>141</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Arial</vt:lpstr>
      <vt:lpstr>Arial Black</vt:lpstr>
      <vt:lpstr>Wingdings</vt:lpstr>
      <vt:lpstr>Network Blitz</vt:lpstr>
      <vt:lpstr>Systematic Theology 1 (TH3)</vt:lpstr>
      <vt:lpstr>PowerPoint Presentation</vt:lpstr>
      <vt:lpstr>What is “Christology?”</vt:lpstr>
      <vt:lpstr>Christological Controversies/Heresies</vt:lpstr>
      <vt:lpstr>Divinity and Humanity in Jesus</vt:lpstr>
      <vt:lpstr>Controversies in the Early Church</vt:lpstr>
      <vt:lpstr>PowerPoint Presentation</vt:lpstr>
      <vt:lpstr>Divinity and Humanity in Jesus</vt:lpstr>
      <vt:lpstr>Divinity and Humanity in Jesus</vt:lpstr>
      <vt:lpstr>Divinity and Humanity in Jesus</vt:lpstr>
      <vt:lpstr>Divinity and Humanity in Jesus</vt:lpstr>
      <vt:lpstr>Divinity and Humanity in Jesus</vt:lpstr>
      <vt:lpstr>PowerPoint Presentation</vt:lpstr>
      <vt:lpstr>Titles for Jesus Christ</vt:lpstr>
      <vt:lpstr>Sonship Titles for Jesus</vt:lpstr>
      <vt:lpstr>Sonship Titles for Jesus</vt:lpstr>
      <vt:lpstr>Roles of Jesus Christ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248</cp:revision>
  <cp:lastPrinted>2014-02-21T18:27:08Z</cp:lastPrinted>
  <dcterms:created xsi:type="dcterms:W3CDTF">2001-09-16T00:08:39Z</dcterms:created>
  <dcterms:modified xsi:type="dcterms:W3CDTF">2014-02-28T15:29:23Z</dcterms:modified>
</cp:coreProperties>
</file>