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393" r:id="rId2"/>
    <p:sldId id="505" r:id="rId3"/>
    <p:sldId id="591" r:id="rId4"/>
    <p:sldId id="526" r:id="rId5"/>
    <p:sldId id="632" r:id="rId6"/>
    <p:sldId id="644" r:id="rId7"/>
    <p:sldId id="633" r:id="rId8"/>
    <p:sldId id="646" r:id="rId9"/>
    <p:sldId id="647" r:id="rId10"/>
    <p:sldId id="634" r:id="rId11"/>
    <p:sldId id="651" r:id="rId12"/>
    <p:sldId id="648" r:id="rId13"/>
    <p:sldId id="649" r:id="rId14"/>
    <p:sldId id="650" r:id="rId15"/>
    <p:sldId id="652" r:id="rId16"/>
    <p:sldId id="653" r:id="rId17"/>
    <p:sldId id="636" r:id="rId18"/>
    <p:sldId id="654" r:id="rId19"/>
    <p:sldId id="655" r:id="rId20"/>
    <p:sldId id="657" r:id="rId21"/>
    <p:sldId id="658" r:id="rId22"/>
    <p:sldId id="659" r:id="rId23"/>
    <p:sldId id="661" r:id="rId24"/>
    <p:sldId id="638" r:id="rId25"/>
    <p:sldId id="662" r:id="rId26"/>
    <p:sldId id="663" r:id="rId27"/>
    <p:sldId id="664" r:id="rId28"/>
    <p:sldId id="665" r:id="rId29"/>
    <p:sldId id="640" r:id="rId30"/>
    <p:sldId id="667" r:id="rId31"/>
    <p:sldId id="668" r:id="rId32"/>
    <p:sldId id="669" r:id="rId33"/>
    <p:sldId id="670" r:id="rId34"/>
    <p:sldId id="671" r:id="rId35"/>
    <p:sldId id="642" r:id="rId36"/>
    <p:sldId id="672" r:id="rId37"/>
    <p:sldId id="673" r:id="rId38"/>
    <p:sldId id="674" r:id="rId39"/>
    <p:sldId id="676" r:id="rId40"/>
    <p:sldId id="677" r:id="rId41"/>
  </p:sldIdLst>
  <p:sldSz cx="9144000" cy="6858000" type="screen4x3"/>
  <p:notesSz cx="7102475" cy="9388475"/>
  <p:defaultTextStyle>
    <a:defPPr>
      <a:defRPr lang="en-US"/>
    </a:defPPr>
    <a:lvl1pPr algn="l" rtl="0" fontAlgn="base">
      <a:spcBef>
        <a:spcPct val="0"/>
      </a:spcBef>
      <a:spcAft>
        <a:spcPct val="0"/>
      </a:spcAft>
      <a:defRPr sz="3600" kern="1200">
        <a:solidFill>
          <a:schemeClr val="tx2"/>
        </a:solidFill>
        <a:latin typeface="Arial" charset="0"/>
        <a:ea typeface="+mn-ea"/>
        <a:cs typeface="Arial" charset="0"/>
      </a:defRPr>
    </a:lvl1pPr>
    <a:lvl2pPr marL="457200" algn="l" rtl="0" fontAlgn="base">
      <a:spcBef>
        <a:spcPct val="0"/>
      </a:spcBef>
      <a:spcAft>
        <a:spcPct val="0"/>
      </a:spcAft>
      <a:defRPr sz="3600" kern="1200">
        <a:solidFill>
          <a:schemeClr val="tx2"/>
        </a:solidFill>
        <a:latin typeface="Arial" charset="0"/>
        <a:ea typeface="+mn-ea"/>
        <a:cs typeface="Arial" charset="0"/>
      </a:defRPr>
    </a:lvl2pPr>
    <a:lvl3pPr marL="914400" algn="l" rtl="0" fontAlgn="base">
      <a:spcBef>
        <a:spcPct val="0"/>
      </a:spcBef>
      <a:spcAft>
        <a:spcPct val="0"/>
      </a:spcAft>
      <a:defRPr sz="3600" kern="1200">
        <a:solidFill>
          <a:schemeClr val="tx2"/>
        </a:solidFill>
        <a:latin typeface="Arial" charset="0"/>
        <a:ea typeface="+mn-ea"/>
        <a:cs typeface="Arial" charset="0"/>
      </a:defRPr>
    </a:lvl3pPr>
    <a:lvl4pPr marL="1371600" algn="l" rtl="0" fontAlgn="base">
      <a:spcBef>
        <a:spcPct val="0"/>
      </a:spcBef>
      <a:spcAft>
        <a:spcPct val="0"/>
      </a:spcAft>
      <a:defRPr sz="3600" kern="1200">
        <a:solidFill>
          <a:schemeClr val="tx2"/>
        </a:solidFill>
        <a:latin typeface="Arial" charset="0"/>
        <a:ea typeface="+mn-ea"/>
        <a:cs typeface="Arial" charset="0"/>
      </a:defRPr>
    </a:lvl4pPr>
    <a:lvl5pPr marL="1828800" algn="l" rtl="0" fontAlgn="base">
      <a:spcBef>
        <a:spcPct val="0"/>
      </a:spcBef>
      <a:spcAft>
        <a:spcPct val="0"/>
      </a:spcAft>
      <a:defRPr sz="3600" kern="1200">
        <a:solidFill>
          <a:schemeClr val="tx2"/>
        </a:solidFill>
        <a:latin typeface="Arial" charset="0"/>
        <a:ea typeface="+mn-ea"/>
        <a:cs typeface="Arial" charset="0"/>
      </a:defRPr>
    </a:lvl5pPr>
    <a:lvl6pPr marL="2286000" algn="l" defTabSz="914400" rtl="0" eaLnBrk="1" latinLnBrk="0" hangingPunct="1">
      <a:defRPr sz="3600" kern="1200">
        <a:solidFill>
          <a:schemeClr val="tx2"/>
        </a:solidFill>
        <a:latin typeface="Arial" charset="0"/>
        <a:ea typeface="+mn-ea"/>
        <a:cs typeface="Arial" charset="0"/>
      </a:defRPr>
    </a:lvl6pPr>
    <a:lvl7pPr marL="2743200" algn="l" defTabSz="914400" rtl="0" eaLnBrk="1" latinLnBrk="0" hangingPunct="1">
      <a:defRPr sz="3600" kern="1200">
        <a:solidFill>
          <a:schemeClr val="tx2"/>
        </a:solidFill>
        <a:latin typeface="Arial" charset="0"/>
        <a:ea typeface="+mn-ea"/>
        <a:cs typeface="Arial" charset="0"/>
      </a:defRPr>
    </a:lvl7pPr>
    <a:lvl8pPr marL="3200400" algn="l" defTabSz="914400" rtl="0" eaLnBrk="1" latinLnBrk="0" hangingPunct="1">
      <a:defRPr sz="3600" kern="1200">
        <a:solidFill>
          <a:schemeClr val="tx2"/>
        </a:solidFill>
        <a:latin typeface="Arial" charset="0"/>
        <a:ea typeface="+mn-ea"/>
        <a:cs typeface="Arial" charset="0"/>
      </a:defRPr>
    </a:lvl8pPr>
    <a:lvl9pPr marL="3657600" algn="l" defTabSz="914400" rtl="0" eaLnBrk="1" latinLnBrk="0" hangingPunct="1">
      <a:defRPr sz="3600" kern="1200">
        <a:solidFill>
          <a:schemeClr val="tx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9207FB"/>
    <a:srgbClr val="000000"/>
    <a:srgbClr val="C77FFD"/>
    <a:srgbClr val="333300"/>
    <a:srgbClr val="0033CC"/>
    <a:srgbClr val="660033"/>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68" autoAdjust="0"/>
    <p:restoredTop sz="94660"/>
  </p:normalViewPr>
  <p:slideViewPr>
    <p:cSldViewPr>
      <p:cViewPr varScale="1">
        <p:scale>
          <a:sx n="85" d="100"/>
          <a:sy n="85" d="100"/>
        </p:scale>
        <p:origin x="-72" y="-3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pPr>
              <a:defRPr/>
            </a:pPr>
            <a:fld id="{9A83D1EE-2151-4C2F-848B-9EB2C2C758F4}" type="datetimeFigureOut">
              <a:rPr lang="en-US"/>
              <a:pPr>
                <a:defRPr/>
              </a:pPr>
              <a:t>8/7/2013</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pPr>
              <a:defRPr/>
            </a:pPr>
            <a:fld id="{E87753F7-E571-428B-A7B2-645BB86BDE4F}" type="slidenum">
              <a:rPr lang="en-US"/>
              <a:pPr>
                <a:defRPr/>
              </a:pPr>
              <a:t>‹#›</a:t>
            </a:fld>
            <a:endParaRPr lang="en-US"/>
          </a:p>
        </p:txBody>
      </p:sp>
    </p:spTree>
    <p:extLst>
      <p:ext uri="{BB962C8B-B14F-4D97-AF65-F5344CB8AC3E}">
        <p14:creationId xmlns:p14="http://schemas.microsoft.com/office/powerpoint/2010/main" val="3705843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19" tIns="47109" rIns="94219" bIns="47109" numCol="1" anchor="t" anchorCtr="0" compatLnSpc="1">
            <a:prstTxWarp prst="textNoShape">
              <a:avLst/>
            </a:prstTxWarp>
          </a:bodyPr>
          <a:lstStyle>
            <a:lvl1pPr algn="l">
              <a:defRPr sz="1200">
                <a:solidFill>
                  <a:schemeClr val="tx1"/>
                </a:solidFill>
                <a:cs typeface="+mn-cs"/>
              </a:defRPr>
            </a:lvl1pPr>
          </a:lstStyle>
          <a:p>
            <a:pPr>
              <a:defRPr/>
            </a:pPr>
            <a:endParaRPr lang="en-US"/>
          </a:p>
        </p:txBody>
      </p:sp>
      <p:sp>
        <p:nvSpPr>
          <p:cNvPr id="136195" name="Rectangle 3"/>
          <p:cNvSpPr>
            <a:spLocks noGrp="1" noChangeArrowheads="1"/>
          </p:cNvSpPr>
          <p:nvPr>
            <p:ph type="dt" idx="1"/>
          </p:nvPr>
        </p:nvSpPr>
        <p:spPr bwMode="auto">
          <a:xfrm>
            <a:off x="4022725"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19" tIns="47109" rIns="94219" bIns="47109" numCol="1" anchor="t" anchorCtr="0" compatLnSpc="1">
            <a:prstTxWarp prst="textNoShape">
              <a:avLst/>
            </a:prstTxWarp>
          </a:bodyPr>
          <a:lstStyle>
            <a:lvl1pPr algn="r">
              <a:defRPr sz="1200">
                <a:solidFill>
                  <a:schemeClr val="tx1"/>
                </a:solidFill>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6197" name="Rectangle 5"/>
          <p:cNvSpPr>
            <a:spLocks noGrp="1" noChangeArrowheads="1"/>
          </p:cNvSpPr>
          <p:nvPr>
            <p:ph type="body" sz="quarter" idx="3"/>
          </p:nvPr>
        </p:nvSpPr>
        <p:spPr bwMode="auto">
          <a:xfrm>
            <a:off x="709613" y="4459288"/>
            <a:ext cx="5683250" cy="422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19" tIns="47109" rIns="94219" bIns="4710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6198" name="Rectangle 6"/>
          <p:cNvSpPr>
            <a:spLocks noGrp="1" noChangeArrowheads="1"/>
          </p:cNvSpPr>
          <p:nvPr>
            <p:ph type="ftr" sz="quarter" idx="4"/>
          </p:nvPr>
        </p:nvSpPr>
        <p:spPr bwMode="auto">
          <a:xfrm>
            <a:off x="0" y="8916988"/>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19" tIns="47109" rIns="94219" bIns="47109" numCol="1" anchor="b" anchorCtr="0" compatLnSpc="1">
            <a:prstTxWarp prst="textNoShape">
              <a:avLst/>
            </a:prstTxWarp>
          </a:bodyPr>
          <a:lstStyle>
            <a:lvl1pPr algn="l">
              <a:defRPr sz="1200">
                <a:solidFill>
                  <a:schemeClr val="tx1"/>
                </a:solidFill>
                <a:cs typeface="+mn-cs"/>
              </a:defRPr>
            </a:lvl1pPr>
          </a:lstStyle>
          <a:p>
            <a:pPr>
              <a:defRPr/>
            </a:pPr>
            <a:endParaRPr lang="en-US"/>
          </a:p>
        </p:txBody>
      </p:sp>
      <p:sp>
        <p:nvSpPr>
          <p:cNvPr id="136199" name="Rectangle 7"/>
          <p:cNvSpPr>
            <a:spLocks noGrp="1" noChangeArrowheads="1"/>
          </p:cNvSpPr>
          <p:nvPr>
            <p:ph type="sldNum" sz="quarter" idx="5"/>
          </p:nvPr>
        </p:nvSpPr>
        <p:spPr bwMode="auto">
          <a:xfrm>
            <a:off x="4022725" y="8916988"/>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19" tIns="47109" rIns="94219" bIns="47109" numCol="1" anchor="b" anchorCtr="0" compatLnSpc="1">
            <a:prstTxWarp prst="textNoShape">
              <a:avLst/>
            </a:prstTxWarp>
          </a:bodyPr>
          <a:lstStyle>
            <a:lvl1pPr algn="r">
              <a:defRPr sz="1200">
                <a:solidFill>
                  <a:schemeClr val="tx1"/>
                </a:solidFill>
                <a:cs typeface="+mn-cs"/>
              </a:defRPr>
            </a:lvl1pPr>
          </a:lstStyle>
          <a:p>
            <a:pPr>
              <a:defRPr/>
            </a:pPr>
            <a:fld id="{A4A56B80-AD89-4F86-BCA6-3A1794D1D64B}" type="slidenum">
              <a:rPr lang="en-US"/>
              <a:pPr>
                <a:defRPr/>
              </a:pPr>
              <a:t>‹#›</a:t>
            </a:fld>
            <a:endParaRPr lang="en-US"/>
          </a:p>
        </p:txBody>
      </p:sp>
    </p:spTree>
    <p:extLst>
      <p:ext uri="{BB962C8B-B14F-4D97-AF65-F5344CB8AC3E}">
        <p14:creationId xmlns:p14="http://schemas.microsoft.com/office/powerpoint/2010/main" val="3726951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smtClean="0"/>
          </a:p>
        </p:txBody>
      </p:sp>
      <p:sp>
        <p:nvSpPr>
          <p:cNvPr id="56324" name="Slide Number Placeholder 3"/>
          <p:cNvSpPr>
            <a:spLocks noGrp="1"/>
          </p:cNvSpPr>
          <p:nvPr>
            <p:ph type="sldNum" sz="quarter" idx="5"/>
          </p:nvPr>
        </p:nvSpPr>
        <p:spPr/>
        <p:txBody>
          <a:bodyPr/>
          <a:lstStyle>
            <a:lvl1pPr algn="ctr" eaLnBrk="0" hangingPunct="0">
              <a:defRPr sz="3600">
                <a:solidFill>
                  <a:schemeClr val="tx2"/>
                </a:solidFill>
                <a:latin typeface="Arial" charset="0"/>
              </a:defRPr>
            </a:lvl1pPr>
            <a:lvl2pPr marL="742950" indent="-285750" algn="ctr" eaLnBrk="0" hangingPunct="0">
              <a:defRPr sz="3600">
                <a:solidFill>
                  <a:schemeClr val="tx2"/>
                </a:solidFill>
                <a:latin typeface="Arial" charset="0"/>
              </a:defRPr>
            </a:lvl2pPr>
            <a:lvl3pPr marL="1143000" indent="-228600" algn="ctr" eaLnBrk="0" hangingPunct="0">
              <a:defRPr sz="3600">
                <a:solidFill>
                  <a:schemeClr val="tx2"/>
                </a:solidFill>
                <a:latin typeface="Arial" charset="0"/>
              </a:defRPr>
            </a:lvl3pPr>
            <a:lvl4pPr marL="1600200" indent="-228600" algn="ctr" eaLnBrk="0" hangingPunct="0">
              <a:defRPr sz="3600">
                <a:solidFill>
                  <a:schemeClr val="tx2"/>
                </a:solidFill>
                <a:latin typeface="Arial" charset="0"/>
              </a:defRPr>
            </a:lvl4pPr>
            <a:lvl5pPr marL="2057400" indent="-228600" algn="ctr" eaLnBrk="0" hangingPunct="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r" eaLnBrk="1" hangingPunct="1">
              <a:defRPr/>
            </a:pPr>
            <a:fld id="{BE019C89-EBF3-40F8-B57B-CD3112998D43}" type="slidenum">
              <a:rPr lang="en-US" sz="1200" smtClean="0">
                <a:solidFill>
                  <a:schemeClr val="tx1"/>
                </a:solidFill>
              </a:rPr>
              <a:pPr algn="r" eaLnBrk="1" hangingPunct="1">
                <a:defRPr/>
              </a:pPr>
              <a:t>1</a:t>
            </a:fld>
            <a:endParaRPr lang="en-US" sz="1200" dirty="0" smtClean="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dirty="0"/>
            </a:lvl1pPr>
          </a:lstStyle>
          <a:p>
            <a:pPr>
              <a:defRPr/>
            </a:pPr>
            <a:endParaRPr lang="en-US"/>
          </a:p>
        </p:txBody>
      </p:sp>
    </p:spTree>
    <p:extLst>
      <p:ext uri="{BB962C8B-B14F-4D97-AF65-F5344CB8AC3E}">
        <p14:creationId xmlns:p14="http://schemas.microsoft.com/office/powerpoint/2010/main" val="104058156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E4FFD6-84A8-449F-A8D4-FDFF4A78878D}" type="slidenum">
              <a:rPr lang="en-US"/>
              <a:pPr>
                <a:defRPr/>
              </a:pPr>
              <a:t>‹#›</a:t>
            </a:fld>
            <a:endParaRPr lang="en-US"/>
          </a:p>
        </p:txBody>
      </p:sp>
    </p:spTree>
    <p:extLst>
      <p:ext uri="{BB962C8B-B14F-4D97-AF65-F5344CB8AC3E}">
        <p14:creationId xmlns:p14="http://schemas.microsoft.com/office/powerpoint/2010/main" val="412748862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C6C72B-0BA1-4673-91F7-015DBF960B89}" type="slidenum">
              <a:rPr lang="en-US"/>
              <a:pPr>
                <a:defRPr/>
              </a:pPr>
              <a:t>‹#›</a:t>
            </a:fld>
            <a:endParaRPr lang="en-US"/>
          </a:p>
        </p:txBody>
      </p:sp>
    </p:spTree>
    <p:extLst>
      <p:ext uri="{BB962C8B-B14F-4D97-AF65-F5344CB8AC3E}">
        <p14:creationId xmlns:p14="http://schemas.microsoft.com/office/powerpoint/2010/main" val="131320406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dirty="0"/>
            </a:lvl1pPr>
          </a:lstStyle>
          <a:p>
            <a:pPr>
              <a:defRPr/>
            </a:pPr>
            <a:endParaRPr lang="en-US"/>
          </a:p>
        </p:txBody>
      </p:sp>
      <p:sp>
        <p:nvSpPr>
          <p:cNvPr id="6" name="Rectangle 6"/>
          <p:cNvSpPr>
            <a:spLocks noGrp="1" noChangeArrowheads="1"/>
          </p:cNvSpPr>
          <p:nvPr>
            <p:ph type="sldNum" sz="quarter" idx="12"/>
          </p:nvPr>
        </p:nvSpPr>
        <p:spPr/>
        <p:txBody>
          <a:bodyPr/>
          <a:lstStyle>
            <a:lvl1pPr>
              <a:defRPr dirty="0"/>
            </a:lvl1pPr>
          </a:lstStyle>
          <a:p>
            <a:pPr>
              <a:defRPr/>
            </a:pPr>
            <a:endParaRPr lang="en-US"/>
          </a:p>
        </p:txBody>
      </p:sp>
    </p:spTree>
    <p:extLst>
      <p:ext uri="{BB962C8B-B14F-4D97-AF65-F5344CB8AC3E}">
        <p14:creationId xmlns:p14="http://schemas.microsoft.com/office/powerpoint/2010/main" val="23043276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605D42-B8A9-477A-A509-0CEFE2B034CA}" type="slidenum">
              <a:rPr lang="en-US"/>
              <a:pPr>
                <a:defRPr/>
              </a:pPr>
              <a:t>‹#›</a:t>
            </a:fld>
            <a:endParaRPr lang="en-US"/>
          </a:p>
        </p:txBody>
      </p:sp>
    </p:spTree>
    <p:extLst>
      <p:ext uri="{BB962C8B-B14F-4D97-AF65-F5344CB8AC3E}">
        <p14:creationId xmlns:p14="http://schemas.microsoft.com/office/powerpoint/2010/main" val="2916173055"/>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B42DBC-87FA-41F2-8B96-83FD083CC5B0}" type="slidenum">
              <a:rPr lang="en-US"/>
              <a:pPr>
                <a:defRPr/>
              </a:pPr>
              <a:t>‹#›</a:t>
            </a:fld>
            <a:endParaRPr lang="en-US"/>
          </a:p>
        </p:txBody>
      </p:sp>
    </p:spTree>
    <p:extLst>
      <p:ext uri="{BB962C8B-B14F-4D97-AF65-F5344CB8AC3E}">
        <p14:creationId xmlns:p14="http://schemas.microsoft.com/office/powerpoint/2010/main" val="101096465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D756FB0-6CE6-4FEF-94F0-8F419C6B0A6A}" type="slidenum">
              <a:rPr lang="en-US"/>
              <a:pPr>
                <a:defRPr/>
              </a:pPr>
              <a:t>‹#›</a:t>
            </a:fld>
            <a:endParaRPr lang="en-US"/>
          </a:p>
        </p:txBody>
      </p:sp>
    </p:spTree>
    <p:extLst>
      <p:ext uri="{BB962C8B-B14F-4D97-AF65-F5344CB8AC3E}">
        <p14:creationId xmlns:p14="http://schemas.microsoft.com/office/powerpoint/2010/main" val="3906719225"/>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6045947-1943-4A74-B0CA-8AEFF88BA7DD}" type="slidenum">
              <a:rPr lang="en-US"/>
              <a:pPr>
                <a:defRPr/>
              </a:pPr>
              <a:t>‹#›</a:t>
            </a:fld>
            <a:endParaRPr lang="en-US"/>
          </a:p>
        </p:txBody>
      </p:sp>
    </p:spTree>
    <p:extLst>
      <p:ext uri="{BB962C8B-B14F-4D97-AF65-F5344CB8AC3E}">
        <p14:creationId xmlns:p14="http://schemas.microsoft.com/office/powerpoint/2010/main" val="155898586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E648F51-39E7-4812-BB82-A2BFBC8FBC6A}" type="slidenum">
              <a:rPr lang="en-US"/>
              <a:pPr>
                <a:defRPr/>
              </a:pPr>
              <a:t>‹#›</a:t>
            </a:fld>
            <a:endParaRPr lang="en-US"/>
          </a:p>
        </p:txBody>
      </p:sp>
    </p:spTree>
    <p:extLst>
      <p:ext uri="{BB962C8B-B14F-4D97-AF65-F5344CB8AC3E}">
        <p14:creationId xmlns:p14="http://schemas.microsoft.com/office/powerpoint/2010/main" val="225232740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D459D5-A0B6-4F38-954B-687A68F3A29E}" type="slidenum">
              <a:rPr lang="en-US"/>
              <a:pPr>
                <a:defRPr/>
              </a:pPr>
              <a:t>‹#›</a:t>
            </a:fld>
            <a:endParaRPr lang="en-US"/>
          </a:p>
        </p:txBody>
      </p:sp>
    </p:spTree>
    <p:extLst>
      <p:ext uri="{BB962C8B-B14F-4D97-AF65-F5344CB8AC3E}">
        <p14:creationId xmlns:p14="http://schemas.microsoft.com/office/powerpoint/2010/main" val="2902200198"/>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EFC21C-ED04-4E69-BC4E-90D96750211B}" type="slidenum">
              <a:rPr lang="en-US"/>
              <a:pPr>
                <a:defRPr/>
              </a:pPr>
              <a:t>‹#›</a:t>
            </a:fld>
            <a:endParaRPr lang="en-US"/>
          </a:p>
        </p:txBody>
      </p:sp>
    </p:spTree>
    <p:extLst>
      <p:ext uri="{BB962C8B-B14F-4D97-AF65-F5344CB8AC3E}">
        <p14:creationId xmlns:p14="http://schemas.microsoft.com/office/powerpoint/2010/main" val="2197224951"/>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6699"/>
            </a:gs>
            <a:gs pos="100000">
              <a:srgbClr val="001017"/>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cs typeface="+mn-cs"/>
              </a:defRPr>
            </a:lvl1pPr>
          </a:lstStyle>
          <a:p>
            <a:pPr>
              <a:defRPr/>
            </a:pPr>
            <a:fld id="{16DD63DA-263B-41FC-AF9A-9C00EB23137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40" r:id="rId1"/>
    <p:sldLayoutId id="2147483741"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ransition spd="med">
    <p:fade/>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238250" y="4953000"/>
            <a:ext cx="67056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2"/>
                </a:solidFill>
                <a:latin typeface="Arial" charset="0"/>
                <a:cs typeface="Arial" charset="0"/>
              </a:defRPr>
            </a:lvl1pPr>
            <a:lvl2pPr marL="742950" indent="-285750" eaLnBrk="0" hangingPunct="0">
              <a:defRPr sz="3600">
                <a:solidFill>
                  <a:schemeClr val="tx2"/>
                </a:solidFill>
                <a:latin typeface="Arial" charset="0"/>
                <a:cs typeface="Arial" charset="0"/>
              </a:defRPr>
            </a:lvl2pPr>
            <a:lvl3pPr marL="1143000" indent="-228600" eaLnBrk="0" hangingPunct="0">
              <a:defRPr sz="3600">
                <a:solidFill>
                  <a:schemeClr val="tx2"/>
                </a:solidFill>
                <a:latin typeface="Arial" charset="0"/>
                <a:cs typeface="Arial" charset="0"/>
              </a:defRPr>
            </a:lvl3pPr>
            <a:lvl4pPr marL="1600200" indent="-228600" eaLnBrk="0" hangingPunct="0">
              <a:defRPr sz="3600">
                <a:solidFill>
                  <a:schemeClr val="tx2"/>
                </a:solidFill>
                <a:latin typeface="Arial" charset="0"/>
                <a:cs typeface="Arial" charset="0"/>
              </a:defRPr>
            </a:lvl4pPr>
            <a:lvl5pPr marL="2057400" indent="-228600" eaLnBrk="0" hangingPunct="0">
              <a:defRPr sz="3600">
                <a:solidFill>
                  <a:schemeClr val="tx2"/>
                </a:solidFill>
                <a:latin typeface="Arial" charset="0"/>
                <a:cs typeface="Arial" charset="0"/>
              </a:defRPr>
            </a:lvl5pPr>
            <a:lvl6pPr marL="2514600" indent="-228600" eaLnBrk="0" fontAlgn="base" hangingPunct="0">
              <a:spcBef>
                <a:spcPct val="0"/>
              </a:spcBef>
              <a:spcAft>
                <a:spcPct val="0"/>
              </a:spcAft>
              <a:defRPr sz="3600">
                <a:solidFill>
                  <a:schemeClr val="tx2"/>
                </a:solidFill>
                <a:latin typeface="Arial" charset="0"/>
                <a:cs typeface="Arial" charset="0"/>
              </a:defRPr>
            </a:lvl6pPr>
            <a:lvl7pPr marL="2971800" indent="-228600" eaLnBrk="0" fontAlgn="base" hangingPunct="0">
              <a:spcBef>
                <a:spcPct val="0"/>
              </a:spcBef>
              <a:spcAft>
                <a:spcPct val="0"/>
              </a:spcAft>
              <a:defRPr sz="3600">
                <a:solidFill>
                  <a:schemeClr val="tx2"/>
                </a:solidFill>
                <a:latin typeface="Arial" charset="0"/>
                <a:cs typeface="Arial" charset="0"/>
              </a:defRPr>
            </a:lvl7pPr>
            <a:lvl8pPr marL="3429000" indent="-228600" eaLnBrk="0" fontAlgn="base" hangingPunct="0">
              <a:spcBef>
                <a:spcPct val="0"/>
              </a:spcBef>
              <a:spcAft>
                <a:spcPct val="0"/>
              </a:spcAft>
              <a:defRPr sz="3600">
                <a:solidFill>
                  <a:schemeClr val="tx2"/>
                </a:solidFill>
                <a:latin typeface="Arial" charset="0"/>
                <a:cs typeface="Arial" charset="0"/>
              </a:defRPr>
            </a:lvl8pPr>
            <a:lvl9pPr marL="3886200" indent="-228600" eaLnBrk="0" fontAlgn="base" hangingPunct="0">
              <a:spcBef>
                <a:spcPct val="0"/>
              </a:spcBef>
              <a:spcAft>
                <a:spcPct val="0"/>
              </a:spcAft>
              <a:defRPr sz="3600">
                <a:solidFill>
                  <a:schemeClr val="tx2"/>
                </a:solidFill>
                <a:latin typeface="Arial" charset="0"/>
                <a:cs typeface="Arial" charset="0"/>
              </a:defRPr>
            </a:lvl9pPr>
          </a:lstStyle>
          <a:p>
            <a:pPr algn="ctr" eaLnBrk="1" hangingPunct="1"/>
            <a:r>
              <a:rPr lang="en-US" sz="2400">
                <a:solidFill>
                  <a:schemeClr val="tx1"/>
                </a:solidFill>
              </a:rPr>
              <a:t>Lakeside Institute of Theology</a:t>
            </a:r>
          </a:p>
          <a:p>
            <a:pPr algn="ctr" eaLnBrk="1" hangingPunct="1"/>
            <a:r>
              <a:rPr lang="en-US" sz="2400">
                <a:solidFill>
                  <a:schemeClr val="tx1"/>
                </a:solidFill>
              </a:rPr>
              <a:t>Ross Arnold, Summer 2013</a:t>
            </a:r>
          </a:p>
          <a:p>
            <a:pPr algn="ctr" eaLnBrk="1" hangingPunct="1"/>
            <a:endParaRPr lang="en-US" sz="2400">
              <a:solidFill>
                <a:schemeClr val="tx1"/>
              </a:solidFill>
            </a:endParaRPr>
          </a:p>
        </p:txBody>
      </p:sp>
      <p:sp>
        <p:nvSpPr>
          <p:cNvPr id="4099" name="TextBox 1"/>
          <p:cNvSpPr txBox="1">
            <a:spLocks noChangeArrowheads="1"/>
          </p:cNvSpPr>
          <p:nvPr/>
        </p:nvSpPr>
        <p:spPr bwMode="auto">
          <a:xfrm>
            <a:off x="915988" y="3886200"/>
            <a:ext cx="79057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2"/>
                </a:solidFill>
                <a:latin typeface="Arial" charset="0"/>
                <a:cs typeface="Arial" charset="0"/>
              </a:defRPr>
            </a:lvl1pPr>
            <a:lvl2pPr marL="742950" indent="-285750" eaLnBrk="0" hangingPunct="0">
              <a:defRPr sz="3600">
                <a:solidFill>
                  <a:schemeClr val="tx2"/>
                </a:solidFill>
                <a:latin typeface="Arial" charset="0"/>
                <a:cs typeface="Arial" charset="0"/>
              </a:defRPr>
            </a:lvl2pPr>
            <a:lvl3pPr marL="1143000" indent="-228600" eaLnBrk="0" hangingPunct="0">
              <a:defRPr sz="3600">
                <a:solidFill>
                  <a:schemeClr val="tx2"/>
                </a:solidFill>
                <a:latin typeface="Arial" charset="0"/>
                <a:cs typeface="Arial" charset="0"/>
              </a:defRPr>
            </a:lvl3pPr>
            <a:lvl4pPr marL="1600200" indent="-228600" eaLnBrk="0" hangingPunct="0">
              <a:defRPr sz="3600">
                <a:solidFill>
                  <a:schemeClr val="tx2"/>
                </a:solidFill>
                <a:latin typeface="Arial" charset="0"/>
                <a:cs typeface="Arial" charset="0"/>
              </a:defRPr>
            </a:lvl4pPr>
            <a:lvl5pPr marL="2057400" indent="-228600" eaLnBrk="0" hangingPunct="0">
              <a:defRPr sz="3600">
                <a:solidFill>
                  <a:schemeClr val="tx2"/>
                </a:solidFill>
                <a:latin typeface="Arial" charset="0"/>
                <a:cs typeface="Arial" charset="0"/>
              </a:defRPr>
            </a:lvl5pPr>
            <a:lvl6pPr marL="2514600" indent="-228600" eaLnBrk="0" fontAlgn="base" hangingPunct="0">
              <a:spcBef>
                <a:spcPct val="0"/>
              </a:spcBef>
              <a:spcAft>
                <a:spcPct val="0"/>
              </a:spcAft>
              <a:defRPr sz="3600">
                <a:solidFill>
                  <a:schemeClr val="tx2"/>
                </a:solidFill>
                <a:latin typeface="Arial" charset="0"/>
                <a:cs typeface="Arial" charset="0"/>
              </a:defRPr>
            </a:lvl6pPr>
            <a:lvl7pPr marL="2971800" indent="-228600" eaLnBrk="0" fontAlgn="base" hangingPunct="0">
              <a:spcBef>
                <a:spcPct val="0"/>
              </a:spcBef>
              <a:spcAft>
                <a:spcPct val="0"/>
              </a:spcAft>
              <a:defRPr sz="3600">
                <a:solidFill>
                  <a:schemeClr val="tx2"/>
                </a:solidFill>
                <a:latin typeface="Arial" charset="0"/>
                <a:cs typeface="Arial" charset="0"/>
              </a:defRPr>
            </a:lvl7pPr>
            <a:lvl8pPr marL="3429000" indent="-228600" eaLnBrk="0" fontAlgn="base" hangingPunct="0">
              <a:spcBef>
                <a:spcPct val="0"/>
              </a:spcBef>
              <a:spcAft>
                <a:spcPct val="0"/>
              </a:spcAft>
              <a:defRPr sz="3600">
                <a:solidFill>
                  <a:schemeClr val="tx2"/>
                </a:solidFill>
                <a:latin typeface="Arial" charset="0"/>
                <a:cs typeface="Arial" charset="0"/>
              </a:defRPr>
            </a:lvl8pPr>
            <a:lvl9pPr marL="3886200" indent="-228600" eaLnBrk="0" fontAlgn="base" hangingPunct="0">
              <a:spcBef>
                <a:spcPct val="0"/>
              </a:spcBef>
              <a:spcAft>
                <a:spcPct val="0"/>
              </a:spcAft>
              <a:defRPr sz="3600">
                <a:solidFill>
                  <a:schemeClr val="tx2"/>
                </a:solidFill>
                <a:latin typeface="Arial" charset="0"/>
                <a:cs typeface="Arial" charset="0"/>
              </a:defRPr>
            </a:lvl9pPr>
          </a:lstStyle>
          <a:p>
            <a:pPr algn="ctr" eaLnBrk="1" hangingPunct="1"/>
            <a:r>
              <a:rPr lang="en-US" sz="2400">
                <a:solidFill>
                  <a:schemeClr val="tx1"/>
                </a:solidFill>
              </a:rPr>
              <a:t>August 8, 2013 – </a:t>
            </a:r>
          </a:p>
          <a:p>
            <a:pPr algn="ctr" eaLnBrk="1" hangingPunct="1"/>
            <a:r>
              <a:rPr lang="en-US" sz="2400">
                <a:solidFill>
                  <a:schemeClr val="tx1"/>
                </a:solidFill>
              </a:rPr>
              <a:t>Obadiah, Jonah, Micah, Nahum, Habakkuk &amp; Zephaniah</a:t>
            </a:r>
          </a:p>
        </p:txBody>
      </p:sp>
      <p:sp>
        <p:nvSpPr>
          <p:cNvPr id="2" name="TextBox 1"/>
          <p:cNvSpPr txBox="1"/>
          <p:nvPr/>
        </p:nvSpPr>
        <p:spPr>
          <a:xfrm>
            <a:off x="1219200" y="2362200"/>
            <a:ext cx="6934200" cy="1016000"/>
          </a:xfrm>
          <a:prstGeom prst="rect">
            <a:avLst/>
          </a:prstGeom>
          <a:noFill/>
        </p:spPr>
        <p:txBody>
          <a:bodyPr>
            <a:spAutoFit/>
          </a:bodyPr>
          <a:lstStyle/>
          <a:p>
            <a:pPr>
              <a:defRPr/>
            </a:pPr>
            <a:r>
              <a:rPr lang="en-US" sz="6000" b="1" dirty="0">
                <a:solidFill>
                  <a:schemeClr val="tx1"/>
                </a:solidFill>
                <a:effectLst>
                  <a:outerShdw blurRad="38100" dist="38100" dir="2700000" algn="tl">
                    <a:srgbClr val="000000">
                      <a:alpha val="43137"/>
                    </a:srgbClr>
                  </a:outerShdw>
                </a:effectLst>
                <a:latin typeface="Castellar" pitchFamily="18" charset="0"/>
              </a:rPr>
              <a:t>The Prophets</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625475"/>
          </a:xfrm>
        </p:spPr>
        <p:txBody>
          <a:bodyPr/>
          <a:lstStyle/>
          <a:p>
            <a:r>
              <a:rPr lang="en-US" sz="3200" b="1" smtClean="0">
                <a:solidFill>
                  <a:schemeClr val="tx1"/>
                </a:solidFill>
              </a:rPr>
              <a:t>The Book of Jonah</a:t>
            </a:r>
          </a:p>
        </p:txBody>
      </p:sp>
      <p:sp>
        <p:nvSpPr>
          <p:cNvPr id="13315" name="Rectangle 3"/>
          <p:cNvSpPr>
            <a:spLocks noGrp="1" noChangeArrowheads="1"/>
          </p:cNvSpPr>
          <p:nvPr>
            <p:ph type="body" idx="1"/>
          </p:nvPr>
        </p:nvSpPr>
        <p:spPr>
          <a:xfrm>
            <a:off x="454025" y="841375"/>
            <a:ext cx="8478838" cy="6183313"/>
          </a:xfrm>
        </p:spPr>
        <p:txBody>
          <a:bodyPr/>
          <a:lstStyle/>
          <a:p>
            <a:pPr>
              <a:lnSpc>
                <a:spcPct val="90000"/>
              </a:lnSpc>
            </a:pPr>
            <a:r>
              <a:rPr lang="en-US" sz="2800" u="sng" smtClean="0"/>
              <a:t>Author</a:t>
            </a:r>
            <a:r>
              <a:rPr lang="en-US" sz="2800" smtClean="0"/>
              <a:t>: 	</a:t>
            </a:r>
            <a:r>
              <a:rPr lang="en-US" smtClean="0"/>
              <a:t>Prophet Jonah, son of Amittai</a:t>
            </a:r>
          </a:p>
          <a:p>
            <a:pPr>
              <a:lnSpc>
                <a:spcPct val="90000"/>
              </a:lnSpc>
            </a:pPr>
            <a:r>
              <a:rPr lang="en-US" sz="2800" u="sng" smtClean="0"/>
              <a:t>Date</a:t>
            </a:r>
            <a:r>
              <a:rPr lang="en-US" sz="2800" smtClean="0"/>
              <a:t>:	</a:t>
            </a:r>
            <a:r>
              <a:rPr lang="en-US" smtClean="0"/>
              <a:t>c. 793 BC - 753 BC</a:t>
            </a:r>
          </a:p>
          <a:p>
            <a:pPr>
              <a:lnSpc>
                <a:spcPct val="90000"/>
              </a:lnSpc>
            </a:pPr>
            <a:r>
              <a:rPr lang="en-US" sz="2800" u="sng" smtClean="0"/>
              <a:t>Theme</a:t>
            </a:r>
            <a:r>
              <a:rPr lang="en-US" sz="2800" smtClean="0"/>
              <a:t>:	A reluctant prophet leads Nineveh, the 			 capitol of Assyria, to repent.</a:t>
            </a:r>
            <a:r>
              <a:rPr lang="en-US" sz="3100" smtClean="0"/>
              <a:t> </a:t>
            </a:r>
          </a:p>
          <a:p>
            <a:pPr>
              <a:lnSpc>
                <a:spcPct val="90000"/>
              </a:lnSpc>
              <a:buFontTx/>
              <a:buNone/>
            </a:pPr>
            <a:endParaRPr lang="en-US" sz="900" smtClean="0"/>
          </a:p>
          <a:p>
            <a:pPr>
              <a:lnSpc>
                <a:spcPct val="90000"/>
              </a:lnSpc>
            </a:pPr>
            <a:r>
              <a:rPr lang="en-US" sz="2800" u="sng" smtClean="0"/>
              <a:t>Purpose</a:t>
            </a:r>
            <a:r>
              <a:rPr lang="en-US" sz="2800" smtClean="0"/>
              <a:t>:</a:t>
            </a:r>
            <a:r>
              <a:rPr lang="en-US" sz="2000" smtClean="0"/>
              <a:t>  </a:t>
            </a:r>
            <a:r>
              <a:rPr lang="en-US" sz="2800" smtClean="0"/>
              <a:t>To show God loves all peoples, even 			  the pagan nation of Assyria</a:t>
            </a:r>
            <a:r>
              <a:rPr lang="en-US" smtClean="0"/>
              <a:t>.</a:t>
            </a:r>
          </a:p>
          <a:p>
            <a:pPr>
              <a:lnSpc>
                <a:spcPct val="90000"/>
              </a:lnSpc>
              <a:buFontTx/>
              <a:buNone/>
            </a:pPr>
            <a:endParaRPr lang="en-US" sz="900" smtClean="0"/>
          </a:p>
          <a:p>
            <a:pPr>
              <a:lnSpc>
                <a:spcPct val="90000"/>
              </a:lnSpc>
            </a:pPr>
            <a:r>
              <a:rPr lang="en-US" sz="2800" u="sng" smtClean="0"/>
              <a:t>Outline</a:t>
            </a:r>
            <a:r>
              <a:rPr lang="en-US" sz="2800" smtClean="0"/>
              <a:t>:</a:t>
            </a:r>
            <a:r>
              <a:rPr lang="en-US" smtClean="0"/>
              <a:t>  *1</a:t>
            </a:r>
            <a:r>
              <a:rPr lang="en-US" baseline="30000" smtClean="0"/>
              <a:t>st</a:t>
            </a:r>
            <a:r>
              <a:rPr lang="en-US" smtClean="0"/>
              <a:t> Commission of Jonah (1-2)</a:t>
            </a:r>
          </a:p>
          <a:p>
            <a:pPr lvl="1">
              <a:lnSpc>
                <a:spcPct val="90000"/>
              </a:lnSpc>
              <a:buFont typeface="Tahoma" pitchFamily="34" charset="0"/>
              <a:buNone/>
            </a:pPr>
            <a:r>
              <a:rPr lang="en-US" sz="2400" smtClean="0"/>
              <a:t>				“I won’t go!” </a:t>
            </a:r>
            <a:r>
              <a:rPr lang="en-US" sz="2400" i="1" smtClean="0"/>
              <a:t>(Go Fish)</a:t>
            </a:r>
            <a:r>
              <a:rPr lang="en-US" sz="2400" smtClean="0"/>
              <a:t> (1)</a:t>
            </a:r>
          </a:p>
          <a:p>
            <a:pPr lvl="1">
              <a:lnSpc>
                <a:spcPct val="90000"/>
              </a:lnSpc>
              <a:buFont typeface="Tahoma" pitchFamily="34" charset="0"/>
              <a:buNone/>
            </a:pPr>
            <a:r>
              <a:rPr lang="en-US" sz="2400" smtClean="0"/>
              <a:t>				“I will go.” (2)</a:t>
            </a:r>
          </a:p>
          <a:p>
            <a:pPr lvl="1">
              <a:lnSpc>
                <a:spcPct val="90000"/>
              </a:lnSpc>
              <a:buFont typeface="Tahoma" pitchFamily="34" charset="0"/>
              <a:buNone/>
            </a:pPr>
            <a:r>
              <a:rPr lang="en-US" sz="3200" smtClean="0"/>
              <a:t>			*2</a:t>
            </a:r>
            <a:r>
              <a:rPr lang="en-US" sz="3200" baseline="30000" smtClean="0"/>
              <a:t>nd</a:t>
            </a:r>
            <a:r>
              <a:rPr lang="en-US" sz="3200" smtClean="0"/>
              <a:t> Commission of Jonah (3-4)</a:t>
            </a:r>
          </a:p>
          <a:p>
            <a:pPr lvl="2">
              <a:lnSpc>
                <a:spcPct val="90000"/>
              </a:lnSpc>
              <a:buFontTx/>
              <a:buNone/>
            </a:pPr>
            <a:r>
              <a:rPr lang="en-US" smtClean="0"/>
              <a:t>			“I’m here.” (3)</a:t>
            </a:r>
          </a:p>
          <a:p>
            <a:pPr lvl="2">
              <a:lnSpc>
                <a:spcPct val="90000"/>
              </a:lnSpc>
              <a:buFontTx/>
              <a:buNone/>
            </a:pPr>
            <a:r>
              <a:rPr lang="en-US" smtClean="0"/>
              <a:t>			“I shouldn’t have come.” (4)</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anatoliahistory.com/wp-content/uploads/2011/05/Map_of_Assyri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 y="0"/>
            <a:ext cx="91979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0"/>
            <a:ext cx="8229600" cy="457200"/>
          </a:xfrm>
        </p:spPr>
        <p:txBody>
          <a:bodyPr/>
          <a:lstStyle/>
          <a:p>
            <a:r>
              <a:rPr lang="en-US" sz="3200" b="1" smtClean="0">
                <a:solidFill>
                  <a:schemeClr val="tx1"/>
                </a:solidFill>
              </a:rPr>
              <a:t>Book of Jonah</a:t>
            </a:r>
            <a:endParaRPr lang="en-US" sz="2200" b="1" smtClean="0">
              <a:solidFill>
                <a:schemeClr val="tx1"/>
              </a:solidFill>
            </a:endParaRPr>
          </a:p>
        </p:txBody>
      </p:sp>
      <p:sp>
        <p:nvSpPr>
          <p:cNvPr id="15363" name="Rectangle 3"/>
          <p:cNvSpPr>
            <a:spLocks noGrp="1" noChangeArrowheads="1"/>
          </p:cNvSpPr>
          <p:nvPr>
            <p:ph type="body" idx="1"/>
          </p:nvPr>
        </p:nvSpPr>
        <p:spPr>
          <a:xfrm>
            <a:off x="228600" y="457200"/>
            <a:ext cx="8686800" cy="6643688"/>
          </a:xfrm>
        </p:spPr>
        <p:txBody>
          <a:bodyPr/>
          <a:lstStyle/>
          <a:p>
            <a:pPr marL="0" indent="0">
              <a:buFontTx/>
              <a:buNone/>
              <a:tabLst>
                <a:tab pos="342900" algn="l"/>
              </a:tabLst>
            </a:pPr>
            <a:r>
              <a:rPr lang="en-US" sz="2000" smtClean="0"/>
              <a:t>	The word of the Lord came to Jonah son of Amittai: </a:t>
            </a:r>
            <a:r>
              <a:rPr lang="en-US" sz="2000" baseline="30000" smtClean="0"/>
              <a:t>2 </a:t>
            </a:r>
            <a:r>
              <a:rPr lang="en-US" sz="2000" smtClean="0"/>
              <a:t>“Go to the great city of Nineveh and preach against it, because its wickedness has come up before me.”</a:t>
            </a:r>
          </a:p>
          <a:p>
            <a:pPr marL="0" indent="0">
              <a:buFontTx/>
              <a:buNone/>
              <a:tabLst>
                <a:tab pos="342900" algn="l"/>
              </a:tabLst>
            </a:pPr>
            <a:r>
              <a:rPr lang="en-US" sz="2000" baseline="30000" smtClean="0"/>
              <a:t>	3 </a:t>
            </a:r>
            <a:r>
              <a:rPr lang="en-US" sz="2000" smtClean="0"/>
              <a:t>But Jonah ran away from the Lord and headed for Tarshish.  He went down to Joppa, where he found a ship bound for that port.  After paying the fare, he went aboard and sailed for Tarshish to flee from the Lord.</a:t>
            </a:r>
          </a:p>
          <a:p>
            <a:pPr marL="0" indent="0">
              <a:buFontTx/>
              <a:buNone/>
              <a:tabLst>
                <a:tab pos="342900" algn="l"/>
              </a:tabLst>
            </a:pPr>
            <a:r>
              <a:rPr lang="en-US" sz="2000" baseline="30000" smtClean="0"/>
              <a:t>	4 </a:t>
            </a:r>
            <a:r>
              <a:rPr lang="en-US" sz="2000" smtClean="0"/>
              <a:t>Then the Lord sent a great wind on the sea, and such a violent storm arose that the ship threatened to break up.  </a:t>
            </a:r>
            <a:r>
              <a:rPr lang="en-US" sz="2000" baseline="30000" smtClean="0"/>
              <a:t>5 </a:t>
            </a:r>
            <a:r>
              <a:rPr lang="en-US" sz="2000" smtClean="0"/>
              <a:t>All the sailors were afraid and each cried out to his own god. And they threw the cargo into the sea to lighten the ship.</a:t>
            </a:r>
          </a:p>
          <a:p>
            <a:pPr marL="0" indent="0">
              <a:buFontTx/>
              <a:buNone/>
              <a:tabLst>
                <a:tab pos="342900" algn="l"/>
              </a:tabLst>
            </a:pPr>
            <a:r>
              <a:rPr lang="en-US" sz="2000" smtClean="0"/>
              <a:t>	But Jonah had gone below deck, where he lay down and fell into a deep sleep.  </a:t>
            </a:r>
            <a:r>
              <a:rPr lang="en-US" sz="2000" baseline="30000" smtClean="0"/>
              <a:t>6 </a:t>
            </a:r>
            <a:r>
              <a:rPr lang="en-US" sz="2000" smtClean="0"/>
              <a:t>The captain went to him and said, “How can you sleep?  Get up and call on your god!  Maybe he will take notice of us so that we will not perish.”</a:t>
            </a:r>
          </a:p>
          <a:p>
            <a:pPr marL="0" indent="0">
              <a:buFontTx/>
              <a:buNone/>
              <a:tabLst>
                <a:tab pos="342900" algn="l"/>
              </a:tabLst>
            </a:pPr>
            <a:r>
              <a:rPr lang="en-US" sz="2000" baseline="30000" smtClean="0"/>
              <a:t>	7 </a:t>
            </a:r>
            <a:r>
              <a:rPr lang="en-US" sz="2000" smtClean="0"/>
              <a:t>Then the sailors said to each other, “Come, let us cast lots to find out who is responsible for this calamity.”  They cast lots and the lot fell on Jonah.  </a:t>
            </a:r>
            <a:r>
              <a:rPr lang="en-US" sz="2000" baseline="30000" smtClean="0"/>
              <a:t>8 </a:t>
            </a:r>
            <a:r>
              <a:rPr lang="en-US" sz="2000" smtClean="0"/>
              <a:t>So they asked him, “Tell us, who is responsible for making all this trouble for us?  What kind of work do you do?  Where do you come from? What is your country?  From what people are you?”   Jonah 1:1-8</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304800" y="19050"/>
            <a:ext cx="8407400" cy="6643688"/>
          </a:xfrm>
        </p:spPr>
        <p:txBody>
          <a:bodyPr/>
          <a:lstStyle/>
          <a:p>
            <a:pPr marL="0" indent="0">
              <a:buFontTx/>
              <a:buNone/>
              <a:tabLst>
                <a:tab pos="342900" algn="l"/>
              </a:tabLst>
            </a:pPr>
            <a:r>
              <a:rPr lang="en-US" sz="2200" baseline="30000" smtClean="0"/>
              <a:t>	 </a:t>
            </a:r>
            <a:r>
              <a:rPr lang="en-US" sz="2200" smtClean="0"/>
              <a:t>He answered, “I am a Hebrew and I worship the Lord, the God of heaven, who made the sea and the dry land.”</a:t>
            </a:r>
          </a:p>
          <a:p>
            <a:pPr marL="0" indent="0">
              <a:buFontTx/>
              <a:buNone/>
              <a:tabLst>
                <a:tab pos="342900" algn="l"/>
              </a:tabLst>
            </a:pPr>
            <a:r>
              <a:rPr lang="en-US" sz="2200" baseline="30000" smtClean="0"/>
              <a:t>	10 </a:t>
            </a:r>
            <a:r>
              <a:rPr lang="en-US" sz="2200" smtClean="0"/>
              <a:t>This terrified them and they asked, “What have you done?”  (They knew he was running away from the Lord, because he had already told them so.)</a:t>
            </a:r>
          </a:p>
          <a:p>
            <a:pPr marL="0" indent="0">
              <a:buFontTx/>
              <a:buNone/>
              <a:tabLst>
                <a:tab pos="342900" algn="l"/>
              </a:tabLst>
            </a:pPr>
            <a:r>
              <a:rPr lang="en-US" sz="2200" baseline="30000" smtClean="0"/>
              <a:t>	11 </a:t>
            </a:r>
            <a:r>
              <a:rPr lang="en-US" sz="2200" smtClean="0"/>
              <a:t>The sea was getting rougher and rougher.  So they asked him, “What should we do to you to make the sea calm down for us?”</a:t>
            </a:r>
          </a:p>
          <a:p>
            <a:pPr marL="0" indent="0">
              <a:buFontTx/>
              <a:buNone/>
              <a:tabLst>
                <a:tab pos="342900" algn="l"/>
              </a:tabLst>
            </a:pPr>
            <a:r>
              <a:rPr lang="en-US" sz="2200" baseline="30000" smtClean="0"/>
              <a:t>	12 </a:t>
            </a:r>
            <a:r>
              <a:rPr lang="en-US" sz="2200" smtClean="0"/>
              <a:t>“Pick me up and throw me into the sea,” he replied, “and it will become calm.  I know that it is my fault that this great storm has come upon you.”</a:t>
            </a:r>
          </a:p>
          <a:p>
            <a:pPr marL="0" indent="0">
              <a:buFontTx/>
              <a:buNone/>
              <a:tabLst>
                <a:tab pos="342900" algn="l"/>
              </a:tabLst>
            </a:pPr>
            <a:r>
              <a:rPr lang="en-US" sz="2200" baseline="30000" smtClean="0"/>
              <a:t>	13 </a:t>
            </a:r>
            <a:r>
              <a:rPr lang="en-US" sz="2200" smtClean="0"/>
              <a:t>Instead, the men did their best to row back to land.  But they could not, for the sea grew even wilder than before.  </a:t>
            </a:r>
            <a:r>
              <a:rPr lang="en-US" sz="2200" baseline="30000" smtClean="0"/>
              <a:t>14 </a:t>
            </a:r>
            <a:r>
              <a:rPr lang="en-US" sz="2200" smtClean="0"/>
              <a:t>Then they cried out to the Lord, “Please, Lord, do not let us die for taking this man’s life.  Do not hold us accountable for killing an innocent man, for you, Lord, have done as you pleased.”  </a:t>
            </a:r>
            <a:r>
              <a:rPr lang="en-US" sz="2200" baseline="30000" smtClean="0"/>
              <a:t>15 </a:t>
            </a:r>
            <a:r>
              <a:rPr lang="en-US" sz="2200" smtClean="0"/>
              <a:t>Then they took Jonah and threw him overboard, and the raging sea grew calm.  </a:t>
            </a:r>
            <a:r>
              <a:rPr lang="en-US" sz="2200" baseline="30000" smtClean="0"/>
              <a:t>16 </a:t>
            </a:r>
            <a:r>
              <a:rPr lang="en-US" sz="2200" smtClean="0"/>
              <a:t>At this the men greatly feared the Lord, and they offered a sacrifice to the Lord and made vows to him. 		Jonah 1:9-16</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304800" y="76200"/>
            <a:ext cx="8686800" cy="7024688"/>
          </a:xfrm>
        </p:spPr>
        <p:txBody>
          <a:bodyPr/>
          <a:lstStyle/>
          <a:p>
            <a:pPr marL="0" indent="0">
              <a:buFontTx/>
              <a:buNone/>
              <a:tabLst>
                <a:tab pos="342900" algn="l"/>
              </a:tabLst>
            </a:pPr>
            <a:r>
              <a:rPr lang="en-US" sz="2100" smtClean="0"/>
              <a:t>	Now the Lord provided a huge fish to swallow Jonah, and Jonah was in the belly of the fish three days and three nights.  </a:t>
            </a:r>
            <a:r>
              <a:rPr lang="en-US" sz="2100" baseline="30000" smtClean="0"/>
              <a:t>2:1 </a:t>
            </a:r>
            <a:r>
              <a:rPr lang="en-US" sz="2100" smtClean="0"/>
              <a:t>From inside the fish Jonah prayed to the Lord his God.  </a:t>
            </a:r>
            <a:r>
              <a:rPr lang="en-US" sz="2100" baseline="30000" smtClean="0"/>
              <a:t>2 </a:t>
            </a:r>
            <a:r>
              <a:rPr lang="en-US" sz="2100" smtClean="0"/>
              <a:t>He said:</a:t>
            </a:r>
          </a:p>
          <a:p>
            <a:pPr marL="0" indent="0">
              <a:buFontTx/>
              <a:buNone/>
              <a:tabLst>
                <a:tab pos="342900" algn="l"/>
              </a:tabLst>
            </a:pPr>
            <a:r>
              <a:rPr lang="en-US" sz="2100" smtClean="0"/>
              <a:t>	“In my distress I called to the Lord, and he answered me.  From deep in the realm of the dead I called for help, and you listened to my cry.  </a:t>
            </a:r>
            <a:r>
              <a:rPr lang="en-US" sz="2100" baseline="30000" smtClean="0"/>
              <a:t>3 </a:t>
            </a:r>
            <a:r>
              <a:rPr lang="en-US" sz="2100" smtClean="0"/>
              <a:t>You hurled me into the depths, into the very heart of the seas, and the currents swirled about me; all your waves and breakers swept over me.  </a:t>
            </a:r>
            <a:r>
              <a:rPr lang="en-US" sz="2100" baseline="30000" smtClean="0"/>
              <a:t>4 </a:t>
            </a:r>
            <a:r>
              <a:rPr lang="en-US" sz="2100" smtClean="0"/>
              <a:t>I said, ‘I have been banished from your sight; yet I will look again toward your holy temple.’  </a:t>
            </a:r>
            <a:r>
              <a:rPr lang="en-US" sz="2100" baseline="30000" smtClean="0"/>
              <a:t>5 </a:t>
            </a:r>
            <a:r>
              <a:rPr lang="en-US" sz="2100" smtClean="0"/>
              <a:t>The engulfing waters threatened me, the deep surrounded me; seaweed was wrapped around my head.  </a:t>
            </a:r>
            <a:r>
              <a:rPr lang="en-US" sz="2100" baseline="30000" smtClean="0"/>
              <a:t>6 </a:t>
            </a:r>
            <a:r>
              <a:rPr lang="en-US" sz="2100" smtClean="0"/>
              <a:t>To the roots of the mountains I sank down; the earth beneath barred me in forever.  But you, Lord my God, brought my life up from the pit.</a:t>
            </a:r>
          </a:p>
          <a:p>
            <a:pPr marL="0" indent="0">
              <a:buFontTx/>
              <a:buNone/>
              <a:tabLst>
                <a:tab pos="342900" algn="l"/>
              </a:tabLst>
            </a:pPr>
            <a:r>
              <a:rPr lang="en-US" sz="2100" baseline="30000" smtClean="0"/>
              <a:t>	7 </a:t>
            </a:r>
            <a:r>
              <a:rPr lang="en-US" sz="2100" smtClean="0"/>
              <a:t>“When my life was ebbing away, I remembered you, Lord, and my prayer rose to you, to your holy temple.</a:t>
            </a:r>
          </a:p>
          <a:p>
            <a:pPr marL="0" indent="0">
              <a:buFontTx/>
              <a:buNone/>
              <a:tabLst>
                <a:tab pos="342900" algn="l"/>
              </a:tabLst>
            </a:pPr>
            <a:r>
              <a:rPr lang="en-US" sz="2100" baseline="30000" smtClean="0"/>
              <a:t>	8 </a:t>
            </a:r>
            <a:r>
              <a:rPr lang="en-US" sz="2100" smtClean="0"/>
              <a:t>“Those who cling to worthless idols turn away from God’s love for them.  </a:t>
            </a:r>
            <a:r>
              <a:rPr lang="en-US" sz="2100" baseline="30000" smtClean="0"/>
              <a:t>9 </a:t>
            </a:r>
            <a:r>
              <a:rPr lang="en-US" sz="2100" smtClean="0"/>
              <a:t>But I, with shouts of grateful praise, will sacrifice to you.  What I have vowed I will make good.  I will say, ‘Salvation comes from the Lord.’”</a:t>
            </a:r>
          </a:p>
          <a:p>
            <a:pPr marL="0" indent="0">
              <a:buFontTx/>
              <a:buNone/>
              <a:tabLst>
                <a:tab pos="342900" algn="l"/>
              </a:tabLst>
            </a:pPr>
            <a:r>
              <a:rPr lang="en-US" sz="2100" baseline="30000" smtClean="0"/>
              <a:t>	10 </a:t>
            </a:r>
            <a:r>
              <a:rPr lang="en-US" sz="2100" smtClean="0"/>
              <a:t>And the Lord commanded the fish, and it vomited Jonah onto dry land. </a:t>
            </a:r>
            <a:r>
              <a:rPr lang="en-US" sz="2000" smtClean="0"/>
              <a:t>						Jonah 1:17-2:10</a:t>
            </a:r>
            <a:endParaRPr lang="en-US" sz="2100" smtClean="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228600" y="76200"/>
            <a:ext cx="8763000" cy="6643688"/>
          </a:xfrm>
        </p:spPr>
        <p:txBody>
          <a:bodyPr/>
          <a:lstStyle/>
          <a:p>
            <a:pPr marL="0" indent="0">
              <a:buFontTx/>
              <a:buNone/>
              <a:tabLst>
                <a:tab pos="342900" algn="l"/>
              </a:tabLst>
            </a:pPr>
            <a:r>
              <a:rPr lang="en-US" sz="2000" smtClean="0"/>
              <a:t>	</a:t>
            </a:r>
            <a:r>
              <a:rPr lang="en-US" sz="2100" smtClean="0"/>
              <a:t>Then the word of the Lord came to Jonah a second time:  </a:t>
            </a:r>
            <a:r>
              <a:rPr lang="en-US" sz="2100" baseline="30000" smtClean="0"/>
              <a:t>2 </a:t>
            </a:r>
            <a:r>
              <a:rPr lang="en-US" sz="2100" smtClean="0"/>
              <a:t>“Go to the great city of Nineveh and proclaim to it the message I give you.”</a:t>
            </a:r>
          </a:p>
          <a:p>
            <a:pPr marL="0" indent="0">
              <a:buFontTx/>
              <a:buNone/>
              <a:tabLst>
                <a:tab pos="342900" algn="l"/>
              </a:tabLst>
            </a:pPr>
            <a:r>
              <a:rPr lang="en-US" sz="2100" baseline="30000" smtClean="0"/>
              <a:t>	3 </a:t>
            </a:r>
            <a:r>
              <a:rPr lang="en-US" sz="2100" smtClean="0"/>
              <a:t>Jonah obeyed the word of the Lord and went to Nineveh.  Now Nineveh was a very large city; it took three days to go through it.  </a:t>
            </a:r>
            <a:r>
              <a:rPr lang="en-US" sz="2100" baseline="30000" smtClean="0"/>
              <a:t>4 </a:t>
            </a:r>
            <a:r>
              <a:rPr lang="en-US" sz="2100" smtClean="0"/>
              <a:t>Jonah began by going a day’s journey into the city, proclaiming, “Forty more days and Nineveh will be overthrown.”  </a:t>
            </a:r>
            <a:r>
              <a:rPr lang="en-US" sz="2100" baseline="30000" smtClean="0"/>
              <a:t>5 </a:t>
            </a:r>
            <a:r>
              <a:rPr lang="en-US" sz="2100" smtClean="0"/>
              <a:t>The Ninevites believed God.  A fast was proclaimed, and all of them, from the greatest to the least, put on sackcloth.</a:t>
            </a:r>
          </a:p>
          <a:p>
            <a:pPr marL="0" indent="0">
              <a:buFontTx/>
              <a:buNone/>
              <a:tabLst>
                <a:tab pos="342900" algn="l"/>
              </a:tabLst>
            </a:pPr>
            <a:r>
              <a:rPr lang="en-US" sz="2100" baseline="30000" smtClean="0"/>
              <a:t>	6 </a:t>
            </a:r>
            <a:r>
              <a:rPr lang="en-US" sz="2100" smtClean="0"/>
              <a:t>When Jonah’s warning reached the king of Nineveh, he rose from his throne, took off his royal robes, covered himself with sackcloth and sat down in the dust.  </a:t>
            </a:r>
            <a:r>
              <a:rPr lang="en-US" sz="2100" baseline="30000" smtClean="0"/>
              <a:t>7 </a:t>
            </a:r>
            <a:r>
              <a:rPr lang="en-US" sz="2100" smtClean="0"/>
              <a:t>This is the proclamation he issued in Nineveh:</a:t>
            </a:r>
          </a:p>
          <a:p>
            <a:pPr marL="0" indent="0">
              <a:buFontTx/>
              <a:buNone/>
              <a:tabLst>
                <a:tab pos="342900" algn="l"/>
              </a:tabLst>
            </a:pPr>
            <a:r>
              <a:rPr lang="en-US" sz="2100" smtClean="0"/>
              <a:t>	“By the decree of the king and his nobles:  Do not let people or animals, herds or flocks, taste anything; do not let them eat or drink.  </a:t>
            </a:r>
            <a:r>
              <a:rPr lang="en-US" sz="2100" baseline="30000" smtClean="0"/>
              <a:t>8 </a:t>
            </a:r>
            <a:r>
              <a:rPr lang="en-US" sz="2100" smtClean="0"/>
              <a:t>But let people and animals be covered with sackcloth. Let everyone call urgently on God.  Let them give up their evil ways and their violence.  </a:t>
            </a:r>
            <a:r>
              <a:rPr lang="en-US" sz="2100" baseline="30000" smtClean="0"/>
              <a:t>9 </a:t>
            </a:r>
            <a:r>
              <a:rPr lang="en-US" sz="2100" smtClean="0"/>
              <a:t>Who knows?  God may yet relent and with compassion turn from his fierce anger so that we will not perish.”</a:t>
            </a:r>
          </a:p>
          <a:p>
            <a:pPr marL="0" indent="0">
              <a:buFontTx/>
              <a:buNone/>
              <a:tabLst>
                <a:tab pos="342900" algn="l"/>
              </a:tabLst>
            </a:pPr>
            <a:r>
              <a:rPr lang="en-US" sz="2100" baseline="30000" smtClean="0"/>
              <a:t>	10 </a:t>
            </a:r>
            <a:r>
              <a:rPr lang="en-US" sz="2100" smtClean="0"/>
              <a:t>When God saw what they did and how they turned from their evil ways, he relented and did not bring on them the destruction he had threatened. 	</a:t>
            </a:r>
            <a:r>
              <a:rPr lang="en-US" sz="2000" smtClean="0"/>
              <a:t>				Jonah 3</a:t>
            </a: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Rectangle 3"/>
          <p:cNvSpPr>
            <a:spLocks noGrp="1" noChangeArrowheads="1"/>
          </p:cNvSpPr>
          <p:nvPr>
            <p:ph type="body" idx="1"/>
          </p:nvPr>
        </p:nvSpPr>
        <p:spPr>
          <a:xfrm>
            <a:off x="228600" y="152400"/>
            <a:ext cx="8763000" cy="6643688"/>
          </a:xfrm>
        </p:spPr>
        <p:txBody>
          <a:bodyPr/>
          <a:lstStyle/>
          <a:p>
            <a:pPr marL="0" indent="0">
              <a:buFontTx/>
              <a:buNone/>
              <a:tabLst>
                <a:tab pos="342900" algn="l"/>
              </a:tabLst>
              <a:defRPr/>
            </a:pPr>
            <a:r>
              <a:rPr lang="en-US" sz="1900" dirty="0" smtClean="0"/>
              <a:t>	</a:t>
            </a:r>
            <a:r>
              <a:rPr lang="en-US" sz="1850" dirty="0" smtClean="0"/>
              <a:t>But to Jonah this seemed very wrong, and he became angry.  </a:t>
            </a:r>
            <a:r>
              <a:rPr lang="en-US" sz="1850" baseline="30000" dirty="0" smtClean="0"/>
              <a:t>2 </a:t>
            </a:r>
            <a:r>
              <a:rPr lang="en-US" sz="1850" dirty="0" smtClean="0"/>
              <a:t>He prayed to the Lord, “Isn’t this what I said, Lord, when I was still at home?  That is what I tried to forestall by fleeing to </a:t>
            </a:r>
            <a:r>
              <a:rPr lang="en-US" sz="1850" dirty="0" err="1" smtClean="0"/>
              <a:t>Tarshish</a:t>
            </a:r>
            <a:r>
              <a:rPr lang="en-US" sz="1850" dirty="0" smtClean="0"/>
              <a:t>.  I knew that you are a gracious and compassionate God, slow to anger and abounding in love, a God who relents from sending calamity.  </a:t>
            </a:r>
            <a:r>
              <a:rPr lang="en-US" sz="1850" baseline="30000" dirty="0" smtClean="0"/>
              <a:t>3 </a:t>
            </a:r>
            <a:r>
              <a:rPr lang="en-US" sz="1850" dirty="0" smtClean="0"/>
              <a:t>Now, Lord, take away my life, for it is better for me to die than to live.”</a:t>
            </a:r>
          </a:p>
          <a:p>
            <a:pPr marL="0" indent="0">
              <a:buFontTx/>
              <a:buNone/>
              <a:tabLst>
                <a:tab pos="342900" algn="l"/>
              </a:tabLst>
              <a:defRPr/>
            </a:pPr>
            <a:r>
              <a:rPr lang="en-US" sz="1850" baseline="30000" dirty="0" smtClean="0"/>
              <a:t>	4 </a:t>
            </a:r>
            <a:r>
              <a:rPr lang="en-US" sz="1850" dirty="0" smtClean="0"/>
              <a:t>But the Lord replied, “Is it right for you to be angry?”</a:t>
            </a:r>
          </a:p>
          <a:p>
            <a:pPr marL="0" indent="0">
              <a:buFontTx/>
              <a:buNone/>
              <a:tabLst>
                <a:tab pos="342900" algn="l"/>
              </a:tabLst>
              <a:defRPr/>
            </a:pPr>
            <a:r>
              <a:rPr lang="en-US" sz="1850" baseline="30000" dirty="0" smtClean="0"/>
              <a:t>	5 </a:t>
            </a:r>
            <a:r>
              <a:rPr lang="en-US" sz="1850" dirty="0" smtClean="0"/>
              <a:t>Jonah had gone out and sat down at a place east of the city.  There he made himself a shelter, sat in its shade and waited to see what would happen to the city.  </a:t>
            </a:r>
            <a:r>
              <a:rPr lang="en-US" sz="1850" baseline="30000" dirty="0" smtClean="0"/>
              <a:t>6 </a:t>
            </a:r>
            <a:r>
              <a:rPr lang="en-US" sz="1850" dirty="0" smtClean="0"/>
              <a:t>Then the Lord God provided a leafy plant and made it grow up over Jonah to give shade for his head to ease his discomfort, and Jonah was very happy about the plant. </a:t>
            </a:r>
            <a:r>
              <a:rPr lang="en-US" sz="1850" baseline="30000" dirty="0" smtClean="0"/>
              <a:t> 7 </a:t>
            </a:r>
            <a:r>
              <a:rPr lang="en-US" sz="1850" dirty="0" smtClean="0"/>
              <a:t>But at dawn the next day God provided a worm, which chewed the plant so that it withered.  </a:t>
            </a:r>
            <a:r>
              <a:rPr lang="en-US" sz="1850" baseline="30000" dirty="0" smtClean="0"/>
              <a:t>8 </a:t>
            </a:r>
            <a:r>
              <a:rPr lang="en-US" sz="1850" dirty="0" smtClean="0"/>
              <a:t>When the sun rose, God provided a scorching east wind, and the sun blazed on Jonah’s head so that he grew faint.  He wanted to die, and said, “It would be better for me to die than to live.”</a:t>
            </a:r>
          </a:p>
          <a:p>
            <a:pPr marL="0" indent="0">
              <a:buFontTx/>
              <a:buNone/>
              <a:tabLst>
                <a:tab pos="342900" algn="l"/>
              </a:tabLst>
              <a:defRPr/>
            </a:pPr>
            <a:r>
              <a:rPr lang="en-US" sz="1850" baseline="30000" dirty="0" smtClean="0"/>
              <a:t>	9 </a:t>
            </a:r>
            <a:r>
              <a:rPr lang="en-US" sz="1850" dirty="0" smtClean="0"/>
              <a:t>But God said to Jonah, “Is it right for you to be angry about the plant?”</a:t>
            </a:r>
          </a:p>
          <a:p>
            <a:pPr marL="0" indent="0">
              <a:buFontTx/>
              <a:buNone/>
              <a:tabLst>
                <a:tab pos="342900" algn="l"/>
              </a:tabLst>
              <a:defRPr/>
            </a:pPr>
            <a:r>
              <a:rPr lang="en-US" sz="1850" dirty="0" smtClean="0"/>
              <a:t>	“It is,” he said. “And I’m so angry I wish I were dead.”</a:t>
            </a:r>
          </a:p>
          <a:p>
            <a:pPr marL="0" indent="0">
              <a:buFontTx/>
              <a:buNone/>
              <a:tabLst>
                <a:tab pos="342900" algn="l"/>
              </a:tabLst>
              <a:defRPr/>
            </a:pPr>
            <a:r>
              <a:rPr lang="en-US" sz="1850" baseline="30000" dirty="0" smtClean="0"/>
              <a:t>	10 </a:t>
            </a:r>
            <a:r>
              <a:rPr lang="en-US" sz="1850" dirty="0" smtClean="0"/>
              <a:t>But the Lord said, “You have been concerned about this plant, though you did not tend it or make it grow.  It sprang up overnight and died overnight.  </a:t>
            </a:r>
            <a:r>
              <a:rPr lang="en-US" sz="1850" baseline="30000" dirty="0" smtClean="0"/>
              <a:t>11 </a:t>
            </a:r>
            <a:r>
              <a:rPr lang="en-US" sz="1850" dirty="0" smtClean="0"/>
              <a:t>And should I not have concern for the great city of Nineveh, in which there are more than a hundred and twenty thousand people who cannot tell their right hand from their left—and also many animals?” 		Jonah 4</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625475"/>
          </a:xfrm>
        </p:spPr>
        <p:txBody>
          <a:bodyPr/>
          <a:lstStyle/>
          <a:p>
            <a:r>
              <a:rPr lang="en-US" sz="3200" b="1" smtClean="0">
                <a:solidFill>
                  <a:schemeClr val="tx1"/>
                </a:solidFill>
              </a:rPr>
              <a:t>The Book of Micah</a:t>
            </a:r>
          </a:p>
        </p:txBody>
      </p:sp>
      <p:sp>
        <p:nvSpPr>
          <p:cNvPr id="20483" name="Rectangle 3"/>
          <p:cNvSpPr>
            <a:spLocks noGrp="1" noChangeArrowheads="1"/>
          </p:cNvSpPr>
          <p:nvPr>
            <p:ph type="body" idx="1"/>
          </p:nvPr>
        </p:nvSpPr>
        <p:spPr>
          <a:xfrm>
            <a:off x="454025" y="841375"/>
            <a:ext cx="8478838" cy="6183313"/>
          </a:xfrm>
        </p:spPr>
        <p:txBody>
          <a:bodyPr/>
          <a:lstStyle/>
          <a:p>
            <a:r>
              <a:rPr lang="en-US" sz="2800" u="sng" smtClean="0"/>
              <a:t>Author</a:t>
            </a:r>
            <a:r>
              <a:rPr lang="en-US" sz="2800" smtClean="0"/>
              <a:t>: 	</a:t>
            </a:r>
            <a:r>
              <a:rPr lang="en-US" smtClean="0"/>
              <a:t>Prophet Micah, of Moresheth</a:t>
            </a:r>
          </a:p>
          <a:p>
            <a:r>
              <a:rPr lang="en-US" sz="2800" u="sng" smtClean="0"/>
              <a:t>Date</a:t>
            </a:r>
            <a:r>
              <a:rPr lang="en-US" sz="2800" smtClean="0"/>
              <a:t>:	</a:t>
            </a:r>
            <a:r>
              <a:rPr lang="en-US" smtClean="0"/>
              <a:t>c. 750 BC - 687 BC</a:t>
            </a:r>
          </a:p>
          <a:p>
            <a:r>
              <a:rPr lang="en-US" sz="2800" u="sng" smtClean="0"/>
              <a:t>Theme</a:t>
            </a:r>
            <a:r>
              <a:rPr lang="en-US" sz="2800" smtClean="0"/>
              <a:t>:	</a:t>
            </a:r>
            <a:r>
              <a:rPr lang="en-US" smtClean="0"/>
              <a:t>Prediction of destruction and 				   eventual messianic restoration.</a:t>
            </a:r>
          </a:p>
          <a:p>
            <a:r>
              <a:rPr lang="en-US" sz="2800" u="sng" smtClean="0"/>
              <a:t>Purpose</a:t>
            </a:r>
            <a:r>
              <a:rPr lang="en-US" sz="2800" smtClean="0"/>
              <a:t>:</a:t>
            </a:r>
            <a:r>
              <a:rPr lang="en-US" sz="2400" smtClean="0"/>
              <a:t>  </a:t>
            </a:r>
            <a:r>
              <a:rPr lang="en-US" smtClean="0"/>
              <a:t>To make clear that a righteous God 		   will judge, but He also will have 			   mercy</a:t>
            </a:r>
            <a:r>
              <a:rPr lang="en-US" sz="3600" smtClean="0"/>
              <a:t>.</a:t>
            </a:r>
          </a:p>
          <a:p>
            <a:pPr>
              <a:buFontTx/>
              <a:buNone/>
            </a:pPr>
            <a:endParaRPr lang="en-US" sz="1000" smtClean="0"/>
          </a:p>
          <a:p>
            <a:r>
              <a:rPr lang="en-US" sz="2800" u="sng" smtClean="0"/>
              <a:t>Outline</a:t>
            </a:r>
            <a:r>
              <a:rPr lang="en-US" sz="2800" smtClean="0"/>
              <a:t>:  	</a:t>
            </a:r>
            <a:r>
              <a:rPr lang="en-US" smtClean="0"/>
              <a:t>*Prediction of Judgment (1-3)</a:t>
            </a:r>
          </a:p>
          <a:p>
            <a:pPr lvl="1">
              <a:buFont typeface="Tahoma" pitchFamily="34" charset="0"/>
              <a:buNone/>
            </a:pPr>
            <a:r>
              <a:rPr lang="en-US" sz="3200" smtClean="0"/>
              <a:t>			*Prediction of Restoration (4-5)</a:t>
            </a:r>
          </a:p>
          <a:p>
            <a:pPr lvl="2">
              <a:buFontTx/>
              <a:buNone/>
            </a:pPr>
            <a:r>
              <a:rPr lang="en-US" sz="3200" smtClean="0"/>
              <a:t>		*Plea for Repentance (6-7)	</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0"/>
            <a:ext cx="8229600" cy="381000"/>
          </a:xfrm>
        </p:spPr>
        <p:txBody>
          <a:bodyPr/>
          <a:lstStyle/>
          <a:p>
            <a:r>
              <a:rPr lang="en-US" sz="2800" b="1" smtClean="0">
                <a:solidFill>
                  <a:schemeClr val="tx1"/>
                </a:solidFill>
              </a:rPr>
              <a:t>Book of Micah</a:t>
            </a:r>
            <a:endParaRPr lang="en-US" sz="2000" b="1" smtClean="0">
              <a:solidFill>
                <a:schemeClr val="tx1"/>
              </a:solidFill>
            </a:endParaRPr>
          </a:p>
        </p:txBody>
      </p:sp>
      <p:sp>
        <p:nvSpPr>
          <p:cNvPr id="21507" name="Rectangle 3"/>
          <p:cNvSpPr>
            <a:spLocks noGrp="1" noChangeArrowheads="1"/>
          </p:cNvSpPr>
          <p:nvPr>
            <p:ph type="body" idx="1"/>
          </p:nvPr>
        </p:nvSpPr>
        <p:spPr>
          <a:xfrm>
            <a:off x="228600" y="381000"/>
            <a:ext cx="8763000" cy="6643688"/>
          </a:xfrm>
        </p:spPr>
        <p:txBody>
          <a:bodyPr/>
          <a:lstStyle/>
          <a:p>
            <a:pPr marL="0" indent="0">
              <a:buFontTx/>
              <a:buNone/>
              <a:tabLst>
                <a:tab pos="457200" algn="l"/>
              </a:tabLst>
            </a:pPr>
            <a:r>
              <a:rPr lang="en-US" sz="2000" smtClean="0"/>
              <a:t>	The word of the Lord that came to Micah of Moresheth during the reigns of Jotham, Ahaz and Hezekiah, kings of Judah—the vision he saw concerning Samaria and Jerusalem.</a:t>
            </a:r>
          </a:p>
          <a:p>
            <a:pPr marL="0" indent="0">
              <a:buFontTx/>
              <a:buNone/>
              <a:tabLst>
                <a:tab pos="457200" algn="l"/>
              </a:tabLst>
            </a:pPr>
            <a:r>
              <a:rPr lang="en-US" sz="2000" baseline="30000" smtClean="0"/>
              <a:t>	2 </a:t>
            </a:r>
            <a:r>
              <a:rPr lang="en-US" sz="2000" smtClean="0"/>
              <a:t>Hear, you peoples, all of you, listen, earth and all who live in it, that the Sovereign Lord may bear witness against you, the Lord from his holy temple.</a:t>
            </a:r>
          </a:p>
          <a:p>
            <a:pPr marL="0" indent="0">
              <a:buFontTx/>
              <a:buNone/>
              <a:tabLst>
                <a:tab pos="457200" algn="l"/>
              </a:tabLst>
            </a:pPr>
            <a:r>
              <a:rPr lang="en-US" sz="2000" baseline="30000" smtClean="0"/>
              <a:t>	3 </a:t>
            </a:r>
            <a:r>
              <a:rPr lang="en-US" sz="2000" smtClean="0"/>
              <a:t>Look! The Lord is coming from his dwelling place; he comes down and treads on the heights of the earth.  </a:t>
            </a:r>
            <a:r>
              <a:rPr lang="en-US" sz="2000" baseline="30000" smtClean="0"/>
              <a:t>4 </a:t>
            </a:r>
            <a:r>
              <a:rPr lang="en-US" sz="2000" smtClean="0"/>
              <a:t>The mountains melt beneath him and the valleys split apart, like wax before the fire, like water rushing down a slope.  </a:t>
            </a:r>
            <a:r>
              <a:rPr lang="en-US" sz="2000" baseline="30000" smtClean="0"/>
              <a:t>5 </a:t>
            </a:r>
            <a:r>
              <a:rPr lang="en-US" sz="2000" smtClean="0"/>
              <a:t>All this is because of Jacob’s transgression, because of the sins of the people of Israel.  What is Jacob’s transgression?  Is it not Samaria?  What is Judah’s high place?  Is it not Jerusalem?</a:t>
            </a:r>
          </a:p>
          <a:p>
            <a:pPr marL="0" indent="0">
              <a:buFontTx/>
              <a:buNone/>
              <a:tabLst>
                <a:tab pos="457200" algn="l"/>
              </a:tabLst>
            </a:pPr>
            <a:r>
              <a:rPr lang="en-US" sz="2000" baseline="30000" smtClean="0"/>
              <a:t>	6</a:t>
            </a:r>
            <a:r>
              <a:rPr lang="en-US" sz="2000" smtClean="0"/>
              <a:t> “Therefore I will make Samaria a heap of rubble, a place for planting vineyards.  I will pour her stones into the valley and lay bare her foundations.  </a:t>
            </a:r>
            <a:r>
              <a:rPr lang="en-US" sz="2000" baseline="30000" smtClean="0"/>
              <a:t>7 </a:t>
            </a:r>
            <a:r>
              <a:rPr lang="en-US" sz="2000" smtClean="0"/>
              <a:t>All her idols will be broken to pieces; all her temple gifts will be burned with fire; I will destroy all her images.  …</a:t>
            </a:r>
          </a:p>
          <a:p>
            <a:pPr marL="0" indent="0">
              <a:buFontTx/>
              <a:buNone/>
              <a:tabLst>
                <a:tab pos="457200" algn="l"/>
              </a:tabLst>
            </a:pPr>
            <a:r>
              <a:rPr lang="en-US" sz="2000" baseline="30000" smtClean="0"/>
              <a:t>	8 </a:t>
            </a:r>
            <a:r>
              <a:rPr lang="en-US" sz="2000" smtClean="0"/>
              <a:t>Because of this I will weep and wail; I will go about barefoot and naked.  I will howl like a jackal and moan like an owl.  </a:t>
            </a:r>
            <a:r>
              <a:rPr lang="en-US" sz="2000" baseline="30000" smtClean="0"/>
              <a:t>9 </a:t>
            </a:r>
            <a:r>
              <a:rPr lang="en-US" sz="2000" smtClean="0"/>
              <a:t>For Samaria’s plague is incurable; it has spread to Judah.  It has reached the very gate of my people, even to Jerusalem itself. 		Micah 1:1-9</a:t>
            </a:r>
            <a:endParaRPr lang="en-US" sz="1800" smtClean="0"/>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228600" y="152400"/>
            <a:ext cx="8763000" cy="6643688"/>
          </a:xfrm>
        </p:spPr>
        <p:txBody>
          <a:bodyPr/>
          <a:lstStyle/>
          <a:p>
            <a:pPr marL="0" indent="0">
              <a:spcBef>
                <a:spcPct val="0"/>
              </a:spcBef>
              <a:buFontTx/>
              <a:buNone/>
              <a:tabLst>
                <a:tab pos="457200" algn="l"/>
              </a:tabLst>
            </a:pPr>
            <a:r>
              <a:rPr lang="en-US" sz="2000" smtClean="0"/>
              <a:t>	</a:t>
            </a:r>
            <a:r>
              <a:rPr lang="en-US" sz="2600" smtClean="0"/>
              <a:t>Therefore, the Lord says:</a:t>
            </a:r>
          </a:p>
          <a:p>
            <a:pPr marL="0" indent="0">
              <a:spcBef>
                <a:spcPct val="0"/>
              </a:spcBef>
              <a:buFontTx/>
              <a:buNone/>
              <a:tabLst>
                <a:tab pos="457200" algn="l"/>
              </a:tabLst>
            </a:pPr>
            <a:r>
              <a:rPr lang="en-US" sz="2600" smtClean="0"/>
              <a:t>	“I am planning disaster against this people, from which you cannot save yourselves.  You will no longer walk proudly, for it will be a time of calamity.  </a:t>
            </a:r>
            <a:r>
              <a:rPr lang="en-US" sz="2600" baseline="30000" smtClean="0"/>
              <a:t>4 </a:t>
            </a:r>
            <a:r>
              <a:rPr lang="en-US" sz="2600" smtClean="0"/>
              <a:t>In that day people will ridicule you; they will taunt you with this mournful song: ‘We are utterly ruined; my people’s possession is divided up.  He takes it from me!  He assigns our fields to traitors.’”  </a:t>
            </a:r>
            <a:r>
              <a:rPr lang="en-US" sz="2600" baseline="30000" smtClean="0"/>
              <a:t>5 </a:t>
            </a:r>
            <a:r>
              <a:rPr lang="en-US" sz="2600" smtClean="0"/>
              <a:t>Therefore you will have no one in the assembly of the Lord to divide the land by lot.</a:t>
            </a:r>
          </a:p>
          <a:p>
            <a:pPr marL="0" indent="0">
              <a:spcBef>
                <a:spcPct val="0"/>
              </a:spcBef>
              <a:buFontTx/>
              <a:buNone/>
              <a:tabLst>
                <a:tab pos="457200" algn="l"/>
              </a:tabLst>
            </a:pPr>
            <a:r>
              <a:rPr lang="en-US" sz="2600" baseline="30000" smtClean="0"/>
              <a:t>	6 </a:t>
            </a:r>
            <a:r>
              <a:rPr lang="en-US" sz="2600" smtClean="0"/>
              <a:t>“Do not prophesy,” their prophets say.  “Do not prophesy about these things; disgrace will not overtake us.”  </a:t>
            </a:r>
            <a:r>
              <a:rPr lang="en-US" sz="2600" baseline="30000" smtClean="0"/>
              <a:t>7 </a:t>
            </a:r>
            <a:r>
              <a:rPr lang="en-US" sz="2600" smtClean="0"/>
              <a:t>You descendants of Jacob, should it be said, “Does the Lord become impatient?  Does he do such things?”</a:t>
            </a:r>
          </a:p>
          <a:p>
            <a:pPr marL="0" indent="0">
              <a:spcBef>
                <a:spcPct val="0"/>
              </a:spcBef>
              <a:buFontTx/>
              <a:buNone/>
              <a:tabLst>
                <a:tab pos="457200" algn="l"/>
              </a:tabLst>
            </a:pPr>
            <a:r>
              <a:rPr lang="en-US" sz="2600" smtClean="0"/>
              <a:t>	“Do not my words do good to the one whose ways are upright? 					Micah 2:3-7</a:t>
            </a:r>
          </a:p>
          <a:p>
            <a:pPr marL="0" indent="0">
              <a:buFontTx/>
              <a:buNone/>
              <a:tabLst>
                <a:tab pos="457200" algn="l"/>
              </a:tabLst>
            </a:pPr>
            <a:endParaRPr lang="en-US" sz="2000" smtClean="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
            <a:ext cx="8750300" cy="6724650"/>
          </a:xfrm>
          <a:prstGeom prst="rect">
            <a:avLst/>
          </a:prstGeom>
        </p:spPr>
        <p:txBody>
          <a:bodyPr>
            <a:spAutoFit/>
          </a:bodyPr>
          <a:lstStyle/>
          <a:p>
            <a:pPr>
              <a:defRPr/>
            </a:pPr>
            <a:r>
              <a:rPr lang="en-US" b="1" u="sng" dirty="0">
                <a:solidFill>
                  <a:schemeClr val="tx1"/>
                </a:solidFill>
                <a:latin typeface="+mn-lt"/>
              </a:rPr>
              <a:t>Prophets</a:t>
            </a:r>
            <a:r>
              <a:rPr lang="en-US" b="1" dirty="0">
                <a:solidFill>
                  <a:schemeClr val="tx1"/>
                </a:solidFill>
                <a:latin typeface="+mn-lt"/>
              </a:rPr>
              <a:t> </a:t>
            </a:r>
            <a:r>
              <a:rPr lang="en-US" sz="2800" b="1" dirty="0">
                <a:solidFill>
                  <a:schemeClr val="tx1"/>
                </a:solidFill>
                <a:latin typeface="+mn-lt"/>
              </a:rPr>
              <a:t>(OT4) </a:t>
            </a:r>
          </a:p>
          <a:p>
            <a:pPr>
              <a:defRPr/>
            </a:pPr>
            <a:endParaRPr lang="en-US" sz="800" b="1" dirty="0">
              <a:solidFill>
                <a:schemeClr val="tx1"/>
              </a:solidFill>
              <a:latin typeface="+mn-lt"/>
            </a:endParaRPr>
          </a:p>
          <a:p>
            <a:pPr marL="514350" indent="-514350">
              <a:spcAft>
                <a:spcPts val="600"/>
              </a:spcAft>
              <a:buFont typeface="+mj-lt"/>
              <a:buAutoNum type="arabicPeriod"/>
              <a:defRPr/>
            </a:pPr>
            <a:r>
              <a:rPr lang="en-US" sz="3200" dirty="0">
                <a:solidFill>
                  <a:schemeClr val="tx1"/>
                </a:solidFill>
                <a:latin typeface="+mn-lt"/>
              </a:rPr>
              <a:t>Introduction – the Place of the Prophets</a:t>
            </a:r>
          </a:p>
          <a:p>
            <a:pPr marL="514350" indent="-514350">
              <a:spcAft>
                <a:spcPts val="600"/>
              </a:spcAft>
              <a:buFont typeface="+mj-lt"/>
              <a:buAutoNum type="arabicPeriod"/>
              <a:defRPr/>
            </a:pPr>
            <a:r>
              <a:rPr lang="en-US" sz="3200" dirty="0">
                <a:solidFill>
                  <a:schemeClr val="tx1"/>
                </a:solidFill>
                <a:latin typeface="+mn-lt"/>
              </a:rPr>
              <a:t>Major Prophets and Isaiah</a:t>
            </a:r>
          </a:p>
          <a:p>
            <a:pPr marL="514350" indent="-514350">
              <a:spcAft>
                <a:spcPts val="600"/>
              </a:spcAft>
              <a:buFont typeface="+mj-lt"/>
              <a:buAutoNum type="arabicPeriod"/>
              <a:defRPr/>
            </a:pPr>
            <a:r>
              <a:rPr lang="en-US" sz="3200" dirty="0">
                <a:solidFill>
                  <a:schemeClr val="tx1"/>
                </a:solidFill>
                <a:latin typeface="+mn-lt"/>
              </a:rPr>
              <a:t>Jeremiah and Lamentations</a:t>
            </a:r>
          </a:p>
          <a:p>
            <a:pPr marL="514350" indent="-514350">
              <a:spcAft>
                <a:spcPts val="600"/>
              </a:spcAft>
              <a:buFont typeface="+mj-lt"/>
              <a:buAutoNum type="arabicPeriod"/>
              <a:defRPr/>
            </a:pPr>
            <a:r>
              <a:rPr lang="en-US" sz="3200" dirty="0">
                <a:solidFill>
                  <a:schemeClr val="tx1"/>
                </a:solidFill>
                <a:latin typeface="+mn-lt"/>
              </a:rPr>
              <a:t>Ezekiel and Daniel</a:t>
            </a:r>
          </a:p>
          <a:p>
            <a:pPr marL="514350" indent="-514350">
              <a:spcAft>
                <a:spcPts val="600"/>
              </a:spcAft>
              <a:buFont typeface="+mj-lt"/>
              <a:buAutoNum type="arabicPeriod"/>
              <a:defRPr/>
            </a:pPr>
            <a:r>
              <a:rPr lang="en-US" sz="3200" dirty="0">
                <a:solidFill>
                  <a:schemeClr val="tx1"/>
                </a:solidFill>
                <a:latin typeface="+mn-lt"/>
              </a:rPr>
              <a:t>Book of the Twelve (Minor Prophets) – 	Hosea, Joel and Amos</a:t>
            </a:r>
          </a:p>
          <a:p>
            <a:pPr marL="514350" indent="-514350">
              <a:spcAft>
                <a:spcPts val="600"/>
              </a:spcAft>
              <a:buFont typeface="+mj-lt"/>
              <a:buAutoNum type="arabicPeriod"/>
              <a:defRPr/>
            </a:pPr>
            <a:r>
              <a:rPr lang="en-US" sz="3200" dirty="0">
                <a:solidFill>
                  <a:schemeClr val="tx1"/>
                </a:solidFill>
                <a:latin typeface="+mn-lt"/>
              </a:rPr>
              <a:t>Obadiah, Jonah, Micah, Nahum, Habakkuk 	and Zephaniah</a:t>
            </a:r>
          </a:p>
          <a:p>
            <a:pPr marL="514350" indent="-514350">
              <a:spcAft>
                <a:spcPts val="600"/>
              </a:spcAft>
              <a:buFont typeface="+mj-lt"/>
              <a:buAutoNum type="arabicPeriod"/>
              <a:defRPr/>
            </a:pPr>
            <a:r>
              <a:rPr lang="en-US" sz="3200" dirty="0">
                <a:solidFill>
                  <a:schemeClr val="tx1"/>
                </a:solidFill>
                <a:latin typeface="+mn-lt"/>
              </a:rPr>
              <a:t>Post-Exilic Prophets – Haggai, Zechariah 	and Malachi </a:t>
            </a:r>
          </a:p>
          <a:p>
            <a:pPr marL="514350" indent="-514350">
              <a:spcAft>
                <a:spcPts val="600"/>
              </a:spcAft>
              <a:buFont typeface="+mj-lt"/>
              <a:buAutoNum type="arabicPeriod"/>
              <a:defRPr/>
            </a:pPr>
            <a:r>
              <a:rPr lang="en-US" sz="3200" dirty="0">
                <a:solidFill>
                  <a:schemeClr val="tx1"/>
                </a:solidFill>
                <a:latin typeface="+mn-lt"/>
              </a:rPr>
              <a:t>The Message of the Prophets; Final Exam</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228600" y="152400"/>
            <a:ext cx="8763000" cy="6643688"/>
          </a:xfrm>
        </p:spPr>
        <p:txBody>
          <a:bodyPr/>
          <a:lstStyle/>
          <a:p>
            <a:pPr marL="0" indent="0">
              <a:buFontTx/>
              <a:buNone/>
              <a:tabLst>
                <a:tab pos="457200" algn="l"/>
              </a:tabLst>
            </a:pPr>
            <a:r>
              <a:rPr lang="en-US" sz="2300" smtClean="0"/>
              <a:t>	In the last days the mountain of the Lord’s temple will be established as the highest of the mountains; it will be exalted above the hills, and peoples will stream to it.</a:t>
            </a:r>
          </a:p>
          <a:p>
            <a:pPr marL="0" indent="0">
              <a:buFontTx/>
              <a:buNone/>
              <a:tabLst>
                <a:tab pos="457200" algn="l"/>
              </a:tabLst>
            </a:pPr>
            <a:r>
              <a:rPr lang="en-US" sz="2300" smtClean="0"/>
              <a:t>	</a:t>
            </a:r>
            <a:r>
              <a:rPr lang="en-US" sz="2300" baseline="30000" smtClean="0"/>
              <a:t>2 </a:t>
            </a:r>
            <a:r>
              <a:rPr lang="en-US" sz="2300" smtClean="0"/>
              <a:t>Many nations will come and say, “Come, let us go up to the mountain of the Lord, to the temple of the God of Jacob.  He will teach us his ways, so that we may walk in his paths.”</a:t>
            </a:r>
          </a:p>
          <a:p>
            <a:pPr marL="0" indent="0">
              <a:buFontTx/>
              <a:buNone/>
              <a:tabLst>
                <a:tab pos="457200" algn="l"/>
              </a:tabLst>
            </a:pPr>
            <a:r>
              <a:rPr lang="en-US" sz="2300" smtClean="0"/>
              <a:t>	The law will go out from Zion, the word of the Lord from Jerusalem.  </a:t>
            </a:r>
            <a:r>
              <a:rPr lang="en-US" sz="2300" baseline="30000" smtClean="0"/>
              <a:t>3 </a:t>
            </a:r>
            <a:r>
              <a:rPr lang="en-US" sz="2300" smtClean="0"/>
              <a:t>He will judge between many peoples and will settle disputes for strong nations far and wide.  They will beat their swords into plowshares and their spears into pruning hooks.  Nation will not take up sword against nation, nor will they train for war anymore.</a:t>
            </a:r>
          </a:p>
          <a:p>
            <a:pPr marL="0" indent="0">
              <a:buFontTx/>
              <a:buNone/>
              <a:tabLst>
                <a:tab pos="457200" algn="l"/>
              </a:tabLst>
            </a:pPr>
            <a:r>
              <a:rPr lang="en-US" sz="2300" smtClean="0"/>
              <a:t>	</a:t>
            </a:r>
            <a:r>
              <a:rPr lang="en-US" sz="2300" baseline="30000" smtClean="0"/>
              <a:t>4 </a:t>
            </a:r>
            <a:r>
              <a:rPr lang="en-US" sz="2300" smtClean="0"/>
              <a:t>Everyone will sit under their own vine and under their own fig tree, and no one will make them afraid, for the Lord Almighty has spoken. </a:t>
            </a:r>
          </a:p>
          <a:p>
            <a:pPr marL="0" indent="0">
              <a:buFontTx/>
              <a:buNone/>
              <a:tabLst>
                <a:tab pos="457200" algn="l"/>
              </a:tabLst>
            </a:pPr>
            <a:r>
              <a:rPr lang="en-US" sz="2300" smtClean="0"/>
              <a:t>	</a:t>
            </a:r>
            <a:r>
              <a:rPr lang="en-US" sz="2300" baseline="30000" smtClean="0"/>
              <a:t>5 </a:t>
            </a:r>
            <a:r>
              <a:rPr lang="en-US" sz="2300" smtClean="0"/>
              <a:t>All the nations may walk in the name of their gods, but we will walk in the name of the Lord our God for ever and ever. 								Micah 4:1-5</a:t>
            </a:r>
          </a:p>
          <a:p>
            <a:pPr marL="0" indent="0">
              <a:buFontTx/>
              <a:buNone/>
              <a:tabLst>
                <a:tab pos="457200" algn="l"/>
              </a:tabLst>
            </a:pPr>
            <a:endParaRPr lang="en-US" sz="1900" smtClean="0"/>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228600" y="152400"/>
            <a:ext cx="8763000" cy="6643688"/>
          </a:xfrm>
        </p:spPr>
        <p:txBody>
          <a:bodyPr/>
          <a:lstStyle/>
          <a:p>
            <a:pPr marL="0" indent="0">
              <a:buFontTx/>
              <a:buNone/>
              <a:tabLst>
                <a:tab pos="457200" algn="l"/>
              </a:tabLst>
            </a:pPr>
            <a:r>
              <a:rPr lang="en-US" sz="2300" smtClean="0"/>
              <a:t>	</a:t>
            </a:r>
            <a:r>
              <a:rPr lang="en-US" sz="2400" smtClean="0"/>
              <a:t>Marshal your troops now, city of troops, for a siege is laid against us.  They will strike Israel’s ruler on the cheek with a rod.</a:t>
            </a:r>
          </a:p>
          <a:p>
            <a:pPr marL="0" indent="0">
              <a:buFontTx/>
              <a:buNone/>
              <a:tabLst>
                <a:tab pos="457200" algn="l"/>
              </a:tabLst>
            </a:pPr>
            <a:r>
              <a:rPr lang="en-US" sz="2400" baseline="30000" smtClean="0"/>
              <a:t>	2 </a:t>
            </a:r>
            <a:r>
              <a:rPr lang="en-US" sz="2400" smtClean="0"/>
              <a:t>“But you, Bethlehem Ephrathah, though you are small among the clans of Judah, out of you will come for me one who will be ruler over Israel, whose origins are from of old, from ancient times.”</a:t>
            </a:r>
          </a:p>
          <a:p>
            <a:pPr marL="0" indent="0">
              <a:buFontTx/>
              <a:buNone/>
              <a:tabLst>
                <a:tab pos="457200" algn="l"/>
              </a:tabLst>
            </a:pPr>
            <a:r>
              <a:rPr lang="en-US" sz="2400" smtClean="0"/>
              <a:t>	</a:t>
            </a:r>
            <a:r>
              <a:rPr lang="en-US" sz="2400" baseline="30000" smtClean="0"/>
              <a:t>3 </a:t>
            </a:r>
            <a:r>
              <a:rPr lang="en-US" sz="2400" smtClean="0"/>
              <a:t>Therefore Israel will be abandoned until the time when she who is in labor bears a son, and the rest of his brothers return to join the Israelites.</a:t>
            </a:r>
          </a:p>
          <a:p>
            <a:pPr marL="0" indent="0">
              <a:buFontTx/>
              <a:buNone/>
              <a:tabLst>
                <a:tab pos="457200" algn="l"/>
              </a:tabLst>
            </a:pPr>
            <a:r>
              <a:rPr lang="en-US" sz="2400" smtClean="0"/>
              <a:t>	</a:t>
            </a:r>
            <a:r>
              <a:rPr lang="en-US" sz="2400" baseline="30000" smtClean="0"/>
              <a:t>4 </a:t>
            </a:r>
            <a:r>
              <a:rPr lang="en-US" sz="2400" smtClean="0"/>
              <a:t>He will stand and shepherd his flock in the strength of the Lord, in the majesty of the name of the Lord his God.  And they will live securely, for then his greatness will reach to the ends of the earth.</a:t>
            </a:r>
          </a:p>
          <a:p>
            <a:pPr marL="0" indent="0">
              <a:buFontTx/>
              <a:buNone/>
              <a:tabLst>
                <a:tab pos="457200" algn="l"/>
              </a:tabLst>
            </a:pPr>
            <a:r>
              <a:rPr lang="en-US" sz="2400" smtClean="0"/>
              <a:t>	</a:t>
            </a:r>
            <a:r>
              <a:rPr lang="en-US" sz="2400" baseline="30000" smtClean="0"/>
              <a:t>5 </a:t>
            </a:r>
            <a:r>
              <a:rPr lang="en-US" sz="2400" smtClean="0"/>
              <a:t>And he will be our peace when the Assyrians invade our land and march through our fortresses. </a:t>
            </a:r>
          </a:p>
          <a:p>
            <a:pPr marL="0" indent="0">
              <a:buFontTx/>
              <a:buNone/>
              <a:tabLst>
                <a:tab pos="457200" algn="l"/>
              </a:tabLst>
            </a:pPr>
            <a:r>
              <a:rPr lang="en-US" sz="2400" smtClean="0"/>
              <a:t>							Micah 5:1-5</a:t>
            </a:r>
          </a:p>
          <a:p>
            <a:pPr marL="0" indent="0">
              <a:buFontTx/>
              <a:buNone/>
              <a:tabLst>
                <a:tab pos="457200" algn="l"/>
              </a:tabLst>
            </a:pPr>
            <a:endParaRPr lang="en-US" sz="2300" smtClean="0"/>
          </a:p>
          <a:p>
            <a:pPr marL="0" indent="0">
              <a:buFontTx/>
              <a:buNone/>
              <a:tabLst>
                <a:tab pos="457200" algn="l"/>
              </a:tabLst>
            </a:pPr>
            <a:endParaRPr lang="en-US" sz="1900" smtClean="0"/>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228600" y="152400"/>
            <a:ext cx="8763000" cy="6643688"/>
          </a:xfrm>
        </p:spPr>
        <p:txBody>
          <a:bodyPr/>
          <a:lstStyle/>
          <a:p>
            <a:pPr marL="0" indent="0">
              <a:buFontTx/>
              <a:buNone/>
              <a:tabLst>
                <a:tab pos="457200" algn="l"/>
              </a:tabLst>
            </a:pPr>
            <a:r>
              <a:rPr lang="en-US" sz="2300" smtClean="0"/>
              <a:t>	“My people, what have I done to you?  How have I burdened you?  Answer me.  </a:t>
            </a:r>
          </a:p>
          <a:p>
            <a:pPr marL="0" indent="0">
              <a:buFontTx/>
              <a:buNone/>
              <a:tabLst>
                <a:tab pos="457200" algn="l"/>
              </a:tabLst>
            </a:pPr>
            <a:r>
              <a:rPr lang="en-US" sz="2300" smtClean="0"/>
              <a:t>	</a:t>
            </a:r>
            <a:r>
              <a:rPr lang="en-US" sz="2300" baseline="30000" smtClean="0"/>
              <a:t>4 </a:t>
            </a:r>
            <a:r>
              <a:rPr lang="en-US" sz="2300" smtClean="0"/>
              <a:t>I brought you up out of Egypt and redeemed you from the land of slavery.  I sent Moses to lead you, also Aaron and Miriam.  </a:t>
            </a:r>
            <a:r>
              <a:rPr lang="en-US" sz="2300" baseline="30000" smtClean="0"/>
              <a:t>5 </a:t>
            </a:r>
            <a:r>
              <a:rPr lang="en-US" sz="2300" smtClean="0"/>
              <a:t>My people, remember what Balak king of Moab plotted and what Balaam son of Beor answered.</a:t>
            </a:r>
          </a:p>
          <a:p>
            <a:pPr marL="0" indent="0">
              <a:buFontTx/>
              <a:buNone/>
              <a:tabLst>
                <a:tab pos="457200" algn="l"/>
              </a:tabLst>
            </a:pPr>
            <a:r>
              <a:rPr lang="en-US" sz="2300" smtClean="0"/>
              <a:t>	Remember your journey from Shittim to Gilgal, that you may know the righteous acts of the Lord.”</a:t>
            </a:r>
          </a:p>
          <a:p>
            <a:pPr marL="0" indent="0">
              <a:buFontTx/>
              <a:buNone/>
              <a:tabLst>
                <a:tab pos="457200" algn="l"/>
              </a:tabLst>
            </a:pPr>
            <a:r>
              <a:rPr lang="en-US" sz="2300" smtClean="0"/>
              <a:t>	</a:t>
            </a:r>
            <a:r>
              <a:rPr lang="en-US" sz="2300" baseline="30000" smtClean="0"/>
              <a:t>6 </a:t>
            </a:r>
            <a:r>
              <a:rPr lang="en-US" sz="2300" smtClean="0"/>
              <a:t>With what shall I come before the Lord and bow down before the exalted God?  Shall I come before him with burnt offerings, with calves a year old?  </a:t>
            </a:r>
            <a:r>
              <a:rPr lang="en-US" sz="2300" baseline="30000" smtClean="0"/>
              <a:t>7 </a:t>
            </a:r>
            <a:r>
              <a:rPr lang="en-US" sz="2300" smtClean="0"/>
              <a:t>Will the Lord be pleased with thousands of rams, with ten thousand rivers of olive oil?</a:t>
            </a:r>
          </a:p>
          <a:p>
            <a:pPr marL="0" indent="0">
              <a:buFontTx/>
              <a:buNone/>
              <a:tabLst>
                <a:tab pos="457200" algn="l"/>
              </a:tabLst>
            </a:pPr>
            <a:r>
              <a:rPr lang="en-US" sz="2300" smtClean="0"/>
              <a:t>	Shall I offer my firstborn for my transgression, the fruit of my body for the sin of my soul?</a:t>
            </a:r>
          </a:p>
          <a:p>
            <a:pPr marL="0" indent="0">
              <a:buFontTx/>
              <a:buNone/>
              <a:tabLst>
                <a:tab pos="457200" algn="l"/>
              </a:tabLst>
            </a:pPr>
            <a:r>
              <a:rPr lang="en-US" sz="2300" smtClean="0"/>
              <a:t>	</a:t>
            </a:r>
            <a:r>
              <a:rPr lang="en-US" sz="2300" baseline="30000" smtClean="0"/>
              <a:t>8 </a:t>
            </a:r>
            <a:r>
              <a:rPr lang="en-US" sz="2300" smtClean="0"/>
              <a:t>He has shown you, O mortal, what is good.  And what does the Lord require of you?  To act justly and to love mercy and to walk humbly with your God. 			Micah 6:3-8</a:t>
            </a:r>
          </a:p>
          <a:p>
            <a:pPr marL="0" indent="0">
              <a:buFontTx/>
              <a:buNone/>
              <a:tabLst>
                <a:tab pos="457200" algn="l"/>
              </a:tabLst>
            </a:pPr>
            <a:endParaRPr lang="en-US" sz="2300" smtClean="0"/>
          </a:p>
          <a:p>
            <a:pPr marL="0" indent="0">
              <a:buFontTx/>
              <a:buNone/>
              <a:tabLst>
                <a:tab pos="457200" algn="l"/>
              </a:tabLst>
            </a:pPr>
            <a:endParaRPr lang="en-US" sz="2300" smtClean="0"/>
          </a:p>
          <a:p>
            <a:pPr marL="0" indent="0">
              <a:buFontTx/>
              <a:buNone/>
              <a:tabLst>
                <a:tab pos="457200" algn="l"/>
              </a:tabLst>
            </a:pPr>
            <a:endParaRPr lang="en-US" sz="1900" smtClean="0"/>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228600" y="152400"/>
            <a:ext cx="8763000" cy="6643688"/>
          </a:xfrm>
        </p:spPr>
        <p:txBody>
          <a:bodyPr/>
          <a:lstStyle/>
          <a:p>
            <a:pPr marL="0" indent="0">
              <a:buFontTx/>
              <a:buNone/>
              <a:tabLst>
                <a:tab pos="457200" algn="l"/>
              </a:tabLst>
            </a:pPr>
            <a:r>
              <a:rPr lang="en-US" sz="2300" smtClean="0"/>
              <a:t>	Shepherd your people with your staff, the flock of your inheritance, which lives by itself in a forest, in fertile pasturelands. Let them feed in Bashan and Gilead as in days long ago.</a:t>
            </a:r>
          </a:p>
          <a:p>
            <a:pPr marL="0" indent="0">
              <a:buFontTx/>
              <a:buNone/>
              <a:tabLst>
                <a:tab pos="457200" algn="l"/>
              </a:tabLst>
            </a:pPr>
            <a:r>
              <a:rPr lang="en-US" sz="2300" smtClean="0"/>
              <a:t>	</a:t>
            </a:r>
            <a:r>
              <a:rPr lang="en-US" sz="2300" baseline="30000" smtClean="0"/>
              <a:t>15 </a:t>
            </a:r>
            <a:r>
              <a:rPr lang="en-US" sz="2300" smtClean="0"/>
              <a:t>“As in the days when you came out of Egypt, I will show them my wonders.”</a:t>
            </a:r>
          </a:p>
          <a:p>
            <a:pPr marL="0" indent="0">
              <a:buFontTx/>
              <a:buNone/>
              <a:tabLst>
                <a:tab pos="457200" algn="l"/>
              </a:tabLst>
            </a:pPr>
            <a:r>
              <a:rPr lang="en-US" sz="2300" smtClean="0"/>
              <a:t>	</a:t>
            </a:r>
            <a:r>
              <a:rPr lang="en-US" sz="2300" baseline="30000" smtClean="0"/>
              <a:t>16 </a:t>
            </a:r>
            <a:r>
              <a:rPr lang="en-US" sz="2300" smtClean="0"/>
              <a:t>Nations will see and be ashamed, deprived of all their power.  They will put their hands over their mouths and their ears will become deaf.  </a:t>
            </a:r>
            <a:r>
              <a:rPr lang="en-US" sz="2300" baseline="30000" smtClean="0"/>
              <a:t>17 </a:t>
            </a:r>
            <a:r>
              <a:rPr lang="en-US" sz="2300" smtClean="0"/>
              <a:t>They will lick dust like a snake, like creatures that crawl on the ground.  They will come trembling out of their dens; they will turn in fear to the Lord our God and will be afraid of you.  </a:t>
            </a:r>
          </a:p>
          <a:p>
            <a:pPr marL="0" indent="0">
              <a:buFontTx/>
              <a:buNone/>
              <a:tabLst>
                <a:tab pos="457200" algn="l"/>
              </a:tabLst>
            </a:pPr>
            <a:r>
              <a:rPr lang="en-US" sz="2300" baseline="30000" smtClean="0"/>
              <a:t>	18 </a:t>
            </a:r>
            <a:r>
              <a:rPr lang="en-US" sz="2300" smtClean="0"/>
              <a:t>Who is a God like you, who pardons sin and forgives the transgression of the remnant of his inheritance?  You do not stay angry forever but delight to show mercy.  </a:t>
            </a:r>
            <a:r>
              <a:rPr lang="en-US" sz="2300" baseline="30000" smtClean="0"/>
              <a:t>19 </a:t>
            </a:r>
            <a:r>
              <a:rPr lang="en-US" sz="2300" smtClean="0"/>
              <a:t>You will again have compassion on us; you will tread our sins underfoot and hurl all our iniquities into the depths of the sea.  </a:t>
            </a:r>
            <a:r>
              <a:rPr lang="en-US" sz="2300" baseline="30000" smtClean="0"/>
              <a:t>20 </a:t>
            </a:r>
            <a:r>
              <a:rPr lang="en-US" sz="2300" smtClean="0"/>
              <a:t>You will be faithful to Jacob, and show love to Abraham, as you pledged on oath to our ancestors in days long ago.				Micah 7:14-20</a:t>
            </a:r>
          </a:p>
          <a:p>
            <a:pPr marL="0" indent="0">
              <a:buFontTx/>
              <a:buNone/>
              <a:tabLst>
                <a:tab pos="457200" algn="l"/>
              </a:tabLst>
            </a:pPr>
            <a:endParaRPr lang="en-US" sz="2300" smtClean="0"/>
          </a:p>
          <a:p>
            <a:pPr marL="0" indent="0">
              <a:buFontTx/>
              <a:buNone/>
              <a:tabLst>
                <a:tab pos="457200" algn="l"/>
              </a:tabLst>
            </a:pPr>
            <a:endParaRPr lang="en-US" sz="2300" smtClean="0"/>
          </a:p>
          <a:p>
            <a:pPr marL="0" indent="0">
              <a:buFontTx/>
              <a:buNone/>
              <a:tabLst>
                <a:tab pos="457200" algn="l"/>
              </a:tabLst>
            </a:pPr>
            <a:endParaRPr lang="en-US" sz="2300" smtClean="0"/>
          </a:p>
          <a:p>
            <a:pPr marL="0" indent="0">
              <a:buFontTx/>
              <a:buNone/>
              <a:tabLst>
                <a:tab pos="457200" algn="l"/>
              </a:tabLst>
            </a:pPr>
            <a:endParaRPr lang="en-US" sz="1900" smtClean="0"/>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0"/>
            <a:ext cx="8229600" cy="625475"/>
          </a:xfrm>
        </p:spPr>
        <p:txBody>
          <a:bodyPr/>
          <a:lstStyle/>
          <a:p>
            <a:r>
              <a:rPr lang="en-US" sz="3200" b="1" smtClean="0">
                <a:solidFill>
                  <a:schemeClr val="tx1"/>
                </a:solidFill>
              </a:rPr>
              <a:t>The Book of Nahum</a:t>
            </a:r>
          </a:p>
        </p:txBody>
      </p:sp>
      <p:sp>
        <p:nvSpPr>
          <p:cNvPr id="27651" name="Rectangle 3"/>
          <p:cNvSpPr>
            <a:spLocks noGrp="1" noChangeArrowheads="1"/>
          </p:cNvSpPr>
          <p:nvPr>
            <p:ph type="body" idx="1"/>
          </p:nvPr>
        </p:nvSpPr>
        <p:spPr>
          <a:xfrm>
            <a:off x="228600" y="598488"/>
            <a:ext cx="8686800" cy="6183312"/>
          </a:xfrm>
        </p:spPr>
        <p:txBody>
          <a:bodyPr/>
          <a:lstStyle/>
          <a:p>
            <a:r>
              <a:rPr lang="en-US" sz="2800" u="sng" smtClean="0"/>
              <a:t>Author</a:t>
            </a:r>
            <a:r>
              <a:rPr lang="en-US" sz="2800" smtClean="0"/>
              <a:t>: 	</a:t>
            </a:r>
            <a:r>
              <a:rPr lang="en-US" smtClean="0"/>
              <a:t>Prophet Nahum, the Elkoshite</a:t>
            </a:r>
          </a:p>
          <a:p>
            <a:r>
              <a:rPr lang="en-US" sz="2800" u="sng" smtClean="0"/>
              <a:t>Date</a:t>
            </a:r>
            <a:r>
              <a:rPr lang="en-US" sz="2800" smtClean="0"/>
              <a:t>:	</a:t>
            </a:r>
            <a:r>
              <a:rPr lang="en-US" smtClean="0"/>
              <a:t>c. 612 BC</a:t>
            </a:r>
          </a:p>
          <a:p>
            <a:r>
              <a:rPr lang="en-US" sz="2800" u="sng" smtClean="0"/>
              <a:t>Theme</a:t>
            </a:r>
            <a:r>
              <a:rPr lang="en-US" sz="2800" smtClean="0"/>
              <a:t>:	</a:t>
            </a:r>
            <a:r>
              <a:rPr lang="en-US" smtClean="0"/>
              <a:t>Prophesy of destruction of Nineveh, 		capital of Assyria.</a:t>
            </a:r>
          </a:p>
          <a:p>
            <a:pPr>
              <a:buFontTx/>
              <a:buNone/>
            </a:pPr>
            <a:endParaRPr lang="en-US" sz="1000" smtClean="0"/>
          </a:p>
          <a:p>
            <a:r>
              <a:rPr lang="en-US" sz="2800" u="sng" smtClean="0"/>
              <a:t>Purpose</a:t>
            </a:r>
            <a:r>
              <a:rPr lang="en-US" sz="2800" smtClean="0"/>
              <a:t>:</a:t>
            </a:r>
            <a:r>
              <a:rPr lang="en-US" sz="2400" smtClean="0"/>
              <a:t>  </a:t>
            </a:r>
            <a:r>
              <a:rPr lang="en-US" smtClean="0"/>
              <a:t>To show God’s judgment is sure 			against all opposing Him and his 			people</a:t>
            </a:r>
            <a:r>
              <a:rPr lang="en-US" sz="3600" smtClean="0"/>
              <a:t>.</a:t>
            </a:r>
          </a:p>
          <a:p>
            <a:pPr>
              <a:buFontTx/>
              <a:buNone/>
            </a:pPr>
            <a:endParaRPr lang="en-US" sz="1000" smtClean="0"/>
          </a:p>
          <a:p>
            <a:r>
              <a:rPr lang="en-US" sz="2800" u="sng" smtClean="0"/>
              <a:t>Outline</a:t>
            </a:r>
            <a:r>
              <a:rPr lang="en-US" sz="2800" smtClean="0"/>
              <a:t>:  </a:t>
            </a:r>
            <a:r>
              <a:rPr lang="en-US" smtClean="0"/>
              <a:t>*Destruction of Nineveh Decreed (1)</a:t>
            </a:r>
          </a:p>
          <a:p>
            <a:pPr lvl="1">
              <a:buFont typeface="Tahoma" pitchFamily="34" charset="0"/>
              <a:buNone/>
            </a:pPr>
            <a:r>
              <a:rPr lang="en-US" sz="3200" smtClean="0"/>
              <a:t>			*Destruction Described (2)</a:t>
            </a:r>
          </a:p>
          <a:p>
            <a:pPr lvl="2">
              <a:buFontTx/>
              <a:buNone/>
            </a:pPr>
            <a:r>
              <a:rPr lang="en-US" sz="3200" smtClean="0"/>
              <a:t>		*Destruction Deserved (3)</a:t>
            </a:r>
            <a:r>
              <a:rPr lang="en-US" sz="3200" smtClean="0">
                <a:solidFill>
                  <a:schemeClr val="bg1"/>
                </a:solidFill>
                <a:latin typeface="Times New Roman" pitchFamily="18" charset="0"/>
              </a:rPr>
              <a:t>	</a:t>
            </a: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228600" y="152400"/>
            <a:ext cx="8763000" cy="6643688"/>
          </a:xfrm>
        </p:spPr>
        <p:txBody>
          <a:bodyPr/>
          <a:lstStyle/>
          <a:p>
            <a:pPr marL="0" indent="0">
              <a:buFontTx/>
              <a:buNone/>
              <a:tabLst>
                <a:tab pos="457200" algn="l"/>
              </a:tabLst>
            </a:pPr>
            <a:r>
              <a:rPr lang="en-US" sz="2300" smtClean="0"/>
              <a:t>	A prophecy concerning Nineveh.  The book of the vision of Nahum the Elkoshite.</a:t>
            </a:r>
          </a:p>
          <a:p>
            <a:pPr marL="0" indent="0">
              <a:buFontTx/>
              <a:buNone/>
              <a:tabLst>
                <a:tab pos="457200" algn="l"/>
              </a:tabLst>
            </a:pPr>
            <a:r>
              <a:rPr lang="en-US" sz="2300" smtClean="0"/>
              <a:t>	</a:t>
            </a:r>
            <a:r>
              <a:rPr lang="en-US" sz="2300" baseline="30000" smtClean="0"/>
              <a:t>2 </a:t>
            </a:r>
            <a:r>
              <a:rPr lang="en-US" sz="2300" smtClean="0"/>
              <a:t>The Lord is a jealous and avenging God; the Lord takes vengeance and is filled with wrath.  The Lord takes vengeance on his foes and vents his wrath against his enemies.</a:t>
            </a:r>
          </a:p>
          <a:p>
            <a:pPr marL="0" indent="0">
              <a:buFontTx/>
              <a:buNone/>
              <a:tabLst>
                <a:tab pos="457200" algn="l"/>
              </a:tabLst>
            </a:pPr>
            <a:r>
              <a:rPr lang="en-US" sz="2300" smtClean="0"/>
              <a:t>	</a:t>
            </a:r>
            <a:r>
              <a:rPr lang="en-US" sz="2300" baseline="30000" smtClean="0"/>
              <a:t>3 </a:t>
            </a:r>
            <a:r>
              <a:rPr lang="en-US" sz="2300" smtClean="0"/>
              <a:t>The Lord is slow to anger but great in power; the Lord will not leave the guilty unpunished.  His way is in the whirlwind and the storm, and clouds are the dust of his feet.</a:t>
            </a:r>
          </a:p>
          <a:p>
            <a:pPr marL="0" indent="0">
              <a:buFontTx/>
              <a:buNone/>
              <a:tabLst>
                <a:tab pos="457200" algn="l"/>
              </a:tabLst>
            </a:pPr>
            <a:r>
              <a:rPr lang="en-US" sz="2300" baseline="30000" smtClean="0"/>
              <a:t>	4 </a:t>
            </a:r>
            <a:r>
              <a:rPr lang="en-US" sz="2300" smtClean="0"/>
              <a:t>He rebukes the sea and dries it up; he makes all the rivers run dry.  Bashan and Carmel wither and the blossoms of Lebanon fade.</a:t>
            </a:r>
          </a:p>
          <a:p>
            <a:pPr marL="0" indent="0">
              <a:buFontTx/>
              <a:buNone/>
              <a:tabLst>
                <a:tab pos="457200" algn="l"/>
              </a:tabLst>
            </a:pPr>
            <a:r>
              <a:rPr lang="en-US" sz="2300" baseline="30000" smtClean="0"/>
              <a:t>	5 </a:t>
            </a:r>
            <a:r>
              <a:rPr lang="en-US" sz="2300" smtClean="0"/>
              <a:t>The mountains quake before him and the hills melt away.  The earth trembles at his presence, the world and all who live in it.</a:t>
            </a:r>
          </a:p>
          <a:p>
            <a:pPr marL="0" indent="0">
              <a:buFontTx/>
              <a:buNone/>
              <a:tabLst>
                <a:tab pos="457200" algn="l"/>
              </a:tabLst>
            </a:pPr>
            <a:r>
              <a:rPr lang="en-US" sz="2300" baseline="30000" smtClean="0"/>
              <a:t>6 </a:t>
            </a:r>
            <a:r>
              <a:rPr lang="en-US" sz="2300" smtClean="0"/>
              <a:t>Who can withstand his indignation?</a:t>
            </a:r>
          </a:p>
          <a:p>
            <a:pPr marL="0" indent="0">
              <a:buFontTx/>
              <a:buNone/>
              <a:tabLst>
                <a:tab pos="457200" algn="l"/>
              </a:tabLst>
            </a:pPr>
            <a:r>
              <a:rPr lang="en-US" sz="2300" smtClean="0"/>
              <a:t>	Who can endure his fierce anger?  His wrath is poured out like fire;  the rocks are shattered before him. 	</a:t>
            </a:r>
          </a:p>
          <a:p>
            <a:pPr marL="0" indent="0">
              <a:buFontTx/>
              <a:buNone/>
              <a:tabLst>
                <a:tab pos="457200" algn="l"/>
              </a:tabLst>
            </a:pPr>
            <a:r>
              <a:rPr lang="en-US" sz="2300" smtClean="0"/>
              <a:t>						Nahum 1:1-6</a:t>
            </a:r>
          </a:p>
          <a:p>
            <a:pPr marL="0" indent="0">
              <a:buFontTx/>
              <a:buNone/>
              <a:tabLst>
                <a:tab pos="457200" algn="l"/>
              </a:tabLst>
            </a:pPr>
            <a:endParaRPr lang="en-US" sz="1900" smtClean="0"/>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228600" y="381000"/>
            <a:ext cx="8763000" cy="6643688"/>
          </a:xfrm>
        </p:spPr>
        <p:txBody>
          <a:bodyPr/>
          <a:lstStyle/>
          <a:p>
            <a:pPr marL="0" indent="0">
              <a:buFontTx/>
              <a:buNone/>
              <a:tabLst>
                <a:tab pos="457200" algn="l"/>
              </a:tabLst>
            </a:pPr>
            <a:r>
              <a:rPr lang="en-US" sz="2300" smtClean="0"/>
              <a:t>	</a:t>
            </a:r>
            <a:r>
              <a:rPr lang="en-US" sz="2600" smtClean="0"/>
              <a:t>This is what the Lord says:</a:t>
            </a:r>
          </a:p>
          <a:p>
            <a:pPr marL="0" indent="0">
              <a:buFontTx/>
              <a:buNone/>
              <a:tabLst>
                <a:tab pos="457200" algn="l"/>
              </a:tabLst>
            </a:pPr>
            <a:r>
              <a:rPr lang="en-US" sz="2600" smtClean="0"/>
              <a:t>	“Although they have allies and are numerous, they will be destroyed and pass away.  Although I have afflicted you, Judah, I will afflict you no more.  </a:t>
            </a:r>
            <a:r>
              <a:rPr lang="en-US" sz="2600" baseline="30000" smtClean="0"/>
              <a:t>13 </a:t>
            </a:r>
            <a:r>
              <a:rPr lang="en-US" sz="2600" smtClean="0"/>
              <a:t>Now I will break their yoke from your neck and tear your shackles away.”</a:t>
            </a:r>
          </a:p>
          <a:p>
            <a:pPr marL="0" indent="0">
              <a:buFontTx/>
              <a:buNone/>
              <a:tabLst>
                <a:tab pos="457200" algn="l"/>
              </a:tabLst>
            </a:pPr>
            <a:r>
              <a:rPr lang="en-US" sz="2600" smtClean="0"/>
              <a:t>	</a:t>
            </a:r>
            <a:r>
              <a:rPr lang="en-US" sz="2600" baseline="30000" smtClean="0"/>
              <a:t>14 </a:t>
            </a:r>
            <a:r>
              <a:rPr lang="en-US" sz="2600" smtClean="0"/>
              <a:t>The Lord has given a command concerning you, Nineveh: “You will have no descendants to bear your name.  I will destroy the images and idols that are in the temple of your gods.  I will prepare your grave, for you are vile.”  </a:t>
            </a:r>
            <a:r>
              <a:rPr lang="en-US" sz="2600" baseline="30000" smtClean="0"/>
              <a:t>15 </a:t>
            </a:r>
            <a:r>
              <a:rPr lang="en-US" sz="2600" smtClean="0"/>
              <a:t>Look, there on the mountains, the feet of one who brings good news, who proclaims peace!  Celebrate your festivals, Judah, and fulfill your vows.  No more will the wicked invade you; they will be completely destroyed. </a:t>
            </a:r>
          </a:p>
          <a:p>
            <a:pPr marL="0" indent="0">
              <a:buFontTx/>
              <a:buNone/>
              <a:tabLst>
                <a:tab pos="457200" algn="l"/>
              </a:tabLst>
            </a:pPr>
            <a:r>
              <a:rPr lang="en-US" sz="2600" smtClean="0"/>
              <a:t>						Nahum 1:12-15</a:t>
            </a:r>
          </a:p>
          <a:p>
            <a:pPr marL="0" indent="0">
              <a:buFontTx/>
              <a:buNone/>
              <a:tabLst>
                <a:tab pos="457200" algn="l"/>
              </a:tabLst>
            </a:pPr>
            <a:endParaRPr lang="en-US" sz="1900" smtClean="0"/>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228600" y="76200"/>
            <a:ext cx="8763000" cy="6643688"/>
          </a:xfrm>
        </p:spPr>
        <p:txBody>
          <a:bodyPr/>
          <a:lstStyle/>
          <a:p>
            <a:pPr marL="0" indent="0">
              <a:buFontTx/>
              <a:buNone/>
              <a:tabLst>
                <a:tab pos="457200" algn="l"/>
              </a:tabLst>
            </a:pPr>
            <a:r>
              <a:rPr lang="en-US" sz="2000" smtClean="0"/>
              <a:t>	An attacker advances against you, Nineveh.  Guard the fortress, watch the road, brace yourselves, marshal all your strength!</a:t>
            </a:r>
          </a:p>
          <a:p>
            <a:pPr marL="0" indent="0">
              <a:buFontTx/>
              <a:buNone/>
              <a:tabLst>
                <a:tab pos="457200" algn="l"/>
              </a:tabLst>
            </a:pPr>
            <a:r>
              <a:rPr lang="en-US" sz="2000" smtClean="0"/>
              <a:t>	</a:t>
            </a:r>
            <a:r>
              <a:rPr lang="en-US" sz="2000" baseline="30000" smtClean="0"/>
              <a:t>2 </a:t>
            </a:r>
            <a:r>
              <a:rPr lang="en-US" sz="2000" smtClean="0"/>
              <a:t>The Lord will restore the splendor of Jacob like the splendor of Israel, though destroyers have laid them waste and have ruined their vines. …</a:t>
            </a:r>
          </a:p>
          <a:p>
            <a:pPr marL="0" indent="0">
              <a:buFontTx/>
              <a:buNone/>
              <a:tabLst>
                <a:tab pos="457200" algn="l"/>
              </a:tabLst>
            </a:pPr>
            <a:r>
              <a:rPr lang="en-US" sz="2000" smtClean="0"/>
              <a:t>	</a:t>
            </a:r>
            <a:r>
              <a:rPr lang="en-US" sz="2000" baseline="30000" smtClean="0"/>
              <a:t>5 </a:t>
            </a:r>
            <a:r>
              <a:rPr lang="en-US" sz="2000" smtClean="0"/>
              <a:t>Nineveh summons her picked troops, yet they stumble on their way.  They dash to the city wall; the protective shield is put in place.  </a:t>
            </a:r>
            <a:r>
              <a:rPr lang="en-US" sz="2000" baseline="30000" smtClean="0"/>
              <a:t>6 </a:t>
            </a:r>
            <a:r>
              <a:rPr lang="en-US" sz="2000" smtClean="0"/>
              <a:t>The river gates are thrown open and the palace collapses.  </a:t>
            </a:r>
            <a:r>
              <a:rPr lang="en-US" sz="2000" baseline="30000" smtClean="0"/>
              <a:t>7 </a:t>
            </a:r>
            <a:r>
              <a:rPr lang="en-US" sz="2000" smtClean="0"/>
              <a:t>It is decreed that Nineveh be exiled and carried away.  Her female slaves moan like doves and beat on their breasts.  </a:t>
            </a:r>
            <a:r>
              <a:rPr lang="en-US" sz="2000" baseline="30000" smtClean="0"/>
              <a:t>8 </a:t>
            </a:r>
            <a:r>
              <a:rPr lang="en-US" sz="2000" smtClean="0"/>
              <a:t>Nineveh is like a pool whose water is draining away.  “Stop!  Stop!” they cry, but no one turns back.  </a:t>
            </a:r>
            <a:r>
              <a:rPr lang="en-US" sz="2000" baseline="30000" smtClean="0"/>
              <a:t>9 </a:t>
            </a:r>
            <a:r>
              <a:rPr lang="en-US" sz="2000" smtClean="0"/>
              <a:t>Plunder the silver!  Plunder the gold!  The supply is endless, the wealth from all its treasures!  </a:t>
            </a:r>
            <a:r>
              <a:rPr lang="en-US" sz="2000" baseline="30000" smtClean="0"/>
              <a:t>10 </a:t>
            </a:r>
            <a:r>
              <a:rPr lang="en-US" sz="2000" smtClean="0"/>
              <a:t>She is pillaged, plundered, stripped!  Hearts melt, knees give way, bodies tremble, every face grows pale.</a:t>
            </a:r>
          </a:p>
          <a:p>
            <a:pPr marL="0" indent="0">
              <a:buFontTx/>
              <a:buNone/>
              <a:tabLst>
                <a:tab pos="457200" algn="l"/>
              </a:tabLst>
            </a:pPr>
            <a:r>
              <a:rPr lang="en-US" sz="2000" baseline="30000" smtClean="0"/>
              <a:t>	11 </a:t>
            </a:r>
            <a:r>
              <a:rPr lang="en-US" sz="2000" smtClean="0"/>
              <a:t>Where now is the lions’ den, the place where they fed their young, where the lion and lioness went, and the cubs, with nothing to fear?  </a:t>
            </a:r>
            <a:r>
              <a:rPr lang="en-US" sz="2000" baseline="30000" smtClean="0"/>
              <a:t>12 </a:t>
            </a:r>
            <a:r>
              <a:rPr lang="en-US" sz="2000" smtClean="0"/>
              <a:t>The lion killed enough for his cubs and strangled the prey for his mate, filling his lairs with the kill and his dens with the prey.</a:t>
            </a:r>
          </a:p>
          <a:p>
            <a:pPr marL="0" indent="0">
              <a:buFontTx/>
              <a:buNone/>
              <a:tabLst>
                <a:tab pos="457200" algn="l"/>
              </a:tabLst>
            </a:pPr>
            <a:r>
              <a:rPr lang="en-US" sz="2000" smtClean="0"/>
              <a:t>	</a:t>
            </a:r>
            <a:r>
              <a:rPr lang="en-US" sz="2000" baseline="30000" smtClean="0"/>
              <a:t>13 </a:t>
            </a:r>
            <a:r>
              <a:rPr lang="en-US" sz="2000" smtClean="0"/>
              <a:t>“I am against you,” declares the Lord Almighty.  “I will burn up your chariots in smoke, and the sword will devour your young lions.  I will leave you no prey on the earth.  The voices of your messengers will no longer be heard.” 						Nahum 2:1-2, 5-13</a:t>
            </a:r>
          </a:p>
          <a:p>
            <a:pPr marL="0" indent="0">
              <a:buFontTx/>
              <a:buNone/>
              <a:tabLst>
                <a:tab pos="457200" algn="l"/>
              </a:tabLst>
            </a:pPr>
            <a:endParaRPr lang="en-US" sz="2300" smtClean="0"/>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228600" y="381000"/>
            <a:ext cx="8763000" cy="6338888"/>
          </a:xfrm>
        </p:spPr>
        <p:txBody>
          <a:bodyPr/>
          <a:lstStyle/>
          <a:p>
            <a:pPr marL="0" indent="0">
              <a:buFontTx/>
              <a:buNone/>
              <a:tabLst>
                <a:tab pos="457200" algn="l"/>
              </a:tabLst>
            </a:pPr>
            <a:r>
              <a:rPr lang="en-US" sz="2000" smtClean="0"/>
              <a:t>	</a:t>
            </a:r>
            <a:r>
              <a:rPr lang="en-US" sz="2400" smtClean="0"/>
              <a:t>Woe to the city of blood, full of lies, full of plunder, never without victims!  </a:t>
            </a:r>
            <a:r>
              <a:rPr lang="en-US" sz="2400" baseline="30000" smtClean="0"/>
              <a:t>2 </a:t>
            </a:r>
            <a:r>
              <a:rPr lang="en-US" sz="2400" smtClean="0"/>
              <a:t>The crack of whips, the clatter of wheels, galloping horses and jolting chariots!  </a:t>
            </a:r>
            <a:r>
              <a:rPr lang="en-US" sz="2400" baseline="30000" smtClean="0"/>
              <a:t>3 </a:t>
            </a:r>
            <a:r>
              <a:rPr lang="en-US" sz="2400" smtClean="0"/>
              <a:t>Charging cavalry, flashing swords and glittering spears!  Many casualties, piles of dead, bodies without number, people stumbling over the corpses— </a:t>
            </a:r>
            <a:r>
              <a:rPr lang="en-US" sz="2400" baseline="30000" smtClean="0"/>
              <a:t>4 </a:t>
            </a:r>
            <a:r>
              <a:rPr lang="en-US" sz="2400" smtClean="0"/>
              <a:t>all because of the wanton lust of a prostitute, alluring, the mistress of sorceries, who enslaved nations by her prostitution and peoples by her witchcraft.</a:t>
            </a:r>
          </a:p>
          <a:p>
            <a:pPr marL="0" indent="0">
              <a:buFontTx/>
              <a:buNone/>
              <a:tabLst>
                <a:tab pos="457200" algn="l"/>
              </a:tabLst>
            </a:pPr>
            <a:r>
              <a:rPr lang="en-US" sz="2400" baseline="30000" smtClean="0"/>
              <a:t>	5 </a:t>
            </a:r>
            <a:r>
              <a:rPr lang="en-US" sz="2400" smtClean="0"/>
              <a:t>“I am against you,” declares the Lord Almighty.“  I will lift your skirts over your face.  I will show the nations your nakedness and the kingdoms your shame.  </a:t>
            </a:r>
            <a:r>
              <a:rPr lang="en-US" sz="2400" baseline="30000" smtClean="0"/>
              <a:t>6 </a:t>
            </a:r>
            <a:r>
              <a:rPr lang="en-US" sz="2400" smtClean="0"/>
              <a:t>I will pelt you with filth, I will treat you with contempt and make you a spectacle.  </a:t>
            </a:r>
            <a:r>
              <a:rPr lang="en-US" sz="2400" baseline="30000" smtClean="0"/>
              <a:t>7 </a:t>
            </a:r>
            <a:r>
              <a:rPr lang="en-US" sz="2400" smtClean="0"/>
              <a:t>All who see you will flee from you and say, ‘Nineveh is in ruins—who will mourn for her?’  Where can I find anyone to comfort you?”</a:t>
            </a:r>
          </a:p>
          <a:p>
            <a:pPr marL="0" indent="0">
              <a:buFontTx/>
              <a:buNone/>
              <a:tabLst>
                <a:tab pos="457200" algn="l"/>
              </a:tabLst>
            </a:pPr>
            <a:r>
              <a:rPr lang="en-US" sz="2400" smtClean="0"/>
              <a:t>						Nahum 3:1-7</a:t>
            </a:r>
          </a:p>
          <a:p>
            <a:pPr marL="0" indent="0">
              <a:buFontTx/>
              <a:buNone/>
              <a:tabLst>
                <a:tab pos="457200" algn="l"/>
              </a:tabLst>
            </a:pPr>
            <a:endParaRPr lang="en-US" sz="2300" smtClean="0"/>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0"/>
            <a:ext cx="8229600" cy="625475"/>
          </a:xfrm>
        </p:spPr>
        <p:txBody>
          <a:bodyPr/>
          <a:lstStyle/>
          <a:p>
            <a:r>
              <a:rPr lang="en-US" sz="3200" b="1" smtClean="0">
                <a:solidFill>
                  <a:schemeClr val="tx1"/>
                </a:solidFill>
              </a:rPr>
              <a:t>The Book of Habbakuk</a:t>
            </a:r>
          </a:p>
        </p:txBody>
      </p:sp>
      <p:sp>
        <p:nvSpPr>
          <p:cNvPr id="32771" name="Rectangle 3"/>
          <p:cNvSpPr>
            <a:spLocks noGrp="1" noChangeArrowheads="1"/>
          </p:cNvSpPr>
          <p:nvPr>
            <p:ph type="body" idx="1"/>
          </p:nvPr>
        </p:nvSpPr>
        <p:spPr>
          <a:xfrm>
            <a:off x="0" y="841375"/>
            <a:ext cx="9144000" cy="6183313"/>
          </a:xfrm>
        </p:spPr>
        <p:txBody>
          <a:bodyPr/>
          <a:lstStyle/>
          <a:p>
            <a:pPr>
              <a:lnSpc>
                <a:spcPct val="90000"/>
              </a:lnSpc>
            </a:pPr>
            <a:r>
              <a:rPr lang="en-US" sz="2400" u="sng" smtClean="0"/>
              <a:t>Author</a:t>
            </a:r>
            <a:r>
              <a:rPr lang="en-US" sz="2400" smtClean="0"/>
              <a:t>: 	</a:t>
            </a:r>
            <a:r>
              <a:rPr lang="en-US" sz="2800" smtClean="0"/>
              <a:t>Prophet Habakkuk</a:t>
            </a:r>
          </a:p>
          <a:p>
            <a:pPr>
              <a:lnSpc>
                <a:spcPct val="90000"/>
              </a:lnSpc>
            </a:pPr>
            <a:r>
              <a:rPr lang="en-US" sz="2400" u="sng" smtClean="0"/>
              <a:t>Date</a:t>
            </a:r>
            <a:r>
              <a:rPr lang="en-US" sz="2400" smtClean="0"/>
              <a:t>:	</a:t>
            </a:r>
            <a:r>
              <a:rPr lang="en-US" sz="2800" smtClean="0"/>
              <a:t>c. 600 BC - 587 BC</a:t>
            </a:r>
          </a:p>
          <a:p>
            <a:pPr>
              <a:lnSpc>
                <a:spcPct val="90000"/>
              </a:lnSpc>
            </a:pPr>
            <a:r>
              <a:rPr lang="en-US" sz="2400" u="sng" smtClean="0"/>
              <a:t>Theme</a:t>
            </a:r>
            <a:r>
              <a:rPr lang="en-US" sz="2400" smtClean="0"/>
              <a:t>:	</a:t>
            </a:r>
            <a:r>
              <a:rPr lang="en-US" sz="2800" smtClean="0"/>
              <a:t>God is questioned and then praised for 	the 		approaching judgment against Judah.</a:t>
            </a:r>
          </a:p>
          <a:p>
            <a:pPr>
              <a:lnSpc>
                <a:spcPct val="90000"/>
              </a:lnSpc>
            </a:pPr>
            <a:r>
              <a:rPr lang="en-US" sz="2400" u="sng" smtClean="0"/>
              <a:t>Purpose</a:t>
            </a:r>
            <a:r>
              <a:rPr lang="en-US" sz="2400" smtClean="0"/>
              <a:t>:</a:t>
            </a:r>
            <a:r>
              <a:rPr lang="en-US" sz="1800" smtClean="0"/>
              <a:t>  </a:t>
            </a:r>
            <a:r>
              <a:rPr lang="en-US" sz="2800" smtClean="0"/>
              <a:t>To show the just will live by faith in 	God – 		even when things are unclear.</a:t>
            </a:r>
          </a:p>
          <a:p>
            <a:pPr>
              <a:lnSpc>
                <a:spcPct val="90000"/>
              </a:lnSpc>
            </a:pPr>
            <a:r>
              <a:rPr lang="en-US" sz="2400" u="sng" smtClean="0"/>
              <a:t>Outline</a:t>
            </a:r>
            <a:r>
              <a:rPr lang="en-US" sz="2400" smtClean="0"/>
              <a:t>:  	</a:t>
            </a:r>
            <a:r>
              <a:rPr lang="en-US" sz="2800" smtClean="0"/>
              <a:t>*Habakkuk’s 1st Challenge (1:1-4)</a:t>
            </a:r>
          </a:p>
          <a:p>
            <a:pPr lvl="1">
              <a:lnSpc>
                <a:spcPct val="90000"/>
              </a:lnSpc>
              <a:buFont typeface="Tahoma" pitchFamily="34" charset="0"/>
              <a:buNone/>
            </a:pPr>
            <a:r>
              <a:rPr lang="en-US" smtClean="0"/>
              <a:t>			*God’s 1</a:t>
            </a:r>
            <a:r>
              <a:rPr lang="en-US" baseline="30000" smtClean="0"/>
              <a:t>st</a:t>
            </a:r>
            <a:r>
              <a:rPr lang="en-US" smtClean="0"/>
              <a:t> Reply (1:5-1:11)</a:t>
            </a:r>
          </a:p>
          <a:p>
            <a:pPr lvl="2">
              <a:lnSpc>
                <a:spcPct val="90000"/>
              </a:lnSpc>
              <a:buFontTx/>
              <a:buNone/>
            </a:pPr>
            <a:r>
              <a:rPr lang="en-US" sz="2800" smtClean="0"/>
              <a:t>		*Habakkuk’s 2nd Challenge (1:12-2:1)</a:t>
            </a:r>
          </a:p>
          <a:p>
            <a:pPr lvl="1">
              <a:lnSpc>
                <a:spcPct val="90000"/>
              </a:lnSpc>
              <a:buFont typeface="Tahoma" pitchFamily="34" charset="0"/>
              <a:buNone/>
            </a:pPr>
            <a:r>
              <a:rPr lang="en-US" smtClean="0"/>
              <a:t>			*God’s 2nd Reply (2:2-2:20)</a:t>
            </a:r>
          </a:p>
          <a:p>
            <a:pPr lvl="2">
              <a:lnSpc>
                <a:spcPct val="90000"/>
              </a:lnSpc>
              <a:buFontTx/>
              <a:buNone/>
            </a:pPr>
            <a:r>
              <a:rPr lang="en-US" sz="2800" smtClean="0"/>
              <a:t>		*Habbakuk’s Prayer of Praise (3)</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2413" y="0"/>
            <a:ext cx="8891587" cy="444500"/>
          </a:xfrm>
        </p:spPr>
        <p:txBody>
          <a:bodyPr/>
          <a:lstStyle/>
          <a:p>
            <a:r>
              <a:rPr lang="en-US" sz="2800" b="1" smtClean="0">
                <a:solidFill>
                  <a:schemeClr val="tx1"/>
                </a:solidFill>
              </a:rPr>
              <a:t>+The 12 Books of the Minor Prophets+</a:t>
            </a:r>
          </a:p>
        </p:txBody>
      </p:sp>
      <p:sp>
        <p:nvSpPr>
          <p:cNvPr id="6147" name="Rectangle 3"/>
          <p:cNvSpPr>
            <a:spLocks noGrp="1" noChangeArrowheads="1"/>
          </p:cNvSpPr>
          <p:nvPr>
            <p:ph type="body" idx="1"/>
          </p:nvPr>
        </p:nvSpPr>
        <p:spPr>
          <a:xfrm>
            <a:off x="207963" y="439738"/>
            <a:ext cx="8936037" cy="6508750"/>
          </a:xfrm>
        </p:spPr>
        <p:txBody>
          <a:bodyPr/>
          <a:lstStyle/>
          <a:p>
            <a:pPr>
              <a:spcBef>
                <a:spcPct val="0"/>
              </a:spcBef>
            </a:pPr>
            <a:r>
              <a:rPr lang="en-US" sz="2400" b="1" u="sng" smtClean="0">
                <a:cs typeface="Arial" charset="0"/>
              </a:rPr>
              <a:t>Hosea</a:t>
            </a:r>
            <a:r>
              <a:rPr lang="en-US" sz="2400" smtClean="0">
                <a:cs typeface="Arial" charset="0"/>
              </a:rPr>
              <a:t> – Israel condemned, but God’s love remains and 		He will redeem.</a:t>
            </a:r>
          </a:p>
          <a:p>
            <a:pPr>
              <a:spcBef>
                <a:spcPct val="0"/>
              </a:spcBef>
            </a:pPr>
            <a:r>
              <a:rPr lang="en-US" sz="2400" b="1" u="sng" smtClean="0">
                <a:cs typeface="Arial" charset="0"/>
              </a:rPr>
              <a:t>Joel</a:t>
            </a:r>
            <a:r>
              <a:rPr lang="en-US" sz="2400" smtClean="0">
                <a:cs typeface="Arial" charset="0"/>
              </a:rPr>
              <a:t> – Prediction of foreign invasion as God’s judgment.</a:t>
            </a:r>
          </a:p>
          <a:p>
            <a:pPr>
              <a:spcBef>
                <a:spcPct val="0"/>
              </a:spcBef>
            </a:pPr>
            <a:r>
              <a:rPr lang="en-US" sz="2400" b="1" u="sng" smtClean="0">
                <a:cs typeface="Arial" charset="0"/>
              </a:rPr>
              <a:t>Amos</a:t>
            </a:r>
            <a:r>
              <a:rPr lang="en-US" sz="2400" smtClean="0">
                <a:cs typeface="Arial" charset="0"/>
              </a:rPr>
              <a:t> – Eight declarations of judgment against Israel.</a:t>
            </a:r>
          </a:p>
          <a:p>
            <a:pPr>
              <a:spcBef>
                <a:spcPct val="0"/>
              </a:spcBef>
            </a:pPr>
            <a:r>
              <a:rPr lang="en-US" sz="2400" b="1" u="sng" smtClean="0">
                <a:solidFill>
                  <a:srgbClr val="FFC000"/>
                </a:solidFill>
                <a:cs typeface="Arial" charset="0"/>
              </a:rPr>
              <a:t>Obadiah</a:t>
            </a:r>
            <a:r>
              <a:rPr lang="en-US" sz="2400" smtClean="0">
                <a:solidFill>
                  <a:srgbClr val="FFC000"/>
                </a:solidFill>
                <a:cs typeface="Arial" charset="0"/>
              </a:rPr>
              <a:t> – Prophesy of the destruction of Edom.</a:t>
            </a:r>
          </a:p>
          <a:p>
            <a:pPr>
              <a:spcBef>
                <a:spcPct val="0"/>
              </a:spcBef>
            </a:pPr>
            <a:r>
              <a:rPr lang="en-US" sz="2400" b="1" u="sng" smtClean="0">
                <a:solidFill>
                  <a:srgbClr val="FFC000"/>
                </a:solidFill>
                <a:cs typeface="Arial" charset="0"/>
              </a:rPr>
              <a:t>Jonah</a:t>
            </a:r>
            <a:r>
              <a:rPr lang="en-US" sz="2400" b="1" smtClean="0">
                <a:solidFill>
                  <a:srgbClr val="FFC000"/>
                </a:solidFill>
                <a:cs typeface="Arial" charset="0"/>
              </a:rPr>
              <a:t> </a:t>
            </a:r>
            <a:r>
              <a:rPr lang="en-US" sz="2400" smtClean="0">
                <a:solidFill>
                  <a:srgbClr val="FFC000"/>
                </a:solidFill>
                <a:cs typeface="Arial" charset="0"/>
              </a:rPr>
              <a:t>– Reluctant prophet leads Nineveh to repent. </a:t>
            </a:r>
          </a:p>
          <a:p>
            <a:pPr>
              <a:spcBef>
                <a:spcPct val="0"/>
              </a:spcBef>
            </a:pPr>
            <a:r>
              <a:rPr lang="en-US" sz="2400" b="1" u="sng" smtClean="0">
                <a:solidFill>
                  <a:srgbClr val="FFC000"/>
                </a:solidFill>
                <a:cs typeface="Arial" charset="0"/>
              </a:rPr>
              <a:t>Micah</a:t>
            </a:r>
            <a:r>
              <a:rPr lang="en-US" sz="2400" b="1" smtClean="0">
                <a:solidFill>
                  <a:srgbClr val="FFC000"/>
                </a:solidFill>
                <a:cs typeface="Arial" charset="0"/>
              </a:rPr>
              <a:t> </a:t>
            </a:r>
            <a:r>
              <a:rPr lang="en-US" sz="2400" smtClean="0">
                <a:solidFill>
                  <a:srgbClr val="FFC000"/>
                </a:solidFill>
                <a:cs typeface="Arial" charset="0"/>
              </a:rPr>
              <a:t>– Prediction of destruction and messianic restoration.</a:t>
            </a:r>
          </a:p>
          <a:p>
            <a:pPr>
              <a:spcBef>
                <a:spcPct val="0"/>
              </a:spcBef>
            </a:pPr>
            <a:r>
              <a:rPr lang="en-US" sz="2400" b="1" u="sng" smtClean="0">
                <a:solidFill>
                  <a:srgbClr val="FFC000"/>
                </a:solidFill>
                <a:cs typeface="Arial" charset="0"/>
              </a:rPr>
              <a:t>Nahum</a:t>
            </a:r>
            <a:r>
              <a:rPr lang="en-US" sz="2400" b="1" smtClean="0">
                <a:solidFill>
                  <a:srgbClr val="FFC000"/>
                </a:solidFill>
                <a:cs typeface="Arial" charset="0"/>
              </a:rPr>
              <a:t> </a:t>
            </a:r>
            <a:r>
              <a:rPr lang="en-US" sz="2400" smtClean="0">
                <a:solidFill>
                  <a:srgbClr val="FFC000"/>
                </a:solidFill>
                <a:cs typeface="Arial" charset="0"/>
              </a:rPr>
              <a:t>– Prophesy of destruction of Nineveh.</a:t>
            </a:r>
          </a:p>
          <a:p>
            <a:pPr>
              <a:spcBef>
                <a:spcPct val="0"/>
              </a:spcBef>
            </a:pPr>
            <a:r>
              <a:rPr lang="en-US" sz="2400" b="1" u="sng" smtClean="0">
                <a:solidFill>
                  <a:srgbClr val="FFC000"/>
                </a:solidFill>
                <a:cs typeface="Arial" charset="0"/>
              </a:rPr>
              <a:t>Habakkuk</a:t>
            </a:r>
            <a:r>
              <a:rPr lang="en-US" sz="2400" b="1" smtClean="0">
                <a:solidFill>
                  <a:srgbClr val="FFC000"/>
                </a:solidFill>
                <a:cs typeface="Arial" charset="0"/>
              </a:rPr>
              <a:t> </a:t>
            </a:r>
            <a:r>
              <a:rPr lang="en-US" sz="2400" smtClean="0">
                <a:solidFill>
                  <a:srgbClr val="FFC000"/>
                </a:solidFill>
                <a:cs typeface="Arial" charset="0"/>
              </a:rPr>
              <a:t>– God is questioned and then praised for the		approaching judgment against Judah.</a:t>
            </a:r>
          </a:p>
          <a:p>
            <a:pPr>
              <a:spcBef>
                <a:spcPct val="0"/>
              </a:spcBef>
            </a:pPr>
            <a:r>
              <a:rPr lang="en-US" sz="2400" b="1" u="sng" smtClean="0">
                <a:solidFill>
                  <a:srgbClr val="FFC000"/>
                </a:solidFill>
                <a:cs typeface="Arial" charset="0"/>
              </a:rPr>
              <a:t>Zephaniah</a:t>
            </a:r>
            <a:r>
              <a:rPr lang="en-US" sz="2400" b="1" smtClean="0">
                <a:solidFill>
                  <a:srgbClr val="FFC000"/>
                </a:solidFill>
                <a:cs typeface="Arial" charset="0"/>
              </a:rPr>
              <a:t> –</a:t>
            </a:r>
            <a:r>
              <a:rPr lang="en-US" sz="2400" smtClean="0">
                <a:solidFill>
                  <a:srgbClr val="FFC000"/>
                </a:solidFill>
                <a:cs typeface="Arial" charset="0"/>
              </a:rPr>
              <a:t> Prediction of judgment and tremendous 	blessing.</a:t>
            </a:r>
          </a:p>
          <a:p>
            <a:pPr>
              <a:spcBef>
                <a:spcPct val="0"/>
              </a:spcBef>
            </a:pPr>
            <a:r>
              <a:rPr lang="en-US" sz="2400" b="1" u="sng" smtClean="0">
                <a:cs typeface="Arial" charset="0"/>
              </a:rPr>
              <a:t>Haggai</a:t>
            </a:r>
            <a:r>
              <a:rPr lang="en-US" sz="2400" smtClean="0">
                <a:cs typeface="Arial" charset="0"/>
              </a:rPr>
              <a:t> – Call to rebuild the Temple.</a:t>
            </a:r>
          </a:p>
          <a:p>
            <a:pPr>
              <a:spcBef>
                <a:spcPct val="0"/>
              </a:spcBef>
            </a:pPr>
            <a:r>
              <a:rPr lang="en-US" sz="2400" b="1" u="sng" smtClean="0">
                <a:cs typeface="Arial" charset="0"/>
              </a:rPr>
              <a:t>Zechariah</a:t>
            </a:r>
            <a:r>
              <a:rPr lang="en-US" sz="2400" smtClean="0">
                <a:cs typeface="Arial" charset="0"/>
              </a:rPr>
              <a:t> – Messianic prophesy calling for completion of the 	Temple.</a:t>
            </a:r>
          </a:p>
          <a:p>
            <a:pPr>
              <a:spcBef>
                <a:spcPct val="0"/>
              </a:spcBef>
            </a:pPr>
            <a:r>
              <a:rPr lang="en-US" sz="2400" b="1" u="sng" smtClean="0">
                <a:cs typeface="Arial" charset="0"/>
              </a:rPr>
              <a:t>Malachi </a:t>
            </a:r>
            <a:r>
              <a:rPr lang="en-US" sz="2400" smtClean="0">
                <a:cs typeface="Arial" charset="0"/>
              </a:rPr>
              <a:t>– God continues to love, despite Israel’s lethargy in 	following God in the completed Temple and Jerusalem. </a:t>
            </a:r>
          </a:p>
        </p:txBody>
      </p:sp>
      <p:sp>
        <p:nvSpPr>
          <p:cNvPr id="491524" name="Line 4"/>
          <p:cNvSpPr>
            <a:spLocks noChangeShapeType="1"/>
          </p:cNvSpPr>
          <p:nvPr/>
        </p:nvSpPr>
        <p:spPr bwMode="auto">
          <a:xfrm>
            <a:off x="1035050" y="444500"/>
            <a:ext cx="7273925" cy="0"/>
          </a:xfrm>
          <a:prstGeom prst="line">
            <a:avLst/>
          </a:prstGeom>
          <a:ln>
            <a:headEnd type="none" w="sm" len="sm"/>
            <a:tailEnd type="none" w="sm" len="sm"/>
          </a:ln>
        </p:spPr>
        <p:style>
          <a:lnRef idx="1">
            <a:schemeClr val="accent4"/>
          </a:lnRef>
          <a:fillRef idx="0">
            <a:schemeClr val="accent4"/>
          </a:fillRef>
          <a:effectRef idx="0">
            <a:schemeClr val="accent4"/>
          </a:effectRef>
          <a:fontRef idx="minor">
            <a:schemeClr val="tx1"/>
          </a:fontRef>
        </p:style>
        <p:txBody>
          <a:bodyPr/>
          <a:lstStyle/>
          <a:p>
            <a:pPr>
              <a:defRPr/>
            </a:pPr>
            <a:endParaRPr lang="en-US"/>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228600" y="457200"/>
            <a:ext cx="8763000" cy="6034088"/>
          </a:xfrm>
        </p:spPr>
        <p:txBody>
          <a:bodyPr/>
          <a:lstStyle/>
          <a:p>
            <a:pPr marL="0" indent="0">
              <a:buFontTx/>
              <a:buNone/>
              <a:tabLst>
                <a:tab pos="457200" algn="l"/>
              </a:tabLst>
            </a:pPr>
            <a:r>
              <a:rPr lang="en-US" sz="2800" smtClean="0"/>
              <a:t>	The prophecy that Habakkuk the prophet received.</a:t>
            </a:r>
          </a:p>
          <a:p>
            <a:pPr marL="0" indent="0">
              <a:buFontTx/>
              <a:buNone/>
              <a:tabLst>
                <a:tab pos="457200" algn="l"/>
              </a:tabLst>
            </a:pPr>
            <a:r>
              <a:rPr lang="en-US" sz="2800" smtClean="0"/>
              <a:t>	</a:t>
            </a:r>
            <a:r>
              <a:rPr lang="en-US" sz="2800" baseline="30000" smtClean="0"/>
              <a:t>2 </a:t>
            </a:r>
            <a:r>
              <a:rPr lang="en-US" sz="2800" smtClean="0"/>
              <a:t>How long, Lord, must I call for help, but you do not listen?  Or cry out to you, “Violence!” but you do not save?</a:t>
            </a:r>
          </a:p>
          <a:p>
            <a:pPr marL="0" indent="0">
              <a:buFontTx/>
              <a:buNone/>
              <a:tabLst>
                <a:tab pos="457200" algn="l"/>
              </a:tabLst>
            </a:pPr>
            <a:r>
              <a:rPr lang="en-US" sz="2800" smtClean="0"/>
              <a:t>	</a:t>
            </a:r>
            <a:r>
              <a:rPr lang="en-US" sz="2800" baseline="30000" smtClean="0"/>
              <a:t>3 </a:t>
            </a:r>
            <a:r>
              <a:rPr lang="en-US" sz="2800" smtClean="0"/>
              <a:t>Why do you make me look at injustice?  Why do you tolerate wrongdoing?  Destruction and violence are before me; there is strife, and conflict abounds.</a:t>
            </a:r>
          </a:p>
          <a:p>
            <a:pPr marL="0" indent="0">
              <a:buFontTx/>
              <a:buNone/>
              <a:tabLst>
                <a:tab pos="457200" algn="l"/>
              </a:tabLst>
            </a:pPr>
            <a:r>
              <a:rPr lang="en-US" sz="2800" smtClean="0"/>
              <a:t>	</a:t>
            </a:r>
            <a:r>
              <a:rPr lang="en-US" sz="2800" baseline="30000" smtClean="0"/>
              <a:t>4 </a:t>
            </a:r>
            <a:r>
              <a:rPr lang="en-US" sz="2800" smtClean="0"/>
              <a:t>Therefore the law is paralyzed, and justice never prevails.  The wicked hem in the righteous, so that justice is perverted.</a:t>
            </a:r>
          </a:p>
          <a:p>
            <a:pPr marL="0" indent="0">
              <a:buFontTx/>
              <a:buNone/>
              <a:tabLst>
                <a:tab pos="457200" algn="l"/>
              </a:tabLst>
            </a:pPr>
            <a:r>
              <a:rPr lang="en-US" sz="2800" smtClean="0"/>
              <a:t>						Habakkuk 1:1-4</a:t>
            </a:r>
          </a:p>
          <a:p>
            <a:pPr marL="0" indent="0">
              <a:buFontTx/>
              <a:buNone/>
              <a:tabLst>
                <a:tab pos="457200" algn="l"/>
              </a:tabLst>
            </a:pPr>
            <a:endParaRPr lang="en-US" sz="2300" smtClean="0"/>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228600" y="152400"/>
            <a:ext cx="8763000" cy="6034088"/>
          </a:xfrm>
        </p:spPr>
        <p:txBody>
          <a:bodyPr/>
          <a:lstStyle/>
          <a:p>
            <a:pPr marL="0" indent="0">
              <a:buFontTx/>
              <a:buNone/>
              <a:tabLst>
                <a:tab pos="457200" algn="l"/>
              </a:tabLst>
            </a:pPr>
            <a:r>
              <a:rPr lang="en-US" sz="2400" smtClean="0"/>
              <a:t>	“Look at the nations and watch— and be utterly amazed.  For I am going to do something in your days that you would not believe, even if you were told.</a:t>
            </a:r>
          </a:p>
          <a:p>
            <a:pPr marL="0" indent="0">
              <a:buFontTx/>
              <a:buNone/>
              <a:tabLst>
                <a:tab pos="457200" algn="l"/>
              </a:tabLst>
            </a:pPr>
            <a:r>
              <a:rPr lang="en-US" sz="2400" smtClean="0"/>
              <a:t>	</a:t>
            </a:r>
            <a:r>
              <a:rPr lang="en-US" sz="2400" baseline="30000" smtClean="0"/>
              <a:t>6 </a:t>
            </a:r>
            <a:r>
              <a:rPr lang="en-US" sz="2400" smtClean="0"/>
              <a:t>I am raising up the Babylonians, that ruthless and impetuous people, who sweep across the whole earth to seize dwellings not their own.  </a:t>
            </a:r>
            <a:r>
              <a:rPr lang="en-US" sz="2400" baseline="30000" smtClean="0"/>
              <a:t>7 </a:t>
            </a:r>
            <a:r>
              <a:rPr lang="en-US" sz="2400" smtClean="0"/>
              <a:t>They are a feared and dreaded people; they are a law to themselves and promote their own honor.</a:t>
            </a:r>
          </a:p>
          <a:p>
            <a:pPr marL="0" indent="0">
              <a:buFontTx/>
              <a:buNone/>
              <a:tabLst>
                <a:tab pos="457200" algn="l"/>
              </a:tabLst>
            </a:pPr>
            <a:r>
              <a:rPr lang="en-US" sz="2400" baseline="30000" smtClean="0"/>
              <a:t>	8 </a:t>
            </a:r>
            <a:r>
              <a:rPr lang="en-US" sz="2400" smtClean="0"/>
              <a:t>Their horses are swifter than leopards, fiercer than wolves at dusk.  Their cavalry gallops headlong; their horsemen come from afar.  They fly like an eagle swooping to devour;</a:t>
            </a:r>
            <a:r>
              <a:rPr lang="en-US" sz="2400" baseline="30000" smtClean="0"/>
              <a:t> 9 </a:t>
            </a:r>
            <a:r>
              <a:rPr lang="en-US" sz="2400" smtClean="0"/>
              <a:t>they all come intent on violence.  Their hordes advance like a desert wind and gather prisoners like sand.</a:t>
            </a:r>
          </a:p>
          <a:p>
            <a:pPr marL="0" indent="0">
              <a:buFontTx/>
              <a:buNone/>
              <a:tabLst>
                <a:tab pos="457200" algn="l"/>
              </a:tabLst>
            </a:pPr>
            <a:r>
              <a:rPr lang="en-US" sz="2400" smtClean="0"/>
              <a:t>	</a:t>
            </a:r>
            <a:r>
              <a:rPr lang="en-US" sz="2400" baseline="30000" smtClean="0"/>
              <a:t>10 </a:t>
            </a:r>
            <a:r>
              <a:rPr lang="en-US" sz="2400" smtClean="0"/>
              <a:t>They mock kings and scoff at rulers.  They laugh at all fortified cities; by building earthen ramps they capture them.  </a:t>
            </a:r>
            <a:r>
              <a:rPr lang="en-US" sz="2400" baseline="30000" smtClean="0"/>
              <a:t>11 </a:t>
            </a:r>
            <a:r>
              <a:rPr lang="en-US" sz="2400" smtClean="0"/>
              <a:t>Then they sweep past like the wind and go on— guilty people, whose own strength is their god.” 		Habakkuk 1:5-11</a:t>
            </a:r>
          </a:p>
          <a:p>
            <a:pPr marL="0" indent="0">
              <a:buFontTx/>
              <a:buNone/>
              <a:tabLst>
                <a:tab pos="457200" algn="l"/>
              </a:tabLst>
            </a:pPr>
            <a:endParaRPr lang="en-US" sz="2400" smtClean="0"/>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228600" y="152400"/>
            <a:ext cx="8763000" cy="6034088"/>
          </a:xfrm>
        </p:spPr>
        <p:txBody>
          <a:bodyPr/>
          <a:lstStyle/>
          <a:p>
            <a:pPr marL="0" indent="0">
              <a:buFontTx/>
              <a:buNone/>
              <a:tabLst>
                <a:tab pos="457200" algn="l"/>
              </a:tabLst>
            </a:pPr>
            <a:r>
              <a:rPr lang="en-US" sz="2300" smtClean="0"/>
              <a:t>	Lord, are you not from everlasting?  My God, my Holy One, you will never die.  You, Lord, have appointed them to execute judgment; you, my Rock, have ordained them to punish.</a:t>
            </a:r>
          </a:p>
          <a:p>
            <a:pPr marL="0" indent="0">
              <a:buFontTx/>
              <a:buNone/>
              <a:tabLst>
                <a:tab pos="457200" algn="l"/>
              </a:tabLst>
            </a:pPr>
            <a:r>
              <a:rPr lang="en-US" sz="2300" smtClean="0"/>
              <a:t>	</a:t>
            </a:r>
            <a:r>
              <a:rPr lang="en-US" sz="2300" baseline="30000" smtClean="0"/>
              <a:t>13 </a:t>
            </a:r>
            <a:r>
              <a:rPr lang="en-US" sz="2300" smtClean="0"/>
              <a:t>Your eyes are too pure to look on evil; you cannot tolerate wrongdoing.  Why then do you tolerate the treacherous?  Why are you silent while the wicked swallow up those more righteous than themselves?</a:t>
            </a:r>
          </a:p>
          <a:p>
            <a:pPr marL="0" indent="0">
              <a:buFontTx/>
              <a:buNone/>
              <a:tabLst>
                <a:tab pos="457200" algn="l"/>
              </a:tabLst>
            </a:pPr>
            <a:r>
              <a:rPr lang="en-US" sz="2300" smtClean="0"/>
              <a:t>	</a:t>
            </a:r>
            <a:r>
              <a:rPr lang="en-US" sz="2300" baseline="30000" smtClean="0"/>
              <a:t>14 </a:t>
            </a:r>
            <a:r>
              <a:rPr lang="en-US" sz="2300" smtClean="0"/>
              <a:t>You have made people like the fish in the sea, like the sea creatures that have no ruler.  </a:t>
            </a:r>
            <a:r>
              <a:rPr lang="en-US" sz="2300" baseline="30000" smtClean="0"/>
              <a:t>15 </a:t>
            </a:r>
            <a:r>
              <a:rPr lang="en-US" sz="2300" smtClean="0"/>
              <a:t>The wicked foe pulls all of them up with hooks, he catches them in his net, he gathers them up in his dragnet; and so he rejoices and is glad.  </a:t>
            </a:r>
            <a:r>
              <a:rPr lang="en-US" sz="2300" baseline="30000" smtClean="0"/>
              <a:t>16 </a:t>
            </a:r>
            <a:r>
              <a:rPr lang="en-US" sz="2300" smtClean="0"/>
              <a:t>Therefore he sacrifices to his net and burns incense to his dragnet, for by his net he lives in luxury and enjoys the choicest food.  </a:t>
            </a:r>
            <a:r>
              <a:rPr lang="en-US" sz="2300" baseline="30000" smtClean="0"/>
              <a:t>17 </a:t>
            </a:r>
            <a:r>
              <a:rPr lang="en-US" sz="2300" smtClean="0"/>
              <a:t>Is he to keep on emptying his net, destroying nations without mercy?</a:t>
            </a:r>
          </a:p>
          <a:p>
            <a:pPr marL="0" indent="0">
              <a:buFontTx/>
              <a:buNone/>
              <a:tabLst>
                <a:tab pos="457200" algn="l"/>
              </a:tabLst>
            </a:pPr>
            <a:r>
              <a:rPr lang="en-US" sz="2300" smtClean="0"/>
              <a:t>	</a:t>
            </a:r>
            <a:r>
              <a:rPr lang="en-US" sz="2300" baseline="30000" smtClean="0"/>
              <a:t>2:1 </a:t>
            </a:r>
            <a:r>
              <a:rPr lang="en-US" sz="2300" smtClean="0"/>
              <a:t>I will stand at my watch and station myself on the ramparts; I will look to see what he will say to me, and what answer I am to give to this complaint. 			Habakkuk 1:12-2:1</a:t>
            </a:r>
          </a:p>
          <a:p>
            <a:pPr marL="0" indent="0">
              <a:buFontTx/>
              <a:buNone/>
              <a:tabLst>
                <a:tab pos="457200" algn="l"/>
              </a:tabLst>
            </a:pPr>
            <a:endParaRPr lang="en-US" sz="2400" smtClean="0"/>
          </a:p>
          <a:p>
            <a:pPr marL="0" indent="0">
              <a:buFontTx/>
              <a:buNone/>
              <a:tabLst>
                <a:tab pos="457200" algn="l"/>
              </a:tabLst>
            </a:pPr>
            <a:endParaRPr lang="en-US" sz="2400" smtClean="0"/>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Rectangle 3"/>
          <p:cNvSpPr>
            <a:spLocks noGrp="1" noChangeArrowheads="1"/>
          </p:cNvSpPr>
          <p:nvPr>
            <p:ph type="body" idx="1"/>
          </p:nvPr>
        </p:nvSpPr>
        <p:spPr>
          <a:xfrm>
            <a:off x="228600" y="76200"/>
            <a:ext cx="8763000" cy="6034088"/>
          </a:xfrm>
        </p:spPr>
        <p:txBody>
          <a:bodyPr/>
          <a:lstStyle/>
          <a:p>
            <a:pPr marL="0" indent="0">
              <a:buFontTx/>
              <a:buNone/>
              <a:tabLst>
                <a:tab pos="457200" algn="l"/>
              </a:tabLst>
              <a:defRPr/>
            </a:pPr>
            <a:r>
              <a:rPr lang="en-US" sz="2250" dirty="0" smtClean="0"/>
              <a:t>	Then the Lord replied:</a:t>
            </a:r>
          </a:p>
          <a:p>
            <a:pPr marL="0" indent="0">
              <a:buFontTx/>
              <a:buNone/>
              <a:tabLst>
                <a:tab pos="457200" algn="l"/>
              </a:tabLst>
              <a:defRPr/>
            </a:pPr>
            <a:r>
              <a:rPr lang="en-US" sz="2250" dirty="0" smtClean="0"/>
              <a:t>	“Write down the revelation and make it plain on tablets so that a herald may run with it.  </a:t>
            </a:r>
            <a:r>
              <a:rPr lang="en-US" sz="2250" baseline="30000" dirty="0" smtClean="0"/>
              <a:t>3 </a:t>
            </a:r>
            <a:r>
              <a:rPr lang="en-US" sz="2250" dirty="0" smtClean="0"/>
              <a:t>For the revelation awaits an appointed time; it speaks of the end and will not prove false.  Though it linger, wait for it; it will certainly come and will not delay.</a:t>
            </a:r>
          </a:p>
          <a:p>
            <a:pPr marL="0" indent="0">
              <a:buFontTx/>
              <a:buNone/>
              <a:tabLst>
                <a:tab pos="457200" algn="l"/>
              </a:tabLst>
              <a:defRPr/>
            </a:pPr>
            <a:r>
              <a:rPr lang="en-US" sz="2250" dirty="0" smtClean="0"/>
              <a:t>	</a:t>
            </a:r>
            <a:r>
              <a:rPr lang="en-US" sz="2250" baseline="30000" dirty="0" smtClean="0"/>
              <a:t>4 </a:t>
            </a:r>
            <a:r>
              <a:rPr lang="en-US" sz="2250" dirty="0" smtClean="0"/>
              <a:t>“See, the enemy is puffed up; his desires are not upright— but the righteous person will live by his faithfulness— </a:t>
            </a:r>
            <a:r>
              <a:rPr lang="en-US" sz="2250" baseline="30000" dirty="0" smtClean="0"/>
              <a:t>5 </a:t>
            </a:r>
            <a:r>
              <a:rPr lang="en-US" sz="2250" dirty="0" smtClean="0"/>
              <a:t>indeed, wine betrays him; he is arrogant and never at rest.  Because he is as greedy as the grave and like death is never satisfied, he gathers to himself all the nations and takes captive all the peoples.</a:t>
            </a:r>
          </a:p>
          <a:p>
            <a:pPr marL="0" indent="0">
              <a:buFontTx/>
              <a:buNone/>
              <a:tabLst>
                <a:tab pos="457200" algn="l"/>
              </a:tabLst>
              <a:defRPr/>
            </a:pPr>
            <a:r>
              <a:rPr lang="en-US" sz="2250" dirty="0" smtClean="0"/>
              <a:t>	</a:t>
            </a:r>
            <a:r>
              <a:rPr lang="en-US" sz="2250" baseline="30000" dirty="0" smtClean="0"/>
              <a:t>6 </a:t>
            </a:r>
            <a:r>
              <a:rPr lang="en-US" sz="2250" dirty="0" smtClean="0"/>
              <a:t>“Will not all of them taunt him with ridicule and scorn, saying, “‘Woe to him who piles up stolen goods and makes himself wealthy by extortion!  How long must this go on?’</a:t>
            </a:r>
          </a:p>
          <a:p>
            <a:pPr marL="0" indent="0">
              <a:buFontTx/>
              <a:buNone/>
              <a:tabLst>
                <a:tab pos="457200" algn="l"/>
              </a:tabLst>
              <a:defRPr/>
            </a:pPr>
            <a:r>
              <a:rPr lang="en-US" sz="2250" dirty="0" smtClean="0"/>
              <a:t>	</a:t>
            </a:r>
            <a:r>
              <a:rPr lang="en-US" sz="2250" baseline="30000" dirty="0" smtClean="0"/>
              <a:t>7 </a:t>
            </a:r>
            <a:r>
              <a:rPr lang="en-US" sz="2250" dirty="0" smtClean="0"/>
              <a:t>Will not your creditors suddenly arise?  Will they not wake up and make you tremble?  Then you will become their prey.  </a:t>
            </a:r>
            <a:r>
              <a:rPr lang="en-US" sz="2250" baseline="30000" dirty="0" smtClean="0"/>
              <a:t>8 </a:t>
            </a:r>
            <a:r>
              <a:rPr lang="en-US" sz="2250" dirty="0" smtClean="0"/>
              <a:t>Because you have plundered many nations, the peoples who are left will plunder you.  For you have shed human blood; you have destroyed lands and cities and everyone in them.    Habakkuk 2:2-8</a:t>
            </a:r>
          </a:p>
          <a:p>
            <a:pPr marL="0" indent="0">
              <a:buFontTx/>
              <a:buNone/>
              <a:tabLst>
                <a:tab pos="457200" algn="l"/>
              </a:tabLst>
              <a:defRPr/>
            </a:pPr>
            <a:endParaRPr lang="en-US" sz="2300" dirty="0" smtClean="0"/>
          </a:p>
          <a:p>
            <a:pPr marL="0" indent="0">
              <a:buFontTx/>
              <a:buNone/>
              <a:tabLst>
                <a:tab pos="457200" algn="l"/>
              </a:tabLst>
              <a:defRPr/>
            </a:pPr>
            <a:endParaRPr lang="en-US" sz="2400" dirty="0" smtClean="0"/>
          </a:p>
          <a:p>
            <a:pPr marL="0" indent="0">
              <a:buFontTx/>
              <a:buNone/>
              <a:tabLst>
                <a:tab pos="457200" algn="l"/>
              </a:tabLst>
              <a:defRPr/>
            </a:pPr>
            <a:endParaRPr lang="en-US" sz="2400" dirty="0" smtClean="0"/>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Rectangle 3"/>
          <p:cNvSpPr>
            <a:spLocks noGrp="1" noChangeArrowheads="1"/>
          </p:cNvSpPr>
          <p:nvPr>
            <p:ph type="body" idx="1"/>
          </p:nvPr>
        </p:nvSpPr>
        <p:spPr>
          <a:xfrm>
            <a:off x="228600" y="76200"/>
            <a:ext cx="8763000" cy="6034088"/>
          </a:xfrm>
        </p:spPr>
        <p:txBody>
          <a:bodyPr/>
          <a:lstStyle/>
          <a:p>
            <a:pPr marL="0" indent="0">
              <a:buFontTx/>
              <a:buNone/>
              <a:tabLst>
                <a:tab pos="457200" algn="l"/>
              </a:tabLst>
              <a:defRPr/>
            </a:pPr>
            <a:r>
              <a:rPr lang="en-US" sz="2000" dirty="0" smtClean="0"/>
              <a:t>	Lord, I have heard of your fame; I stand in awe of your deeds, Lord.  Repeat them in our day, in our time make them known; in wrath remember mercy. …</a:t>
            </a:r>
          </a:p>
          <a:p>
            <a:pPr marL="0" indent="0">
              <a:buFontTx/>
              <a:buNone/>
              <a:tabLst>
                <a:tab pos="457200" algn="l"/>
              </a:tabLst>
              <a:defRPr/>
            </a:pPr>
            <a:r>
              <a:rPr lang="en-US" sz="2000" dirty="0" smtClean="0"/>
              <a:t>	</a:t>
            </a:r>
            <a:r>
              <a:rPr lang="en-US" sz="2000" baseline="30000" dirty="0" smtClean="0"/>
              <a:t>11 </a:t>
            </a:r>
            <a:r>
              <a:rPr lang="en-US" sz="2000" dirty="0" smtClean="0"/>
              <a:t>Sun and moon stood still in the heaven sat the glint of your flying arrows, at the lightning of your flashing spear.  </a:t>
            </a:r>
            <a:r>
              <a:rPr lang="en-US" sz="2000" baseline="30000" dirty="0" smtClean="0"/>
              <a:t>12 </a:t>
            </a:r>
            <a:r>
              <a:rPr lang="en-US" sz="2000" dirty="0" smtClean="0"/>
              <a:t>In wrath you strode through the earth and in anger you threshed the nations.  </a:t>
            </a:r>
            <a:r>
              <a:rPr lang="en-US" sz="2000" baseline="30000" dirty="0" smtClean="0"/>
              <a:t>13 </a:t>
            </a:r>
            <a:r>
              <a:rPr lang="en-US" sz="2000" dirty="0" smtClean="0"/>
              <a:t>You came out to deliver your people, to save your anointed one.  You crushed the leader of the land of wickedness, you stripped him from head to foot.  </a:t>
            </a:r>
            <a:r>
              <a:rPr lang="en-US" sz="2000" baseline="30000" dirty="0" smtClean="0"/>
              <a:t>14 </a:t>
            </a:r>
            <a:r>
              <a:rPr lang="en-US" sz="2000" dirty="0" smtClean="0"/>
              <a:t>With his own spear you pierced his head when his warriors stormed out to scatter us, gloating as though about to devour the wretched who were in hiding.  </a:t>
            </a:r>
            <a:r>
              <a:rPr lang="en-US" sz="2000" baseline="30000" dirty="0" smtClean="0"/>
              <a:t>15 </a:t>
            </a:r>
            <a:r>
              <a:rPr lang="en-US" sz="2000" dirty="0" smtClean="0"/>
              <a:t>You trampled the sea with your horses, churning the great waters.</a:t>
            </a:r>
          </a:p>
          <a:p>
            <a:pPr marL="0" indent="0">
              <a:buFontTx/>
              <a:buNone/>
              <a:tabLst>
                <a:tab pos="457200" algn="l"/>
              </a:tabLst>
              <a:defRPr/>
            </a:pPr>
            <a:r>
              <a:rPr lang="en-US" sz="2000" dirty="0" smtClean="0"/>
              <a:t>	</a:t>
            </a:r>
            <a:r>
              <a:rPr lang="en-US" sz="2000" baseline="30000" dirty="0" smtClean="0"/>
              <a:t>16 </a:t>
            </a:r>
            <a:r>
              <a:rPr lang="en-US" sz="2000" dirty="0" smtClean="0"/>
              <a:t>I heard and my heart pounded, my lips quivered at the sound; decay crept into my bones, and my legs trembled.  Yet I will wait patiently for the day of calamity to come on the nation invading us.  </a:t>
            </a:r>
            <a:r>
              <a:rPr lang="en-US" sz="2000" baseline="30000" dirty="0" smtClean="0"/>
              <a:t>17 </a:t>
            </a:r>
            <a:r>
              <a:rPr lang="en-US" sz="2000" dirty="0" smtClean="0"/>
              <a:t>Though the fig tree does not bud and there are no grapes on the vines, though the olive crop fails and the fields produce no food,  though there are no sheep in the pen and no cattle in the stalls,</a:t>
            </a:r>
            <a:r>
              <a:rPr lang="en-US" sz="2000" baseline="30000" dirty="0" smtClean="0"/>
              <a:t>18 </a:t>
            </a:r>
            <a:r>
              <a:rPr lang="en-US" sz="2000" dirty="0" smtClean="0"/>
              <a:t>yet I will rejoice in the Lord, I will be joyful in God my Savior.</a:t>
            </a:r>
          </a:p>
          <a:p>
            <a:pPr marL="0" indent="0">
              <a:buFontTx/>
              <a:buNone/>
              <a:tabLst>
                <a:tab pos="457200" algn="l"/>
              </a:tabLst>
              <a:defRPr/>
            </a:pPr>
            <a:r>
              <a:rPr lang="en-US" sz="2000" baseline="30000" dirty="0" smtClean="0"/>
              <a:t>	19 </a:t>
            </a:r>
            <a:r>
              <a:rPr lang="en-US" sz="2000" dirty="0" smtClean="0"/>
              <a:t>The Sovereign Lord is my strength; he makes my feet like the feet of a deer, he enables me to tread on the heights. </a:t>
            </a:r>
          </a:p>
          <a:p>
            <a:pPr marL="0" indent="0">
              <a:buFontTx/>
              <a:buNone/>
              <a:tabLst>
                <a:tab pos="457200" algn="l"/>
              </a:tabLst>
              <a:defRPr/>
            </a:pPr>
            <a:r>
              <a:rPr lang="en-US" sz="2000" dirty="0"/>
              <a:t>	</a:t>
            </a:r>
            <a:r>
              <a:rPr lang="en-US" sz="2000" dirty="0" smtClean="0"/>
              <a:t>					Habakkuk 3:2, 11-19</a:t>
            </a:r>
          </a:p>
          <a:p>
            <a:pPr marL="0" indent="0">
              <a:buFontTx/>
              <a:buNone/>
              <a:tabLst>
                <a:tab pos="457200" algn="l"/>
              </a:tabLst>
              <a:defRPr/>
            </a:pPr>
            <a:endParaRPr lang="en-US" sz="2250" dirty="0" smtClean="0"/>
          </a:p>
          <a:p>
            <a:pPr marL="0" indent="0">
              <a:buFontTx/>
              <a:buNone/>
              <a:tabLst>
                <a:tab pos="457200" algn="l"/>
              </a:tabLst>
              <a:defRPr/>
            </a:pPr>
            <a:endParaRPr lang="en-US" sz="2300" dirty="0" smtClean="0"/>
          </a:p>
          <a:p>
            <a:pPr marL="0" indent="0">
              <a:buFontTx/>
              <a:buNone/>
              <a:tabLst>
                <a:tab pos="457200" algn="l"/>
              </a:tabLst>
              <a:defRPr/>
            </a:pPr>
            <a:endParaRPr lang="en-US" sz="2400" dirty="0" smtClean="0"/>
          </a:p>
          <a:p>
            <a:pPr marL="0" indent="0">
              <a:buFontTx/>
              <a:buNone/>
              <a:tabLst>
                <a:tab pos="457200" algn="l"/>
              </a:tabLst>
              <a:defRPr/>
            </a:pPr>
            <a:endParaRPr lang="en-US" sz="2400" dirty="0" smtClean="0"/>
          </a:p>
        </p:txBody>
      </p:sp>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0"/>
            <a:ext cx="8229600" cy="625475"/>
          </a:xfrm>
        </p:spPr>
        <p:txBody>
          <a:bodyPr/>
          <a:lstStyle/>
          <a:p>
            <a:r>
              <a:rPr lang="en-US" sz="3200" b="1" smtClean="0">
                <a:solidFill>
                  <a:schemeClr val="tx1"/>
                </a:solidFill>
              </a:rPr>
              <a:t>The Book of Zephaniah</a:t>
            </a:r>
          </a:p>
        </p:txBody>
      </p:sp>
      <p:sp>
        <p:nvSpPr>
          <p:cNvPr id="38915" name="Rectangle 3"/>
          <p:cNvSpPr>
            <a:spLocks noGrp="1" noChangeArrowheads="1"/>
          </p:cNvSpPr>
          <p:nvPr>
            <p:ph type="body" idx="1"/>
          </p:nvPr>
        </p:nvSpPr>
        <p:spPr>
          <a:xfrm>
            <a:off x="454025" y="841375"/>
            <a:ext cx="8478838" cy="6183313"/>
          </a:xfrm>
        </p:spPr>
        <p:txBody>
          <a:bodyPr/>
          <a:lstStyle/>
          <a:p>
            <a:r>
              <a:rPr lang="en-US" sz="2800" u="sng" smtClean="0"/>
              <a:t>Author</a:t>
            </a:r>
            <a:r>
              <a:rPr lang="en-US" sz="2800" smtClean="0"/>
              <a:t>: 	Prophet Zephaniah</a:t>
            </a:r>
          </a:p>
          <a:p>
            <a:r>
              <a:rPr lang="en-US" sz="2800" u="sng" smtClean="0"/>
              <a:t>Date</a:t>
            </a:r>
            <a:r>
              <a:rPr lang="en-US" sz="2800" smtClean="0"/>
              <a:t>:	c. 641 BC - 609 BC</a:t>
            </a:r>
          </a:p>
          <a:p>
            <a:r>
              <a:rPr lang="en-US" sz="2800" u="sng" smtClean="0"/>
              <a:t>Theme</a:t>
            </a:r>
            <a:r>
              <a:rPr lang="en-US" sz="2800" smtClean="0"/>
              <a:t>:	Prediction of judgment against the 	whole 		earth (esp. Judah), but with great future 			blessing.</a:t>
            </a:r>
          </a:p>
          <a:p>
            <a:r>
              <a:rPr lang="en-US" sz="2800" u="sng" smtClean="0"/>
              <a:t>Purpose</a:t>
            </a:r>
            <a:r>
              <a:rPr lang="en-US" sz="2800" smtClean="0"/>
              <a:t>:  To show God is holy and righteous, 			&amp; He will call all nations to account.</a:t>
            </a:r>
          </a:p>
          <a:p>
            <a:r>
              <a:rPr lang="en-US" sz="2800" u="sng" smtClean="0"/>
              <a:t>Outline</a:t>
            </a:r>
            <a:r>
              <a:rPr lang="en-US" sz="2800" smtClean="0"/>
              <a:t>:  	*Judgment to Come in the Day of the 				Lord (1:1-3:8)</a:t>
            </a:r>
          </a:p>
          <a:p>
            <a:pPr lvl="1">
              <a:buFont typeface="Tahoma" pitchFamily="34" charset="0"/>
              <a:buNone/>
            </a:pPr>
            <a:r>
              <a:rPr lang="en-US" smtClean="0"/>
              <a:t>			* Salvation to Come in the Day of the 				Lord (3:9-20)	</a:t>
            </a:r>
          </a:p>
        </p:txBody>
      </p:sp>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Rectangle 3"/>
          <p:cNvSpPr>
            <a:spLocks noGrp="1" noChangeArrowheads="1"/>
          </p:cNvSpPr>
          <p:nvPr>
            <p:ph type="body" idx="1"/>
          </p:nvPr>
        </p:nvSpPr>
        <p:spPr>
          <a:xfrm>
            <a:off x="228600" y="152400"/>
            <a:ext cx="8763000" cy="5729288"/>
          </a:xfrm>
        </p:spPr>
        <p:txBody>
          <a:bodyPr/>
          <a:lstStyle/>
          <a:p>
            <a:pPr marL="0" indent="0">
              <a:buFontTx/>
              <a:buNone/>
              <a:tabLst>
                <a:tab pos="457200" algn="l"/>
              </a:tabLst>
              <a:defRPr/>
            </a:pPr>
            <a:r>
              <a:rPr lang="en-US" sz="2000" dirty="0" smtClean="0"/>
              <a:t>	</a:t>
            </a:r>
            <a:r>
              <a:rPr lang="en-US" sz="2300" dirty="0" smtClean="0"/>
              <a:t>The word of the Lord that came to Zephaniah son of </a:t>
            </a:r>
            <a:r>
              <a:rPr lang="en-US" sz="2300" dirty="0" err="1" smtClean="0"/>
              <a:t>Cushi</a:t>
            </a:r>
            <a:r>
              <a:rPr lang="en-US" sz="2300" dirty="0" smtClean="0"/>
              <a:t>, the son of </a:t>
            </a:r>
            <a:r>
              <a:rPr lang="en-US" sz="2300" dirty="0" err="1" smtClean="0"/>
              <a:t>Gedaliah</a:t>
            </a:r>
            <a:r>
              <a:rPr lang="en-US" sz="2300" dirty="0" smtClean="0"/>
              <a:t>, the son of </a:t>
            </a:r>
            <a:r>
              <a:rPr lang="en-US" sz="2300" dirty="0" err="1" smtClean="0"/>
              <a:t>Amariah</a:t>
            </a:r>
            <a:r>
              <a:rPr lang="en-US" sz="2300" dirty="0" smtClean="0"/>
              <a:t>, the son of Hezekiah, during the reign of Josiah son of </a:t>
            </a:r>
            <a:r>
              <a:rPr lang="en-US" sz="2300" dirty="0" err="1" smtClean="0"/>
              <a:t>Amon</a:t>
            </a:r>
            <a:r>
              <a:rPr lang="en-US" sz="2300" dirty="0" smtClean="0"/>
              <a:t> king of Judah:</a:t>
            </a:r>
          </a:p>
          <a:p>
            <a:pPr marL="0" indent="0">
              <a:buFontTx/>
              <a:buNone/>
              <a:tabLst>
                <a:tab pos="457200" algn="l"/>
              </a:tabLst>
              <a:defRPr/>
            </a:pPr>
            <a:r>
              <a:rPr lang="en-US" sz="2300" dirty="0" smtClean="0"/>
              <a:t>	</a:t>
            </a:r>
            <a:r>
              <a:rPr lang="en-US" sz="2300" baseline="30000" dirty="0" smtClean="0"/>
              <a:t>2 </a:t>
            </a:r>
            <a:r>
              <a:rPr lang="en-US" sz="2300" dirty="0" smtClean="0"/>
              <a:t>“I will sweep away everything from the face of the earth,” declares the Lord.  </a:t>
            </a:r>
            <a:r>
              <a:rPr lang="en-US" sz="2300" baseline="30000" dirty="0" smtClean="0"/>
              <a:t>3 </a:t>
            </a:r>
            <a:r>
              <a:rPr lang="en-US" sz="2300" dirty="0" smtClean="0"/>
              <a:t>“I will sweep away both man and beast; I will sweep away the birds in the sky and the fish in the sea— and the idols that cause the wicked to stumble.” </a:t>
            </a:r>
          </a:p>
          <a:p>
            <a:pPr marL="0" indent="0">
              <a:buFontTx/>
              <a:buNone/>
              <a:tabLst>
                <a:tab pos="457200" algn="l"/>
              </a:tabLst>
              <a:defRPr/>
            </a:pPr>
            <a:r>
              <a:rPr lang="en-US" sz="2300" dirty="0" smtClean="0"/>
              <a:t>	“When I destroy all mankind on the face of the earth,” declares the Lord, </a:t>
            </a:r>
            <a:r>
              <a:rPr lang="en-US" sz="2300" baseline="30000" dirty="0" smtClean="0"/>
              <a:t>4 </a:t>
            </a:r>
            <a:r>
              <a:rPr lang="en-US" sz="2300" dirty="0" smtClean="0"/>
              <a:t>“I will stretch out my hand against Judah and against all who live in Jerusalem.</a:t>
            </a:r>
          </a:p>
          <a:p>
            <a:pPr marL="0" indent="0">
              <a:buFontTx/>
              <a:buNone/>
              <a:tabLst>
                <a:tab pos="457200" algn="l"/>
              </a:tabLst>
              <a:defRPr/>
            </a:pPr>
            <a:r>
              <a:rPr lang="en-US" sz="2300" dirty="0" smtClean="0"/>
              <a:t>	I will destroy every remnant of Baal worship in this place, the very names of the idolatrous priests— </a:t>
            </a:r>
            <a:r>
              <a:rPr lang="en-US" sz="2300" baseline="30000" dirty="0" smtClean="0"/>
              <a:t>5</a:t>
            </a:r>
            <a:r>
              <a:rPr lang="en-US" sz="2300" dirty="0" smtClean="0"/>
              <a:t> those who bow down on the roofs to worship the starry host, those who bow down and swear by the Lord and who also swear by </a:t>
            </a:r>
            <a:r>
              <a:rPr lang="en-US" sz="2300" dirty="0" err="1" smtClean="0"/>
              <a:t>Molek</a:t>
            </a:r>
            <a:r>
              <a:rPr lang="en-US" sz="2300" dirty="0" smtClean="0"/>
              <a:t>, </a:t>
            </a:r>
            <a:r>
              <a:rPr lang="en-US" sz="2300" baseline="30000" dirty="0" smtClean="0"/>
              <a:t>6 </a:t>
            </a:r>
            <a:r>
              <a:rPr lang="en-US" sz="2300" dirty="0" smtClean="0"/>
              <a:t>those who turn back from following the Lord and neither seek the Lord nor inquire of him.”</a:t>
            </a:r>
          </a:p>
          <a:p>
            <a:pPr marL="0" indent="0">
              <a:buFontTx/>
              <a:buNone/>
              <a:tabLst>
                <a:tab pos="457200" algn="l"/>
              </a:tabLst>
              <a:defRPr/>
            </a:pPr>
            <a:r>
              <a:rPr lang="en-US" sz="2300" baseline="30000" dirty="0" smtClean="0"/>
              <a:t>	7 </a:t>
            </a:r>
            <a:r>
              <a:rPr lang="en-US" sz="2300" dirty="0" smtClean="0"/>
              <a:t>Be silent before the Sovereign Lord, for the day of the Lord is near. 						Zephaniah 1:1-7</a:t>
            </a:r>
          </a:p>
          <a:p>
            <a:pPr marL="0" indent="0">
              <a:buFontTx/>
              <a:buNone/>
              <a:tabLst>
                <a:tab pos="457200" algn="l"/>
              </a:tabLst>
              <a:defRPr/>
            </a:pPr>
            <a:endParaRPr lang="en-US" sz="2000" dirty="0" smtClean="0"/>
          </a:p>
          <a:p>
            <a:pPr marL="0" indent="0">
              <a:buFontTx/>
              <a:buNone/>
              <a:tabLst>
                <a:tab pos="457200" algn="l"/>
              </a:tabLst>
              <a:defRPr/>
            </a:pPr>
            <a:endParaRPr lang="en-US" sz="2250" dirty="0" smtClean="0"/>
          </a:p>
          <a:p>
            <a:pPr marL="0" indent="0">
              <a:buFontTx/>
              <a:buNone/>
              <a:tabLst>
                <a:tab pos="457200" algn="l"/>
              </a:tabLst>
              <a:defRPr/>
            </a:pPr>
            <a:endParaRPr lang="en-US" sz="2300" dirty="0" smtClean="0"/>
          </a:p>
          <a:p>
            <a:pPr marL="0" indent="0">
              <a:buFontTx/>
              <a:buNone/>
              <a:tabLst>
                <a:tab pos="457200" algn="l"/>
              </a:tabLst>
              <a:defRPr/>
            </a:pPr>
            <a:endParaRPr lang="en-US" sz="2400" dirty="0" smtClean="0"/>
          </a:p>
          <a:p>
            <a:pPr marL="0" indent="0">
              <a:buFontTx/>
              <a:buNone/>
              <a:tabLst>
                <a:tab pos="457200" algn="l"/>
              </a:tabLst>
              <a:defRPr/>
            </a:pPr>
            <a:endParaRPr lang="en-US" sz="2400" dirty="0" smtClean="0"/>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Rectangle 3"/>
          <p:cNvSpPr>
            <a:spLocks noGrp="1" noChangeArrowheads="1"/>
          </p:cNvSpPr>
          <p:nvPr>
            <p:ph type="body" idx="1"/>
          </p:nvPr>
        </p:nvSpPr>
        <p:spPr>
          <a:xfrm>
            <a:off x="228600" y="152400"/>
            <a:ext cx="8763000" cy="5729288"/>
          </a:xfrm>
        </p:spPr>
        <p:txBody>
          <a:bodyPr/>
          <a:lstStyle/>
          <a:p>
            <a:pPr marL="0" indent="0">
              <a:buFontTx/>
              <a:buNone/>
              <a:tabLst>
                <a:tab pos="457200" algn="l"/>
              </a:tabLst>
              <a:defRPr/>
            </a:pPr>
            <a:r>
              <a:rPr lang="en-US" sz="2400" dirty="0" smtClean="0"/>
              <a:t>	“On the day of the Lord’s sacrifice I will punish the officials and the king’s sons and all those clad in foreign clothes. </a:t>
            </a:r>
            <a:r>
              <a:rPr lang="en-US" sz="2400" baseline="30000" dirty="0" smtClean="0"/>
              <a:t> 9 </a:t>
            </a:r>
            <a:r>
              <a:rPr lang="en-US" sz="2400" dirty="0" smtClean="0"/>
              <a:t>On that day I will punish all who avoid stepping on the threshold, who fill the temple of their gods with violence and deceit. …</a:t>
            </a:r>
          </a:p>
          <a:p>
            <a:pPr marL="0" indent="0">
              <a:buFontTx/>
              <a:buNone/>
              <a:tabLst>
                <a:tab pos="457200" algn="l"/>
              </a:tabLst>
              <a:defRPr/>
            </a:pPr>
            <a:r>
              <a:rPr lang="en-US" sz="2400" dirty="0" smtClean="0"/>
              <a:t>	</a:t>
            </a:r>
            <a:r>
              <a:rPr lang="en-US" sz="2400" baseline="30000" dirty="0" smtClean="0"/>
              <a:t>14 </a:t>
            </a:r>
            <a:r>
              <a:rPr lang="en-US" sz="2400" dirty="0" smtClean="0"/>
              <a:t>The great day of the Lord is near—near and coming quickly.  The cry on the day of the Lord is bitter; the Mighty Warrior shouts his battle cry.  </a:t>
            </a:r>
            <a:r>
              <a:rPr lang="en-US" sz="2400" baseline="30000" dirty="0" smtClean="0"/>
              <a:t>15 </a:t>
            </a:r>
            <a:r>
              <a:rPr lang="en-US" sz="2400" dirty="0" smtClean="0"/>
              <a:t>That day will be a day of wrath—a day of distress and anguish, a day of trouble and ruin, a day of darkness and gloom, a day of clouds and blackness—</a:t>
            </a:r>
            <a:r>
              <a:rPr lang="en-US" sz="2400" baseline="30000" dirty="0" smtClean="0"/>
              <a:t>16 </a:t>
            </a:r>
            <a:r>
              <a:rPr lang="en-US" sz="2400" dirty="0" smtClean="0"/>
              <a:t>a day of trumpet and battle cry against the fortified cities and against the corner towers.</a:t>
            </a:r>
          </a:p>
          <a:p>
            <a:pPr marL="0" indent="0">
              <a:buFontTx/>
              <a:buNone/>
              <a:tabLst>
                <a:tab pos="457200" algn="l"/>
              </a:tabLst>
              <a:defRPr/>
            </a:pPr>
            <a:r>
              <a:rPr lang="en-US" sz="2400" dirty="0" smtClean="0"/>
              <a:t>	</a:t>
            </a:r>
            <a:r>
              <a:rPr lang="en-US" sz="2400" baseline="30000" dirty="0" smtClean="0"/>
              <a:t>17</a:t>
            </a:r>
            <a:r>
              <a:rPr lang="en-US" sz="2400" dirty="0" smtClean="0"/>
              <a:t> “I will bring such distress on all people that they will grope about like those who are blind, because they have sinned against the Lord.  Their blood will be poured out like dust and their entrails like dung.  </a:t>
            </a:r>
            <a:r>
              <a:rPr lang="en-US" sz="2400" baseline="30000" dirty="0" smtClean="0"/>
              <a:t>18 </a:t>
            </a:r>
            <a:r>
              <a:rPr lang="en-US" sz="2400" dirty="0" smtClean="0"/>
              <a:t>Neither their silver nor their gold will be able to save them on the day of the Lord’s wrath.” 								Zephaniah 1:8-18</a:t>
            </a:r>
          </a:p>
          <a:p>
            <a:pPr marL="0" indent="0">
              <a:buFontTx/>
              <a:buNone/>
              <a:tabLst>
                <a:tab pos="457200" algn="l"/>
              </a:tabLst>
              <a:defRPr/>
            </a:pPr>
            <a:endParaRPr lang="en-US" sz="2300" dirty="0" smtClean="0"/>
          </a:p>
          <a:p>
            <a:pPr marL="0" indent="0">
              <a:buFontTx/>
              <a:buNone/>
              <a:tabLst>
                <a:tab pos="457200" algn="l"/>
              </a:tabLst>
              <a:defRPr/>
            </a:pPr>
            <a:endParaRPr lang="en-US" sz="2000" dirty="0" smtClean="0"/>
          </a:p>
          <a:p>
            <a:pPr marL="0" indent="0">
              <a:buFontTx/>
              <a:buNone/>
              <a:tabLst>
                <a:tab pos="457200" algn="l"/>
              </a:tabLst>
              <a:defRPr/>
            </a:pPr>
            <a:endParaRPr lang="en-US" sz="2250" dirty="0" smtClean="0"/>
          </a:p>
          <a:p>
            <a:pPr marL="0" indent="0">
              <a:buFontTx/>
              <a:buNone/>
              <a:tabLst>
                <a:tab pos="457200" algn="l"/>
              </a:tabLst>
              <a:defRPr/>
            </a:pPr>
            <a:endParaRPr lang="en-US" sz="2300" dirty="0" smtClean="0"/>
          </a:p>
          <a:p>
            <a:pPr marL="0" indent="0">
              <a:buFontTx/>
              <a:buNone/>
              <a:tabLst>
                <a:tab pos="457200" algn="l"/>
              </a:tabLst>
              <a:defRPr/>
            </a:pPr>
            <a:endParaRPr lang="en-US" sz="2400" dirty="0" smtClean="0"/>
          </a:p>
          <a:p>
            <a:pPr marL="0" indent="0">
              <a:buFontTx/>
              <a:buNone/>
              <a:tabLst>
                <a:tab pos="457200" algn="l"/>
              </a:tabLst>
              <a:defRPr/>
            </a:pPr>
            <a:endParaRPr lang="en-US" sz="2400" dirty="0" smtClean="0"/>
          </a:p>
        </p:txBody>
      </p:sp>
    </p:spTree>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Rectangle 3"/>
          <p:cNvSpPr>
            <a:spLocks noGrp="1" noChangeArrowheads="1"/>
          </p:cNvSpPr>
          <p:nvPr>
            <p:ph type="body" idx="1"/>
          </p:nvPr>
        </p:nvSpPr>
        <p:spPr>
          <a:xfrm>
            <a:off x="228600" y="228600"/>
            <a:ext cx="8763000" cy="5653088"/>
          </a:xfrm>
        </p:spPr>
        <p:txBody>
          <a:bodyPr/>
          <a:lstStyle/>
          <a:p>
            <a:pPr marL="0" indent="0">
              <a:buFontTx/>
              <a:buNone/>
              <a:tabLst>
                <a:tab pos="457200" algn="l"/>
              </a:tabLst>
              <a:defRPr/>
            </a:pPr>
            <a:r>
              <a:rPr lang="en-US" dirty="0" smtClean="0"/>
              <a:t>	Gather together, gather yourselves together, you shameful nation, </a:t>
            </a:r>
            <a:r>
              <a:rPr lang="en-US" baseline="30000" dirty="0" smtClean="0"/>
              <a:t>2 </a:t>
            </a:r>
            <a:r>
              <a:rPr lang="en-US" dirty="0" smtClean="0"/>
              <a:t>before the decree takes effect and that day passes like windblown chaff, before the Lord’s fierce anger comes upon you, before the day of the Lord’s wrath comes upon you.</a:t>
            </a:r>
          </a:p>
          <a:p>
            <a:pPr marL="0" indent="0">
              <a:buFontTx/>
              <a:buNone/>
              <a:tabLst>
                <a:tab pos="457200" algn="l"/>
              </a:tabLst>
              <a:defRPr/>
            </a:pPr>
            <a:r>
              <a:rPr lang="en-US" baseline="30000" dirty="0" smtClean="0"/>
              <a:t>	3 </a:t>
            </a:r>
            <a:r>
              <a:rPr lang="en-US" dirty="0" smtClean="0"/>
              <a:t>Seek the Lord, all you humble of the land, you who do what he commands.  Seek righteousness, seek humility; perhaps you will be sheltered on the day of the Lord’s anger.</a:t>
            </a:r>
          </a:p>
          <a:p>
            <a:pPr marL="0" indent="0">
              <a:buFontTx/>
              <a:buNone/>
              <a:tabLst>
                <a:tab pos="457200" algn="l"/>
              </a:tabLst>
              <a:defRPr/>
            </a:pPr>
            <a:r>
              <a:rPr lang="en-US" dirty="0" smtClean="0"/>
              <a:t>						Zephaniah 2:1-3</a:t>
            </a:r>
          </a:p>
          <a:p>
            <a:pPr marL="0" indent="0">
              <a:buFontTx/>
              <a:buNone/>
              <a:tabLst>
                <a:tab pos="457200" algn="l"/>
              </a:tabLst>
              <a:defRPr/>
            </a:pPr>
            <a:endParaRPr lang="en-US" sz="2300" dirty="0" smtClean="0"/>
          </a:p>
          <a:p>
            <a:pPr marL="0" indent="0">
              <a:buFontTx/>
              <a:buNone/>
              <a:tabLst>
                <a:tab pos="457200" algn="l"/>
              </a:tabLst>
              <a:defRPr/>
            </a:pPr>
            <a:endParaRPr lang="en-US" sz="2000" dirty="0" smtClean="0"/>
          </a:p>
          <a:p>
            <a:pPr marL="0" indent="0">
              <a:buFontTx/>
              <a:buNone/>
              <a:tabLst>
                <a:tab pos="457200" algn="l"/>
              </a:tabLst>
              <a:defRPr/>
            </a:pPr>
            <a:endParaRPr lang="en-US" sz="2250" dirty="0" smtClean="0"/>
          </a:p>
          <a:p>
            <a:pPr marL="0" indent="0">
              <a:buFontTx/>
              <a:buNone/>
              <a:tabLst>
                <a:tab pos="457200" algn="l"/>
              </a:tabLst>
              <a:defRPr/>
            </a:pPr>
            <a:endParaRPr lang="en-US" sz="2300" dirty="0" smtClean="0"/>
          </a:p>
          <a:p>
            <a:pPr marL="0" indent="0">
              <a:buFontTx/>
              <a:buNone/>
              <a:tabLst>
                <a:tab pos="457200" algn="l"/>
              </a:tabLst>
              <a:defRPr/>
            </a:pPr>
            <a:endParaRPr lang="en-US" sz="2400" dirty="0" smtClean="0"/>
          </a:p>
          <a:p>
            <a:pPr marL="0" indent="0">
              <a:buFontTx/>
              <a:buNone/>
              <a:tabLst>
                <a:tab pos="457200" algn="l"/>
              </a:tabLst>
              <a:defRPr/>
            </a:pPr>
            <a:endParaRPr lang="en-US" sz="2400" dirty="0" smtClean="0"/>
          </a:p>
        </p:txBody>
      </p:sp>
    </p:spTree>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228600" y="228600"/>
            <a:ext cx="8763000" cy="5576888"/>
          </a:xfrm>
        </p:spPr>
        <p:txBody>
          <a:bodyPr/>
          <a:lstStyle/>
          <a:p>
            <a:pPr marL="0" indent="0">
              <a:buFontTx/>
              <a:buNone/>
              <a:tabLst>
                <a:tab pos="457200" algn="l"/>
              </a:tabLst>
            </a:pPr>
            <a:r>
              <a:rPr lang="en-US" sz="2100" smtClean="0"/>
              <a:t>	“Then I will purify the lips of the peoples, that all of them may call on the name of the Lord and serve him shoulder to shoulder.  </a:t>
            </a:r>
            <a:r>
              <a:rPr lang="en-US" sz="2100" baseline="30000" smtClean="0"/>
              <a:t>10 </a:t>
            </a:r>
            <a:r>
              <a:rPr lang="en-US" sz="2100" smtClean="0"/>
              <a:t>From beyond the rivers of Cush my worshipers, my scattered people, will bring me offerings.  </a:t>
            </a:r>
            <a:r>
              <a:rPr lang="en-US" sz="2100" baseline="30000" smtClean="0"/>
              <a:t>11 </a:t>
            </a:r>
            <a:r>
              <a:rPr lang="en-US" sz="2100" smtClean="0"/>
              <a:t>On that day you, Jerusalem, will not be put to shame for all the wrongs you have done to me, because I will remove from you your arrogant boasters.  Never again will you be haughty on my holy hill.  </a:t>
            </a:r>
            <a:r>
              <a:rPr lang="en-US" sz="2100" baseline="30000" smtClean="0"/>
              <a:t>12 </a:t>
            </a:r>
            <a:r>
              <a:rPr lang="en-US" sz="2100" smtClean="0"/>
              <a:t>But I will leave within you the meek and humble.  The remnant of Israel will trust in the name of the Lord.  </a:t>
            </a:r>
            <a:r>
              <a:rPr lang="en-US" sz="2100" baseline="30000" smtClean="0"/>
              <a:t>13 </a:t>
            </a:r>
            <a:r>
              <a:rPr lang="en-US" sz="2100" smtClean="0"/>
              <a:t>They will do no wrong; they will tell no lies.  A deceitful tongue will not be found in their mouths.  They will eat and lie down and no one will make them afraid.”</a:t>
            </a:r>
          </a:p>
          <a:p>
            <a:pPr marL="0" indent="0">
              <a:buFontTx/>
              <a:buNone/>
              <a:tabLst>
                <a:tab pos="457200" algn="l"/>
              </a:tabLst>
            </a:pPr>
            <a:r>
              <a:rPr lang="en-US" sz="2100" smtClean="0"/>
              <a:t>	</a:t>
            </a:r>
            <a:r>
              <a:rPr lang="en-US" sz="2100" baseline="30000" smtClean="0"/>
              <a:t>14 </a:t>
            </a:r>
            <a:r>
              <a:rPr lang="en-US" sz="2100" smtClean="0"/>
              <a:t>Sing, Daughter Zion; shout aloud, Israel!  Be glad and rejoice with all your heart, Daughter Jerusalem!  </a:t>
            </a:r>
            <a:r>
              <a:rPr lang="en-US" sz="2100" baseline="30000" smtClean="0"/>
              <a:t>15 </a:t>
            </a:r>
            <a:r>
              <a:rPr lang="en-US" sz="2100" smtClean="0"/>
              <a:t>The Lord has taken away your punishment, he has turned back your enemy. The Lord, the King of Israel, is with you; never again will you fear any harm.  </a:t>
            </a:r>
            <a:r>
              <a:rPr lang="en-US" sz="2100" baseline="30000" smtClean="0"/>
              <a:t>16 </a:t>
            </a:r>
            <a:r>
              <a:rPr lang="en-US" sz="2100" smtClean="0"/>
              <a:t>On that day they will say to Jerusalem, “Do not fear, Zion; do not let your hands hang limp.  </a:t>
            </a:r>
            <a:r>
              <a:rPr lang="en-US" sz="2100" baseline="30000" smtClean="0"/>
              <a:t>17 </a:t>
            </a:r>
            <a:r>
              <a:rPr lang="en-US" sz="2100" smtClean="0"/>
              <a:t>The Lord your God is with you, the Mighty Warrior who saves.  He will take great delight in you; in his love he will no longer rebuke you, but will rejoice over you with singing.”</a:t>
            </a:r>
          </a:p>
          <a:p>
            <a:pPr marL="0" indent="0">
              <a:buFontTx/>
              <a:buNone/>
              <a:tabLst>
                <a:tab pos="457200" algn="l"/>
              </a:tabLst>
            </a:pPr>
            <a:r>
              <a:rPr lang="en-US" sz="2100" smtClean="0"/>
              <a:t>							Zephaniah 3:9-17</a:t>
            </a:r>
          </a:p>
          <a:p>
            <a:pPr marL="0" indent="0">
              <a:buFontTx/>
              <a:buNone/>
              <a:tabLst>
                <a:tab pos="457200" algn="l"/>
              </a:tabLst>
            </a:pPr>
            <a:endParaRPr lang="en-US" sz="2100" smtClean="0"/>
          </a:p>
          <a:p>
            <a:pPr marL="0" indent="0">
              <a:buFontTx/>
              <a:buNone/>
              <a:tabLst>
                <a:tab pos="457200" algn="l"/>
              </a:tabLst>
            </a:pPr>
            <a:r>
              <a:rPr lang="en-US" sz="2100" smtClean="0"/>
              <a:t> </a:t>
            </a:r>
          </a:p>
          <a:p>
            <a:pPr marL="0" indent="0">
              <a:buFontTx/>
              <a:buNone/>
              <a:tabLst>
                <a:tab pos="457200" algn="l"/>
              </a:tabLst>
            </a:pPr>
            <a:endParaRPr lang="en-US" sz="2100" smtClean="0"/>
          </a:p>
          <a:p>
            <a:pPr marL="0" indent="0">
              <a:buFontTx/>
              <a:buNone/>
              <a:tabLst>
                <a:tab pos="457200" algn="l"/>
              </a:tabLst>
            </a:pPr>
            <a:endParaRPr lang="en-US" sz="2100" smtClean="0"/>
          </a:p>
          <a:p>
            <a:pPr marL="0" indent="0">
              <a:buFontTx/>
              <a:buNone/>
              <a:tabLst>
                <a:tab pos="457200" algn="l"/>
              </a:tabLst>
            </a:pPr>
            <a:endParaRPr lang="en-US" sz="2100" smtClean="0"/>
          </a:p>
          <a:p>
            <a:pPr marL="0" indent="0">
              <a:buFontTx/>
              <a:buNone/>
              <a:tabLst>
                <a:tab pos="457200" algn="l"/>
              </a:tabLst>
            </a:pPr>
            <a:endParaRPr lang="en-US" sz="2100" smtClean="0"/>
          </a:p>
          <a:p>
            <a:pPr marL="0" indent="0">
              <a:buFontTx/>
              <a:buNone/>
              <a:tabLst>
                <a:tab pos="457200" algn="l"/>
              </a:tabLst>
            </a:pPr>
            <a:endParaRPr lang="en-US" sz="2100" smtClean="0"/>
          </a:p>
          <a:p>
            <a:pPr marL="0" indent="0">
              <a:buFontTx/>
              <a:buNone/>
              <a:tabLst>
                <a:tab pos="457200" algn="l"/>
              </a:tabLst>
            </a:pPr>
            <a:endParaRPr lang="en-US" sz="2100" smtClean="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Ross Arnold\Documents\Scanned Documents\OT Prophets Timelin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3" y="228600"/>
            <a:ext cx="9166226"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228600" y="381000"/>
            <a:ext cx="8763000" cy="5576888"/>
          </a:xfrm>
        </p:spPr>
        <p:txBody>
          <a:bodyPr/>
          <a:lstStyle/>
          <a:p>
            <a:pPr marL="400050" lvl="1" indent="0">
              <a:buFontTx/>
              <a:buNone/>
              <a:tabLst>
                <a:tab pos="457200" algn="l"/>
              </a:tabLst>
            </a:pPr>
            <a:r>
              <a:rPr lang="en-US" sz="3200" smtClean="0"/>
              <a:t>		At that time I will deal with all who oppressed you.  I will rescue the lame; I will gather the exiles.  I will give them praise and honor in every land where they have suffered shame.  </a:t>
            </a:r>
            <a:r>
              <a:rPr lang="en-US" sz="3200" baseline="30000" smtClean="0"/>
              <a:t>20 </a:t>
            </a:r>
            <a:r>
              <a:rPr lang="en-US" sz="3200" smtClean="0"/>
              <a:t>At that time I will gather you; at that time I will bring you home.  I will give you honor and praise among all the peoples of the earth when I restore your fortunes before your very eyes,” says the Lord. </a:t>
            </a:r>
          </a:p>
          <a:p>
            <a:pPr marL="0" indent="0">
              <a:buFontTx/>
              <a:buNone/>
              <a:tabLst>
                <a:tab pos="457200" algn="l"/>
              </a:tabLst>
            </a:pPr>
            <a:r>
              <a:rPr lang="en-US" smtClean="0"/>
              <a:t>						Zephaniah 3:18-20</a:t>
            </a:r>
          </a:p>
          <a:p>
            <a:pPr marL="0" indent="0">
              <a:buFontTx/>
              <a:buNone/>
              <a:tabLst>
                <a:tab pos="457200" algn="l"/>
              </a:tabLst>
            </a:pPr>
            <a:endParaRPr lang="en-US" sz="2100" smtClean="0"/>
          </a:p>
          <a:p>
            <a:pPr marL="0" indent="0">
              <a:buFontTx/>
              <a:buNone/>
              <a:tabLst>
                <a:tab pos="457200" algn="l"/>
              </a:tabLst>
            </a:pPr>
            <a:r>
              <a:rPr lang="en-US" sz="2100" smtClean="0"/>
              <a:t> </a:t>
            </a:r>
          </a:p>
          <a:p>
            <a:pPr marL="0" indent="0">
              <a:buFontTx/>
              <a:buNone/>
              <a:tabLst>
                <a:tab pos="457200" algn="l"/>
              </a:tabLst>
            </a:pPr>
            <a:endParaRPr lang="en-US" sz="2100" smtClean="0"/>
          </a:p>
          <a:p>
            <a:pPr marL="0" indent="0">
              <a:buFontTx/>
              <a:buNone/>
              <a:tabLst>
                <a:tab pos="457200" algn="l"/>
              </a:tabLst>
            </a:pPr>
            <a:endParaRPr lang="en-US" sz="2100" smtClean="0"/>
          </a:p>
          <a:p>
            <a:pPr marL="0" indent="0">
              <a:buFontTx/>
              <a:buNone/>
              <a:tabLst>
                <a:tab pos="457200" algn="l"/>
              </a:tabLst>
            </a:pPr>
            <a:endParaRPr lang="en-US" sz="2100" smtClean="0"/>
          </a:p>
          <a:p>
            <a:pPr marL="0" indent="0">
              <a:buFontTx/>
              <a:buNone/>
              <a:tabLst>
                <a:tab pos="457200" algn="l"/>
              </a:tabLst>
            </a:pPr>
            <a:endParaRPr lang="en-US" sz="2100" smtClean="0"/>
          </a:p>
          <a:p>
            <a:pPr marL="0" indent="0">
              <a:buFontTx/>
              <a:buNone/>
              <a:tabLst>
                <a:tab pos="457200" algn="l"/>
              </a:tabLst>
            </a:pPr>
            <a:endParaRPr lang="en-US" sz="2100" smtClean="0"/>
          </a:p>
          <a:p>
            <a:pPr marL="0" indent="0">
              <a:buFontTx/>
              <a:buNone/>
              <a:tabLst>
                <a:tab pos="457200" algn="l"/>
              </a:tabLst>
            </a:pPr>
            <a:endParaRPr lang="en-US" sz="2100" smtClean="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625475"/>
          </a:xfrm>
        </p:spPr>
        <p:txBody>
          <a:bodyPr/>
          <a:lstStyle/>
          <a:p>
            <a:r>
              <a:rPr lang="en-US" sz="3200" b="1" smtClean="0">
                <a:solidFill>
                  <a:schemeClr val="tx1"/>
                </a:solidFill>
              </a:rPr>
              <a:t>The Book of Obadiah</a:t>
            </a:r>
          </a:p>
        </p:txBody>
      </p:sp>
      <p:sp>
        <p:nvSpPr>
          <p:cNvPr id="8195" name="Rectangle 3"/>
          <p:cNvSpPr>
            <a:spLocks noGrp="1" noChangeArrowheads="1"/>
          </p:cNvSpPr>
          <p:nvPr>
            <p:ph type="body" idx="1"/>
          </p:nvPr>
        </p:nvSpPr>
        <p:spPr>
          <a:xfrm>
            <a:off x="266700" y="820738"/>
            <a:ext cx="8877300" cy="6183312"/>
          </a:xfrm>
        </p:spPr>
        <p:txBody>
          <a:bodyPr/>
          <a:lstStyle/>
          <a:p>
            <a:r>
              <a:rPr lang="en-US" sz="2800" u="sng" smtClean="0"/>
              <a:t>Author</a:t>
            </a:r>
            <a:r>
              <a:rPr lang="en-US" sz="2800" smtClean="0"/>
              <a:t>: 	</a:t>
            </a:r>
            <a:r>
              <a:rPr lang="en-US" smtClean="0"/>
              <a:t>Prophet Obadiah</a:t>
            </a:r>
          </a:p>
          <a:p>
            <a:r>
              <a:rPr lang="en-US" sz="2800" u="sng" smtClean="0"/>
              <a:t>Date</a:t>
            </a:r>
            <a:r>
              <a:rPr lang="en-US" sz="2800" smtClean="0"/>
              <a:t>:	</a:t>
            </a:r>
            <a:r>
              <a:rPr lang="en-US" smtClean="0"/>
              <a:t>c. 586 BC - 585 BC</a:t>
            </a:r>
          </a:p>
          <a:p>
            <a:r>
              <a:rPr lang="en-US" sz="2800" u="sng" smtClean="0"/>
              <a:t>Theme</a:t>
            </a:r>
            <a:r>
              <a:rPr lang="en-US" sz="2800" smtClean="0"/>
              <a:t>:</a:t>
            </a:r>
            <a:r>
              <a:rPr lang="en-US" sz="2400" smtClean="0"/>
              <a:t>     </a:t>
            </a:r>
            <a:r>
              <a:rPr lang="en-US" smtClean="0"/>
              <a:t>Prophesy of the destruction of Edom.</a:t>
            </a:r>
          </a:p>
          <a:p>
            <a:pPr>
              <a:buFontTx/>
              <a:buNone/>
            </a:pPr>
            <a:endParaRPr lang="en-US" sz="1000" smtClean="0"/>
          </a:p>
          <a:p>
            <a:r>
              <a:rPr lang="en-US" sz="2800" u="sng" smtClean="0"/>
              <a:t>Purpose</a:t>
            </a:r>
            <a:r>
              <a:rPr lang="en-US" sz="2800" smtClean="0"/>
              <a:t>:</a:t>
            </a:r>
            <a:r>
              <a:rPr lang="en-US" sz="2400" smtClean="0"/>
              <a:t>   </a:t>
            </a:r>
            <a:r>
              <a:rPr lang="en-US" smtClean="0"/>
              <a:t>Pronouncing judgment against the 		  Edomites for opposing Jerusalem. </a:t>
            </a:r>
          </a:p>
          <a:p>
            <a:pPr>
              <a:buFontTx/>
              <a:buNone/>
            </a:pPr>
            <a:endParaRPr lang="en-US" sz="1000" smtClean="0"/>
          </a:p>
          <a:p>
            <a:r>
              <a:rPr lang="en-US" sz="2800" u="sng" smtClean="0"/>
              <a:t>Outline</a:t>
            </a:r>
            <a:r>
              <a:rPr lang="en-US" sz="2800" smtClean="0"/>
              <a:t>:  	*Predicting Judgment on Edom (vv.1-9)</a:t>
            </a:r>
          </a:p>
          <a:p>
            <a:pPr lvl="1">
              <a:buFont typeface="Tahoma" pitchFamily="34" charset="0"/>
              <a:buNone/>
            </a:pPr>
            <a:r>
              <a:rPr lang="en-US" smtClean="0"/>
              <a:t>			*Reasons for Judgment (vv.10-14)</a:t>
            </a:r>
          </a:p>
          <a:p>
            <a:pPr lvl="2">
              <a:buFontTx/>
              <a:buNone/>
            </a:pPr>
            <a:r>
              <a:rPr lang="en-US" sz="2800" smtClean="0"/>
              <a:t>		*Results of Judgment on Edom (vv.15-18)</a:t>
            </a:r>
          </a:p>
          <a:p>
            <a:pPr lvl="2">
              <a:buFontTx/>
              <a:buNone/>
            </a:pPr>
            <a:r>
              <a:rPr lang="en-US" sz="2800" smtClean="0"/>
              <a:t>		*Possession of Edom by Israel (vv.19-21)</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christiansentry.com/wp-content/uploads/2011/11/edom_ma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8100"/>
            <a:ext cx="6248400" cy="673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0"/>
            <a:ext cx="8229600" cy="457200"/>
          </a:xfrm>
        </p:spPr>
        <p:txBody>
          <a:bodyPr/>
          <a:lstStyle/>
          <a:p>
            <a:r>
              <a:rPr lang="en-US" sz="3200" b="1" smtClean="0">
                <a:solidFill>
                  <a:schemeClr val="tx1"/>
                </a:solidFill>
              </a:rPr>
              <a:t>Book of Obadiah</a:t>
            </a:r>
            <a:endParaRPr lang="en-US" sz="2200" b="1" smtClean="0">
              <a:solidFill>
                <a:schemeClr val="tx1"/>
              </a:solidFill>
            </a:endParaRPr>
          </a:p>
        </p:txBody>
      </p:sp>
      <p:sp>
        <p:nvSpPr>
          <p:cNvPr id="499715" name="Rectangle 3"/>
          <p:cNvSpPr>
            <a:spLocks noGrp="1" noChangeArrowheads="1"/>
          </p:cNvSpPr>
          <p:nvPr>
            <p:ph type="body" idx="1"/>
          </p:nvPr>
        </p:nvSpPr>
        <p:spPr>
          <a:xfrm>
            <a:off x="393700" y="609600"/>
            <a:ext cx="8407400" cy="6643688"/>
          </a:xfrm>
        </p:spPr>
        <p:txBody>
          <a:bodyPr/>
          <a:lstStyle/>
          <a:p>
            <a:pPr marL="0" indent="0">
              <a:buFontTx/>
              <a:buNone/>
              <a:tabLst>
                <a:tab pos="457200" algn="l"/>
              </a:tabLst>
              <a:defRPr/>
            </a:pPr>
            <a:r>
              <a:rPr lang="en-US" sz="2400" dirty="0" smtClean="0"/>
              <a:t>	</a:t>
            </a:r>
            <a:r>
              <a:rPr lang="en-US" sz="2600" dirty="0" smtClean="0"/>
              <a:t>The vision of Obadiah.</a:t>
            </a:r>
          </a:p>
          <a:p>
            <a:pPr marL="0" indent="0">
              <a:buFontTx/>
              <a:buNone/>
              <a:tabLst>
                <a:tab pos="457200" algn="l"/>
              </a:tabLst>
              <a:defRPr/>
            </a:pPr>
            <a:r>
              <a:rPr lang="en-US" sz="2600" dirty="0" smtClean="0"/>
              <a:t>	This is what the Sovereign Lord says about Edom—We have heard a message from the Lord: An envoy was sent to the nations to say, “Rise, let us go against her for battle”— </a:t>
            </a:r>
            <a:r>
              <a:rPr lang="en-US" sz="2600" baseline="30000" dirty="0" smtClean="0"/>
              <a:t>2 </a:t>
            </a:r>
            <a:r>
              <a:rPr lang="en-US" sz="2600" dirty="0" smtClean="0"/>
              <a:t>“See, I will make you small among the nations; you will be utterly despised.</a:t>
            </a:r>
          </a:p>
          <a:p>
            <a:pPr marL="0" indent="0">
              <a:buFontTx/>
              <a:buNone/>
              <a:tabLst>
                <a:tab pos="457200" algn="l"/>
              </a:tabLst>
              <a:defRPr/>
            </a:pPr>
            <a:r>
              <a:rPr lang="en-US" sz="2600" baseline="30000" dirty="0" smtClean="0"/>
              <a:t>	3 </a:t>
            </a:r>
            <a:r>
              <a:rPr lang="en-US" sz="2600" dirty="0" smtClean="0"/>
              <a:t>The pride of your heart has deceived you, you who live in the clefts of the rocks and make your home on the heights, you who say to yourself, ‘Who can bring me down to the ground?’</a:t>
            </a:r>
          </a:p>
          <a:p>
            <a:pPr marL="0" indent="0">
              <a:buFontTx/>
              <a:buNone/>
              <a:tabLst>
                <a:tab pos="457200" algn="l"/>
              </a:tabLst>
              <a:defRPr/>
            </a:pPr>
            <a:r>
              <a:rPr lang="en-US" sz="2600" baseline="30000" dirty="0" smtClean="0"/>
              <a:t>	4 </a:t>
            </a:r>
            <a:r>
              <a:rPr lang="en-US" sz="2600" dirty="0" smtClean="0"/>
              <a:t>Though you soar like the eagle and make your nest among the stars, from there I will bring you down,” declares the Lord. 			</a:t>
            </a:r>
            <a:endParaRPr lang="en-US" sz="2600" dirty="0"/>
          </a:p>
          <a:p>
            <a:pPr marL="0" indent="0">
              <a:buFontTx/>
              <a:buNone/>
              <a:tabLst>
                <a:tab pos="457200" algn="l"/>
              </a:tabLst>
              <a:defRPr/>
            </a:pPr>
            <a:r>
              <a:rPr lang="en-US" sz="2600" dirty="0" smtClean="0"/>
              <a:t>						Obadiah 1-4</a:t>
            </a:r>
          </a:p>
          <a:p>
            <a:pPr>
              <a:buFontTx/>
              <a:buNone/>
              <a:defRPr/>
            </a:pPr>
            <a:endParaRPr lang="en-US" sz="2400" dirty="0" smtClean="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228600" y="152400"/>
            <a:ext cx="8763000" cy="6643688"/>
          </a:xfrm>
        </p:spPr>
        <p:txBody>
          <a:bodyPr/>
          <a:lstStyle/>
          <a:p>
            <a:pPr marL="0" indent="0">
              <a:buFontTx/>
              <a:buNone/>
              <a:tabLst>
                <a:tab pos="457200" algn="l"/>
              </a:tabLst>
            </a:pPr>
            <a:r>
              <a:rPr lang="en-US" sz="2300" smtClean="0"/>
              <a:t>	“In that day,” declares the Lord, “will I not destroy the wise men of Edom, those of understanding in the mountains of Esau? …</a:t>
            </a:r>
          </a:p>
          <a:p>
            <a:pPr marL="0" indent="0">
              <a:buFontTx/>
              <a:buNone/>
              <a:tabLst>
                <a:tab pos="457200" algn="l"/>
              </a:tabLst>
            </a:pPr>
            <a:r>
              <a:rPr lang="en-US" sz="2300" baseline="30000" smtClean="0"/>
              <a:t>	10 </a:t>
            </a:r>
            <a:r>
              <a:rPr lang="en-US" sz="2300" smtClean="0"/>
              <a:t>Because of the violence against your brother Jacob, you will be covered with shame; you will be destroyed forever.</a:t>
            </a:r>
          </a:p>
          <a:p>
            <a:pPr marL="0" indent="0">
              <a:buFontTx/>
              <a:buNone/>
              <a:tabLst>
                <a:tab pos="457200" algn="l"/>
              </a:tabLst>
            </a:pPr>
            <a:r>
              <a:rPr lang="en-US" sz="2300" baseline="30000" smtClean="0"/>
              <a:t>	11 </a:t>
            </a:r>
            <a:r>
              <a:rPr lang="en-US" sz="2300" smtClean="0"/>
              <a:t>On the day you stood aloof while strangers carried off his wealth and foreigners entered his gates and cast lots for Jerusalem, you were like one of them.</a:t>
            </a:r>
          </a:p>
          <a:p>
            <a:pPr marL="0" indent="0">
              <a:buFontTx/>
              <a:buNone/>
              <a:tabLst>
                <a:tab pos="457200" algn="l"/>
              </a:tabLst>
            </a:pPr>
            <a:r>
              <a:rPr lang="en-US" sz="2300" baseline="30000" smtClean="0"/>
              <a:t>	12 </a:t>
            </a:r>
            <a:r>
              <a:rPr lang="en-US" sz="2300" smtClean="0"/>
              <a:t>You should not gloat over your brother in the day of his misfortune, nor rejoice over the people of Judah in the day of their destruction, nor boast so much in the day of their trouble.</a:t>
            </a:r>
          </a:p>
          <a:p>
            <a:pPr marL="0" indent="0">
              <a:buFontTx/>
              <a:buNone/>
              <a:tabLst>
                <a:tab pos="457200" algn="l"/>
              </a:tabLst>
            </a:pPr>
            <a:r>
              <a:rPr lang="en-US" sz="2300" baseline="30000" smtClean="0"/>
              <a:t>	13 </a:t>
            </a:r>
            <a:r>
              <a:rPr lang="en-US" sz="2300" smtClean="0"/>
              <a:t>You should not march through the gates of my people in the day of their disaster, nor gloat over them in their calamity in the day of their disaster, nor seize their wealth in the day of their disaster.</a:t>
            </a:r>
          </a:p>
          <a:p>
            <a:pPr marL="0" indent="0">
              <a:buFontTx/>
              <a:buNone/>
              <a:tabLst>
                <a:tab pos="457200" algn="l"/>
              </a:tabLst>
            </a:pPr>
            <a:r>
              <a:rPr lang="en-US" sz="2300" baseline="30000" smtClean="0"/>
              <a:t>	14 </a:t>
            </a:r>
            <a:r>
              <a:rPr lang="en-US" sz="2300" smtClean="0"/>
              <a:t>You should not wait at the crossroads to cut down their fugitives, nor hand over their survivors in the day of their trouble. 						Obadadiah 8-14</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228600" y="152400"/>
            <a:ext cx="8763000" cy="6643688"/>
          </a:xfrm>
        </p:spPr>
        <p:txBody>
          <a:bodyPr/>
          <a:lstStyle/>
          <a:p>
            <a:pPr marL="0" indent="0">
              <a:buFontTx/>
              <a:buNone/>
              <a:tabLst>
                <a:tab pos="457200" algn="l"/>
              </a:tabLst>
            </a:pPr>
            <a:r>
              <a:rPr lang="en-US" sz="2300" smtClean="0"/>
              <a:t>	“The day of the Lord is near for all nations.  As you have done, it will be done to you; your deeds will return upon your own head.  </a:t>
            </a:r>
            <a:r>
              <a:rPr lang="en-US" sz="2300" baseline="30000" smtClean="0"/>
              <a:t>16 </a:t>
            </a:r>
            <a:r>
              <a:rPr lang="en-US" sz="2300" smtClean="0"/>
              <a:t>Just as you drank on my holy hill, so all the nations will drink  continually; they will drink and drink and be as if they had never been.  </a:t>
            </a:r>
            <a:r>
              <a:rPr lang="en-US" sz="2300" baseline="30000" smtClean="0"/>
              <a:t>17 </a:t>
            </a:r>
            <a:r>
              <a:rPr lang="en-US" sz="2300" smtClean="0"/>
              <a:t>But on Mount Zion will be deliverance; it will be holy, and Jacob will possess his inheritance.  </a:t>
            </a:r>
            <a:r>
              <a:rPr lang="en-US" sz="2300" baseline="30000" smtClean="0"/>
              <a:t>18 </a:t>
            </a:r>
            <a:r>
              <a:rPr lang="en-US" sz="2300" smtClean="0"/>
              <a:t>Jacob will be a fire and Joseph a flame; Esau will be stubble, and they will set him on fire and destroy him.  There will be no survivors from Esau.”  The Lord has spoken.</a:t>
            </a:r>
          </a:p>
          <a:p>
            <a:pPr marL="0" indent="0">
              <a:buFontTx/>
              <a:buNone/>
              <a:tabLst>
                <a:tab pos="457200" algn="l"/>
              </a:tabLst>
            </a:pPr>
            <a:r>
              <a:rPr lang="en-US" sz="2300" smtClean="0"/>
              <a:t>	</a:t>
            </a:r>
            <a:r>
              <a:rPr lang="en-US" sz="2300" baseline="30000" smtClean="0"/>
              <a:t>19 </a:t>
            </a:r>
            <a:r>
              <a:rPr lang="en-US" sz="2300" smtClean="0"/>
              <a:t>People from the Negev will occupy the mountains of Esau, and people from the foothills will possess the land of the Philistines.  They will occupy the fields of Ephraim and Samaria, and Benjamin will possess Gilead.  </a:t>
            </a:r>
            <a:r>
              <a:rPr lang="en-US" sz="2300" baseline="30000" smtClean="0"/>
              <a:t>20 </a:t>
            </a:r>
            <a:r>
              <a:rPr lang="en-US" sz="2300" smtClean="0"/>
              <a:t>This company of Israelite exiles who are in Canaan will possess the land as far as Zarephath; the exiles from Jerusalem who are in Sepharad will possess the towns of the Negev.  </a:t>
            </a:r>
            <a:r>
              <a:rPr lang="en-US" sz="2300" baseline="30000" smtClean="0"/>
              <a:t>21 </a:t>
            </a:r>
            <a:r>
              <a:rPr lang="en-US" sz="2300" smtClean="0"/>
              <a:t>Deliverers will go up on Mount Zion to govern the mountains of Esau.  And the kingdom will be the Lord’s. 				Obadiah 15-21</a:t>
            </a:r>
          </a:p>
          <a:p>
            <a:pPr marL="0" indent="0">
              <a:buFontTx/>
              <a:buNone/>
              <a:tabLst>
                <a:tab pos="457200" algn="l"/>
              </a:tabLst>
            </a:pPr>
            <a:endParaRPr lang="en-US" sz="2300" smtClean="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22025</TotalTime>
  <Words>122</Words>
  <Application>Microsoft Office PowerPoint</Application>
  <PresentationFormat>On-screen Show (4:3)</PresentationFormat>
  <Paragraphs>249</Paragraphs>
  <Slides>40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Castellar</vt:lpstr>
      <vt:lpstr>Tahoma</vt:lpstr>
      <vt:lpstr>Times New Roman</vt:lpstr>
      <vt:lpstr>Default Design</vt:lpstr>
      <vt:lpstr>PowerPoint Presentation</vt:lpstr>
      <vt:lpstr>PowerPoint Presentation</vt:lpstr>
      <vt:lpstr>+The 12 Books of the Minor Prophets+</vt:lpstr>
      <vt:lpstr>PowerPoint Presentation</vt:lpstr>
      <vt:lpstr>The Book of Obadiah</vt:lpstr>
      <vt:lpstr>PowerPoint Presentation</vt:lpstr>
      <vt:lpstr>Book of Obadiah</vt:lpstr>
      <vt:lpstr>PowerPoint Presentation</vt:lpstr>
      <vt:lpstr>PowerPoint Presentation</vt:lpstr>
      <vt:lpstr>The Book of Jonah</vt:lpstr>
      <vt:lpstr>PowerPoint Presentation</vt:lpstr>
      <vt:lpstr>Book of Jonah</vt:lpstr>
      <vt:lpstr>PowerPoint Presentation</vt:lpstr>
      <vt:lpstr>PowerPoint Presentation</vt:lpstr>
      <vt:lpstr>PowerPoint Presentation</vt:lpstr>
      <vt:lpstr>PowerPoint Presentation</vt:lpstr>
      <vt:lpstr>The Book of Micah</vt:lpstr>
      <vt:lpstr>Book of Micah</vt:lpstr>
      <vt:lpstr>PowerPoint Presentation</vt:lpstr>
      <vt:lpstr>PowerPoint Presentation</vt:lpstr>
      <vt:lpstr>PowerPoint Presentation</vt:lpstr>
      <vt:lpstr>PowerPoint Presentation</vt:lpstr>
      <vt:lpstr>PowerPoint Presentation</vt:lpstr>
      <vt:lpstr>The Book of Nahum</vt:lpstr>
      <vt:lpstr>PowerPoint Presentation</vt:lpstr>
      <vt:lpstr>PowerPoint Presentation</vt:lpstr>
      <vt:lpstr>PowerPoint Presentation</vt:lpstr>
      <vt:lpstr>PowerPoint Presentation</vt:lpstr>
      <vt:lpstr>The Book of Habbakuk</vt:lpstr>
      <vt:lpstr>PowerPoint Presentation</vt:lpstr>
      <vt:lpstr>PowerPoint Presentation</vt:lpstr>
      <vt:lpstr>PowerPoint Presentation</vt:lpstr>
      <vt:lpstr>PowerPoint Presentation</vt:lpstr>
      <vt:lpstr>PowerPoint Presentation</vt:lpstr>
      <vt:lpstr>The Book of Zephaniah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Across the Lifespan</dc:title>
  <dc:creator>John Stevenson</dc:creator>
  <cp:lastModifiedBy>Carolyn</cp:lastModifiedBy>
  <cp:revision>508</cp:revision>
  <cp:lastPrinted>2013-08-07T14:33:14Z</cp:lastPrinted>
  <dcterms:created xsi:type="dcterms:W3CDTF">2007-12-04T08:55:22Z</dcterms:created>
  <dcterms:modified xsi:type="dcterms:W3CDTF">2013-08-07T17:01:14Z</dcterms:modified>
</cp:coreProperties>
</file>