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93" r:id="rId2"/>
    <p:sldId id="504" r:id="rId3"/>
    <p:sldId id="505" r:id="rId4"/>
    <p:sldId id="513" r:id="rId5"/>
    <p:sldId id="540" r:id="rId6"/>
    <p:sldId id="518" r:id="rId7"/>
    <p:sldId id="517" r:id="rId8"/>
    <p:sldId id="524" r:id="rId9"/>
    <p:sldId id="525" r:id="rId10"/>
    <p:sldId id="526" r:id="rId11"/>
    <p:sldId id="531" r:id="rId12"/>
    <p:sldId id="532" r:id="rId13"/>
    <p:sldId id="537" r:id="rId14"/>
    <p:sldId id="538" r:id="rId15"/>
    <p:sldId id="535" r:id="rId16"/>
    <p:sldId id="529" r:id="rId17"/>
    <p:sldId id="536" r:id="rId18"/>
    <p:sldId id="528" r:id="rId19"/>
    <p:sldId id="530" r:id="rId20"/>
    <p:sldId id="539" r:id="rId21"/>
    <p:sldId id="541" r:id="rId22"/>
    <p:sldId id="521" r:id="rId23"/>
    <p:sldId id="523" r:id="rId24"/>
  </p:sldIdLst>
  <p:sldSz cx="9144000" cy="6858000" type="screen4x3"/>
  <p:notesSz cx="7102475" cy="9388475"/>
  <p:defaultTextStyle>
    <a:defPPr>
      <a:defRPr lang="en-US"/>
    </a:defPPr>
    <a:lvl1pPr algn="l" rtl="0" fontAlgn="base">
      <a:spcBef>
        <a:spcPct val="0"/>
      </a:spcBef>
      <a:spcAft>
        <a:spcPct val="0"/>
      </a:spcAft>
      <a:defRPr sz="3600" kern="1200">
        <a:solidFill>
          <a:schemeClr val="tx2"/>
        </a:solidFill>
        <a:latin typeface="Arial" charset="0"/>
        <a:ea typeface="+mn-ea"/>
        <a:cs typeface="Arial" charset="0"/>
      </a:defRPr>
    </a:lvl1pPr>
    <a:lvl2pPr marL="457200" algn="l" rtl="0" fontAlgn="base">
      <a:spcBef>
        <a:spcPct val="0"/>
      </a:spcBef>
      <a:spcAft>
        <a:spcPct val="0"/>
      </a:spcAft>
      <a:defRPr sz="3600" kern="1200">
        <a:solidFill>
          <a:schemeClr val="tx2"/>
        </a:solidFill>
        <a:latin typeface="Arial" charset="0"/>
        <a:ea typeface="+mn-ea"/>
        <a:cs typeface="Arial" charset="0"/>
      </a:defRPr>
    </a:lvl2pPr>
    <a:lvl3pPr marL="914400" algn="l" rtl="0" fontAlgn="base">
      <a:spcBef>
        <a:spcPct val="0"/>
      </a:spcBef>
      <a:spcAft>
        <a:spcPct val="0"/>
      </a:spcAft>
      <a:defRPr sz="3600" kern="1200">
        <a:solidFill>
          <a:schemeClr val="tx2"/>
        </a:solidFill>
        <a:latin typeface="Arial" charset="0"/>
        <a:ea typeface="+mn-ea"/>
        <a:cs typeface="Arial" charset="0"/>
      </a:defRPr>
    </a:lvl3pPr>
    <a:lvl4pPr marL="1371600" algn="l" rtl="0" fontAlgn="base">
      <a:spcBef>
        <a:spcPct val="0"/>
      </a:spcBef>
      <a:spcAft>
        <a:spcPct val="0"/>
      </a:spcAft>
      <a:defRPr sz="3600" kern="1200">
        <a:solidFill>
          <a:schemeClr val="tx2"/>
        </a:solidFill>
        <a:latin typeface="Arial" charset="0"/>
        <a:ea typeface="+mn-ea"/>
        <a:cs typeface="Arial" charset="0"/>
      </a:defRPr>
    </a:lvl4pPr>
    <a:lvl5pPr marL="1828800" algn="l" rtl="0" fontAlgn="base">
      <a:spcBef>
        <a:spcPct val="0"/>
      </a:spcBef>
      <a:spcAft>
        <a:spcPct val="0"/>
      </a:spcAft>
      <a:defRPr sz="3600" kern="1200">
        <a:solidFill>
          <a:schemeClr val="tx2"/>
        </a:solidFill>
        <a:latin typeface="Arial" charset="0"/>
        <a:ea typeface="+mn-ea"/>
        <a:cs typeface="Arial" charset="0"/>
      </a:defRPr>
    </a:lvl5pPr>
    <a:lvl6pPr marL="2286000" algn="l" defTabSz="914400" rtl="0" eaLnBrk="1" latinLnBrk="0" hangingPunct="1">
      <a:defRPr sz="3600" kern="1200">
        <a:solidFill>
          <a:schemeClr val="tx2"/>
        </a:solidFill>
        <a:latin typeface="Arial" charset="0"/>
        <a:ea typeface="+mn-ea"/>
        <a:cs typeface="Arial" charset="0"/>
      </a:defRPr>
    </a:lvl6pPr>
    <a:lvl7pPr marL="2743200" algn="l" defTabSz="914400" rtl="0" eaLnBrk="1" latinLnBrk="0" hangingPunct="1">
      <a:defRPr sz="3600" kern="1200">
        <a:solidFill>
          <a:schemeClr val="tx2"/>
        </a:solidFill>
        <a:latin typeface="Arial" charset="0"/>
        <a:ea typeface="+mn-ea"/>
        <a:cs typeface="Arial" charset="0"/>
      </a:defRPr>
    </a:lvl7pPr>
    <a:lvl8pPr marL="3200400" algn="l" defTabSz="914400" rtl="0" eaLnBrk="1" latinLnBrk="0" hangingPunct="1">
      <a:defRPr sz="3600" kern="1200">
        <a:solidFill>
          <a:schemeClr val="tx2"/>
        </a:solidFill>
        <a:latin typeface="Arial" charset="0"/>
        <a:ea typeface="+mn-ea"/>
        <a:cs typeface="Arial" charset="0"/>
      </a:defRPr>
    </a:lvl8pPr>
    <a:lvl9pPr marL="3657600" algn="l" defTabSz="914400" rtl="0" eaLnBrk="1" latinLnBrk="0" hangingPunct="1">
      <a:defRPr sz="36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9207FB"/>
    <a:srgbClr val="000000"/>
    <a:srgbClr val="C77FFD"/>
    <a:srgbClr val="333300"/>
    <a:srgbClr val="0033CC"/>
    <a:srgbClr val="6600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68" autoAdjust="0"/>
    <p:restoredTop sz="94660"/>
  </p:normalViewPr>
  <p:slideViewPr>
    <p:cSldViewPr>
      <p:cViewPr varScale="1">
        <p:scale>
          <a:sx n="98" d="100"/>
          <a:sy n="98" d="100"/>
        </p:scale>
        <p:origin x="-75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pPr>
              <a:defRPr/>
            </a:pPr>
            <a:fld id="{1FAF1311-AFE5-4CD9-A632-9743A9560E2E}" type="datetimeFigureOut">
              <a:rPr lang="en-US"/>
              <a:pPr>
                <a:defRPr/>
              </a:pPr>
              <a:t>7/7/2013</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pPr>
              <a:defRPr/>
            </a:pPr>
            <a:fld id="{C413386E-55DE-4F19-9282-A9FAFAF405E3}" type="slidenum">
              <a:rPr lang="en-US"/>
              <a:pPr>
                <a:defRPr/>
              </a:pPr>
              <a:t>‹#›</a:t>
            </a:fld>
            <a:endParaRPr lang="en-US"/>
          </a:p>
        </p:txBody>
      </p:sp>
    </p:spTree>
    <p:extLst>
      <p:ext uri="{BB962C8B-B14F-4D97-AF65-F5344CB8AC3E}">
        <p14:creationId xmlns:p14="http://schemas.microsoft.com/office/powerpoint/2010/main" val="1928097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36195" name="Rectangle 3"/>
          <p:cNvSpPr>
            <a:spLocks noGrp="1" noChangeArrowheads="1"/>
          </p:cNvSpPr>
          <p:nvPr>
            <p:ph type="dt" idx="1"/>
          </p:nvPr>
        </p:nvSpPr>
        <p:spPr bwMode="auto">
          <a:xfrm>
            <a:off x="4022725"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709613" y="4459288"/>
            <a:ext cx="568325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6198" name="Rectangle 6"/>
          <p:cNvSpPr>
            <a:spLocks noGrp="1" noChangeArrowheads="1"/>
          </p:cNvSpPr>
          <p:nvPr>
            <p:ph type="ftr" sz="quarter" idx="4"/>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b"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36199" name="Rectangle 7"/>
          <p:cNvSpPr>
            <a:spLocks noGrp="1" noChangeArrowheads="1"/>
          </p:cNvSpPr>
          <p:nvPr>
            <p:ph type="sldNum" sz="quarter" idx="5"/>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b" anchorCtr="0" compatLnSpc="1">
            <a:prstTxWarp prst="textNoShape">
              <a:avLst/>
            </a:prstTxWarp>
          </a:bodyPr>
          <a:lstStyle>
            <a:lvl1pPr algn="r">
              <a:defRPr sz="1200">
                <a:solidFill>
                  <a:schemeClr val="tx1"/>
                </a:solidFill>
                <a:cs typeface="+mn-cs"/>
              </a:defRPr>
            </a:lvl1pPr>
          </a:lstStyle>
          <a:p>
            <a:pPr>
              <a:defRPr/>
            </a:pPr>
            <a:fld id="{561F49C3-660F-4B4C-A1BA-A42D38394404}" type="slidenum">
              <a:rPr lang="en-US"/>
              <a:pPr>
                <a:defRPr/>
              </a:pPr>
              <a:t>‹#›</a:t>
            </a:fld>
            <a:endParaRPr lang="en-US"/>
          </a:p>
        </p:txBody>
      </p:sp>
    </p:spTree>
    <p:extLst>
      <p:ext uri="{BB962C8B-B14F-4D97-AF65-F5344CB8AC3E}">
        <p14:creationId xmlns:p14="http://schemas.microsoft.com/office/powerpoint/2010/main" val="3748708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smtClean="0"/>
          </a:p>
        </p:txBody>
      </p:sp>
      <p:sp>
        <p:nvSpPr>
          <p:cNvPr id="56324" name="Slide Number Placeholder 3"/>
          <p:cNvSpPr>
            <a:spLocks noGrp="1"/>
          </p:cNvSpPr>
          <p:nvPr>
            <p:ph type="sldNum" sz="quarter" idx="5"/>
          </p:nvPr>
        </p:nvSpPr>
        <p:spPr/>
        <p:txBody>
          <a:bodyPr/>
          <a:lstStyle>
            <a:lvl1pPr algn="ctr" eaLnBrk="0" hangingPunct="0">
              <a:defRPr sz="3600">
                <a:solidFill>
                  <a:schemeClr val="tx2"/>
                </a:solidFill>
                <a:latin typeface="Arial" charset="0"/>
              </a:defRPr>
            </a:lvl1pPr>
            <a:lvl2pPr marL="742950" indent="-285750" algn="ctr" eaLnBrk="0" hangingPunct="0">
              <a:defRPr sz="3600">
                <a:solidFill>
                  <a:schemeClr val="tx2"/>
                </a:solidFill>
                <a:latin typeface="Arial" charset="0"/>
              </a:defRPr>
            </a:lvl2pPr>
            <a:lvl3pPr marL="1143000" indent="-228600" algn="ctr" eaLnBrk="0" hangingPunct="0">
              <a:defRPr sz="3600">
                <a:solidFill>
                  <a:schemeClr val="tx2"/>
                </a:solidFill>
                <a:latin typeface="Arial" charset="0"/>
              </a:defRPr>
            </a:lvl3pPr>
            <a:lvl4pPr marL="1600200" indent="-228600" algn="ctr" eaLnBrk="0" hangingPunct="0">
              <a:defRPr sz="3600">
                <a:solidFill>
                  <a:schemeClr val="tx2"/>
                </a:solidFill>
                <a:latin typeface="Arial" charset="0"/>
              </a:defRPr>
            </a:lvl4pPr>
            <a:lvl5pPr marL="2057400" indent="-228600" algn="ctr" eaLnBrk="0" hangingPunct="0">
              <a:defRPr sz="3600">
                <a:solidFill>
                  <a:schemeClr val="tx2"/>
                </a:solidFill>
                <a:latin typeface="Arial" charset="0"/>
              </a:defRPr>
            </a:lvl5pPr>
            <a:lvl6pPr marL="2514600" indent="-228600" algn="ctr" eaLnBrk="0" fontAlgn="base" hangingPunct="0">
              <a:spcBef>
                <a:spcPct val="0"/>
              </a:spcBef>
              <a:spcAft>
                <a:spcPct val="0"/>
              </a:spcAft>
              <a:defRPr sz="3600">
                <a:solidFill>
                  <a:schemeClr val="tx2"/>
                </a:solidFill>
                <a:latin typeface="Arial" charset="0"/>
              </a:defRPr>
            </a:lvl6pPr>
            <a:lvl7pPr marL="2971800" indent="-228600" algn="ctr" eaLnBrk="0" fontAlgn="base" hangingPunct="0">
              <a:spcBef>
                <a:spcPct val="0"/>
              </a:spcBef>
              <a:spcAft>
                <a:spcPct val="0"/>
              </a:spcAft>
              <a:defRPr sz="3600">
                <a:solidFill>
                  <a:schemeClr val="tx2"/>
                </a:solidFill>
                <a:latin typeface="Arial" charset="0"/>
              </a:defRPr>
            </a:lvl7pPr>
            <a:lvl8pPr marL="3429000" indent="-228600" algn="ctr" eaLnBrk="0" fontAlgn="base" hangingPunct="0">
              <a:spcBef>
                <a:spcPct val="0"/>
              </a:spcBef>
              <a:spcAft>
                <a:spcPct val="0"/>
              </a:spcAft>
              <a:defRPr sz="3600">
                <a:solidFill>
                  <a:schemeClr val="tx2"/>
                </a:solidFill>
                <a:latin typeface="Arial" charset="0"/>
              </a:defRPr>
            </a:lvl8pPr>
            <a:lvl9pPr marL="3886200" indent="-228600" algn="ctr" eaLnBrk="0" fontAlgn="base" hangingPunct="0">
              <a:spcBef>
                <a:spcPct val="0"/>
              </a:spcBef>
              <a:spcAft>
                <a:spcPct val="0"/>
              </a:spcAft>
              <a:defRPr sz="3600">
                <a:solidFill>
                  <a:schemeClr val="tx2"/>
                </a:solidFill>
                <a:latin typeface="Arial" charset="0"/>
              </a:defRPr>
            </a:lvl9pPr>
          </a:lstStyle>
          <a:p>
            <a:pPr algn="r" eaLnBrk="1" hangingPunct="1">
              <a:defRPr/>
            </a:pPr>
            <a:fld id="{CBB3E6B5-F0D6-4414-BDD2-4EF0BCFADA84}" type="slidenum">
              <a:rPr lang="en-US" sz="1200" smtClean="0">
                <a:solidFill>
                  <a:schemeClr val="tx1"/>
                </a:solidFill>
              </a:rPr>
              <a:pPr algn="r" eaLnBrk="1" hangingPunct="1">
                <a:defRPr/>
              </a:pPr>
              <a:t>1</a:t>
            </a:fld>
            <a:endParaRPr lang="en-US" sz="120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BA1CC-958D-4095-8B16-217FFE6D60E9}" type="slidenum">
              <a:rPr lang="en-US"/>
              <a:pPr>
                <a:defRPr/>
              </a:pPr>
              <a:t>‹#›</a:t>
            </a:fld>
            <a:endParaRPr lang="en-US"/>
          </a:p>
        </p:txBody>
      </p:sp>
    </p:spTree>
    <p:extLst>
      <p:ext uri="{BB962C8B-B14F-4D97-AF65-F5344CB8AC3E}">
        <p14:creationId xmlns:p14="http://schemas.microsoft.com/office/powerpoint/2010/main" val="158558760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66CA9D-A801-4F6A-91D4-5B3E99084EE0}" type="slidenum">
              <a:rPr lang="en-US"/>
              <a:pPr>
                <a:defRPr/>
              </a:pPr>
              <a:t>‹#›</a:t>
            </a:fld>
            <a:endParaRPr lang="en-US"/>
          </a:p>
        </p:txBody>
      </p:sp>
    </p:spTree>
    <p:extLst>
      <p:ext uri="{BB962C8B-B14F-4D97-AF65-F5344CB8AC3E}">
        <p14:creationId xmlns:p14="http://schemas.microsoft.com/office/powerpoint/2010/main" val="132216621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34678-945F-421C-A775-F6B926B1679A}" type="slidenum">
              <a:rPr lang="en-US"/>
              <a:pPr>
                <a:defRPr/>
              </a:pPr>
              <a:t>‹#›</a:t>
            </a:fld>
            <a:endParaRPr lang="en-US"/>
          </a:p>
        </p:txBody>
      </p:sp>
    </p:spTree>
    <p:extLst>
      <p:ext uri="{BB962C8B-B14F-4D97-AF65-F5344CB8AC3E}">
        <p14:creationId xmlns:p14="http://schemas.microsoft.com/office/powerpoint/2010/main" val="91052525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B09D4E-9E64-4EDD-B6D2-E82719640178}" type="slidenum">
              <a:rPr lang="en-US"/>
              <a:pPr>
                <a:defRPr/>
              </a:pPr>
              <a:t>‹#›</a:t>
            </a:fld>
            <a:endParaRPr lang="en-US"/>
          </a:p>
        </p:txBody>
      </p:sp>
    </p:spTree>
    <p:extLst>
      <p:ext uri="{BB962C8B-B14F-4D97-AF65-F5344CB8AC3E}">
        <p14:creationId xmlns:p14="http://schemas.microsoft.com/office/powerpoint/2010/main" val="144645288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457AB7-4347-4870-A18E-5217B24B1442}" type="slidenum">
              <a:rPr lang="en-US"/>
              <a:pPr>
                <a:defRPr/>
              </a:pPr>
              <a:t>‹#›</a:t>
            </a:fld>
            <a:endParaRPr lang="en-US"/>
          </a:p>
        </p:txBody>
      </p:sp>
    </p:spTree>
    <p:extLst>
      <p:ext uri="{BB962C8B-B14F-4D97-AF65-F5344CB8AC3E}">
        <p14:creationId xmlns:p14="http://schemas.microsoft.com/office/powerpoint/2010/main" val="327887044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D08DFA-F9D8-4857-B5F0-D7A6A87A57BE}" type="slidenum">
              <a:rPr lang="en-US"/>
              <a:pPr>
                <a:defRPr/>
              </a:pPr>
              <a:t>‹#›</a:t>
            </a:fld>
            <a:endParaRPr lang="en-US"/>
          </a:p>
        </p:txBody>
      </p:sp>
    </p:spTree>
    <p:extLst>
      <p:ext uri="{BB962C8B-B14F-4D97-AF65-F5344CB8AC3E}">
        <p14:creationId xmlns:p14="http://schemas.microsoft.com/office/powerpoint/2010/main" val="286682932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F7E295-6935-48B1-8A08-911DDAD53951}" type="slidenum">
              <a:rPr lang="en-US"/>
              <a:pPr>
                <a:defRPr/>
              </a:pPr>
              <a:t>‹#›</a:t>
            </a:fld>
            <a:endParaRPr lang="en-US"/>
          </a:p>
        </p:txBody>
      </p:sp>
    </p:spTree>
    <p:extLst>
      <p:ext uri="{BB962C8B-B14F-4D97-AF65-F5344CB8AC3E}">
        <p14:creationId xmlns:p14="http://schemas.microsoft.com/office/powerpoint/2010/main" val="334602886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3673D4-6A14-457A-97DF-3156DA780B77}" type="slidenum">
              <a:rPr lang="en-US"/>
              <a:pPr>
                <a:defRPr/>
              </a:pPr>
              <a:t>‹#›</a:t>
            </a:fld>
            <a:endParaRPr lang="en-US"/>
          </a:p>
        </p:txBody>
      </p:sp>
    </p:spTree>
    <p:extLst>
      <p:ext uri="{BB962C8B-B14F-4D97-AF65-F5344CB8AC3E}">
        <p14:creationId xmlns:p14="http://schemas.microsoft.com/office/powerpoint/2010/main" val="139984813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FD4754-20F4-4C93-A56B-4447F4F26180}" type="slidenum">
              <a:rPr lang="en-US"/>
              <a:pPr>
                <a:defRPr/>
              </a:pPr>
              <a:t>‹#›</a:t>
            </a:fld>
            <a:endParaRPr lang="en-US"/>
          </a:p>
        </p:txBody>
      </p:sp>
    </p:spTree>
    <p:extLst>
      <p:ext uri="{BB962C8B-B14F-4D97-AF65-F5344CB8AC3E}">
        <p14:creationId xmlns:p14="http://schemas.microsoft.com/office/powerpoint/2010/main" val="13002580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DD4CAF-5257-4C0C-BDC6-711D82942E92}" type="slidenum">
              <a:rPr lang="en-US"/>
              <a:pPr>
                <a:defRPr/>
              </a:pPr>
              <a:t>‹#›</a:t>
            </a:fld>
            <a:endParaRPr lang="en-US"/>
          </a:p>
        </p:txBody>
      </p:sp>
    </p:spTree>
    <p:extLst>
      <p:ext uri="{BB962C8B-B14F-4D97-AF65-F5344CB8AC3E}">
        <p14:creationId xmlns:p14="http://schemas.microsoft.com/office/powerpoint/2010/main" val="143302201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3560CB-E288-4E99-BB2B-46BEE8E463AF}" type="slidenum">
              <a:rPr lang="en-US"/>
              <a:pPr>
                <a:defRPr/>
              </a:pPr>
              <a:t>‹#›</a:t>
            </a:fld>
            <a:endParaRPr lang="en-US"/>
          </a:p>
        </p:txBody>
      </p:sp>
    </p:spTree>
    <p:extLst>
      <p:ext uri="{BB962C8B-B14F-4D97-AF65-F5344CB8AC3E}">
        <p14:creationId xmlns:p14="http://schemas.microsoft.com/office/powerpoint/2010/main" val="290426813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99"/>
            </a:gs>
            <a:gs pos="100000">
              <a:srgbClr val="001017"/>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pPr>
              <a:defRPr/>
            </a:pPr>
            <a:fld id="{F7D22D02-512A-4E5D-BADB-5BB0597D591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219200" y="4826000"/>
            <a:ext cx="6705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algn="ctr" eaLnBrk="1" hangingPunct="1"/>
            <a:r>
              <a:rPr lang="en-US" sz="2400">
                <a:solidFill>
                  <a:schemeClr val="tx1"/>
                </a:solidFill>
              </a:rPr>
              <a:t>Lakeside Institute of Theology</a:t>
            </a:r>
          </a:p>
          <a:p>
            <a:pPr algn="ctr" eaLnBrk="1" hangingPunct="1"/>
            <a:r>
              <a:rPr lang="en-US" sz="2400">
                <a:solidFill>
                  <a:schemeClr val="tx1"/>
                </a:solidFill>
              </a:rPr>
              <a:t>Ross Arnold, Summer 2013</a:t>
            </a:r>
          </a:p>
          <a:p>
            <a:pPr algn="ctr" eaLnBrk="1" hangingPunct="1"/>
            <a:endParaRPr lang="en-US" sz="2400">
              <a:solidFill>
                <a:schemeClr val="tx1"/>
              </a:solidFill>
            </a:endParaRPr>
          </a:p>
        </p:txBody>
      </p:sp>
      <p:sp>
        <p:nvSpPr>
          <p:cNvPr id="2051" name="TextBox 1"/>
          <p:cNvSpPr txBox="1">
            <a:spLocks noChangeArrowheads="1"/>
          </p:cNvSpPr>
          <p:nvPr/>
        </p:nvSpPr>
        <p:spPr bwMode="auto">
          <a:xfrm>
            <a:off x="2614613" y="4400550"/>
            <a:ext cx="391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eaLnBrk="1" hangingPunct="1"/>
            <a:r>
              <a:rPr lang="en-US" sz="2400">
                <a:solidFill>
                  <a:schemeClr val="tx1"/>
                </a:solidFill>
              </a:rPr>
              <a:t>July 3, 2013 – Intro Lecture</a:t>
            </a:r>
          </a:p>
        </p:txBody>
      </p:sp>
      <p:sp>
        <p:nvSpPr>
          <p:cNvPr id="2" name="TextBox 1"/>
          <p:cNvSpPr txBox="1"/>
          <p:nvPr/>
        </p:nvSpPr>
        <p:spPr>
          <a:xfrm>
            <a:off x="1219200" y="2362200"/>
            <a:ext cx="6934200" cy="1016000"/>
          </a:xfrm>
          <a:prstGeom prst="rect">
            <a:avLst/>
          </a:prstGeom>
          <a:noFill/>
        </p:spPr>
        <p:txBody>
          <a:bodyPr>
            <a:spAutoFit/>
          </a:bodyPr>
          <a:lstStyle/>
          <a:p>
            <a:pPr>
              <a:defRPr/>
            </a:pPr>
            <a:r>
              <a:rPr lang="en-US" sz="6000" b="1" dirty="0">
                <a:solidFill>
                  <a:schemeClr val="tx1"/>
                </a:solidFill>
                <a:effectLst>
                  <a:outerShdw blurRad="38100" dist="38100" dir="2700000" algn="tl">
                    <a:srgbClr val="000000">
                      <a:alpha val="43137"/>
                    </a:srgbClr>
                  </a:outerShdw>
                </a:effectLst>
                <a:latin typeface="Castellar" pitchFamily="18" charset="0"/>
              </a:rPr>
              <a:t>The Prophets</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533400"/>
          </a:xfrm>
        </p:spPr>
        <p:txBody>
          <a:bodyPr/>
          <a:lstStyle/>
          <a:p>
            <a:r>
              <a:rPr lang="en-US" sz="2800" b="1" smtClean="0"/>
              <a:t>Prophets and the Prophetic Role</a:t>
            </a:r>
          </a:p>
        </p:txBody>
      </p:sp>
      <p:sp>
        <p:nvSpPr>
          <p:cNvPr id="15363" name="Content Placeholder 2"/>
          <p:cNvSpPr>
            <a:spLocks noGrp="1"/>
          </p:cNvSpPr>
          <p:nvPr>
            <p:ph idx="1"/>
          </p:nvPr>
        </p:nvSpPr>
        <p:spPr>
          <a:xfrm>
            <a:off x="228600" y="838200"/>
            <a:ext cx="8915400" cy="6172200"/>
          </a:xfrm>
        </p:spPr>
        <p:txBody>
          <a:bodyPr/>
          <a:lstStyle/>
          <a:p>
            <a:pPr>
              <a:buFont typeface="Wingdings" pitchFamily="2" charset="2"/>
              <a:buChar char="Ø"/>
              <a:defRPr/>
            </a:pPr>
            <a:r>
              <a:rPr lang="en-US" sz="2400" b="1" dirty="0" smtClean="0"/>
              <a:t>Prophets - Divided Monarchy to Assyrian Period</a:t>
            </a:r>
            <a:r>
              <a:rPr lang="en-US" sz="2400" dirty="0" smtClean="0"/>
              <a:t> </a:t>
            </a:r>
            <a:r>
              <a:rPr lang="en-US" sz="1400" dirty="0" smtClean="0"/>
              <a:t>(c. 931-800 BC)</a:t>
            </a:r>
            <a:endParaRPr lang="en-US" sz="2400" dirty="0" smtClean="0"/>
          </a:p>
          <a:p>
            <a:pPr lvl="1">
              <a:spcBef>
                <a:spcPts val="600"/>
              </a:spcBef>
              <a:buFont typeface="Wingdings" pitchFamily="2" charset="2"/>
              <a:buChar char="Ø"/>
              <a:defRPr/>
            </a:pPr>
            <a:r>
              <a:rPr lang="en-US" dirty="0" err="1" smtClean="0"/>
              <a:t>Shemaiah</a:t>
            </a:r>
            <a:r>
              <a:rPr lang="en-US" dirty="0" smtClean="0"/>
              <a:t> (1 Kings 12:22)</a:t>
            </a:r>
          </a:p>
          <a:p>
            <a:pPr lvl="1">
              <a:spcBef>
                <a:spcPts val="600"/>
              </a:spcBef>
              <a:buFont typeface="Wingdings" pitchFamily="2" charset="2"/>
              <a:buChar char="Ø"/>
              <a:defRPr/>
            </a:pPr>
            <a:r>
              <a:rPr lang="en-US" dirty="0" err="1" smtClean="0"/>
              <a:t>Ahijah</a:t>
            </a:r>
            <a:r>
              <a:rPr lang="en-US" dirty="0" smtClean="0"/>
              <a:t>, </a:t>
            </a:r>
            <a:r>
              <a:rPr lang="en-US" dirty="0" err="1" smtClean="0"/>
              <a:t>Iddo</a:t>
            </a:r>
            <a:r>
              <a:rPr lang="en-US" dirty="0" smtClean="0"/>
              <a:t>, </a:t>
            </a:r>
            <a:r>
              <a:rPr lang="en-US" dirty="0" err="1"/>
              <a:t>Hanani</a:t>
            </a:r>
            <a:r>
              <a:rPr lang="en-US" dirty="0"/>
              <a:t> </a:t>
            </a:r>
            <a:r>
              <a:rPr lang="en-US" dirty="0" smtClean="0"/>
              <a:t>(2 Chronicles 9:29; 16:7)</a:t>
            </a:r>
          </a:p>
          <a:p>
            <a:pPr lvl="1">
              <a:spcBef>
                <a:spcPts val="600"/>
              </a:spcBef>
              <a:buFont typeface="Wingdings" pitchFamily="2" charset="2"/>
              <a:buChar char="Ø"/>
              <a:defRPr/>
            </a:pPr>
            <a:r>
              <a:rPr lang="en-US" dirty="0" smtClean="0"/>
              <a:t>Jehu (1 Kings 16:1)</a:t>
            </a:r>
          </a:p>
          <a:p>
            <a:pPr lvl="1">
              <a:spcBef>
                <a:spcPts val="600"/>
              </a:spcBef>
              <a:buFont typeface="Wingdings" pitchFamily="2" charset="2"/>
              <a:buChar char="Ø"/>
              <a:defRPr/>
            </a:pPr>
            <a:r>
              <a:rPr lang="en-US" dirty="0" smtClean="0">
                <a:solidFill>
                  <a:srgbClr val="FFFF00"/>
                </a:solidFill>
              </a:rPr>
              <a:t>Elijah</a:t>
            </a:r>
            <a:r>
              <a:rPr lang="en-US" dirty="0" smtClean="0"/>
              <a:t> (1 Kings 17:1)</a:t>
            </a:r>
          </a:p>
          <a:p>
            <a:pPr lvl="1">
              <a:spcBef>
                <a:spcPts val="600"/>
              </a:spcBef>
              <a:buFont typeface="Wingdings" pitchFamily="2" charset="2"/>
              <a:buChar char="Ø"/>
              <a:defRPr/>
            </a:pPr>
            <a:r>
              <a:rPr lang="en-US" dirty="0" smtClean="0">
                <a:solidFill>
                  <a:srgbClr val="FFFF00"/>
                </a:solidFill>
              </a:rPr>
              <a:t>Elisha </a:t>
            </a:r>
            <a:r>
              <a:rPr lang="en-US" dirty="0" smtClean="0"/>
              <a:t>(1 Kings 19:16)</a:t>
            </a:r>
          </a:p>
          <a:p>
            <a:pPr lvl="1">
              <a:spcBef>
                <a:spcPts val="600"/>
              </a:spcBef>
              <a:buFont typeface="Wingdings" pitchFamily="2" charset="2"/>
              <a:buChar char="Ø"/>
              <a:defRPr/>
            </a:pPr>
            <a:r>
              <a:rPr lang="en-US" dirty="0" err="1" smtClean="0"/>
              <a:t>Micaiah</a:t>
            </a:r>
            <a:r>
              <a:rPr lang="en-US" dirty="0" smtClean="0"/>
              <a:t> (1 Kings 22:4)</a:t>
            </a:r>
          </a:p>
          <a:p>
            <a:pPr lvl="1">
              <a:spcBef>
                <a:spcPts val="600"/>
              </a:spcBef>
              <a:buFont typeface="Wingdings" pitchFamily="2" charset="2"/>
              <a:buChar char="Ø"/>
              <a:defRPr/>
            </a:pPr>
            <a:r>
              <a:rPr lang="en-US" dirty="0" err="1" smtClean="0"/>
              <a:t>Jehaziel</a:t>
            </a:r>
            <a:r>
              <a:rPr lang="en-US" dirty="0" smtClean="0"/>
              <a:t> &amp; </a:t>
            </a:r>
            <a:r>
              <a:rPr lang="en-US" dirty="0" err="1" smtClean="0"/>
              <a:t>Eliezer</a:t>
            </a:r>
            <a:r>
              <a:rPr lang="en-US" dirty="0" smtClean="0"/>
              <a:t> (2 Chronicles 20:14, 37)</a:t>
            </a:r>
          </a:p>
          <a:p>
            <a:pPr lvl="1">
              <a:spcBef>
                <a:spcPts val="600"/>
              </a:spcBef>
              <a:buFont typeface="Wingdings" pitchFamily="2" charset="2"/>
              <a:buChar char="Ø"/>
              <a:defRPr/>
            </a:pPr>
            <a:r>
              <a:rPr lang="en-US" dirty="0" smtClean="0"/>
              <a:t>Zechariah (2 Chronicles 24:19)</a:t>
            </a:r>
          </a:p>
          <a:p>
            <a:pPr lvl="1">
              <a:spcBef>
                <a:spcPts val="600"/>
              </a:spcBef>
              <a:buFont typeface="Wingdings" pitchFamily="2" charset="2"/>
              <a:buChar char="Ø"/>
              <a:defRPr/>
            </a:pPr>
            <a:r>
              <a:rPr lang="en-US" dirty="0" smtClean="0"/>
              <a:t>“Unnamed prophets” (1 Kings 20:13; 2 Kings 9:4)</a:t>
            </a:r>
          </a:p>
          <a:p>
            <a:pPr marL="457200" lvl="1" indent="0">
              <a:buFontTx/>
              <a:buNone/>
              <a:defRPr/>
            </a:pPr>
            <a:endParaRPr lang="en-US" sz="1200" dirty="0" smtClean="0"/>
          </a:p>
          <a:p>
            <a:pPr marL="800100" lvl="1">
              <a:buFont typeface="Wingdings" pitchFamily="2" charset="2"/>
              <a:buChar char="Ø"/>
              <a:defRPr/>
            </a:pPr>
            <a:endParaRPr lang="en-US" sz="2000" dirty="0" smtClean="0"/>
          </a:p>
          <a:p>
            <a:pPr lvl="1">
              <a:buFont typeface="Wingdings" pitchFamily="2" charset="2"/>
              <a:buChar char="Ø"/>
              <a:defRPr/>
            </a:pPr>
            <a:endParaRPr lang="en-US" sz="2000" dirty="0"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a:xfrm>
            <a:off x="228600" y="0"/>
            <a:ext cx="8229600" cy="647700"/>
          </a:xfrm>
        </p:spPr>
        <p:txBody>
          <a:bodyPr/>
          <a:lstStyle/>
          <a:p>
            <a:pPr>
              <a:defRPr/>
            </a:pPr>
            <a:r>
              <a:rPr lang="en-US" sz="4000" b="1" dirty="0" smtClean="0">
                <a:effectLst>
                  <a:outerShdw blurRad="38100" dist="38100" dir="2700000" algn="tl">
                    <a:srgbClr val="000000"/>
                  </a:outerShdw>
                </a:effectLst>
              </a:rPr>
              <a:t>Highlights of Jewish History</a:t>
            </a:r>
            <a:endParaRPr lang="en-US" sz="4000" b="1" dirty="0">
              <a:effectLst>
                <a:outerShdw blurRad="38100" dist="38100" dir="2700000" algn="tl">
                  <a:srgbClr val="000000"/>
                </a:outerShdw>
              </a:effectLst>
            </a:endParaRPr>
          </a:p>
        </p:txBody>
      </p:sp>
      <p:sp>
        <p:nvSpPr>
          <p:cNvPr id="1172484" name="Rectangle 4"/>
          <p:cNvSpPr>
            <a:spLocks noChangeArrowheads="1"/>
          </p:cNvSpPr>
          <p:nvPr/>
        </p:nvSpPr>
        <p:spPr bwMode="auto">
          <a:xfrm>
            <a:off x="304800" y="838200"/>
            <a:ext cx="8839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defRPr/>
            </a:pPr>
            <a:r>
              <a:rPr lang="en-US" sz="3400" dirty="0">
                <a:latin typeface="+mn-lt"/>
                <a:cs typeface="+mn-cs"/>
              </a:rPr>
              <a:t>c. 2090 BC – Abram is called by God and 	becomes Father to the Hebrew people.</a:t>
            </a:r>
          </a:p>
          <a:p>
            <a:pPr marL="342900" indent="-342900">
              <a:spcBef>
                <a:spcPct val="20000"/>
              </a:spcBef>
              <a:buFontTx/>
              <a:buChar char="•"/>
              <a:defRPr/>
            </a:pPr>
            <a:r>
              <a:rPr lang="en-US" sz="3400" dirty="0">
                <a:latin typeface="+mn-lt"/>
                <a:cs typeface="+mn-cs"/>
              </a:rPr>
              <a:t>c. 1445-1405 BC – Exodus from Egypt; 	God gives the Law thru Moses; 40 years 	in desert; entry into Promised Land.</a:t>
            </a:r>
          </a:p>
          <a:p>
            <a:pPr marL="342900" indent="-342900">
              <a:spcBef>
                <a:spcPct val="20000"/>
              </a:spcBef>
              <a:buFontTx/>
              <a:buChar char="•"/>
              <a:defRPr/>
            </a:pPr>
            <a:r>
              <a:rPr lang="en-US" sz="3400" dirty="0">
                <a:latin typeface="+mn-lt"/>
                <a:cs typeface="+mn-cs"/>
              </a:rPr>
              <a:t>1050 BC – United Monarchy </a:t>
            </a:r>
            <a:r>
              <a:rPr lang="en-US" sz="3200" dirty="0">
                <a:latin typeface="+mn-lt"/>
                <a:cs typeface="+mn-cs"/>
              </a:rPr>
              <a:t>(Saul, David, 	Solomon)</a:t>
            </a:r>
            <a:endParaRPr lang="en-US" sz="3400" dirty="0">
              <a:latin typeface="+mn-lt"/>
              <a:cs typeface="+mn-cs"/>
            </a:endParaRPr>
          </a:p>
          <a:p>
            <a:pPr marL="342900" indent="-342900">
              <a:spcBef>
                <a:spcPct val="20000"/>
              </a:spcBef>
              <a:buFontTx/>
              <a:buChar char="•"/>
              <a:defRPr/>
            </a:pPr>
            <a:r>
              <a:rPr lang="en-US" sz="3400" dirty="0">
                <a:latin typeface="+mn-lt"/>
                <a:cs typeface="+mn-cs"/>
              </a:rPr>
              <a:t>931 Kingdom Divided – Southern Kingdom 	of Judah; Northern Kingdom of Israel</a:t>
            </a:r>
            <a:r>
              <a:rPr lang="en-US" sz="3400" dirty="0">
                <a:latin typeface="+mn-lt"/>
                <a:cs typeface="+mn-cs"/>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72484">
                                            <p:txEl>
                                              <p:pRg st="0" end="0"/>
                                            </p:txEl>
                                          </p:spTgt>
                                        </p:tgtEl>
                                        <p:attrNameLst>
                                          <p:attrName>style.visibility</p:attrName>
                                        </p:attrNameLst>
                                      </p:cBhvr>
                                      <p:to>
                                        <p:strVal val="visible"/>
                                      </p:to>
                                    </p:set>
                                    <p:anim calcmode="lin" valueType="num">
                                      <p:cBhvr additive="base">
                                        <p:cTn id="7" dur="500" fill="hold"/>
                                        <p:tgtEl>
                                          <p:spTgt spid="11724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724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72484">
                                            <p:txEl>
                                              <p:pRg st="1" end="1"/>
                                            </p:txEl>
                                          </p:spTgt>
                                        </p:tgtEl>
                                        <p:attrNameLst>
                                          <p:attrName>style.visibility</p:attrName>
                                        </p:attrNameLst>
                                      </p:cBhvr>
                                      <p:to>
                                        <p:strVal val="visible"/>
                                      </p:to>
                                    </p:set>
                                    <p:anim calcmode="lin" valueType="num">
                                      <p:cBhvr additive="base">
                                        <p:cTn id="13" dur="500" fill="hold"/>
                                        <p:tgtEl>
                                          <p:spTgt spid="117248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724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72484">
                                            <p:txEl>
                                              <p:pRg st="2" end="2"/>
                                            </p:txEl>
                                          </p:spTgt>
                                        </p:tgtEl>
                                        <p:attrNameLst>
                                          <p:attrName>style.visibility</p:attrName>
                                        </p:attrNameLst>
                                      </p:cBhvr>
                                      <p:to>
                                        <p:strVal val="visible"/>
                                      </p:to>
                                    </p:set>
                                    <p:anim calcmode="lin" valueType="num">
                                      <p:cBhvr additive="base">
                                        <p:cTn id="19" dur="500" fill="hold"/>
                                        <p:tgtEl>
                                          <p:spTgt spid="117248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724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72484">
                                            <p:txEl>
                                              <p:pRg st="3" end="3"/>
                                            </p:txEl>
                                          </p:spTgt>
                                        </p:tgtEl>
                                        <p:attrNameLst>
                                          <p:attrName>style.visibility</p:attrName>
                                        </p:attrNameLst>
                                      </p:cBhvr>
                                      <p:to>
                                        <p:strVal val="visible"/>
                                      </p:to>
                                    </p:set>
                                    <p:anim calcmode="lin" valueType="num">
                                      <p:cBhvr additive="base">
                                        <p:cTn id="25" dur="500" fill="hold"/>
                                        <p:tgtEl>
                                          <p:spTgt spid="117248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7248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48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a:xfrm>
            <a:off x="228600" y="-17463"/>
            <a:ext cx="8229600" cy="647701"/>
          </a:xfrm>
        </p:spPr>
        <p:txBody>
          <a:bodyPr/>
          <a:lstStyle/>
          <a:p>
            <a:pPr>
              <a:defRPr/>
            </a:pPr>
            <a:r>
              <a:rPr lang="en-US" sz="3600" b="1" dirty="0" smtClean="0">
                <a:effectLst>
                  <a:outerShdw blurRad="38100" dist="38100" dir="2700000" algn="tl">
                    <a:srgbClr val="000000"/>
                  </a:outerShdw>
                </a:effectLst>
              </a:rPr>
              <a:t>Highlights of Jewish History</a:t>
            </a:r>
            <a:endParaRPr lang="en-US" sz="3600" b="1" dirty="0">
              <a:effectLst>
                <a:outerShdw blurRad="38100" dist="38100" dir="2700000" algn="tl">
                  <a:srgbClr val="000000"/>
                </a:outerShdw>
              </a:effectLst>
            </a:endParaRPr>
          </a:p>
        </p:txBody>
      </p:sp>
      <p:sp>
        <p:nvSpPr>
          <p:cNvPr id="1172484" name="Rectangle 4"/>
          <p:cNvSpPr>
            <a:spLocks noChangeArrowheads="1"/>
          </p:cNvSpPr>
          <p:nvPr/>
        </p:nvSpPr>
        <p:spPr bwMode="auto">
          <a:xfrm>
            <a:off x="304800" y="685800"/>
            <a:ext cx="8839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defRPr/>
            </a:pPr>
            <a:r>
              <a:rPr lang="en-US" sz="3400" dirty="0">
                <a:solidFill>
                  <a:schemeClr val="tx1"/>
                </a:solidFill>
                <a:latin typeface="+mn-lt"/>
                <a:cs typeface="+mn-cs"/>
              </a:rPr>
              <a:t>Neo-Assyrian Empire </a:t>
            </a:r>
            <a:r>
              <a:rPr lang="en-US" sz="3400" dirty="0">
                <a:latin typeface="+mn-lt"/>
                <a:cs typeface="+mn-cs"/>
              </a:rPr>
              <a:t>– </a:t>
            </a:r>
            <a:r>
              <a:rPr lang="en-US" sz="3400" dirty="0">
                <a:latin typeface="+mn-lt"/>
                <a:cs typeface="+mn-cs"/>
              </a:rPr>
              <a:t>934-609 </a:t>
            </a:r>
            <a:r>
              <a:rPr lang="en-US" sz="3400" dirty="0">
                <a:latin typeface="+mn-lt"/>
                <a:cs typeface="+mn-cs"/>
              </a:rPr>
              <a:t>BC</a:t>
            </a:r>
          </a:p>
          <a:p>
            <a:pPr marL="800100" lvl="1" indent="-342900">
              <a:spcBef>
                <a:spcPts val="0"/>
              </a:spcBef>
              <a:buFontTx/>
              <a:buChar char="•"/>
              <a:defRPr/>
            </a:pPr>
            <a:r>
              <a:rPr lang="en-US" sz="2800" dirty="0">
                <a:latin typeface="+mn-lt"/>
                <a:cs typeface="+mn-cs"/>
              </a:rPr>
              <a:t>722 BC – Destroys Northern Kingdom of Israel</a:t>
            </a:r>
          </a:p>
          <a:p>
            <a:pPr marL="800100" lvl="1" indent="-342900">
              <a:spcBef>
                <a:spcPts val="0"/>
              </a:spcBef>
              <a:buFontTx/>
              <a:buChar char="•"/>
              <a:defRPr/>
            </a:pPr>
            <a:r>
              <a:rPr lang="en-US" sz="2800" dirty="0">
                <a:latin typeface="+mn-lt"/>
                <a:cs typeface="+mn-cs"/>
              </a:rPr>
              <a:t>721 BC – Miracle prevents destruction of Judah under King Hezekiah (2 Kings 18; 2 Chron. 32)</a:t>
            </a:r>
          </a:p>
          <a:p>
            <a:pPr marL="800100" lvl="1" indent="-342900">
              <a:spcBef>
                <a:spcPts val="0"/>
              </a:spcBef>
              <a:buFontTx/>
              <a:buChar char="•"/>
              <a:defRPr/>
            </a:pPr>
            <a:r>
              <a:rPr lang="en-US" sz="2800" dirty="0">
                <a:latin typeface="+mn-lt"/>
                <a:cs typeface="+mn-cs"/>
              </a:rPr>
              <a:t>612 BC – Assyria conquered by </a:t>
            </a:r>
            <a:r>
              <a:rPr lang="en-US" sz="2800" dirty="0">
                <a:latin typeface="+mn-lt"/>
                <a:cs typeface="+mn-cs"/>
              </a:rPr>
              <a:t>Babylonians</a:t>
            </a:r>
          </a:p>
          <a:p>
            <a:pPr marL="800100" lvl="1" indent="-342900">
              <a:spcBef>
                <a:spcPts val="0"/>
              </a:spcBef>
              <a:buFontTx/>
              <a:buChar char="•"/>
              <a:defRPr/>
            </a:pPr>
            <a:endParaRPr lang="en-US" sz="1400" dirty="0">
              <a:latin typeface="+mn-lt"/>
              <a:cs typeface="+mn-cs"/>
            </a:endParaRPr>
          </a:p>
          <a:p>
            <a:pPr marL="342900" indent="-342900">
              <a:spcBef>
                <a:spcPct val="20000"/>
              </a:spcBef>
              <a:buFontTx/>
              <a:buChar char="•"/>
              <a:defRPr/>
            </a:pPr>
            <a:r>
              <a:rPr lang="en-US" sz="3400" dirty="0">
                <a:solidFill>
                  <a:schemeClr val="tx1"/>
                </a:solidFill>
                <a:latin typeface="+mn-lt"/>
                <a:cs typeface="+mn-cs"/>
              </a:rPr>
              <a:t>Neo-Babylonian Empire </a:t>
            </a:r>
            <a:r>
              <a:rPr lang="en-US" sz="3400" dirty="0">
                <a:latin typeface="+mn-lt"/>
                <a:cs typeface="+mn-cs"/>
              </a:rPr>
              <a:t>– 626-539 BC</a:t>
            </a:r>
          </a:p>
          <a:p>
            <a:pPr marL="800100" lvl="1" indent="-342900">
              <a:spcBef>
                <a:spcPts val="0"/>
              </a:spcBef>
              <a:buFontTx/>
              <a:buChar char="•"/>
              <a:defRPr/>
            </a:pPr>
            <a:r>
              <a:rPr lang="en-US" sz="2800" dirty="0">
                <a:latin typeface="+mn-lt"/>
                <a:cs typeface="+mn-cs"/>
              </a:rPr>
              <a:t>599 BC – Babylonians conquest of Judah; 1</a:t>
            </a:r>
            <a:r>
              <a:rPr lang="en-US" sz="2800" baseline="30000" dirty="0">
                <a:latin typeface="+mn-lt"/>
                <a:cs typeface="+mn-cs"/>
              </a:rPr>
              <a:t>st</a:t>
            </a:r>
            <a:r>
              <a:rPr lang="en-US" sz="2800" dirty="0">
                <a:latin typeface="+mn-lt"/>
                <a:cs typeface="+mn-cs"/>
              </a:rPr>
              <a:t> Deportation (includes Prophet Ezekiel)</a:t>
            </a:r>
          </a:p>
          <a:p>
            <a:pPr marL="800100" lvl="1" indent="-342900">
              <a:spcBef>
                <a:spcPts val="0"/>
              </a:spcBef>
              <a:buFontTx/>
              <a:buChar char="•"/>
              <a:defRPr/>
            </a:pPr>
            <a:r>
              <a:rPr lang="en-US" sz="2800" dirty="0">
                <a:latin typeface="+mn-lt"/>
                <a:cs typeface="+mn-cs"/>
              </a:rPr>
              <a:t>586 – Babylonians destroy Jerusalem; 2</a:t>
            </a:r>
            <a:r>
              <a:rPr lang="en-US" sz="2800" baseline="30000" dirty="0">
                <a:latin typeface="+mn-lt"/>
                <a:cs typeface="+mn-cs"/>
              </a:rPr>
              <a:t>nd</a:t>
            </a:r>
            <a:r>
              <a:rPr lang="en-US" sz="2800" dirty="0">
                <a:latin typeface="+mn-lt"/>
                <a:cs typeface="+mn-cs"/>
              </a:rPr>
              <a:t> Deportation</a:t>
            </a:r>
          </a:p>
          <a:p>
            <a:pPr marL="800100" lvl="1" indent="-342900">
              <a:spcBef>
                <a:spcPts val="0"/>
              </a:spcBef>
              <a:buFontTx/>
              <a:buChar char="•"/>
              <a:defRPr/>
            </a:pPr>
            <a:r>
              <a:rPr lang="en-US" sz="2800" dirty="0">
                <a:latin typeface="+mn-lt"/>
                <a:cs typeface="+mn-cs"/>
              </a:rPr>
              <a:t>586-538 BC – the Babylonian Exile.</a:t>
            </a:r>
          </a:p>
          <a:p>
            <a:pPr marL="800100" lvl="1" indent="-342900">
              <a:spcBef>
                <a:spcPts val="0"/>
              </a:spcBef>
              <a:buFontTx/>
              <a:buChar char="•"/>
              <a:defRPr/>
            </a:pPr>
            <a:r>
              <a:rPr lang="en-US" sz="2800" dirty="0">
                <a:latin typeface="+mn-lt"/>
                <a:cs typeface="+mn-cs"/>
              </a:rPr>
              <a:t>582 BC – Third Deportation.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72484">
                                            <p:txEl>
                                              <p:pRg st="0" end="0"/>
                                            </p:txEl>
                                          </p:spTgt>
                                        </p:tgtEl>
                                        <p:attrNameLst>
                                          <p:attrName>style.visibility</p:attrName>
                                        </p:attrNameLst>
                                      </p:cBhvr>
                                      <p:to>
                                        <p:strVal val="visible"/>
                                      </p:to>
                                    </p:set>
                                    <p:anim calcmode="lin" valueType="num">
                                      <p:cBhvr additive="base">
                                        <p:cTn id="7" dur="500" fill="hold"/>
                                        <p:tgtEl>
                                          <p:spTgt spid="11724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7248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72484">
                                            <p:txEl>
                                              <p:pRg st="1" end="1"/>
                                            </p:txEl>
                                          </p:spTgt>
                                        </p:tgtEl>
                                        <p:attrNameLst>
                                          <p:attrName>style.visibility</p:attrName>
                                        </p:attrNameLst>
                                      </p:cBhvr>
                                      <p:to>
                                        <p:strVal val="visible"/>
                                      </p:to>
                                    </p:set>
                                    <p:anim calcmode="lin" valueType="num">
                                      <p:cBhvr additive="base">
                                        <p:cTn id="11" dur="500" fill="hold"/>
                                        <p:tgtEl>
                                          <p:spTgt spid="117248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7248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72484">
                                            <p:txEl>
                                              <p:pRg st="2" end="2"/>
                                            </p:txEl>
                                          </p:spTgt>
                                        </p:tgtEl>
                                        <p:attrNameLst>
                                          <p:attrName>style.visibility</p:attrName>
                                        </p:attrNameLst>
                                      </p:cBhvr>
                                      <p:to>
                                        <p:strVal val="visible"/>
                                      </p:to>
                                    </p:set>
                                    <p:anim calcmode="lin" valueType="num">
                                      <p:cBhvr additive="base">
                                        <p:cTn id="15" dur="500" fill="hold"/>
                                        <p:tgtEl>
                                          <p:spTgt spid="117248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17248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72484">
                                            <p:txEl>
                                              <p:pRg st="3" end="3"/>
                                            </p:txEl>
                                          </p:spTgt>
                                        </p:tgtEl>
                                        <p:attrNameLst>
                                          <p:attrName>style.visibility</p:attrName>
                                        </p:attrNameLst>
                                      </p:cBhvr>
                                      <p:to>
                                        <p:strVal val="visible"/>
                                      </p:to>
                                    </p:set>
                                    <p:anim calcmode="lin" valueType="num">
                                      <p:cBhvr additive="base">
                                        <p:cTn id="19" dur="500" fill="hold"/>
                                        <p:tgtEl>
                                          <p:spTgt spid="117248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724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72484">
                                            <p:txEl>
                                              <p:pRg st="5" end="5"/>
                                            </p:txEl>
                                          </p:spTgt>
                                        </p:tgtEl>
                                        <p:attrNameLst>
                                          <p:attrName>style.visibility</p:attrName>
                                        </p:attrNameLst>
                                      </p:cBhvr>
                                      <p:to>
                                        <p:strVal val="visible"/>
                                      </p:to>
                                    </p:set>
                                    <p:anim calcmode="lin" valueType="num">
                                      <p:cBhvr additive="base">
                                        <p:cTn id="25" dur="500" fill="hold"/>
                                        <p:tgtEl>
                                          <p:spTgt spid="1172484">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72484">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72484">
                                            <p:txEl>
                                              <p:pRg st="6" end="6"/>
                                            </p:txEl>
                                          </p:spTgt>
                                        </p:tgtEl>
                                        <p:attrNameLst>
                                          <p:attrName>style.visibility</p:attrName>
                                        </p:attrNameLst>
                                      </p:cBhvr>
                                      <p:to>
                                        <p:strVal val="visible"/>
                                      </p:to>
                                    </p:set>
                                    <p:anim calcmode="lin" valueType="num">
                                      <p:cBhvr additive="base">
                                        <p:cTn id="29" dur="500" fill="hold"/>
                                        <p:tgtEl>
                                          <p:spTgt spid="1172484">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172484">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72484">
                                            <p:txEl>
                                              <p:pRg st="7" end="7"/>
                                            </p:txEl>
                                          </p:spTgt>
                                        </p:tgtEl>
                                        <p:attrNameLst>
                                          <p:attrName>style.visibility</p:attrName>
                                        </p:attrNameLst>
                                      </p:cBhvr>
                                      <p:to>
                                        <p:strVal val="visible"/>
                                      </p:to>
                                    </p:set>
                                    <p:anim calcmode="lin" valueType="num">
                                      <p:cBhvr additive="base">
                                        <p:cTn id="33" dur="500" fill="hold"/>
                                        <p:tgtEl>
                                          <p:spTgt spid="1172484">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172484">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172484">
                                            <p:txEl>
                                              <p:pRg st="8" end="8"/>
                                            </p:txEl>
                                          </p:spTgt>
                                        </p:tgtEl>
                                        <p:attrNameLst>
                                          <p:attrName>style.visibility</p:attrName>
                                        </p:attrNameLst>
                                      </p:cBhvr>
                                      <p:to>
                                        <p:strVal val="visible"/>
                                      </p:to>
                                    </p:set>
                                    <p:anim calcmode="lin" valueType="num">
                                      <p:cBhvr additive="base">
                                        <p:cTn id="37" dur="500" fill="hold"/>
                                        <p:tgtEl>
                                          <p:spTgt spid="1172484">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72484">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72484">
                                            <p:txEl>
                                              <p:pRg st="9" end="9"/>
                                            </p:txEl>
                                          </p:spTgt>
                                        </p:tgtEl>
                                        <p:attrNameLst>
                                          <p:attrName>style.visibility</p:attrName>
                                        </p:attrNameLst>
                                      </p:cBhvr>
                                      <p:to>
                                        <p:strVal val="visible"/>
                                      </p:to>
                                    </p:set>
                                    <p:anim calcmode="lin" valueType="num">
                                      <p:cBhvr additive="base">
                                        <p:cTn id="41" dur="500" fill="hold"/>
                                        <p:tgtEl>
                                          <p:spTgt spid="1172484">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7248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48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Ross Arnold\Documents\Scanned Documents\Image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135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Ross Arnold\Documents\Scanned Documents\Image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57988"/>
            <a:ext cx="9267825" cy="136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a:xfrm>
            <a:off x="228600" y="-17463"/>
            <a:ext cx="8229600" cy="647701"/>
          </a:xfrm>
        </p:spPr>
        <p:txBody>
          <a:bodyPr/>
          <a:lstStyle/>
          <a:p>
            <a:pPr>
              <a:defRPr/>
            </a:pPr>
            <a:r>
              <a:rPr lang="en-US" sz="3600" b="1" dirty="0" smtClean="0">
                <a:effectLst>
                  <a:outerShdw blurRad="38100" dist="38100" dir="2700000" algn="tl">
                    <a:srgbClr val="000000"/>
                  </a:outerShdw>
                </a:effectLst>
              </a:rPr>
              <a:t>Highlights of Jewish History</a:t>
            </a:r>
            <a:endParaRPr lang="en-US" sz="3600" b="1" dirty="0">
              <a:effectLst>
                <a:outerShdw blurRad="38100" dist="38100" dir="2700000" algn="tl">
                  <a:srgbClr val="000000"/>
                </a:outerShdw>
              </a:effectLst>
            </a:endParaRPr>
          </a:p>
        </p:txBody>
      </p:sp>
      <p:sp>
        <p:nvSpPr>
          <p:cNvPr id="1172484" name="Rectangle 4"/>
          <p:cNvSpPr>
            <a:spLocks noChangeArrowheads="1"/>
          </p:cNvSpPr>
          <p:nvPr/>
        </p:nvSpPr>
        <p:spPr bwMode="auto">
          <a:xfrm>
            <a:off x="304800" y="685800"/>
            <a:ext cx="8839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defRPr/>
            </a:pPr>
            <a:r>
              <a:rPr lang="en-US" sz="3400" dirty="0">
                <a:latin typeface="+mn-lt"/>
                <a:cs typeface="+mn-cs"/>
              </a:rPr>
              <a:t>Persian Period – 538-333 BC.</a:t>
            </a:r>
          </a:p>
          <a:p>
            <a:pPr marL="800100" lvl="1" indent="-342900">
              <a:spcBef>
                <a:spcPct val="20000"/>
              </a:spcBef>
              <a:buFontTx/>
              <a:buChar char="•"/>
              <a:defRPr/>
            </a:pPr>
            <a:r>
              <a:rPr lang="en-US" sz="3400" dirty="0">
                <a:latin typeface="+mn-lt"/>
                <a:cs typeface="+mn-cs"/>
              </a:rPr>
              <a:t>539 BC – Persia conquers Babylon</a:t>
            </a:r>
          </a:p>
          <a:p>
            <a:pPr marL="800100" lvl="1" indent="-342900">
              <a:spcBef>
                <a:spcPct val="20000"/>
              </a:spcBef>
              <a:buFontTx/>
              <a:buChar char="•"/>
              <a:defRPr/>
            </a:pPr>
            <a:r>
              <a:rPr lang="en-US" sz="3400" dirty="0">
                <a:latin typeface="+mn-lt"/>
                <a:cs typeface="+mn-cs"/>
              </a:rPr>
              <a:t>538 BC – King Cyrus allows 42,000 Jews to return under </a:t>
            </a:r>
            <a:r>
              <a:rPr lang="en-US" sz="3400" dirty="0" err="1">
                <a:latin typeface="+mn-lt"/>
                <a:cs typeface="+mn-cs"/>
              </a:rPr>
              <a:t>Zerubbabel</a:t>
            </a:r>
            <a:r>
              <a:rPr lang="en-US" sz="3400" dirty="0">
                <a:latin typeface="+mn-lt"/>
                <a:cs typeface="+mn-cs"/>
              </a:rPr>
              <a:t> and Joshua.</a:t>
            </a:r>
          </a:p>
          <a:p>
            <a:pPr marL="800100" lvl="1" indent="-342900">
              <a:spcBef>
                <a:spcPct val="20000"/>
              </a:spcBef>
              <a:buFontTx/>
              <a:buChar char="•"/>
              <a:defRPr/>
            </a:pPr>
            <a:r>
              <a:rPr lang="en-US" sz="3400" dirty="0">
                <a:latin typeface="+mn-lt"/>
                <a:cs typeface="+mn-cs"/>
              </a:rPr>
              <a:t>c. 450s BC – Ezra leads more returnees back, teaches &amp; encourages Torah focus</a:t>
            </a:r>
          </a:p>
          <a:p>
            <a:pPr marL="800100" lvl="1" indent="-342900">
              <a:spcBef>
                <a:spcPct val="20000"/>
              </a:spcBef>
              <a:buFontTx/>
              <a:buChar char="•"/>
              <a:defRPr/>
            </a:pPr>
            <a:r>
              <a:rPr lang="en-US" sz="3400" dirty="0">
                <a:latin typeface="+mn-lt"/>
                <a:cs typeface="+mn-cs"/>
              </a:rPr>
              <a:t>c. later 400s –Nehemiah returns and rebuilds Jerusalem’s walls.</a:t>
            </a:r>
          </a:p>
          <a:p>
            <a:pPr marL="800100" lvl="1" indent="-342900">
              <a:spcBef>
                <a:spcPct val="20000"/>
              </a:spcBef>
              <a:buFontTx/>
              <a:buChar char="•"/>
              <a:defRPr/>
            </a:pPr>
            <a:r>
              <a:rPr lang="en-US" sz="3400" dirty="0">
                <a:latin typeface="+mn-lt"/>
                <a:cs typeface="+mn-cs"/>
              </a:rPr>
              <a:t>430 BC – Malachi, the last OT prophet.</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685800"/>
          </a:xfrm>
        </p:spPr>
        <p:txBody>
          <a:bodyPr/>
          <a:lstStyle/>
          <a:p>
            <a:r>
              <a:rPr lang="en-US" sz="2800" b="1" smtClean="0"/>
              <a:t>Two Categories of Latter Prophets</a:t>
            </a:r>
          </a:p>
        </p:txBody>
      </p:sp>
      <p:sp>
        <p:nvSpPr>
          <p:cNvPr id="20483" name="Content Placeholder 2"/>
          <p:cNvSpPr>
            <a:spLocks noGrp="1"/>
          </p:cNvSpPr>
          <p:nvPr>
            <p:ph idx="1"/>
          </p:nvPr>
        </p:nvSpPr>
        <p:spPr>
          <a:xfrm>
            <a:off x="228600" y="457200"/>
            <a:ext cx="8915400" cy="6172200"/>
          </a:xfrm>
        </p:spPr>
        <p:txBody>
          <a:bodyPr/>
          <a:lstStyle/>
          <a:p>
            <a:pPr marL="0" indent="0">
              <a:buFontTx/>
              <a:buNone/>
              <a:defRPr/>
            </a:pPr>
            <a:r>
              <a:rPr lang="en-US" sz="2400" u="sng" dirty="0" smtClean="0">
                <a:solidFill>
                  <a:srgbClr val="FFFF00"/>
                </a:solidFill>
              </a:rPr>
              <a:t>Major Prophets</a:t>
            </a:r>
          </a:p>
          <a:p>
            <a:pPr marL="0" indent="0">
              <a:buFontTx/>
              <a:buNone/>
              <a:defRPr/>
            </a:pPr>
            <a:r>
              <a:rPr lang="en-US" sz="2400" dirty="0" smtClean="0"/>
              <a:t>     Isaiah </a:t>
            </a:r>
            <a:r>
              <a:rPr lang="en-US" sz="1800" dirty="0" smtClean="0"/>
              <a:t>(700s)</a:t>
            </a:r>
            <a:r>
              <a:rPr lang="en-US" sz="2400" dirty="0" smtClean="0"/>
              <a:t>: </a:t>
            </a:r>
            <a:r>
              <a:rPr lang="en-US" sz="2000" dirty="0" smtClean="0"/>
              <a:t>Judah, pre-Exile</a:t>
            </a:r>
            <a:r>
              <a:rPr lang="en-US" sz="2400" dirty="0" smtClean="0"/>
              <a:t> </a:t>
            </a:r>
            <a:r>
              <a:rPr lang="en-US" sz="1800" dirty="0" smtClean="0"/>
              <a:t>(chs.1-39); </a:t>
            </a:r>
            <a:r>
              <a:rPr lang="en-US" sz="2000" dirty="0" smtClean="0"/>
              <a:t>Exile </a:t>
            </a:r>
            <a:r>
              <a:rPr lang="en-US" sz="1800" dirty="0" smtClean="0"/>
              <a:t>(40-55); </a:t>
            </a:r>
            <a:r>
              <a:rPr lang="en-US" sz="2000" dirty="0" smtClean="0"/>
              <a:t>post-Exile </a:t>
            </a:r>
            <a:r>
              <a:rPr lang="en-US" sz="1800" dirty="0" smtClean="0"/>
              <a:t>(56-66). </a:t>
            </a:r>
          </a:p>
          <a:p>
            <a:pPr marL="0" indent="0">
              <a:buFontTx/>
              <a:buNone/>
              <a:defRPr/>
            </a:pPr>
            <a:r>
              <a:rPr lang="en-US" sz="2400" dirty="0" smtClean="0"/>
              <a:t>     Jeremiah </a:t>
            </a:r>
            <a:r>
              <a:rPr lang="en-US" sz="1800" dirty="0" smtClean="0"/>
              <a:t>(627-587)</a:t>
            </a:r>
            <a:r>
              <a:rPr lang="en-US" sz="2400" dirty="0" smtClean="0"/>
              <a:t>: </a:t>
            </a:r>
            <a:r>
              <a:rPr lang="en-US" sz="2000" dirty="0" smtClean="0"/>
              <a:t>Judah, pre-Exile.</a:t>
            </a:r>
          </a:p>
          <a:p>
            <a:pPr marL="0" indent="0">
              <a:buFontTx/>
              <a:buNone/>
              <a:defRPr/>
            </a:pPr>
            <a:r>
              <a:rPr lang="en-US" sz="2400" dirty="0" smtClean="0"/>
              <a:t>     Ezekiel </a:t>
            </a:r>
            <a:r>
              <a:rPr lang="en-US" sz="1800" dirty="0" smtClean="0"/>
              <a:t>(593-571): </a:t>
            </a:r>
            <a:r>
              <a:rPr lang="en-US" sz="2000" dirty="0" smtClean="0"/>
              <a:t>Judah, during Exile in Babylon.</a:t>
            </a:r>
            <a:endParaRPr lang="en-US" sz="2400" dirty="0" smtClean="0"/>
          </a:p>
          <a:p>
            <a:pPr marL="0" indent="0">
              <a:buFontTx/>
              <a:buNone/>
              <a:defRPr/>
            </a:pPr>
            <a:r>
              <a:rPr lang="en-US" sz="2400" u="sng" dirty="0" smtClean="0">
                <a:solidFill>
                  <a:srgbClr val="FFFF00"/>
                </a:solidFill>
              </a:rPr>
              <a:t>Minor Prophets </a:t>
            </a:r>
            <a:r>
              <a:rPr lang="en-US" sz="2400" dirty="0" smtClean="0">
                <a:solidFill>
                  <a:srgbClr val="FFFF00"/>
                </a:solidFill>
              </a:rPr>
              <a:t>(the Book of the Twelve)</a:t>
            </a:r>
          </a:p>
          <a:p>
            <a:pPr marL="288925" indent="0">
              <a:buFontTx/>
              <a:buNone/>
              <a:defRPr/>
            </a:pPr>
            <a:r>
              <a:rPr lang="en-US" sz="1800" b="1" dirty="0" smtClean="0"/>
              <a:t>Hosea </a:t>
            </a:r>
            <a:r>
              <a:rPr lang="en-US" sz="1800" dirty="0" smtClean="0"/>
              <a:t>(767-752): Israel, pre-Exile, regarding unfaithfulness of Israel to God.</a:t>
            </a:r>
          </a:p>
          <a:p>
            <a:pPr marL="288925" indent="0">
              <a:buFontTx/>
              <a:buNone/>
              <a:defRPr/>
            </a:pPr>
            <a:r>
              <a:rPr lang="en-US" sz="1800" b="1" dirty="0" smtClean="0"/>
              <a:t>Joel </a:t>
            </a:r>
            <a:r>
              <a:rPr lang="en-US" sz="1800" dirty="0" smtClean="0"/>
              <a:t>(500s): Judah,  post-Exile, judgment approaches, symbolized by locusts. </a:t>
            </a:r>
          </a:p>
          <a:p>
            <a:pPr marL="288925" indent="0">
              <a:buFontTx/>
              <a:buNone/>
              <a:defRPr/>
            </a:pPr>
            <a:r>
              <a:rPr lang="en-US" sz="1800" b="1" dirty="0" smtClean="0"/>
              <a:t>Amos</a:t>
            </a:r>
            <a:r>
              <a:rPr lang="en-US" sz="1800" dirty="0" smtClean="0"/>
              <a:t> (760s-750s): Israel, pre-Exile, against injustices in Northern Kingdom.</a:t>
            </a:r>
          </a:p>
          <a:p>
            <a:pPr marL="288925" indent="0">
              <a:buFontTx/>
              <a:buNone/>
              <a:defRPr/>
            </a:pPr>
            <a:r>
              <a:rPr lang="en-US" sz="1800" b="1" dirty="0" smtClean="0"/>
              <a:t>Obadiah</a:t>
            </a:r>
            <a:r>
              <a:rPr lang="en-US" sz="1800" dirty="0" smtClean="0"/>
              <a:t> (500s): (600s): Judah,  during Exile, oracle against Edom.</a:t>
            </a:r>
          </a:p>
          <a:p>
            <a:pPr marL="288925" indent="0">
              <a:buFontTx/>
              <a:buNone/>
              <a:defRPr/>
            </a:pPr>
            <a:r>
              <a:rPr lang="en-US" sz="1800" b="1" dirty="0" smtClean="0"/>
              <a:t>Jonah</a:t>
            </a:r>
            <a:r>
              <a:rPr lang="en-US" sz="1800" dirty="0" smtClean="0"/>
              <a:t> (c. 786-746): unique short-story narrative of witness to Nineveh.</a:t>
            </a:r>
          </a:p>
          <a:p>
            <a:pPr marL="288925" indent="0">
              <a:buFontTx/>
              <a:buNone/>
              <a:defRPr/>
            </a:pPr>
            <a:r>
              <a:rPr lang="en-US" sz="1800" b="1" dirty="0" smtClean="0"/>
              <a:t>Micah</a:t>
            </a:r>
            <a:r>
              <a:rPr lang="en-US" sz="1800" dirty="0" smtClean="0"/>
              <a:t> (750-732):  Judah, pre-Exile, both doom and hope for Judah.</a:t>
            </a:r>
          </a:p>
          <a:p>
            <a:pPr marL="288925" indent="0">
              <a:buFontTx/>
              <a:buNone/>
              <a:defRPr/>
            </a:pPr>
            <a:r>
              <a:rPr lang="en-US" sz="1800" b="1" dirty="0" smtClean="0"/>
              <a:t>Nahum</a:t>
            </a:r>
            <a:r>
              <a:rPr lang="en-US" sz="1800" dirty="0" smtClean="0"/>
              <a:t> (663-612): Judah, pre-Exile, rejoicing at the fall of Nineveh (Assyria).</a:t>
            </a:r>
          </a:p>
          <a:p>
            <a:pPr marL="288925" indent="0">
              <a:buFontTx/>
              <a:buNone/>
              <a:defRPr/>
            </a:pPr>
            <a:r>
              <a:rPr lang="en-US" sz="1800" b="1" dirty="0" smtClean="0"/>
              <a:t>Habakkuk</a:t>
            </a:r>
            <a:r>
              <a:rPr lang="en-US" sz="1800" dirty="0" smtClean="0"/>
              <a:t> (c. 606): Judah, pre-Exile, lament against Babylonian victories.</a:t>
            </a:r>
          </a:p>
          <a:p>
            <a:pPr marL="288925" indent="0">
              <a:buFontTx/>
              <a:buNone/>
              <a:defRPr/>
            </a:pPr>
            <a:r>
              <a:rPr lang="en-US" sz="1800" b="1" dirty="0" smtClean="0"/>
              <a:t>Zephaniah</a:t>
            </a:r>
            <a:r>
              <a:rPr lang="en-US" sz="1800" dirty="0" smtClean="0"/>
              <a:t> (630-625): Judah, pre-Exile, coming annihilation as judgment.</a:t>
            </a:r>
          </a:p>
          <a:p>
            <a:pPr marL="288925" indent="0">
              <a:buFontTx/>
              <a:buNone/>
              <a:defRPr/>
            </a:pPr>
            <a:r>
              <a:rPr lang="en-US" sz="1800" b="1" dirty="0" smtClean="0"/>
              <a:t>Haggai</a:t>
            </a:r>
            <a:r>
              <a:rPr lang="en-US" sz="1800" dirty="0" smtClean="0"/>
              <a:t> (520): Judah,  post-Exile, regarding rebuilding the Temple.</a:t>
            </a:r>
          </a:p>
          <a:p>
            <a:pPr marL="288925" indent="0">
              <a:buFontTx/>
              <a:buNone/>
              <a:defRPr/>
            </a:pPr>
            <a:r>
              <a:rPr lang="en-US" sz="1800" b="1" dirty="0" smtClean="0"/>
              <a:t>Zechariah</a:t>
            </a:r>
            <a:r>
              <a:rPr lang="en-US" sz="1800" dirty="0" smtClean="0"/>
              <a:t> (520-518): Judah,  post-Exile, regarding rebuilding the Temple.</a:t>
            </a:r>
          </a:p>
          <a:p>
            <a:pPr marL="288925" indent="0">
              <a:buFontTx/>
              <a:buNone/>
              <a:defRPr/>
            </a:pPr>
            <a:r>
              <a:rPr lang="en-US" sz="1800" b="1" dirty="0" smtClean="0"/>
              <a:t>Malachi</a:t>
            </a:r>
            <a:r>
              <a:rPr lang="en-US" sz="1800" dirty="0" smtClean="0"/>
              <a:t> (450-400): Judah,  post-Exile, call to obedience and future purification. </a:t>
            </a:r>
          </a:p>
          <a:p>
            <a:pPr marL="0" indent="0">
              <a:buFontTx/>
              <a:buNone/>
              <a:defRPr/>
            </a:pPr>
            <a:endParaRPr lang="en-US" sz="1800" dirty="0" smtClean="0"/>
          </a:p>
          <a:p>
            <a:pPr marL="0" indent="0">
              <a:buFontTx/>
              <a:buNone/>
              <a:defRPr/>
            </a:pPr>
            <a:endParaRPr lang="en-US" sz="2400" dirty="0" smtClean="0"/>
          </a:p>
          <a:p>
            <a:pPr marL="0" indent="0">
              <a:buFontTx/>
              <a:buNone/>
              <a:defRPr/>
            </a:pPr>
            <a:r>
              <a:rPr lang="en-US" sz="2400" dirty="0" smtClean="0"/>
              <a:t>	</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Ross Arnold\Documents\Scanned Documents\Prophets 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457200"/>
            <a:ext cx="83804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Ross Arnold\Documents\Scanned Documents\OT Prophets Timelin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228600"/>
            <a:ext cx="916622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629X_PDF&amp;JPG_CDROM\jpegs\629X_Page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0988"/>
            <a:ext cx="5751513" cy="74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ontent Placeholder 2"/>
          <p:cNvSpPr>
            <a:spLocks noGrp="1"/>
          </p:cNvSpPr>
          <p:nvPr>
            <p:ph idx="1"/>
          </p:nvPr>
        </p:nvSpPr>
        <p:spPr>
          <a:xfrm>
            <a:off x="76200" y="457200"/>
            <a:ext cx="8610600" cy="6172200"/>
          </a:xfrm>
        </p:spPr>
        <p:txBody>
          <a:bodyPr/>
          <a:lstStyle/>
          <a:p>
            <a:pPr marL="0" indent="0">
              <a:buFontTx/>
              <a:buNone/>
            </a:pPr>
            <a:endParaRPr lang="en-US" sz="500" b="1" smtClean="0"/>
          </a:p>
          <a:p>
            <a:pPr marL="0" indent="0">
              <a:buFontTx/>
              <a:buNone/>
            </a:pPr>
            <a:r>
              <a:rPr lang="en-US" sz="1800" b="1" smtClean="0"/>
              <a:t>     Major Oral Prophets</a:t>
            </a:r>
          </a:p>
          <a:p>
            <a:pPr marL="0" indent="0">
              <a:buFontTx/>
              <a:buNone/>
            </a:pPr>
            <a:endParaRPr lang="en-US" sz="2800" b="1" smtClean="0"/>
          </a:p>
          <a:p>
            <a:pPr marL="0" indent="0">
              <a:buFontTx/>
              <a:buNone/>
            </a:pPr>
            <a:r>
              <a:rPr lang="en-US" sz="1800" b="1" smtClean="0"/>
              <a:t>Major Literary Prophets</a:t>
            </a:r>
          </a:p>
          <a:p>
            <a:pPr marL="0" indent="0">
              <a:buFontTx/>
              <a:buNone/>
            </a:pPr>
            <a:endParaRPr lang="en-US" sz="1800" b="1" smtClean="0"/>
          </a:p>
          <a:p>
            <a:pPr marL="0" indent="0">
              <a:buFontTx/>
              <a:buNone/>
            </a:pPr>
            <a:endParaRPr lang="en-US" sz="1800" b="1" smtClean="0"/>
          </a:p>
          <a:p>
            <a:pPr marL="0" indent="0">
              <a:buFontTx/>
              <a:buNone/>
            </a:pPr>
            <a:endParaRPr lang="en-US" sz="1800" b="1" smtClean="0"/>
          </a:p>
          <a:p>
            <a:pPr marL="0" indent="0">
              <a:buFontTx/>
              <a:buNone/>
            </a:pPr>
            <a:endParaRPr lang="en-US" sz="1800" b="1" smtClean="0"/>
          </a:p>
          <a:p>
            <a:pPr marL="0" indent="0">
              <a:buFontTx/>
              <a:buNone/>
            </a:pPr>
            <a:endParaRPr lang="en-US" sz="1800" b="1" smtClean="0"/>
          </a:p>
          <a:p>
            <a:pPr marL="0" indent="0">
              <a:buFontTx/>
              <a:buNone/>
            </a:pPr>
            <a:endParaRPr lang="en-US" sz="1800" b="1" smtClean="0"/>
          </a:p>
          <a:p>
            <a:pPr marL="0" indent="0">
              <a:buFontTx/>
              <a:buNone/>
            </a:pPr>
            <a:endParaRPr lang="en-US" sz="1800" b="1" smtClean="0"/>
          </a:p>
          <a:p>
            <a:pPr marL="0" indent="0">
              <a:buFontTx/>
              <a:buNone/>
            </a:pPr>
            <a:endParaRPr lang="en-US" sz="2000" b="1" smtClean="0"/>
          </a:p>
          <a:p>
            <a:pPr marL="0" indent="0">
              <a:buFontTx/>
              <a:buNone/>
            </a:pPr>
            <a:r>
              <a:rPr lang="en-US" sz="1800" b="1" smtClean="0"/>
              <a:t>Minor Literary Prophets</a:t>
            </a:r>
          </a:p>
          <a:p>
            <a:pPr marL="0" indent="0">
              <a:buFontTx/>
              <a:buNone/>
            </a:pPr>
            <a:endParaRPr lang="en-US" sz="1800" b="1" smtClean="0"/>
          </a:p>
        </p:txBody>
      </p:sp>
      <p:cxnSp>
        <p:nvCxnSpPr>
          <p:cNvPr id="20484" name="Elbow Connector 6"/>
          <p:cNvCxnSpPr>
            <a:cxnSpLocks noChangeShapeType="1"/>
          </p:cNvCxnSpPr>
          <p:nvPr/>
        </p:nvCxnSpPr>
        <p:spPr bwMode="auto">
          <a:xfrm>
            <a:off x="1600200" y="3200400"/>
            <a:ext cx="914400" cy="9144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Left Brace 10"/>
          <p:cNvSpPr/>
          <p:nvPr/>
        </p:nvSpPr>
        <p:spPr bwMode="auto">
          <a:xfrm>
            <a:off x="2709863" y="996950"/>
            <a:ext cx="514350" cy="1365250"/>
          </a:xfrm>
          <a:prstGeom prst="leftBrace">
            <a:avLst/>
          </a:prstGeom>
          <a:ln/>
          <a:ex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chemeClr val="tx2"/>
              </a:solidFill>
            </a:endParaRPr>
          </a:p>
        </p:txBody>
      </p:sp>
      <p:sp>
        <p:nvSpPr>
          <p:cNvPr id="20486" name="Left Brace 11"/>
          <p:cNvSpPr>
            <a:spLocks/>
          </p:cNvSpPr>
          <p:nvPr/>
        </p:nvSpPr>
        <p:spPr bwMode="auto">
          <a:xfrm>
            <a:off x="2946400" y="533400"/>
            <a:ext cx="46038" cy="463550"/>
          </a:xfrm>
          <a:prstGeom prst="leftBrace">
            <a:avLst>
              <a:gd name="adj1" fmla="val 8251"/>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p>
        </p:txBody>
      </p:sp>
      <p:sp>
        <p:nvSpPr>
          <p:cNvPr id="16" name="Left Brace 15"/>
          <p:cNvSpPr/>
          <p:nvPr/>
        </p:nvSpPr>
        <p:spPr bwMode="auto">
          <a:xfrm>
            <a:off x="2709863" y="2819400"/>
            <a:ext cx="514350" cy="3657600"/>
          </a:xfrm>
          <a:prstGeom prst="leftBrace">
            <a:avLst>
              <a:gd name="adj1" fmla="val 8333"/>
              <a:gd name="adj2" fmla="val 50000"/>
            </a:avLst>
          </a:prstGeom>
          <a:ln/>
          <a:ex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chemeClr val="tx2"/>
              </a:solidFill>
            </a:endParaRPr>
          </a:p>
        </p:txBody>
      </p:sp>
      <p:sp>
        <p:nvSpPr>
          <p:cNvPr id="17" name="Left Brace 16"/>
          <p:cNvSpPr/>
          <p:nvPr/>
        </p:nvSpPr>
        <p:spPr bwMode="auto">
          <a:xfrm>
            <a:off x="2709863" y="609600"/>
            <a:ext cx="514350" cy="387350"/>
          </a:xfrm>
          <a:prstGeom prst="leftBrace">
            <a:avLst/>
          </a:prstGeom>
          <a:ln/>
          <a:ex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chemeClr val="tx2"/>
              </a:solidFill>
            </a:endParaRPr>
          </a:p>
        </p:txBody>
      </p:sp>
      <p:sp>
        <p:nvSpPr>
          <p:cNvPr id="20489" name="Rectangle 12"/>
          <p:cNvSpPr>
            <a:spLocks noChangeArrowheads="1"/>
          </p:cNvSpPr>
          <p:nvPr/>
        </p:nvSpPr>
        <p:spPr bwMode="auto">
          <a:xfrm>
            <a:off x="3224213" y="2362200"/>
            <a:ext cx="5157787"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69863" y="228600"/>
            <a:ext cx="8686800" cy="6370638"/>
          </a:xfrm>
          <a:prstGeom prst="rect">
            <a:avLst/>
          </a:prstGeom>
        </p:spPr>
        <p:txBody>
          <a:bodyPr>
            <a:spAutoFit/>
          </a:bodyPr>
          <a:lstStyle/>
          <a:p>
            <a:pPr>
              <a:defRPr/>
            </a:pPr>
            <a:r>
              <a:rPr lang="en-US" sz="2800" b="1" dirty="0">
                <a:solidFill>
                  <a:srgbClr val="FFFFFF"/>
                </a:solidFill>
                <a:latin typeface="Arial" pitchFamily="34" charset="0"/>
                <a:cs typeface="Arial" pitchFamily="34" charset="0"/>
              </a:rPr>
              <a:t>Policies and Requirements</a:t>
            </a:r>
          </a:p>
          <a:p>
            <a:pPr marL="457200" indent="-457200">
              <a:buFont typeface="+mj-lt"/>
              <a:buAutoNum type="arabicPeriod"/>
              <a:defRPr/>
            </a:pPr>
            <a:r>
              <a:rPr lang="en-US" sz="2400" dirty="0">
                <a:solidFill>
                  <a:srgbClr val="FFFFFF"/>
                </a:solidFill>
                <a:latin typeface="Arial" pitchFamily="34" charset="0"/>
                <a:cs typeface="Arial" pitchFamily="34" charset="0"/>
              </a:rPr>
              <a:t>Classes are free, but all students seeking a certificate or degree must purchase books (paper, not electronic), which will be made available by the Institute.</a:t>
            </a:r>
          </a:p>
          <a:p>
            <a:pPr marL="457200" indent="-457200">
              <a:buFont typeface="+mj-lt"/>
              <a:buAutoNum type="arabicPeriod"/>
              <a:defRPr/>
            </a:pPr>
            <a:r>
              <a:rPr lang="en-US" sz="2400" dirty="0">
                <a:solidFill>
                  <a:srgbClr val="FFFFFF"/>
                </a:solidFill>
                <a:latin typeface="Arial" pitchFamily="34" charset="0"/>
                <a:cs typeface="Arial" pitchFamily="34" charset="0"/>
              </a:rPr>
              <a:t>Students in certificate or degree tracks may miss no more than one class per course, without arrangements made in advance with the teacher to make up missed work (at the discretion of the teacher).</a:t>
            </a:r>
          </a:p>
          <a:p>
            <a:pPr marL="457200" indent="-457200">
              <a:buFont typeface="+mj-lt"/>
              <a:buAutoNum type="arabicPeriod"/>
              <a:defRPr/>
            </a:pPr>
            <a:r>
              <a:rPr lang="en-US" sz="2400" dirty="0">
                <a:solidFill>
                  <a:srgbClr val="FFFFFF"/>
                </a:solidFill>
                <a:latin typeface="Arial" pitchFamily="34" charset="0"/>
                <a:cs typeface="Arial" pitchFamily="34" charset="0"/>
              </a:rPr>
              <a:t>Students in certificate or degree tracks will be required to take a pass/fail final exam in each course, based on study guidelines provided by the teacher.</a:t>
            </a:r>
          </a:p>
          <a:p>
            <a:pPr marL="457200" indent="-457200">
              <a:buFont typeface="+mj-lt"/>
              <a:buAutoNum type="arabicPeriod"/>
              <a:defRPr/>
            </a:pPr>
            <a:r>
              <a:rPr lang="en-US" sz="2400" dirty="0">
                <a:solidFill>
                  <a:srgbClr val="FFFFFF"/>
                </a:solidFill>
                <a:latin typeface="Arial" pitchFamily="34" charset="0"/>
                <a:cs typeface="Arial" pitchFamily="34" charset="0"/>
              </a:rPr>
              <a:t>Students in certificate or degree tracks must make a passing grade (based on "pass/fail") in each course in order to receive credit towards a certificate or degree.</a:t>
            </a:r>
          </a:p>
          <a:p>
            <a:pPr marL="457200" indent="-457200">
              <a:buFont typeface="+mj-lt"/>
              <a:buAutoNum type="arabicPeriod"/>
              <a:defRPr/>
            </a:pPr>
            <a:r>
              <a:rPr lang="en-US" sz="2400" dirty="0">
                <a:solidFill>
                  <a:srgbClr val="FFFFFF"/>
                </a:solidFill>
                <a:latin typeface="Arial" pitchFamily="34" charset="0"/>
                <a:cs typeface="Arial" pitchFamily="34" charset="0"/>
              </a:rPr>
              <a:t>Candidates for degrees (Master of Theology and Master of Theology &amp; Ministry) must be approved by the Institute Director before final admission into a degree program.</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533400"/>
          </a:xfrm>
        </p:spPr>
        <p:txBody>
          <a:bodyPr/>
          <a:lstStyle/>
          <a:p>
            <a:r>
              <a:rPr lang="en-US" sz="2800" b="1" smtClean="0"/>
              <a:t>The Message of the Prophets</a:t>
            </a:r>
          </a:p>
        </p:txBody>
      </p:sp>
      <p:sp>
        <p:nvSpPr>
          <p:cNvPr id="20483" name="Content Placeholder 2"/>
          <p:cNvSpPr>
            <a:spLocks noGrp="1"/>
          </p:cNvSpPr>
          <p:nvPr>
            <p:ph idx="1"/>
          </p:nvPr>
        </p:nvSpPr>
        <p:spPr>
          <a:xfrm>
            <a:off x="228600" y="457200"/>
            <a:ext cx="8915400" cy="6172200"/>
          </a:xfrm>
        </p:spPr>
        <p:txBody>
          <a:bodyPr/>
          <a:lstStyle/>
          <a:p>
            <a:pPr marL="0" indent="0">
              <a:buFontTx/>
              <a:buNone/>
              <a:defRPr/>
            </a:pPr>
            <a:r>
              <a:rPr lang="en-US" sz="2400" dirty="0" smtClean="0"/>
              <a:t>	The Old Testament prophetic books provide a crucial bridge for continuity between God’s message in the Old Testament and God’s message in the New Testament.</a:t>
            </a:r>
            <a:endParaRPr lang="en-US" sz="1800" dirty="0" smtClean="0"/>
          </a:p>
          <a:p>
            <a:pPr marL="0" indent="0">
              <a:buFontTx/>
              <a:buNone/>
              <a:defRPr/>
            </a:pPr>
            <a:endParaRPr lang="en-US" sz="1800" dirty="0" smtClean="0"/>
          </a:p>
          <a:p>
            <a:pPr marL="0" indent="0">
              <a:buFontTx/>
              <a:buNone/>
              <a:defRPr/>
            </a:pPr>
            <a:r>
              <a:rPr lang="en-US" sz="2400" dirty="0" smtClean="0"/>
              <a:t>	The Old Testament introduces TWO major story cycles, both of which are addressed in the prophetic books:</a:t>
            </a:r>
          </a:p>
          <a:p>
            <a:pPr marL="1371600" indent="-457200">
              <a:buFontTx/>
              <a:buAutoNum type="arabicPeriod"/>
              <a:defRPr/>
            </a:pPr>
            <a:r>
              <a:rPr lang="en-US" sz="2400" dirty="0" smtClean="0"/>
              <a:t>Genesis 3-11 presents the cosmic, worldwide story of sin and separation.</a:t>
            </a:r>
          </a:p>
          <a:p>
            <a:pPr marL="1371600" indent="-457200">
              <a:buFontTx/>
              <a:buAutoNum type="arabicPeriod"/>
              <a:defRPr/>
            </a:pPr>
            <a:r>
              <a:rPr lang="en-US" sz="2400" dirty="0" smtClean="0"/>
              <a:t>Genesis 12 to 2 Kings 25 is about God’s call and plan for Israel.</a:t>
            </a:r>
          </a:p>
          <a:p>
            <a:pPr marL="0" indent="0">
              <a:buFontTx/>
              <a:buNone/>
              <a:defRPr/>
            </a:pPr>
            <a:r>
              <a:rPr lang="en-US" sz="2400" dirty="0" smtClean="0"/>
              <a:t>	The Prophets declare that the specific theological story of Israel will merge with the cosmic universal theological story of Genesis 3-11 into one spectacular restoration that will bring Israel and the nations together under a glorious and righteous Davidic Messiah. </a:t>
            </a:r>
            <a:endParaRPr lang="en-US" sz="2400" dirty="0"/>
          </a:p>
          <a:p>
            <a:pPr marL="914400" indent="0">
              <a:buFontTx/>
              <a:buNone/>
              <a:defRPr/>
            </a:pPr>
            <a:r>
              <a:rPr lang="en-US" sz="2400" dirty="0" smtClean="0"/>
              <a:t> </a:t>
            </a:r>
          </a:p>
          <a:p>
            <a:pPr marL="0" indent="0">
              <a:buFontTx/>
              <a:buNone/>
              <a:defRPr/>
            </a:pPr>
            <a:endParaRPr lang="en-US" sz="2400" dirty="0" smtClean="0"/>
          </a:p>
          <a:p>
            <a:pPr marL="0" indent="0">
              <a:buFontTx/>
              <a:buNone/>
              <a:defRPr/>
            </a:pPr>
            <a:r>
              <a:rPr lang="en-US" sz="2400" dirty="0" smtClean="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 calcmode="lin" valueType="num">
                                      <p:cBhvr additive="base">
                                        <p:cTn id="31"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533400"/>
          </a:xfrm>
        </p:spPr>
        <p:txBody>
          <a:bodyPr/>
          <a:lstStyle/>
          <a:p>
            <a:r>
              <a:rPr lang="en-US" sz="2800" b="1" smtClean="0"/>
              <a:t>The Message of the Prophets</a:t>
            </a:r>
          </a:p>
        </p:txBody>
      </p:sp>
      <p:sp>
        <p:nvSpPr>
          <p:cNvPr id="20483" name="Content Placeholder 2"/>
          <p:cNvSpPr>
            <a:spLocks noGrp="1"/>
          </p:cNvSpPr>
          <p:nvPr>
            <p:ph idx="1"/>
          </p:nvPr>
        </p:nvSpPr>
        <p:spPr>
          <a:xfrm>
            <a:off x="228600" y="609600"/>
            <a:ext cx="8915400" cy="6172200"/>
          </a:xfrm>
        </p:spPr>
        <p:txBody>
          <a:bodyPr/>
          <a:lstStyle/>
          <a:p>
            <a:pPr marL="0" indent="0">
              <a:buFontTx/>
              <a:buNone/>
            </a:pPr>
            <a:r>
              <a:rPr lang="en-US" sz="2400" smtClean="0"/>
              <a:t>	The message of the Old Testament prophets can be summarized in three basic points:  </a:t>
            </a:r>
          </a:p>
          <a:p>
            <a:pPr marL="0" indent="0">
              <a:buFontTx/>
              <a:buNone/>
            </a:pPr>
            <a:endParaRPr lang="en-US" sz="2400" smtClean="0"/>
          </a:p>
          <a:p>
            <a:pPr marL="0" indent="0">
              <a:buFontTx/>
              <a:buAutoNum type="arabicPeriod"/>
            </a:pPr>
            <a:r>
              <a:rPr lang="en-US" sz="2400" b="1" i="1" smtClean="0"/>
              <a:t>You (Israel/Judah) have broken the covenant; you had better repent! </a:t>
            </a:r>
          </a:p>
          <a:p>
            <a:pPr marL="0" indent="0">
              <a:buFontTx/>
              <a:buAutoNum type="arabicPeriod"/>
            </a:pPr>
            <a:r>
              <a:rPr lang="en-US" sz="2400" b="1" i="1" smtClean="0"/>
              <a:t>No repentance?  Then judgment!  Judgment will also come on all nations.</a:t>
            </a:r>
          </a:p>
          <a:p>
            <a:pPr marL="0" indent="0">
              <a:buFontTx/>
              <a:buAutoNum type="arabicPeriod"/>
            </a:pPr>
            <a:r>
              <a:rPr lang="en-US" sz="2400" b="1" i="1" smtClean="0"/>
              <a:t>Yet there is hope beyond the judgment, of a glorious future restoration for both Israel/Judah and for the nations.</a:t>
            </a:r>
          </a:p>
          <a:p>
            <a:pPr marL="0" indent="0">
              <a:buFontTx/>
              <a:buAutoNum type="arabicPeriod"/>
            </a:pPr>
            <a:endParaRPr lang="en-US" sz="2400" smtClean="0"/>
          </a:p>
          <a:p>
            <a:pPr marL="0" indent="0">
              <a:buFontTx/>
              <a:buNone/>
            </a:pPr>
            <a:r>
              <a:rPr lang="en-US" sz="2400" smtClean="0"/>
              <a:t>The specific failings of the Hebrew people were especially </a:t>
            </a:r>
            <a:r>
              <a:rPr lang="en-US" sz="2400" b="1" smtClean="0">
                <a:solidFill>
                  <a:srgbClr val="FFFF00"/>
                </a:solidFill>
              </a:rPr>
              <a:t>idolatry</a:t>
            </a:r>
            <a:r>
              <a:rPr lang="en-US" sz="2400" smtClean="0"/>
              <a:t>, </a:t>
            </a:r>
            <a:r>
              <a:rPr lang="en-US" sz="2400" b="1" smtClean="0">
                <a:solidFill>
                  <a:srgbClr val="FFFF00"/>
                </a:solidFill>
              </a:rPr>
              <a:t>social injustice</a:t>
            </a:r>
            <a:r>
              <a:rPr lang="en-US" sz="2400" smtClean="0"/>
              <a:t>, and </a:t>
            </a:r>
            <a:r>
              <a:rPr lang="en-US" sz="2400" b="1" smtClean="0">
                <a:solidFill>
                  <a:srgbClr val="FFFF00"/>
                </a:solidFill>
              </a:rPr>
              <a:t>reliance on religious ritualism </a:t>
            </a:r>
            <a:r>
              <a:rPr lang="en-US" sz="2400" smtClean="0"/>
              <a:t>instead of true worship.</a:t>
            </a:r>
          </a:p>
          <a:p>
            <a:pPr marL="0" indent="0">
              <a:buFontTx/>
              <a:buNone/>
            </a:pPr>
            <a:endParaRPr lang="en-US" sz="2400" smtClean="0"/>
          </a:p>
          <a:p>
            <a:pPr marL="0" indent="0">
              <a:buFontTx/>
              <a:buNone/>
            </a:pPr>
            <a:r>
              <a:rPr lang="en-US" sz="2400" smtClean="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anim calcmode="lin" valueType="num">
                                      <p:cBhvr additive="base">
                                        <p:cTn id="31"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
            <a:ext cx="8750300" cy="6724650"/>
          </a:xfrm>
          <a:prstGeom prst="rect">
            <a:avLst/>
          </a:prstGeom>
        </p:spPr>
        <p:txBody>
          <a:bodyPr>
            <a:spAutoFit/>
          </a:bodyPr>
          <a:lstStyle/>
          <a:p>
            <a:pPr>
              <a:defRPr/>
            </a:pPr>
            <a:r>
              <a:rPr lang="en-US" b="1" u="sng" dirty="0">
                <a:solidFill>
                  <a:schemeClr val="tx1"/>
                </a:solidFill>
                <a:latin typeface="+mn-lt"/>
              </a:rPr>
              <a:t>Prophets</a:t>
            </a:r>
            <a:r>
              <a:rPr lang="en-US" b="1" dirty="0">
                <a:solidFill>
                  <a:schemeClr val="tx1"/>
                </a:solidFill>
                <a:latin typeface="+mn-lt"/>
              </a:rPr>
              <a:t> </a:t>
            </a:r>
            <a:r>
              <a:rPr lang="en-US" sz="2800" b="1" dirty="0">
                <a:solidFill>
                  <a:schemeClr val="tx1"/>
                </a:solidFill>
                <a:latin typeface="+mn-lt"/>
              </a:rPr>
              <a:t>(OT4) </a:t>
            </a:r>
          </a:p>
          <a:p>
            <a:pPr>
              <a:defRPr/>
            </a:pPr>
            <a:endParaRPr lang="en-US" sz="800" b="1" dirty="0">
              <a:solidFill>
                <a:schemeClr val="tx1"/>
              </a:solidFill>
              <a:latin typeface="+mn-lt"/>
            </a:endParaRPr>
          </a:p>
          <a:p>
            <a:pPr marL="514350" indent="-514350">
              <a:spcAft>
                <a:spcPts val="600"/>
              </a:spcAft>
              <a:buFont typeface="+mj-lt"/>
              <a:buAutoNum type="arabicPeriod"/>
              <a:defRPr/>
            </a:pPr>
            <a:r>
              <a:rPr lang="en-US" sz="3200" dirty="0">
                <a:solidFill>
                  <a:schemeClr val="tx1"/>
                </a:solidFill>
                <a:latin typeface="+mn-lt"/>
              </a:rPr>
              <a:t>Introduction – the Place of the Prophets</a:t>
            </a:r>
          </a:p>
          <a:p>
            <a:pPr marL="514350" indent="-514350">
              <a:spcAft>
                <a:spcPts val="600"/>
              </a:spcAft>
              <a:buFont typeface="+mj-lt"/>
              <a:buAutoNum type="arabicPeriod"/>
              <a:defRPr/>
            </a:pPr>
            <a:r>
              <a:rPr lang="en-US" sz="3200" dirty="0">
                <a:solidFill>
                  <a:schemeClr val="tx1"/>
                </a:solidFill>
                <a:latin typeface="+mn-lt"/>
              </a:rPr>
              <a:t>Major Prophets and Isaiah</a:t>
            </a:r>
          </a:p>
          <a:p>
            <a:pPr marL="514350" indent="-514350">
              <a:spcAft>
                <a:spcPts val="600"/>
              </a:spcAft>
              <a:buFont typeface="+mj-lt"/>
              <a:buAutoNum type="arabicPeriod"/>
              <a:defRPr/>
            </a:pPr>
            <a:r>
              <a:rPr lang="en-US" sz="3200" dirty="0">
                <a:solidFill>
                  <a:schemeClr val="tx1"/>
                </a:solidFill>
                <a:latin typeface="+mn-lt"/>
              </a:rPr>
              <a:t>Jeremiah and Lamentations</a:t>
            </a:r>
          </a:p>
          <a:p>
            <a:pPr marL="514350" indent="-514350">
              <a:spcAft>
                <a:spcPts val="600"/>
              </a:spcAft>
              <a:buFont typeface="+mj-lt"/>
              <a:buAutoNum type="arabicPeriod"/>
              <a:defRPr/>
            </a:pPr>
            <a:r>
              <a:rPr lang="en-US" sz="3200" dirty="0">
                <a:solidFill>
                  <a:schemeClr val="tx1"/>
                </a:solidFill>
                <a:latin typeface="+mn-lt"/>
              </a:rPr>
              <a:t>Ezekiel and Daniel</a:t>
            </a:r>
          </a:p>
          <a:p>
            <a:pPr marL="514350" indent="-514350">
              <a:spcAft>
                <a:spcPts val="600"/>
              </a:spcAft>
              <a:buFont typeface="+mj-lt"/>
              <a:buAutoNum type="arabicPeriod"/>
              <a:defRPr/>
            </a:pPr>
            <a:r>
              <a:rPr lang="en-US" sz="3200" dirty="0">
                <a:solidFill>
                  <a:schemeClr val="tx1"/>
                </a:solidFill>
                <a:latin typeface="+mn-lt"/>
              </a:rPr>
              <a:t>Book of the Twelve (Minor Prophets) – 	Hosea, Joel and Amos</a:t>
            </a:r>
          </a:p>
          <a:p>
            <a:pPr marL="514350" indent="-514350">
              <a:spcAft>
                <a:spcPts val="600"/>
              </a:spcAft>
              <a:buFont typeface="+mj-lt"/>
              <a:buAutoNum type="arabicPeriod"/>
              <a:defRPr/>
            </a:pPr>
            <a:r>
              <a:rPr lang="en-US" sz="3200" dirty="0">
                <a:solidFill>
                  <a:schemeClr val="tx1"/>
                </a:solidFill>
                <a:latin typeface="+mn-lt"/>
              </a:rPr>
              <a:t>Obadiah, Jonah, Micah, Nahum, Habakkuk 	and Zephaniah</a:t>
            </a:r>
          </a:p>
          <a:p>
            <a:pPr marL="514350" indent="-514350">
              <a:spcAft>
                <a:spcPts val="600"/>
              </a:spcAft>
              <a:buFont typeface="+mj-lt"/>
              <a:buAutoNum type="arabicPeriod"/>
              <a:defRPr/>
            </a:pPr>
            <a:r>
              <a:rPr lang="en-US" sz="3200" dirty="0">
                <a:solidFill>
                  <a:schemeClr val="tx1"/>
                </a:solidFill>
                <a:latin typeface="+mn-lt"/>
              </a:rPr>
              <a:t>Post-Exilic Prophets – Haggai, Zechariah 	and Malachi </a:t>
            </a:r>
          </a:p>
          <a:p>
            <a:pPr marL="514350" indent="-514350">
              <a:spcAft>
                <a:spcPts val="600"/>
              </a:spcAft>
              <a:buFont typeface="+mj-lt"/>
              <a:buAutoNum type="arabicPeriod"/>
              <a:defRPr/>
            </a:pPr>
            <a:r>
              <a:rPr lang="en-US" sz="3200" dirty="0">
                <a:solidFill>
                  <a:schemeClr val="tx1"/>
                </a:solidFill>
                <a:latin typeface="+mn-lt"/>
              </a:rPr>
              <a:t>The Message of the Prophets; Final Exam</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914400"/>
          </a:xfrm>
        </p:spPr>
        <p:txBody>
          <a:bodyPr/>
          <a:lstStyle/>
          <a:p>
            <a:r>
              <a:rPr lang="en-US" smtClean="0"/>
              <a:t>Why Study the Old Testament?</a:t>
            </a:r>
          </a:p>
        </p:txBody>
      </p:sp>
      <p:sp>
        <p:nvSpPr>
          <p:cNvPr id="3" name="Content Placeholder 2"/>
          <p:cNvSpPr>
            <a:spLocks noGrp="1"/>
          </p:cNvSpPr>
          <p:nvPr>
            <p:ph idx="1"/>
          </p:nvPr>
        </p:nvSpPr>
        <p:spPr>
          <a:xfrm>
            <a:off x="228600" y="990600"/>
            <a:ext cx="8686800" cy="5638800"/>
          </a:xfrm>
        </p:spPr>
        <p:txBody>
          <a:bodyPr/>
          <a:lstStyle/>
          <a:p>
            <a:pPr marL="1200150" lvl="1" indent="-742950" eaLnBrk="1" hangingPunct="1">
              <a:lnSpc>
                <a:spcPct val="90000"/>
              </a:lnSpc>
              <a:buFont typeface="Wingdings" pitchFamily="2" charset="2"/>
              <a:buAutoNum type="arabicPeriod"/>
            </a:pPr>
            <a:r>
              <a:rPr lang="en-US" sz="3600" smtClean="0"/>
              <a:t>It is the “Scriptures” referred to by Jesus and the Apostles.</a:t>
            </a:r>
          </a:p>
          <a:p>
            <a:pPr marL="1200150" lvl="1" indent="-742950" eaLnBrk="1" hangingPunct="1">
              <a:lnSpc>
                <a:spcPct val="90000"/>
              </a:lnSpc>
              <a:buFont typeface="Wingdings" pitchFamily="2" charset="2"/>
              <a:buAutoNum type="arabicPeriod"/>
            </a:pPr>
            <a:endParaRPr lang="en-US" sz="800" smtClean="0"/>
          </a:p>
          <a:p>
            <a:pPr marL="1200150" lvl="1" indent="-742950" eaLnBrk="1" hangingPunct="1">
              <a:lnSpc>
                <a:spcPct val="90000"/>
              </a:lnSpc>
              <a:buFontTx/>
              <a:buAutoNum type="arabicPeriod"/>
            </a:pPr>
            <a:r>
              <a:rPr lang="en-US" sz="3600" smtClean="0"/>
              <a:t>The Old Testament is part of God’s inspired revelation to us.</a:t>
            </a:r>
          </a:p>
          <a:p>
            <a:pPr marL="1200150" lvl="1" indent="-742950" eaLnBrk="1" hangingPunct="1">
              <a:lnSpc>
                <a:spcPct val="90000"/>
              </a:lnSpc>
              <a:buFont typeface="Wingdings" pitchFamily="2" charset="2"/>
              <a:buAutoNum type="arabicPeriod"/>
            </a:pPr>
            <a:endParaRPr lang="en-US" sz="800" smtClean="0"/>
          </a:p>
          <a:p>
            <a:pPr marL="1200150" lvl="1" indent="-742950" eaLnBrk="1" hangingPunct="1">
              <a:lnSpc>
                <a:spcPct val="90000"/>
              </a:lnSpc>
              <a:buFontTx/>
              <a:buAutoNum type="arabicPeriod"/>
            </a:pPr>
            <a:r>
              <a:rPr lang="en-US" sz="3600" smtClean="0"/>
              <a:t>The Old Testament is foundational to our understanding.</a:t>
            </a:r>
          </a:p>
          <a:p>
            <a:pPr marL="1200150" lvl="1" indent="-742950" eaLnBrk="1" hangingPunct="1">
              <a:lnSpc>
                <a:spcPct val="90000"/>
              </a:lnSpc>
              <a:buFontTx/>
              <a:buAutoNum type="arabicPeriod"/>
            </a:pPr>
            <a:endParaRPr lang="en-US" sz="800" smtClean="0"/>
          </a:p>
          <a:p>
            <a:pPr marL="1200150" lvl="1" indent="-742950" eaLnBrk="1" hangingPunct="1">
              <a:lnSpc>
                <a:spcPct val="90000"/>
              </a:lnSpc>
              <a:buFontTx/>
              <a:buAutoNum type="arabicPeriod"/>
            </a:pPr>
            <a:r>
              <a:rPr lang="en-US" sz="3600" smtClean="0"/>
              <a:t>The Old Testament is practical.</a:t>
            </a:r>
          </a:p>
          <a:p>
            <a:pPr marL="1200150" lvl="1" indent="-742950" eaLnBrk="1" hangingPunct="1">
              <a:lnSpc>
                <a:spcPct val="90000"/>
              </a:lnSpc>
              <a:buFontTx/>
              <a:buAutoNum type="arabicPeriod"/>
            </a:pPr>
            <a:endParaRPr lang="en-US" sz="800" smtClean="0"/>
          </a:p>
          <a:p>
            <a:pPr marL="1200150" lvl="1" indent="-742950" eaLnBrk="1" hangingPunct="1">
              <a:lnSpc>
                <a:spcPct val="90000"/>
              </a:lnSpc>
              <a:buFontTx/>
              <a:buAutoNum type="arabicPeriod"/>
            </a:pPr>
            <a:r>
              <a:rPr lang="en-US" sz="3600" smtClean="0"/>
              <a:t>The Old Testament points to Jesus Christ.</a:t>
            </a:r>
          </a:p>
          <a:p>
            <a:endParaRPr lang="en-US"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762000"/>
          </a:xfrm>
        </p:spPr>
        <p:txBody>
          <a:bodyPr/>
          <a:lstStyle/>
          <a:p>
            <a:r>
              <a:rPr lang="en-US" smtClean="0"/>
              <a:t>Why Study the Old Testament?</a:t>
            </a:r>
          </a:p>
        </p:txBody>
      </p:sp>
      <p:sp>
        <p:nvSpPr>
          <p:cNvPr id="3" name="Content Placeholder 2"/>
          <p:cNvSpPr>
            <a:spLocks noGrp="1"/>
          </p:cNvSpPr>
          <p:nvPr>
            <p:ph idx="1"/>
          </p:nvPr>
        </p:nvSpPr>
        <p:spPr>
          <a:xfrm>
            <a:off x="609600" y="990600"/>
            <a:ext cx="7696200" cy="5638800"/>
          </a:xfrm>
        </p:spPr>
        <p:txBody>
          <a:bodyPr/>
          <a:lstStyle/>
          <a:p>
            <a:pPr marL="0" indent="0">
              <a:buFontTx/>
              <a:buNone/>
              <a:defRPr/>
            </a:pPr>
            <a:r>
              <a:rPr lang="en-US" dirty="0" smtClean="0"/>
              <a:t>	Above all, you must understand that no prophecy of Scripture came about by the prophet’s own interpretation of things.  </a:t>
            </a:r>
            <a:r>
              <a:rPr lang="en-US" baseline="30000" dirty="0" smtClean="0"/>
              <a:t>21 </a:t>
            </a:r>
            <a:r>
              <a:rPr lang="en-US" dirty="0" smtClean="0"/>
              <a:t>For prophecy never had its origin in the human will, but prophets, though human, spoke from God as they were carried along by the Holy Spirit.</a:t>
            </a:r>
          </a:p>
          <a:p>
            <a:pPr marL="0" indent="0">
              <a:buFontTx/>
              <a:buNone/>
              <a:defRPr/>
            </a:pPr>
            <a:r>
              <a:rPr lang="en-US" dirty="0" smtClean="0"/>
              <a:t>				2 Peter 1:20-21</a:t>
            </a:r>
          </a:p>
          <a:p>
            <a:pPr>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8575" y="7938"/>
            <a:ext cx="91281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eaLnBrk="1" hangingPunct="1">
              <a:defRPr/>
            </a:pPr>
            <a:r>
              <a:rPr lang="en-US" sz="3200" kern="0" smtClean="0">
                <a:solidFill>
                  <a:srgbClr val="FFCC00"/>
                </a:solidFill>
                <a:latin typeface="Arial Black"/>
              </a:rPr>
              <a:t>Structure &amp; Form of the Old Testament</a:t>
            </a:r>
          </a:p>
        </p:txBody>
      </p:sp>
      <p:sp>
        <p:nvSpPr>
          <p:cNvPr id="3" name="Rectangle 3"/>
          <p:cNvSpPr txBox="1">
            <a:spLocks noChangeArrowheads="1"/>
          </p:cNvSpPr>
          <p:nvPr/>
        </p:nvSpPr>
        <p:spPr bwMode="auto">
          <a:xfrm>
            <a:off x="76200" y="685800"/>
            <a:ext cx="9144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a:lstStyle>
          <a:p>
            <a:pPr marL="57150" indent="0" eaLnBrk="1" hangingPunct="1">
              <a:lnSpc>
                <a:spcPct val="90000"/>
              </a:lnSpc>
              <a:buFontTx/>
              <a:buNone/>
              <a:defRPr/>
            </a:pPr>
            <a:r>
              <a:rPr lang="en-US" sz="4000" kern="0" dirty="0" smtClean="0">
                <a:solidFill>
                  <a:srgbClr val="FFFFFF"/>
                </a:solidFill>
              </a:rPr>
              <a:t>Traditional Jewish Structure: 			– 24 Books in Three Sections:</a:t>
            </a:r>
          </a:p>
          <a:p>
            <a:pPr lvl="1" eaLnBrk="1" hangingPunct="1">
              <a:lnSpc>
                <a:spcPct val="90000"/>
              </a:lnSpc>
              <a:buClrTx/>
              <a:defRPr/>
            </a:pPr>
            <a:r>
              <a:rPr lang="en-US" sz="3600" kern="0" dirty="0" smtClean="0">
                <a:solidFill>
                  <a:srgbClr val="FFFFFF"/>
                </a:solidFill>
              </a:rPr>
              <a:t> </a:t>
            </a:r>
            <a:r>
              <a:rPr lang="en-US" sz="4000" b="1" kern="0" dirty="0" smtClean="0">
                <a:solidFill>
                  <a:srgbClr val="FFFF00"/>
                </a:solidFill>
              </a:rPr>
              <a:t>The Law (5) </a:t>
            </a:r>
            <a:r>
              <a:rPr lang="en-US" sz="3600" kern="0" dirty="0" smtClean="0">
                <a:solidFill>
                  <a:srgbClr val="FFFFFF"/>
                </a:solidFill>
              </a:rPr>
              <a:t>– “Torah” in Hebrew; </a:t>
            </a:r>
            <a:endParaRPr lang="en-US" kern="0" dirty="0" smtClean="0">
              <a:solidFill>
                <a:srgbClr val="FFFFFF"/>
              </a:solidFill>
            </a:endParaRPr>
          </a:p>
          <a:p>
            <a:pPr lvl="1" eaLnBrk="1" hangingPunct="1">
              <a:lnSpc>
                <a:spcPct val="90000"/>
              </a:lnSpc>
              <a:buClrTx/>
              <a:defRPr/>
            </a:pPr>
            <a:r>
              <a:rPr lang="en-US" sz="4000" kern="0" dirty="0" smtClean="0">
                <a:solidFill>
                  <a:srgbClr val="FFFF00"/>
                </a:solidFill>
              </a:rPr>
              <a:t> </a:t>
            </a:r>
            <a:r>
              <a:rPr lang="en-US" sz="4000" b="1" kern="0" dirty="0" smtClean="0">
                <a:solidFill>
                  <a:srgbClr val="FFFF00"/>
                </a:solidFill>
              </a:rPr>
              <a:t>Prophets (8) </a:t>
            </a:r>
            <a:r>
              <a:rPr lang="en-US" sz="3600" kern="0" dirty="0" smtClean="0">
                <a:solidFill>
                  <a:srgbClr val="FFFFFF"/>
                </a:solidFill>
              </a:rPr>
              <a:t>– “</a:t>
            </a:r>
            <a:r>
              <a:rPr lang="en-US" sz="3600" kern="0" dirty="0" err="1" smtClean="0">
                <a:solidFill>
                  <a:srgbClr val="FFFFFF"/>
                </a:solidFill>
              </a:rPr>
              <a:t>Nevi’im</a:t>
            </a:r>
            <a:r>
              <a:rPr lang="en-US" sz="3600" kern="0" dirty="0" smtClean="0">
                <a:solidFill>
                  <a:srgbClr val="FFFFFF"/>
                </a:solidFill>
              </a:rPr>
              <a:t>” in Hebrew</a:t>
            </a:r>
          </a:p>
          <a:p>
            <a:pPr lvl="1" eaLnBrk="1" hangingPunct="1">
              <a:lnSpc>
                <a:spcPct val="90000"/>
              </a:lnSpc>
              <a:buClrTx/>
              <a:defRPr/>
            </a:pPr>
            <a:r>
              <a:rPr lang="en-US" sz="3600" kern="0" dirty="0" smtClean="0">
                <a:solidFill>
                  <a:srgbClr val="FFFFFF"/>
                </a:solidFill>
              </a:rPr>
              <a:t> </a:t>
            </a:r>
            <a:r>
              <a:rPr lang="en-US" sz="4000" b="1" kern="0" dirty="0" smtClean="0">
                <a:solidFill>
                  <a:srgbClr val="FFFF00"/>
                </a:solidFill>
              </a:rPr>
              <a:t>Writings (11) </a:t>
            </a:r>
            <a:r>
              <a:rPr lang="en-US" sz="3600" kern="0" dirty="0" smtClean="0">
                <a:solidFill>
                  <a:srgbClr val="FFFFFF"/>
                </a:solidFill>
              </a:rPr>
              <a:t>– “</a:t>
            </a:r>
            <a:r>
              <a:rPr lang="en-US" sz="3600" kern="0" dirty="0" err="1" smtClean="0">
                <a:solidFill>
                  <a:srgbClr val="FFFFFF"/>
                </a:solidFill>
              </a:rPr>
              <a:t>Ketuvim</a:t>
            </a:r>
            <a:r>
              <a:rPr lang="en-US" sz="3600" kern="0" dirty="0" smtClean="0">
                <a:solidFill>
                  <a:srgbClr val="FFFFFF"/>
                </a:solidFill>
              </a:rPr>
              <a:t>” in Hebrew.</a:t>
            </a:r>
          </a:p>
          <a:p>
            <a:pPr lvl="1" eaLnBrk="1" hangingPunct="1">
              <a:lnSpc>
                <a:spcPct val="90000"/>
              </a:lnSpc>
              <a:buClrTx/>
              <a:defRPr/>
            </a:pPr>
            <a:endParaRPr lang="en-US" sz="1800" kern="0" dirty="0" smtClean="0">
              <a:solidFill>
                <a:srgbClr val="FFFFFF"/>
              </a:solidFill>
            </a:endParaRPr>
          </a:p>
          <a:p>
            <a:pPr lvl="1" eaLnBrk="1" hangingPunct="1">
              <a:lnSpc>
                <a:spcPct val="90000"/>
              </a:lnSpc>
              <a:buClrTx/>
              <a:defRPr/>
            </a:pPr>
            <a:r>
              <a:rPr lang="en-US" sz="3600" kern="0" dirty="0" smtClean="0">
                <a:solidFill>
                  <a:srgbClr val="FFFFFF"/>
                </a:solidFill>
              </a:rPr>
              <a:t>Together these sections form the </a:t>
            </a:r>
            <a:r>
              <a:rPr lang="en-US" sz="3600" kern="0" dirty="0" err="1" smtClean="0">
                <a:solidFill>
                  <a:srgbClr val="FFFFFF"/>
                </a:solidFill>
              </a:rPr>
              <a:t>acronymn</a:t>
            </a:r>
            <a:r>
              <a:rPr lang="en-US" sz="3600" kern="0" dirty="0" smtClean="0">
                <a:solidFill>
                  <a:srgbClr val="FFFFFF"/>
                </a:solidFill>
              </a:rPr>
              <a:t> </a:t>
            </a:r>
            <a:r>
              <a:rPr lang="en-US" sz="3600" b="1" u="sng" kern="0" dirty="0" err="1" smtClean="0">
                <a:solidFill>
                  <a:srgbClr val="FFFFFF"/>
                </a:solidFill>
              </a:rPr>
              <a:t>TaNaKh</a:t>
            </a:r>
            <a:r>
              <a:rPr lang="en-US" sz="3600" kern="0" dirty="0" smtClean="0">
                <a:solidFill>
                  <a:srgbClr val="FFFFFF"/>
                </a:solidFill>
              </a:rPr>
              <a:t>, or Hebrew Bible.  (also known as </a:t>
            </a:r>
            <a:r>
              <a:rPr lang="en-US" sz="3600" i="1" kern="0" dirty="0" smtClean="0">
                <a:solidFill>
                  <a:srgbClr val="FFFFFF"/>
                </a:solidFill>
              </a:rPr>
              <a:t>“</a:t>
            </a:r>
            <a:r>
              <a:rPr lang="en-US" sz="3600" i="1" kern="0" dirty="0" err="1" smtClean="0">
                <a:solidFill>
                  <a:srgbClr val="FFFFFF"/>
                </a:solidFill>
              </a:rPr>
              <a:t>Miqra</a:t>
            </a:r>
            <a:r>
              <a:rPr lang="en-US" sz="3600" i="1" kern="0" dirty="0" smtClean="0">
                <a:solidFill>
                  <a:srgbClr val="FFFFFF"/>
                </a:solidFill>
              </a:rPr>
              <a:t>” </a:t>
            </a:r>
            <a:r>
              <a:rPr lang="en-US" sz="3600" kern="0" dirty="0" smtClean="0">
                <a:solidFill>
                  <a:srgbClr val="FFFFFF"/>
                </a:solidFill>
              </a:rPr>
              <a:t>or “that which is read”)</a:t>
            </a:r>
          </a:p>
          <a:p>
            <a:pPr marL="457200" lvl="1" indent="0" eaLnBrk="1" hangingPunct="1">
              <a:lnSpc>
                <a:spcPct val="90000"/>
              </a:lnSpc>
              <a:buClrTx/>
              <a:buFont typeface="Wingdings" pitchFamily="2" charset="2"/>
              <a:buNone/>
              <a:defRPr/>
            </a:pPr>
            <a:r>
              <a:rPr lang="en-US" sz="3600" kern="0" dirty="0" smtClean="0">
                <a:solidFill>
                  <a:srgbClr val="FFFFFF"/>
                </a:solidFill>
              </a:rPr>
              <a:t> 	</a:t>
            </a:r>
            <a:r>
              <a:rPr lang="en-US" sz="1600" kern="0" dirty="0" smtClean="0">
                <a:solidFill>
                  <a:srgbClr val="FFFFFF"/>
                </a:solidFill>
                <a:latin typeface="Times New Roman" pitchFamily="18" charset="0"/>
              </a:rPr>
              <a:t>			</a:t>
            </a:r>
          </a:p>
          <a:p>
            <a:pPr lvl="2" eaLnBrk="1" hangingPunct="1">
              <a:lnSpc>
                <a:spcPct val="90000"/>
              </a:lnSpc>
              <a:buClr>
                <a:srgbClr val="F98D43"/>
              </a:buClr>
              <a:buFont typeface="Wingdings" pitchFamily="2" charset="2"/>
              <a:buNone/>
              <a:defRPr/>
            </a:pPr>
            <a:endParaRPr lang="en-US" sz="1600" b="1" kern="0" dirty="0" smtClean="0">
              <a:solidFill>
                <a:srgbClr val="FFFF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875" y="76200"/>
            <a:ext cx="91281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a:lstStyle>
          <a:p>
            <a:pPr eaLnBrk="1" hangingPunct="1">
              <a:defRPr/>
            </a:pPr>
            <a:r>
              <a:rPr lang="en-US" sz="3200" kern="0" dirty="0" smtClean="0">
                <a:solidFill>
                  <a:srgbClr val="FFCC00"/>
                </a:solidFill>
                <a:latin typeface="Arial Black"/>
              </a:rPr>
              <a:t>Structure &amp; Form of the Old Testament</a:t>
            </a:r>
          </a:p>
        </p:txBody>
      </p:sp>
      <p:sp>
        <p:nvSpPr>
          <p:cNvPr id="3" name="Rectangle 3"/>
          <p:cNvSpPr txBox="1">
            <a:spLocks noChangeArrowheads="1"/>
          </p:cNvSpPr>
          <p:nvPr/>
        </p:nvSpPr>
        <p:spPr bwMode="auto">
          <a:xfrm>
            <a:off x="0" y="75565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a:lstStyle>
          <a:p>
            <a:pPr marL="57150" indent="0" eaLnBrk="1" hangingPunct="1">
              <a:lnSpc>
                <a:spcPct val="90000"/>
              </a:lnSpc>
              <a:buFontTx/>
              <a:buNone/>
              <a:defRPr/>
            </a:pPr>
            <a:r>
              <a:rPr lang="en-US" sz="4000" kern="0" dirty="0" smtClean="0">
                <a:solidFill>
                  <a:srgbClr val="FFFFFF"/>
                </a:solidFill>
              </a:rPr>
              <a:t>Traditional Protestant Structure: 			– 39 Books in Four Sections:</a:t>
            </a:r>
          </a:p>
          <a:p>
            <a:pPr lvl="1" eaLnBrk="1" hangingPunct="1">
              <a:lnSpc>
                <a:spcPct val="90000"/>
              </a:lnSpc>
              <a:buClrTx/>
              <a:defRPr/>
            </a:pPr>
            <a:r>
              <a:rPr lang="en-US" sz="3600" kern="0" dirty="0" smtClean="0">
                <a:solidFill>
                  <a:srgbClr val="FFFFFF"/>
                </a:solidFill>
              </a:rPr>
              <a:t> </a:t>
            </a:r>
            <a:r>
              <a:rPr lang="en-US" sz="4000" kern="0" dirty="0" smtClean="0"/>
              <a:t>The Law (5) </a:t>
            </a:r>
            <a:r>
              <a:rPr lang="en-US" sz="3600" kern="0" dirty="0" smtClean="0"/>
              <a:t>– “Torah” in Hebrew; 			“Pentateuch” or “Five Books”</a:t>
            </a:r>
          </a:p>
          <a:p>
            <a:pPr lvl="1" eaLnBrk="1" hangingPunct="1">
              <a:lnSpc>
                <a:spcPct val="90000"/>
              </a:lnSpc>
              <a:buClrTx/>
              <a:defRPr/>
            </a:pPr>
            <a:r>
              <a:rPr lang="en-US" sz="4000" kern="0" dirty="0" smtClean="0"/>
              <a:t> History (12) </a:t>
            </a:r>
            <a:r>
              <a:rPr lang="en-US" sz="3600" kern="0" dirty="0" smtClean="0"/>
              <a:t>– Joshua thru Esther.</a:t>
            </a:r>
          </a:p>
          <a:p>
            <a:pPr lvl="1" eaLnBrk="1" hangingPunct="1">
              <a:lnSpc>
                <a:spcPct val="90000"/>
              </a:lnSpc>
              <a:buClrTx/>
              <a:defRPr/>
            </a:pPr>
            <a:r>
              <a:rPr lang="en-US" sz="4000" kern="0" dirty="0" smtClean="0"/>
              <a:t> Wisdom (5) </a:t>
            </a:r>
            <a:r>
              <a:rPr lang="en-US" sz="3600" kern="0" dirty="0" smtClean="0">
                <a:solidFill>
                  <a:srgbClr val="FFFFFF"/>
                </a:solidFill>
              </a:rPr>
              <a:t>– Job thru Song of Songs.</a:t>
            </a:r>
          </a:p>
          <a:p>
            <a:pPr lvl="1" eaLnBrk="1" hangingPunct="1">
              <a:lnSpc>
                <a:spcPct val="90000"/>
              </a:lnSpc>
              <a:buClrTx/>
              <a:defRPr/>
            </a:pPr>
            <a:r>
              <a:rPr lang="en-US" sz="3600" kern="0" dirty="0" smtClean="0">
                <a:solidFill>
                  <a:srgbClr val="FFFF00"/>
                </a:solidFill>
              </a:rPr>
              <a:t> </a:t>
            </a:r>
            <a:r>
              <a:rPr lang="en-US" sz="4000" kern="0" dirty="0" smtClean="0">
                <a:solidFill>
                  <a:srgbClr val="FFFF00"/>
                </a:solidFill>
              </a:rPr>
              <a:t>Prophesy (17) </a:t>
            </a:r>
            <a:r>
              <a:rPr lang="en-US" sz="3600" kern="0" dirty="0" smtClean="0">
                <a:solidFill>
                  <a:srgbClr val="FFFFFF"/>
                </a:solidFill>
              </a:rPr>
              <a:t>– Isaiah thru Malachi,  (sometimes broken up into </a:t>
            </a:r>
            <a:r>
              <a:rPr lang="en-US" sz="3600" i="1" kern="0" dirty="0" smtClean="0">
                <a:solidFill>
                  <a:srgbClr val="FFFFFF"/>
                </a:solidFill>
              </a:rPr>
              <a:t>Major Prophets</a:t>
            </a:r>
            <a:r>
              <a:rPr lang="en-US" sz="3600" kern="0" dirty="0" smtClean="0">
                <a:solidFill>
                  <a:srgbClr val="FFFFFF"/>
                </a:solidFill>
              </a:rPr>
              <a:t>: Isaiah thru Daniel, and </a:t>
            </a:r>
            <a:r>
              <a:rPr lang="en-US" sz="3600" i="1" kern="0" dirty="0" smtClean="0">
                <a:solidFill>
                  <a:srgbClr val="FFFFFF"/>
                </a:solidFill>
              </a:rPr>
              <a:t>Minor Prophets</a:t>
            </a:r>
            <a:r>
              <a:rPr lang="en-US" sz="3600" kern="0" dirty="0" smtClean="0">
                <a:solidFill>
                  <a:srgbClr val="FFFFFF"/>
                </a:solidFill>
              </a:rPr>
              <a:t>: Hosea thru Malachi) </a:t>
            </a:r>
          </a:p>
          <a:p>
            <a:pPr lvl="1" eaLnBrk="1" hangingPunct="1">
              <a:lnSpc>
                <a:spcPct val="90000"/>
              </a:lnSpc>
              <a:buClrTx/>
              <a:defRPr/>
            </a:pPr>
            <a:endParaRPr lang="en-US" sz="3600" kern="0" dirty="0" smtClean="0">
              <a:solidFill>
                <a:srgbClr val="FFFFFF"/>
              </a:solidFill>
            </a:endParaRPr>
          </a:p>
          <a:p>
            <a:pPr marL="457200" lvl="1" indent="0" eaLnBrk="1" hangingPunct="1">
              <a:lnSpc>
                <a:spcPct val="90000"/>
              </a:lnSpc>
              <a:buClrTx/>
              <a:buFont typeface="Wingdings" pitchFamily="2" charset="2"/>
              <a:buNone/>
              <a:defRPr/>
            </a:pPr>
            <a:r>
              <a:rPr lang="en-US" sz="3600" kern="0" dirty="0" smtClean="0">
                <a:solidFill>
                  <a:srgbClr val="FFFFFF"/>
                </a:solidFill>
              </a:rPr>
              <a:t> 	</a:t>
            </a:r>
            <a:r>
              <a:rPr lang="en-US" sz="1600" kern="0" dirty="0" smtClean="0">
                <a:solidFill>
                  <a:srgbClr val="FFFFFF"/>
                </a:solidFill>
                <a:latin typeface="Times New Roman" pitchFamily="18" charset="0"/>
              </a:rPr>
              <a:t>			</a:t>
            </a:r>
          </a:p>
          <a:p>
            <a:pPr lvl="2" eaLnBrk="1" hangingPunct="1">
              <a:lnSpc>
                <a:spcPct val="90000"/>
              </a:lnSpc>
              <a:buClr>
                <a:srgbClr val="F98D43"/>
              </a:buClr>
              <a:buFont typeface="Wingdings" pitchFamily="2" charset="2"/>
              <a:buNone/>
              <a:defRPr/>
            </a:pPr>
            <a:endParaRPr lang="en-US" sz="1600" b="1" kern="0" dirty="0" smtClean="0">
              <a:solidFill>
                <a:srgbClr val="FFFF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685800"/>
          </a:xfrm>
        </p:spPr>
        <p:txBody>
          <a:bodyPr/>
          <a:lstStyle/>
          <a:p>
            <a:r>
              <a:rPr lang="en-US" sz="2800" b="1" smtClean="0"/>
              <a:t>Prophets and the Prophetic Role</a:t>
            </a:r>
          </a:p>
        </p:txBody>
      </p:sp>
      <p:sp>
        <p:nvSpPr>
          <p:cNvPr id="15363" name="Content Placeholder 2"/>
          <p:cNvSpPr>
            <a:spLocks noGrp="1"/>
          </p:cNvSpPr>
          <p:nvPr>
            <p:ph idx="1"/>
          </p:nvPr>
        </p:nvSpPr>
        <p:spPr>
          <a:xfrm>
            <a:off x="228600" y="609600"/>
            <a:ext cx="8915400" cy="6019800"/>
          </a:xfrm>
        </p:spPr>
        <p:txBody>
          <a:bodyPr/>
          <a:lstStyle/>
          <a:p>
            <a:pPr marL="0" indent="0">
              <a:buFontTx/>
              <a:buNone/>
              <a:defRPr/>
            </a:pPr>
            <a:r>
              <a:rPr lang="en-US" b="1" dirty="0" smtClean="0"/>
              <a:t>Prophet:  </a:t>
            </a:r>
            <a:r>
              <a:rPr lang="en-US" sz="2800" b="1" dirty="0" smtClean="0"/>
              <a:t>one who speaks for God and interprets 	His will to the people (which may or may not 	involve telling the future).</a:t>
            </a:r>
          </a:p>
          <a:p>
            <a:pPr marL="0" indent="0">
              <a:buFontTx/>
              <a:buNone/>
              <a:defRPr/>
            </a:pPr>
            <a:endParaRPr lang="en-US" sz="1200" dirty="0"/>
          </a:p>
          <a:p>
            <a:pPr>
              <a:defRPr/>
            </a:pPr>
            <a:r>
              <a:rPr lang="en-US" sz="2800" dirty="0" smtClean="0"/>
              <a:t>Moses was the first true prophet and the prototype for those to come.</a:t>
            </a:r>
          </a:p>
          <a:p>
            <a:pPr marL="400050" lvl="1" indent="0">
              <a:buFontTx/>
              <a:buNone/>
              <a:defRPr/>
            </a:pPr>
            <a:r>
              <a:rPr lang="en-US" sz="2400" dirty="0" smtClean="0"/>
              <a:t>	The Lord said …. </a:t>
            </a:r>
            <a:r>
              <a:rPr lang="en-US" sz="2400" baseline="30000" dirty="0" smtClean="0"/>
              <a:t>18 </a:t>
            </a:r>
            <a:r>
              <a:rPr lang="en-US" sz="2400" dirty="0" smtClean="0"/>
              <a:t>I will raise up for them a prophet like 	you </a:t>
            </a:r>
            <a:r>
              <a:rPr lang="en-US" sz="2400" i="1" dirty="0" smtClean="0"/>
              <a:t>(Moses)</a:t>
            </a:r>
            <a:r>
              <a:rPr lang="en-US" sz="2400" dirty="0"/>
              <a:t> </a:t>
            </a:r>
            <a:r>
              <a:rPr lang="en-US" sz="2400" dirty="0" smtClean="0"/>
              <a:t>from among their brothers; I will put my 	words in his mouth, and he will tell them everything I 	command him.  Deut. 18:17f</a:t>
            </a:r>
            <a:endParaRPr lang="en-US" dirty="0"/>
          </a:p>
          <a:p>
            <a:pPr marL="0" indent="0">
              <a:buFontTx/>
              <a:buNone/>
              <a:defRPr/>
            </a:pPr>
            <a:endParaRPr lang="en-US" sz="1600" dirty="0" smtClean="0"/>
          </a:p>
          <a:p>
            <a:pPr>
              <a:defRPr/>
            </a:pPr>
            <a:r>
              <a:rPr lang="en-US" sz="2800" dirty="0" smtClean="0"/>
              <a:t>Samuel has been called “the last of the Judges and the first of the prophets,” (Acts 3:24; 13:20) though there were prophets before Samuel.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additive="base">
                                        <p:cTn id="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anim calcmode="lin" valueType="num">
                                      <p:cBhvr additive="base">
                                        <p:cTn id="11"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 calcmode="lin" valueType="num">
                                      <p:cBhvr additive="base">
                                        <p:cTn id="1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685800"/>
          </a:xfrm>
        </p:spPr>
        <p:txBody>
          <a:bodyPr/>
          <a:lstStyle/>
          <a:p>
            <a:r>
              <a:rPr lang="en-US" sz="2800" b="1" smtClean="0"/>
              <a:t>Prophets and the Prophetic Role</a:t>
            </a:r>
          </a:p>
        </p:txBody>
      </p:sp>
      <p:sp>
        <p:nvSpPr>
          <p:cNvPr id="15363" name="Content Placeholder 2"/>
          <p:cNvSpPr>
            <a:spLocks noGrp="1"/>
          </p:cNvSpPr>
          <p:nvPr>
            <p:ph idx="1"/>
          </p:nvPr>
        </p:nvSpPr>
        <p:spPr>
          <a:xfrm>
            <a:off x="228600" y="533400"/>
            <a:ext cx="8915400" cy="6019800"/>
          </a:xfrm>
        </p:spPr>
        <p:txBody>
          <a:bodyPr/>
          <a:lstStyle/>
          <a:p>
            <a:pPr>
              <a:buFont typeface="Wingdings" pitchFamily="2" charset="2"/>
              <a:buChar char="Ø"/>
              <a:defRPr/>
            </a:pPr>
            <a:r>
              <a:rPr lang="en-US" sz="2400" b="1" dirty="0" smtClean="0"/>
              <a:t>Those called prophets prior to Samuel</a:t>
            </a:r>
          </a:p>
          <a:p>
            <a:pPr lvl="1">
              <a:buFont typeface="Wingdings" pitchFamily="2" charset="2"/>
              <a:buChar char="Ø"/>
              <a:defRPr/>
            </a:pPr>
            <a:r>
              <a:rPr lang="en-US" sz="2400" dirty="0" smtClean="0"/>
              <a:t>Enoch (Jude 14)</a:t>
            </a:r>
          </a:p>
          <a:p>
            <a:pPr lvl="1">
              <a:buFont typeface="Wingdings" pitchFamily="2" charset="2"/>
              <a:buChar char="Ø"/>
              <a:defRPr/>
            </a:pPr>
            <a:r>
              <a:rPr lang="en-US" sz="2400" dirty="0" smtClean="0"/>
              <a:t>Abraham (Genesis 20:7)</a:t>
            </a:r>
          </a:p>
          <a:p>
            <a:pPr lvl="1">
              <a:buFont typeface="Wingdings" pitchFamily="2" charset="2"/>
              <a:buChar char="Ø"/>
              <a:defRPr/>
            </a:pPr>
            <a:r>
              <a:rPr lang="en-US" sz="2400" dirty="0" smtClean="0"/>
              <a:t>Moses (Numbers 12:1-8; Deut. 34:10; Hosea 12:13)</a:t>
            </a:r>
          </a:p>
          <a:p>
            <a:pPr lvl="1">
              <a:buFont typeface="Wingdings" pitchFamily="2" charset="2"/>
              <a:buChar char="Ø"/>
              <a:defRPr/>
            </a:pPr>
            <a:r>
              <a:rPr lang="en-US" sz="2400" dirty="0" smtClean="0"/>
              <a:t>Miriam (prophetess; Exodus 16:20)</a:t>
            </a:r>
          </a:p>
          <a:p>
            <a:pPr lvl="1">
              <a:buFont typeface="Wingdings" pitchFamily="2" charset="2"/>
              <a:buChar char="Ø"/>
              <a:defRPr/>
            </a:pPr>
            <a:r>
              <a:rPr lang="en-US" sz="2400" dirty="0" err="1" smtClean="0"/>
              <a:t>Eldad</a:t>
            </a:r>
            <a:r>
              <a:rPr lang="en-US" sz="2400" dirty="0" smtClean="0"/>
              <a:t>, </a:t>
            </a:r>
            <a:r>
              <a:rPr lang="en-US" sz="2400" dirty="0" err="1" smtClean="0"/>
              <a:t>Medad</a:t>
            </a:r>
            <a:r>
              <a:rPr lang="en-US" sz="2400" dirty="0" smtClean="0"/>
              <a:t> and the Seventy (Numbers 11:24-29)</a:t>
            </a:r>
          </a:p>
          <a:p>
            <a:pPr lvl="1">
              <a:buFont typeface="Wingdings" pitchFamily="2" charset="2"/>
              <a:buChar char="Ø"/>
              <a:defRPr/>
            </a:pPr>
            <a:r>
              <a:rPr lang="en-US" sz="2400" dirty="0" smtClean="0"/>
              <a:t>Deborah (prophetess; Judges 4:4)</a:t>
            </a:r>
          </a:p>
          <a:p>
            <a:pPr marL="457200" lvl="1" indent="0">
              <a:buFontTx/>
              <a:buNone/>
              <a:defRPr/>
            </a:pPr>
            <a:endParaRPr lang="en-US" sz="600" dirty="0"/>
          </a:p>
          <a:p>
            <a:pPr marL="400050">
              <a:buFont typeface="Wingdings" pitchFamily="2" charset="2"/>
              <a:buChar char="Ø"/>
              <a:defRPr/>
            </a:pPr>
            <a:r>
              <a:rPr lang="en-US" sz="2400" b="1" dirty="0" smtClean="0"/>
              <a:t>Prophets during the Combined Monarchy</a:t>
            </a:r>
          </a:p>
          <a:p>
            <a:pPr marL="800100" lvl="1">
              <a:buFont typeface="Wingdings" pitchFamily="2" charset="2"/>
              <a:buChar char="Ø"/>
              <a:defRPr/>
            </a:pPr>
            <a:r>
              <a:rPr lang="en-US" sz="2400" dirty="0" smtClean="0">
                <a:solidFill>
                  <a:srgbClr val="FFFF00"/>
                </a:solidFill>
              </a:rPr>
              <a:t>Samuel</a:t>
            </a:r>
            <a:r>
              <a:rPr lang="en-US" sz="2400" dirty="0" smtClean="0"/>
              <a:t> (1 Samuel 3:1)</a:t>
            </a:r>
          </a:p>
          <a:p>
            <a:pPr marL="800100" lvl="1">
              <a:buFont typeface="Wingdings" pitchFamily="2" charset="2"/>
              <a:buChar char="Ø"/>
              <a:defRPr/>
            </a:pPr>
            <a:r>
              <a:rPr lang="en-US" sz="2400" dirty="0" smtClean="0"/>
              <a:t>Gad (2 Samuel 22:5)</a:t>
            </a:r>
          </a:p>
          <a:p>
            <a:pPr marL="800100" lvl="1">
              <a:buFont typeface="Wingdings" pitchFamily="2" charset="2"/>
              <a:buChar char="Ø"/>
              <a:defRPr/>
            </a:pPr>
            <a:r>
              <a:rPr lang="en-US" sz="2400" dirty="0" smtClean="0"/>
              <a:t>Nathan (2 Samuel 12:1)</a:t>
            </a:r>
          </a:p>
          <a:p>
            <a:pPr marL="800100" lvl="1">
              <a:buFont typeface="Wingdings" pitchFamily="2" charset="2"/>
              <a:buChar char="Ø"/>
              <a:defRPr/>
            </a:pPr>
            <a:r>
              <a:rPr lang="en-US" sz="2400" dirty="0" err="1" smtClean="0"/>
              <a:t>Ahijah</a:t>
            </a:r>
            <a:r>
              <a:rPr lang="en-US" sz="2400" dirty="0" smtClean="0"/>
              <a:t> (1 Kings 12:22)</a:t>
            </a:r>
          </a:p>
          <a:p>
            <a:pPr marL="800100" lvl="1">
              <a:buFont typeface="Wingdings" pitchFamily="2" charset="2"/>
              <a:buChar char="Ø"/>
              <a:defRPr/>
            </a:pPr>
            <a:r>
              <a:rPr lang="en-US" sz="2400" dirty="0" err="1" smtClean="0"/>
              <a:t>Asaph</a:t>
            </a:r>
            <a:r>
              <a:rPr lang="en-US" sz="2400" dirty="0" smtClean="0"/>
              <a:t>, </a:t>
            </a:r>
            <a:r>
              <a:rPr lang="en-US" sz="2400" dirty="0" err="1" smtClean="0"/>
              <a:t>Heman</a:t>
            </a:r>
            <a:r>
              <a:rPr lang="en-US" sz="2400" dirty="0" smtClean="0"/>
              <a:t>, </a:t>
            </a:r>
            <a:r>
              <a:rPr lang="en-US" sz="2400" dirty="0" err="1" smtClean="0"/>
              <a:t>Jeduthun</a:t>
            </a:r>
            <a:r>
              <a:rPr lang="en-US" sz="2400" dirty="0" smtClean="0"/>
              <a:t> (1 Chronicles 25:1)</a:t>
            </a:r>
          </a:p>
          <a:p>
            <a:pPr marL="800100" lvl="1">
              <a:buFont typeface="Wingdings" pitchFamily="2" charset="2"/>
              <a:buChar char="Ø"/>
              <a:defRPr/>
            </a:pPr>
            <a:r>
              <a:rPr lang="en-US" sz="2400" dirty="0" err="1" smtClean="0"/>
              <a:t>Iddo</a:t>
            </a:r>
            <a:r>
              <a:rPr lang="en-US" sz="2400" dirty="0" smtClean="0"/>
              <a:t> (2 Chronicles 9:29)</a:t>
            </a:r>
          </a:p>
          <a:p>
            <a:pPr lvl="1">
              <a:buFont typeface="Wingdings" pitchFamily="2" charset="2"/>
              <a:buChar char="Ø"/>
              <a:defRPr/>
            </a:pPr>
            <a:endParaRPr lang="en-US" sz="20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 calcmode="lin" valueType="num">
                                      <p:cBhvr additive="base">
                                        <p:cTn id="2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 calcmode="lin" valueType="num">
                                      <p:cBhvr additive="base">
                                        <p:cTn id="31"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363">
                                            <p:txEl>
                                              <p:pRg st="8" end="8"/>
                                            </p:txEl>
                                          </p:spTgt>
                                        </p:tgtEl>
                                        <p:attrNameLst>
                                          <p:attrName>style.visibility</p:attrName>
                                        </p:attrNameLst>
                                      </p:cBhvr>
                                      <p:to>
                                        <p:strVal val="visible"/>
                                      </p:to>
                                    </p:set>
                                    <p:anim calcmode="lin" valueType="num">
                                      <p:cBhvr additive="base">
                                        <p:cTn id="37"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363">
                                            <p:txEl>
                                              <p:pRg st="9" end="9"/>
                                            </p:txEl>
                                          </p:spTgt>
                                        </p:tgtEl>
                                        <p:attrNameLst>
                                          <p:attrName>style.visibility</p:attrName>
                                        </p:attrNameLst>
                                      </p:cBhvr>
                                      <p:to>
                                        <p:strVal val="visible"/>
                                      </p:to>
                                    </p:set>
                                    <p:anim calcmode="lin" valueType="num">
                                      <p:cBhvr additive="base">
                                        <p:cTn id="41" dur="5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36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363">
                                            <p:txEl>
                                              <p:pRg st="10" end="10"/>
                                            </p:txEl>
                                          </p:spTgt>
                                        </p:tgtEl>
                                        <p:attrNameLst>
                                          <p:attrName>style.visibility</p:attrName>
                                        </p:attrNameLst>
                                      </p:cBhvr>
                                      <p:to>
                                        <p:strVal val="visible"/>
                                      </p:to>
                                    </p:set>
                                    <p:anim calcmode="lin" valueType="num">
                                      <p:cBhvr additive="base">
                                        <p:cTn id="45" dur="500" fill="hold"/>
                                        <p:tgtEl>
                                          <p:spTgt spid="1536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36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363">
                                            <p:txEl>
                                              <p:pRg st="11" end="11"/>
                                            </p:txEl>
                                          </p:spTgt>
                                        </p:tgtEl>
                                        <p:attrNameLst>
                                          <p:attrName>style.visibility</p:attrName>
                                        </p:attrNameLst>
                                      </p:cBhvr>
                                      <p:to>
                                        <p:strVal val="visible"/>
                                      </p:to>
                                    </p:set>
                                    <p:anim calcmode="lin" valueType="num">
                                      <p:cBhvr additive="base">
                                        <p:cTn id="49" dur="500" fill="hold"/>
                                        <p:tgtEl>
                                          <p:spTgt spid="1536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363">
                                            <p:txEl>
                                              <p:pRg st="12" end="12"/>
                                            </p:txEl>
                                          </p:spTgt>
                                        </p:tgtEl>
                                        <p:attrNameLst>
                                          <p:attrName>style.visibility</p:attrName>
                                        </p:attrNameLst>
                                      </p:cBhvr>
                                      <p:to>
                                        <p:strVal val="visible"/>
                                      </p:to>
                                    </p:set>
                                    <p:anim calcmode="lin" valueType="num">
                                      <p:cBhvr additive="base">
                                        <p:cTn id="53" dur="500" fill="hold"/>
                                        <p:tgtEl>
                                          <p:spTgt spid="1536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36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5363">
                                            <p:txEl>
                                              <p:pRg st="13" end="13"/>
                                            </p:txEl>
                                          </p:spTgt>
                                        </p:tgtEl>
                                        <p:attrNameLst>
                                          <p:attrName>style.visibility</p:attrName>
                                        </p:attrNameLst>
                                      </p:cBhvr>
                                      <p:to>
                                        <p:strVal val="visible"/>
                                      </p:to>
                                    </p:set>
                                    <p:anim calcmode="lin" valueType="num">
                                      <p:cBhvr additive="base">
                                        <p:cTn id="57" dur="500" fill="hold"/>
                                        <p:tgtEl>
                                          <p:spTgt spid="1536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36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363">
                                            <p:txEl>
                                              <p:pRg st="14" end="14"/>
                                            </p:txEl>
                                          </p:spTgt>
                                        </p:tgtEl>
                                        <p:attrNameLst>
                                          <p:attrName>style.visibility</p:attrName>
                                        </p:attrNameLst>
                                      </p:cBhvr>
                                      <p:to>
                                        <p:strVal val="visible"/>
                                      </p:to>
                                    </p:set>
                                    <p:anim calcmode="lin" valueType="num">
                                      <p:cBhvr additive="base">
                                        <p:cTn id="61" dur="500" fill="hold"/>
                                        <p:tgtEl>
                                          <p:spTgt spid="1536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36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9724</TotalTime>
  <Words>916</Words>
  <Application>Microsoft Office PowerPoint</Application>
  <PresentationFormat>On-screen Show (4:3)</PresentationFormat>
  <Paragraphs>162</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Castellar</vt:lpstr>
      <vt:lpstr>Wingdings</vt:lpstr>
      <vt:lpstr>Arial Black</vt:lpstr>
      <vt:lpstr>Times New Roman</vt:lpstr>
      <vt:lpstr>Default Design</vt:lpstr>
      <vt:lpstr>PowerPoint Presentation</vt:lpstr>
      <vt:lpstr>PowerPoint Presentation</vt:lpstr>
      <vt:lpstr>PowerPoint Presentation</vt:lpstr>
      <vt:lpstr>Why Study the Old Testament?</vt:lpstr>
      <vt:lpstr>Why Study the Old Testament?</vt:lpstr>
      <vt:lpstr>PowerPoint Presentation</vt:lpstr>
      <vt:lpstr>PowerPoint Presentation</vt:lpstr>
      <vt:lpstr>Prophets and the Prophetic Role</vt:lpstr>
      <vt:lpstr>Prophets and the Prophetic Role</vt:lpstr>
      <vt:lpstr>Prophets and the Prophetic Role</vt:lpstr>
      <vt:lpstr>Highlights of Jewish History</vt:lpstr>
      <vt:lpstr>Highlights of Jewish History</vt:lpstr>
      <vt:lpstr>PowerPoint Presentation</vt:lpstr>
      <vt:lpstr>PowerPoint Presentation</vt:lpstr>
      <vt:lpstr>Highlights of Jewish History</vt:lpstr>
      <vt:lpstr>Two Categories of Latter Prophets</vt:lpstr>
      <vt:lpstr>PowerPoint Presentation</vt:lpstr>
      <vt:lpstr>PowerPoint Presentation</vt:lpstr>
      <vt:lpstr>PowerPoint Presentation</vt:lpstr>
      <vt:lpstr>The Message of the Prophets</vt:lpstr>
      <vt:lpstr>The Message of the Prophets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Across the Lifespan</dc:title>
  <dc:creator>John Stevenson</dc:creator>
  <cp:lastModifiedBy>Carolyn</cp:lastModifiedBy>
  <cp:revision>316</cp:revision>
  <cp:lastPrinted>2013-07-03T15:33:31Z</cp:lastPrinted>
  <dcterms:created xsi:type="dcterms:W3CDTF">2007-12-04T08:55:22Z</dcterms:created>
  <dcterms:modified xsi:type="dcterms:W3CDTF">2013-07-08T02:52:35Z</dcterms:modified>
</cp:coreProperties>
</file>