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93" r:id="rId2"/>
    <p:sldId id="505" r:id="rId3"/>
    <p:sldId id="550" r:id="rId4"/>
    <p:sldId id="549" r:id="rId5"/>
    <p:sldId id="551" r:id="rId6"/>
    <p:sldId id="552" r:id="rId7"/>
  </p:sldIdLst>
  <p:sldSz cx="9144000" cy="6858000" type="screen4x3"/>
  <p:notesSz cx="7102475" cy="93884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3600" kern="1200">
        <a:solidFill>
          <a:schemeClr val="tx2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3600" kern="1200">
        <a:solidFill>
          <a:schemeClr val="tx2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3600" kern="1200">
        <a:solidFill>
          <a:schemeClr val="tx2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3600" kern="1200">
        <a:solidFill>
          <a:schemeClr val="tx2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9207FB"/>
    <a:srgbClr val="000000"/>
    <a:srgbClr val="C77FFD"/>
    <a:srgbClr val="333300"/>
    <a:srgbClr val="0033CC"/>
    <a:srgbClr val="660033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468" autoAdjust="0"/>
    <p:restoredTop sz="94660"/>
  </p:normalViewPr>
  <p:slideViewPr>
    <p:cSldViewPr>
      <p:cViewPr varScale="1">
        <p:scale>
          <a:sx n="98" d="100"/>
          <a:sy n="98" d="100"/>
        </p:scale>
        <p:origin x="-2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1223B61-E479-48CD-A42B-0A139CD88052}" type="datetimeFigureOut">
              <a:rPr lang="en-US"/>
              <a:pPr>
                <a:defRPr/>
              </a:pPr>
              <a:t>7/20/2013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612595-6208-4A0E-9232-51152DEDA4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0587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19" tIns="47109" rIns="94219" bIns="47109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19" tIns="47109" rIns="94219" bIns="4710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4913" y="704850"/>
            <a:ext cx="4692650" cy="35194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6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459288"/>
            <a:ext cx="5683250" cy="422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19" tIns="47109" rIns="94219" bIns="471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6988"/>
            <a:ext cx="3078163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19" tIns="47109" rIns="94219" bIns="47109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8916988"/>
            <a:ext cx="3078163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19" tIns="47109" rIns="94219" bIns="4710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09BF37C3-0942-4B1B-9478-155B0026A8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6728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algn="ctr" eaLnBrk="0" hangingPunct="0">
              <a:defRPr sz="3600">
                <a:solidFill>
                  <a:schemeClr val="tx2"/>
                </a:solidFill>
                <a:latin typeface="Arial" charset="0"/>
              </a:defRPr>
            </a:lvl1pPr>
            <a:lvl2pPr marL="742950" indent="-285750" algn="ctr" eaLnBrk="0" hangingPunct="0">
              <a:defRPr sz="3600">
                <a:solidFill>
                  <a:schemeClr val="tx2"/>
                </a:solidFill>
                <a:latin typeface="Arial" charset="0"/>
              </a:defRPr>
            </a:lvl2pPr>
            <a:lvl3pPr marL="1143000" indent="-228600" algn="ctr" eaLnBrk="0" hangingPunct="0">
              <a:defRPr sz="3600">
                <a:solidFill>
                  <a:schemeClr val="tx2"/>
                </a:solidFill>
                <a:latin typeface="Arial" charset="0"/>
              </a:defRPr>
            </a:lvl3pPr>
            <a:lvl4pPr marL="1600200" indent="-228600" algn="ctr" eaLnBrk="0" hangingPunct="0">
              <a:defRPr sz="3600">
                <a:solidFill>
                  <a:schemeClr val="tx2"/>
                </a:solidFill>
                <a:latin typeface="Arial" charset="0"/>
              </a:defRPr>
            </a:lvl4pPr>
            <a:lvl5pPr marL="2057400" indent="-228600" algn="ctr" eaLnBrk="0" hangingPunct="0">
              <a:defRPr sz="36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fld id="{FB616709-3F89-472F-9299-88D46CDC08D2}" type="slidenum">
              <a:rPr lang="en-US" sz="1200" smtClean="0">
                <a:solidFill>
                  <a:schemeClr val="tx1"/>
                </a:solidFill>
              </a:rPr>
              <a:pPr algn="r" eaLnBrk="1" hangingPunct="1">
                <a:defRPr/>
              </a:pPr>
              <a:t>1</a:t>
            </a:fld>
            <a:endParaRPr lang="en-US" sz="12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BFF26-DAA9-4F74-B6A9-F8628AEFA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386142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F5600-903F-426B-BAF8-EBBAA50CB2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769044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FEB62A-B799-457C-8C2B-2E11F53733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479864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8E965-0309-4DB1-A81B-D47785A7B2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552108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4BDA9-D1AD-4CF3-9044-C89E12CBF7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673035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5D310-A9B3-4BE5-AD43-5395D2A44D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801149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080DB-7BA7-41FA-BED1-756A51281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562765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98A85-1863-4DDB-BD7E-C85FAEA026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14772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3A2BD-5F55-4156-A383-6F5C46093D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427227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69028-1E40-4459-AE35-D776573AF1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141148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81EE60-775C-4416-A0E5-C6E7657E22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267679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699"/>
            </a:gs>
            <a:gs pos="100000">
              <a:srgbClr val="001017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F6C53789-5587-48EE-B6B1-3DD30AB5E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1219200" y="4826000"/>
            <a:ext cx="67056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</a:rPr>
              <a:t>Lakeside Institute of Theology</a:t>
            </a:r>
          </a:p>
          <a:p>
            <a:pPr algn="ctr" eaLnBrk="1" hangingPunct="1"/>
            <a:r>
              <a:rPr lang="en-US" sz="2400">
                <a:solidFill>
                  <a:schemeClr val="tx1"/>
                </a:solidFill>
              </a:rPr>
              <a:t>Ross Arnold, Summer 2013</a:t>
            </a:r>
          </a:p>
          <a:p>
            <a:pPr algn="ctr" eaLnBrk="1" hangingPunct="1"/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2051" name="WordArt 6"/>
          <p:cNvSpPr>
            <a:spLocks noChangeArrowheads="1" noChangeShapeType="1" noTextEdit="1"/>
          </p:cNvSpPr>
          <p:nvPr/>
        </p:nvSpPr>
        <p:spPr bwMode="auto">
          <a:xfrm>
            <a:off x="990600" y="2133600"/>
            <a:ext cx="7391400" cy="1428750"/>
          </a:xfrm>
          <a:prstGeom prst="rect">
            <a:avLst/>
          </a:prstGeom>
        </p:spPr>
        <p:txBody>
          <a:bodyPr wrap="none" fromWordArt="1"/>
          <a:lstStyle/>
          <a:p>
            <a:pPr algn="ctr">
              <a:defRPr/>
            </a:pPr>
            <a:r>
              <a:rPr lang="en-US" sz="4000" kern="1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stellar" pitchFamily="18" charset="0"/>
              </a:rPr>
              <a:t>Church History 2</a:t>
            </a:r>
          </a:p>
          <a:p>
            <a:pPr algn="ctr">
              <a:defRPr/>
            </a:pPr>
            <a:r>
              <a:rPr lang="en-US" sz="2800" kern="1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stellar" pitchFamily="18" charset="0"/>
              </a:rPr>
              <a:t>Reformation to Today</a:t>
            </a:r>
          </a:p>
        </p:txBody>
      </p:sp>
      <p:sp>
        <p:nvSpPr>
          <p:cNvPr id="2052" name="TextBox 1"/>
          <p:cNvSpPr txBox="1">
            <a:spLocks noChangeArrowheads="1"/>
          </p:cNvSpPr>
          <p:nvPr/>
        </p:nvSpPr>
        <p:spPr bwMode="auto">
          <a:xfrm>
            <a:off x="1398588" y="4429125"/>
            <a:ext cx="59324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/>
              <a:t>  July 19, 2013 – Other Reformers Lecture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3700" y="228600"/>
            <a:ext cx="8750300" cy="59864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u="sng" dirty="0">
                <a:solidFill>
                  <a:schemeClr val="tx1"/>
                </a:solidFill>
                <a:latin typeface="+mn-lt"/>
              </a:rPr>
              <a:t>Church History 2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+mn-lt"/>
              </a:rPr>
              <a:t>(TH2) </a:t>
            </a:r>
          </a:p>
          <a:p>
            <a:pPr>
              <a:defRPr/>
            </a:pPr>
            <a:endParaRPr lang="en-US" sz="2400" b="1" dirty="0">
              <a:solidFill>
                <a:schemeClr val="tx1"/>
              </a:solidFill>
              <a:latin typeface="+mn-lt"/>
            </a:endParaRP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3200" dirty="0">
                <a:solidFill>
                  <a:schemeClr val="tx1"/>
                </a:solidFill>
                <a:latin typeface="+mn-lt"/>
              </a:rPr>
              <a:t>Intro – Forces Leading to Reformation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3200" dirty="0">
                <a:solidFill>
                  <a:schemeClr val="tx1"/>
                </a:solidFill>
                <a:latin typeface="+mn-lt"/>
              </a:rPr>
              <a:t>Reformation Begins – Luther 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3200" dirty="0">
                <a:solidFill>
                  <a:schemeClr val="tx1"/>
                </a:solidFill>
                <a:latin typeface="+mn-lt"/>
              </a:rPr>
              <a:t>Other Reformers – Zwingli, Anabaptists, 	Calvin, Knox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3200" dirty="0">
                <a:solidFill>
                  <a:schemeClr val="tx1"/>
                </a:solidFill>
              </a:rPr>
              <a:t>Growth of Protestantism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3200" dirty="0">
                <a:solidFill>
                  <a:schemeClr val="tx1"/>
                </a:solidFill>
                <a:latin typeface="+mn-lt"/>
              </a:rPr>
              <a:t>Catholicism &amp; Counter-Reformation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3200" dirty="0">
                <a:solidFill>
                  <a:schemeClr val="tx1"/>
                </a:solidFill>
                <a:latin typeface="+mn-lt"/>
              </a:rPr>
              <a:t>Orthodoxy, Rationalism and Pietism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3200" dirty="0">
                <a:solidFill>
                  <a:schemeClr val="tx1"/>
                </a:solidFill>
                <a:latin typeface="+mn-lt"/>
              </a:rPr>
              <a:t>Beyond Christendom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3200" dirty="0">
                <a:solidFill>
                  <a:schemeClr val="tx1"/>
                </a:solidFill>
                <a:latin typeface="+mn-lt"/>
              </a:rPr>
              <a:t>Materialism &amp; Modern Times; Final Exam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File:Ulrich Zwingl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42875"/>
            <a:ext cx="2568575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2873375" y="142875"/>
            <a:ext cx="2206625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/>
              <a:t>Ulrich Zwingli   </a:t>
            </a:r>
          </a:p>
          <a:p>
            <a:pPr eaLnBrk="1" hangingPunct="1"/>
            <a:r>
              <a:rPr lang="en-US" sz="2400"/>
              <a:t> 1484-1531</a:t>
            </a:r>
          </a:p>
        </p:txBody>
      </p:sp>
      <p:sp>
        <p:nvSpPr>
          <p:cNvPr id="4100" name="TextBox 7"/>
          <p:cNvSpPr txBox="1">
            <a:spLocks noChangeArrowheads="1"/>
          </p:cNvSpPr>
          <p:nvPr/>
        </p:nvSpPr>
        <p:spPr bwMode="auto">
          <a:xfrm>
            <a:off x="4110038" y="1666875"/>
            <a:ext cx="179546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/>
              <a:t>John Calvin</a:t>
            </a:r>
          </a:p>
          <a:p>
            <a:pPr eaLnBrk="1" hangingPunct="1"/>
            <a:r>
              <a:rPr lang="en-US" sz="2400"/>
              <a:t> 1509-1564</a:t>
            </a:r>
          </a:p>
        </p:txBody>
      </p:sp>
      <p:pic>
        <p:nvPicPr>
          <p:cNvPr id="4101" name="Picture 11" descr="http://bbhchurchconnection.files.wordpress.com/2011/03/john-knox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990850"/>
            <a:ext cx="2447925" cy="361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Box 9"/>
          <p:cNvSpPr txBox="1">
            <a:spLocks noChangeArrowheads="1"/>
          </p:cNvSpPr>
          <p:nvPr/>
        </p:nvSpPr>
        <p:spPr bwMode="auto">
          <a:xfrm>
            <a:off x="2752725" y="4800600"/>
            <a:ext cx="18192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/>
              <a:t>John Knox 1514-1572</a:t>
            </a:r>
          </a:p>
        </p:txBody>
      </p:sp>
      <p:pic>
        <p:nvPicPr>
          <p:cNvPr id="4103" name="Picture 13" descr="http://mharbuck.files.wordpress.com/2010/06/menn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5525" y="3581400"/>
            <a:ext cx="2562225" cy="368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TextBox 11"/>
          <p:cNvSpPr txBox="1">
            <a:spLocks noChangeArrowheads="1"/>
          </p:cNvSpPr>
          <p:nvPr/>
        </p:nvSpPr>
        <p:spPr bwMode="auto">
          <a:xfrm>
            <a:off x="3976688" y="5943600"/>
            <a:ext cx="22621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/>
              <a:t>Menno Simons     </a:t>
            </a:r>
          </a:p>
          <a:p>
            <a:pPr eaLnBrk="1" hangingPunct="1"/>
            <a:r>
              <a:rPr lang="en-US" sz="2400"/>
              <a:t>   1496-1561</a:t>
            </a:r>
          </a:p>
        </p:txBody>
      </p:sp>
      <p:pic>
        <p:nvPicPr>
          <p:cNvPr id="4105" name="Picture 9" descr="http://ts1.mm.bing.net/th?id=H.4575713231571812&amp;pid=1.9&amp;w=300&amp;h=300&amp;p=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5025" y="142875"/>
            <a:ext cx="2943225" cy="380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457200"/>
          </a:xfrm>
        </p:spPr>
        <p:txBody>
          <a:bodyPr/>
          <a:lstStyle/>
          <a:p>
            <a:r>
              <a:rPr lang="en-US" sz="3200" smtClean="0">
                <a:solidFill>
                  <a:schemeClr val="tx1"/>
                </a:solidFill>
              </a:rPr>
              <a:t>Ulrich Zwingli</a:t>
            </a:r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839200" cy="5867400"/>
          </a:xfrm>
        </p:spPr>
        <p:txBody>
          <a:bodyPr/>
          <a:lstStyle/>
          <a:p>
            <a:pPr marL="228600" indent="-228600">
              <a:spcBef>
                <a:spcPct val="0"/>
              </a:spcBef>
            </a:pPr>
            <a:r>
              <a:rPr lang="en-US" sz="2200" smtClean="0"/>
              <a:t>Lived 1484-1531; leader in 16</a:t>
            </a:r>
            <a:r>
              <a:rPr lang="en-US" sz="2200" baseline="30000" smtClean="0"/>
              <a:t>th</a:t>
            </a:r>
            <a:r>
              <a:rPr lang="en-US" sz="2200" smtClean="0"/>
              <a:t> century Protestant Reformation 	movement in Switzerland.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1484 – Born in small Swiss village,  2 months after Martin Luther. 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Studied at universities in Basel, Bern and Vienna.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1506 – Master of Arts degree; became priest in village of Glarus.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1512 &amp; 1515 – Went with Swiss mercenaries on Italian campaigns.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1516 – Became abbey priest; preached against pilgrimages.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1518 – Became pastor of Grossmunster in Zurich; began to reach 	conclusions similar to Luther’s; preached for Church reform. 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1519 – Plague kills ¼ of Zurich population; almost kills Zwingli.  	Bernhardin Sanson arrives to sell indulgences; is turned away.  	Zurich refuses to send mercenaries to support French.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1522 – Zwingli preaches against obligatory fasting during Lent; the 	Affair of the Sausages.  Marries; preaches against celibacy.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1523 – Zwingli “debates” bishop’s legate; final break with Rome. 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1524-31 – Swiss Reformation continues; clergy marry; communion 	in both kinds; icons removed; infant baptism challenged; etc.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1529 – Marburg Colloque: Luther, Zwingli, Melanchthon, Bucer, etc.  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1531 – Zwingli is killed when 5 Catholic cantons attack Zurich.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7467600" cy="533400"/>
          </a:xfrm>
        </p:spPr>
        <p:txBody>
          <a:bodyPr/>
          <a:lstStyle/>
          <a:p>
            <a:r>
              <a:rPr lang="en-US" sz="3200" smtClean="0">
                <a:solidFill>
                  <a:schemeClr val="tx1"/>
                </a:solidFill>
              </a:rPr>
              <a:t>John Calvin</a:t>
            </a:r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867400"/>
          </a:xfrm>
        </p:spPr>
        <p:txBody>
          <a:bodyPr/>
          <a:lstStyle/>
          <a:p>
            <a:pPr marL="228600" indent="-228600">
              <a:spcBef>
                <a:spcPct val="0"/>
              </a:spcBef>
            </a:pPr>
            <a:r>
              <a:rPr lang="en-US" sz="2200" smtClean="0"/>
              <a:t>Lived 1509-1564; chief systematic theologian of the Protestant 	Reformation; founder of Reformed theology and churches.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1509 – Born in Noyon, France. 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1521 – Becomes bishop’s clerk at age 12.  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1525 – Withdrawn from philosophy study to enter law school.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1532 – Licenced in law; publishes first book.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1533 – Experiences religious conversion; blamed for Cop address.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1536 – Published 1</a:t>
            </a:r>
            <a:r>
              <a:rPr lang="en-US" sz="2200" baseline="30000" smtClean="0"/>
              <a:t>st</a:t>
            </a:r>
            <a:r>
              <a:rPr lang="en-US" sz="2200" smtClean="0"/>
              <a:t> (Latin) edition of </a:t>
            </a:r>
            <a:r>
              <a:rPr lang="en-US" sz="2200" i="1" smtClean="0"/>
              <a:t>Institutes</a:t>
            </a:r>
            <a:r>
              <a:rPr lang="en-US" sz="2200" smtClean="0"/>
              <a:t>.  Decides to move 	to Strasbourg to study and write; stops over in Geneva; is 	convinced by William Farel to stay and help there.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1538 – Invited to pastor French refugees in Strasbourg (Bucer) 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1541 – Returns to Geneva.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1553 – Michael Servetus condemned and executed in Geneva.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1559 – Opening of the Geneva Academy, under Theodore Beza. 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1560 – Final edition of </a:t>
            </a:r>
            <a:r>
              <a:rPr lang="en-US" sz="2200" i="1" smtClean="0"/>
              <a:t>Institutes of the Christian Religion</a:t>
            </a:r>
            <a:r>
              <a:rPr lang="en-US" sz="2200" smtClean="0"/>
              <a:t>.</a:t>
            </a:r>
          </a:p>
          <a:p>
            <a:pPr marL="228600" indent="-228600">
              <a:spcBef>
                <a:spcPct val="0"/>
              </a:spcBef>
            </a:pPr>
            <a:r>
              <a:rPr lang="en-US" sz="2200" smtClean="0"/>
              <a:t>May 27, 1564 – John Calvin dies.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File:Ulrich Zwingl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42875"/>
            <a:ext cx="2568575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Box 1"/>
          <p:cNvSpPr txBox="1">
            <a:spLocks noChangeArrowheads="1"/>
          </p:cNvSpPr>
          <p:nvPr/>
        </p:nvSpPr>
        <p:spPr bwMode="auto">
          <a:xfrm>
            <a:off x="2873375" y="142875"/>
            <a:ext cx="2206625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/>
              <a:t>Ulrich Zwingli   </a:t>
            </a:r>
          </a:p>
          <a:p>
            <a:pPr eaLnBrk="1" hangingPunct="1"/>
            <a:r>
              <a:rPr lang="en-US" sz="2400"/>
              <a:t> 1484-1531</a:t>
            </a:r>
          </a:p>
        </p:txBody>
      </p:sp>
      <p:sp>
        <p:nvSpPr>
          <p:cNvPr id="7172" name="TextBox 7"/>
          <p:cNvSpPr txBox="1">
            <a:spLocks noChangeArrowheads="1"/>
          </p:cNvSpPr>
          <p:nvPr/>
        </p:nvSpPr>
        <p:spPr bwMode="auto">
          <a:xfrm>
            <a:off x="4110038" y="1666875"/>
            <a:ext cx="179546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/>
              <a:t>John Calvin</a:t>
            </a:r>
          </a:p>
          <a:p>
            <a:pPr eaLnBrk="1" hangingPunct="1"/>
            <a:r>
              <a:rPr lang="en-US" sz="2400"/>
              <a:t> 1509-1564</a:t>
            </a:r>
          </a:p>
        </p:txBody>
      </p:sp>
      <p:pic>
        <p:nvPicPr>
          <p:cNvPr id="7173" name="Picture 11" descr="http://bbhchurchconnection.files.wordpress.com/2011/03/john-knox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990850"/>
            <a:ext cx="2447925" cy="361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Box 9"/>
          <p:cNvSpPr txBox="1">
            <a:spLocks noChangeArrowheads="1"/>
          </p:cNvSpPr>
          <p:nvPr/>
        </p:nvSpPr>
        <p:spPr bwMode="auto">
          <a:xfrm>
            <a:off x="2752725" y="4800600"/>
            <a:ext cx="18192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/>
              <a:t>John Knox 1514-1572</a:t>
            </a:r>
          </a:p>
        </p:txBody>
      </p:sp>
      <p:pic>
        <p:nvPicPr>
          <p:cNvPr id="7175" name="Picture 13" descr="http://mharbuck.files.wordpress.com/2010/06/menn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5525" y="3581400"/>
            <a:ext cx="2562225" cy="368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TextBox 11"/>
          <p:cNvSpPr txBox="1">
            <a:spLocks noChangeArrowheads="1"/>
          </p:cNvSpPr>
          <p:nvPr/>
        </p:nvSpPr>
        <p:spPr bwMode="auto">
          <a:xfrm>
            <a:off x="3976688" y="5943600"/>
            <a:ext cx="22621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/>
              <a:t>Menno Simons     </a:t>
            </a:r>
          </a:p>
          <a:p>
            <a:pPr eaLnBrk="1" hangingPunct="1"/>
            <a:r>
              <a:rPr lang="en-US" sz="2400"/>
              <a:t>   1496-1561</a:t>
            </a:r>
          </a:p>
        </p:txBody>
      </p:sp>
      <p:pic>
        <p:nvPicPr>
          <p:cNvPr id="7177" name="Picture 9" descr="http://ts1.mm.bing.net/th?id=H.4575713231571812&amp;pid=1.9&amp;w=300&amp;h=300&amp;p=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5025" y="142875"/>
            <a:ext cx="2943225" cy="380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11277</TotalTime>
  <Words>100</Words>
  <Application>Microsoft Office PowerPoint</Application>
  <PresentationFormat>On-screen Show (4:3)</PresentationFormat>
  <Paragraphs>58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PowerPoint Presentation</vt:lpstr>
      <vt:lpstr>PowerPoint Presentation</vt:lpstr>
      <vt:lpstr>PowerPoint Presentation</vt:lpstr>
      <vt:lpstr>Ulrich Zwingli</vt:lpstr>
      <vt:lpstr>John Calvin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Discipleship Across the Lifespan</dc:title>
  <dc:creator>John Stevenson</dc:creator>
  <cp:lastModifiedBy>Carolyn</cp:lastModifiedBy>
  <cp:revision>395</cp:revision>
  <cp:lastPrinted>2013-07-19T14:19:12Z</cp:lastPrinted>
  <dcterms:created xsi:type="dcterms:W3CDTF">2007-12-04T08:55:22Z</dcterms:created>
  <dcterms:modified xsi:type="dcterms:W3CDTF">2013-07-20T16:43:46Z</dcterms:modified>
</cp:coreProperties>
</file>