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93" r:id="rId2"/>
    <p:sldId id="505" r:id="rId3"/>
    <p:sldId id="549" r:id="rId4"/>
    <p:sldId id="550" r:id="rId5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2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2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2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2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2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600" kern="1200">
        <a:solidFill>
          <a:schemeClr val="tx2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600" kern="1200">
        <a:solidFill>
          <a:schemeClr val="tx2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600" kern="1200">
        <a:solidFill>
          <a:schemeClr val="tx2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600" kern="1200">
        <a:solidFill>
          <a:schemeClr val="tx2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9207FB"/>
    <a:srgbClr val="000000"/>
    <a:srgbClr val="C77FFD"/>
    <a:srgbClr val="333300"/>
    <a:srgbClr val="0033CC"/>
    <a:srgbClr val="660033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468" autoAdjust="0"/>
    <p:restoredTop sz="94660"/>
  </p:normalViewPr>
  <p:slideViewPr>
    <p:cSldViewPr>
      <p:cViewPr varScale="1">
        <p:scale>
          <a:sx n="98" d="100"/>
          <a:sy n="98" d="100"/>
        </p:scale>
        <p:origin x="-3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455C806-8CEE-47FF-801F-BEEFC758AF26}" type="datetimeFigureOut">
              <a:rPr lang="en-US"/>
              <a:pPr>
                <a:defRPr/>
              </a:pPr>
              <a:t>7/13/2013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F179D1E-F8A7-4F3A-83AB-AE8E0DE8C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50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19" tIns="47109" rIns="94219" bIns="47109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19" tIns="47109" rIns="94219" bIns="4710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4850"/>
            <a:ext cx="4692650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6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459288"/>
            <a:ext cx="5683250" cy="42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19" tIns="47109" rIns="94219" bIns="471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6988"/>
            <a:ext cx="30781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19" tIns="47109" rIns="94219" bIns="47109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19" tIns="47109" rIns="94219" bIns="4710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DB225A61-C3F5-4775-9F7F-244A64F20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33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algn="ctr" eaLnBrk="0" hangingPunct="0">
              <a:defRPr sz="3600">
                <a:solidFill>
                  <a:schemeClr val="tx2"/>
                </a:solidFill>
                <a:latin typeface="Arial" charset="0"/>
              </a:defRPr>
            </a:lvl1pPr>
            <a:lvl2pPr marL="742950" indent="-285750" algn="ctr" eaLnBrk="0" hangingPunct="0">
              <a:defRPr sz="3600">
                <a:solidFill>
                  <a:schemeClr val="tx2"/>
                </a:solidFill>
                <a:latin typeface="Arial" charset="0"/>
              </a:defRPr>
            </a:lvl2pPr>
            <a:lvl3pPr marL="1143000" indent="-228600" algn="ctr" eaLnBrk="0" hangingPunct="0">
              <a:defRPr sz="3600">
                <a:solidFill>
                  <a:schemeClr val="tx2"/>
                </a:solidFill>
                <a:latin typeface="Arial" charset="0"/>
              </a:defRPr>
            </a:lvl3pPr>
            <a:lvl4pPr marL="1600200" indent="-228600" algn="ctr" eaLnBrk="0" hangingPunct="0">
              <a:defRPr sz="3600">
                <a:solidFill>
                  <a:schemeClr val="tx2"/>
                </a:solidFill>
                <a:latin typeface="Arial" charset="0"/>
              </a:defRPr>
            </a:lvl4pPr>
            <a:lvl5pPr marL="2057400" indent="-228600" algn="ctr" eaLnBrk="0" hangingPunct="0">
              <a:defRPr sz="36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31B9DE4-47C7-4E1A-B109-767AC963A12E}" type="slidenum">
              <a:rPr lang="en-US" sz="1200" smtClean="0">
                <a:solidFill>
                  <a:schemeClr val="tx1"/>
                </a:solidFill>
              </a:rPr>
              <a:pPr algn="r" eaLnBrk="1" hangingPunct="1">
                <a:defRPr/>
              </a:pPr>
              <a:t>1</a:t>
            </a:fld>
            <a:endParaRPr 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8F146-66CE-4863-96F2-01BFD0CA7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09257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B89D5-1D16-45CE-BE9A-5F28087B9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0650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5118D-BDEA-4B07-91E4-38F1E490C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5985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A3545-D407-4608-8006-31272E40C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9153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2709F-3F00-4FE4-8D55-4A09C4CB4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1738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BB5DD-36DC-43A6-BD02-2F0D23ECC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2199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F1AAD-EFF3-441C-A54E-7A557AADB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3901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45FE2-0359-47C1-8837-272E50D977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5069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D481C-F9B2-498A-BE58-2A7AB3A073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4575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8A267-44E9-450F-B126-8E68DC4D3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9103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71A44-2CEB-4667-A030-60BAF9A67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2806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99"/>
            </a:gs>
            <a:gs pos="100000">
              <a:srgbClr val="001017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CBC0E0D8-4E99-4D9F-BC10-5AA7AD0E1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1219200" y="4826000"/>
            <a:ext cx="67056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>
                <a:solidFill>
                  <a:schemeClr val="tx1"/>
                </a:solidFill>
              </a:rPr>
              <a:t>Lakeside Institute of Theology</a:t>
            </a:r>
          </a:p>
          <a:p>
            <a:pPr algn="ctr" eaLnBrk="1" hangingPunct="1"/>
            <a:r>
              <a:rPr lang="en-US" sz="2400">
                <a:solidFill>
                  <a:schemeClr val="tx1"/>
                </a:solidFill>
              </a:rPr>
              <a:t>Ross Arnold, Summer 2013</a:t>
            </a:r>
          </a:p>
          <a:p>
            <a:pPr algn="ctr" eaLnBrk="1" hangingPunct="1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051" name="WordArt 6"/>
          <p:cNvSpPr>
            <a:spLocks noChangeArrowheads="1" noChangeShapeType="1" noTextEdit="1"/>
          </p:cNvSpPr>
          <p:nvPr/>
        </p:nvSpPr>
        <p:spPr bwMode="auto">
          <a:xfrm>
            <a:off x="990600" y="2133600"/>
            <a:ext cx="7391400" cy="1428750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en-US" sz="40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tellar" pitchFamily="18" charset="0"/>
              </a:rPr>
              <a:t>Church History 2</a:t>
            </a:r>
          </a:p>
          <a:p>
            <a:pPr algn="ctr">
              <a:defRPr/>
            </a:pPr>
            <a:r>
              <a:rPr lang="en-US" sz="28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tellar" pitchFamily="18" charset="0"/>
              </a:rPr>
              <a:t>Reformation to Today</a:t>
            </a:r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1398588" y="4429125"/>
            <a:ext cx="6346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  July 12, 2013 – Reformation Begins Lecture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3700" y="228600"/>
            <a:ext cx="8750300" cy="59864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>
                <a:solidFill>
                  <a:schemeClr val="tx1"/>
                </a:solidFill>
                <a:latin typeface="+mn-lt"/>
              </a:rPr>
              <a:t>Church History 2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(TH2) </a:t>
            </a:r>
          </a:p>
          <a:p>
            <a:pPr>
              <a:defRPr/>
            </a:pPr>
            <a:endParaRPr lang="en-US" sz="2400" b="1" dirty="0">
              <a:solidFill>
                <a:schemeClr val="tx1"/>
              </a:solidFill>
              <a:latin typeface="+mn-lt"/>
            </a:endParaRP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Intro – Forces Leading to Reformation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Reformation Begins – Luther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Other Reformers – Zwingli, Anabaptists, 	Calvin, Knox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3200" dirty="0">
                <a:solidFill>
                  <a:schemeClr val="tx1"/>
                </a:solidFill>
              </a:rPr>
              <a:t>Growth of Protestantism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Catholicism &amp; Counter-Reformation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Orthodoxy, Rationalism and Pietism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Beyond Christendom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Materialism &amp; Modern Times; Final Exam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533400"/>
          </a:xfrm>
        </p:spPr>
        <p:txBody>
          <a:bodyPr/>
          <a:lstStyle/>
          <a:p>
            <a:r>
              <a:rPr lang="en-US" sz="3200" smtClean="0">
                <a:solidFill>
                  <a:schemeClr val="tx1"/>
                </a:solidFill>
              </a:rPr>
              <a:t>Martin Luther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839200" cy="5867400"/>
          </a:xfrm>
        </p:spPr>
        <p:txBody>
          <a:bodyPr/>
          <a:lstStyle/>
          <a:p>
            <a:pPr marL="228600" indent="-228600">
              <a:spcBef>
                <a:spcPct val="0"/>
              </a:spcBef>
            </a:pPr>
            <a:r>
              <a:rPr lang="en-US" sz="2200" smtClean="0"/>
              <a:t>Lived 1483-1546; German monk, priest, professor of theology, key 	leader in 16</a:t>
            </a:r>
            <a:r>
              <a:rPr lang="en-US" sz="2200" baseline="30000" smtClean="0"/>
              <a:t>th</a:t>
            </a:r>
            <a:r>
              <a:rPr lang="en-US" sz="2200" smtClean="0"/>
              <a:t> century Protestant Reformation movement.</a:t>
            </a:r>
          </a:p>
          <a:p>
            <a:pPr marL="228600" indent="-228600">
              <a:spcBef>
                <a:spcPct val="0"/>
              </a:spcBef>
            </a:pPr>
            <a:r>
              <a:rPr lang="en-US" sz="2200" smtClean="0"/>
              <a:t>1501 – entered University of Erfurt; his father pressed to study law, 	though he soon was drawn to theology and philosophy.</a:t>
            </a:r>
          </a:p>
          <a:p>
            <a:pPr marL="228600" indent="-228600">
              <a:spcBef>
                <a:spcPct val="0"/>
              </a:spcBef>
            </a:pPr>
            <a:r>
              <a:rPr lang="en-US" sz="2200" smtClean="0"/>
              <a:t>1505 – after nearly being struck by lightening and making a promise 	to St. Anne Luther entered an Augustinian monastery.</a:t>
            </a:r>
          </a:p>
          <a:p>
            <a:pPr marL="228600" indent="-228600">
              <a:spcBef>
                <a:spcPct val="0"/>
              </a:spcBef>
            </a:pPr>
            <a:r>
              <a:rPr lang="en-US" sz="2200" smtClean="0"/>
              <a:t>1508-09 – received two Bachelor’s degrees in biblical studies.</a:t>
            </a:r>
          </a:p>
          <a:p>
            <a:pPr marL="228600" indent="-228600">
              <a:spcBef>
                <a:spcPct val="0"/>
              </a:spcBef>
            </a:pPr>
            <a:r>
              <a:rPr lang="en-US" sz="2200" smtClean="0"/>
              <a:t>1512 – awarded his Doctor of Theology and joined theological 	faculty at University of Wittenburg.</a:t>
            </a:r>
          </a:p>
          <a:p>
            <a:pPr marL="228600" indent="-228600">
              <a:spcBef>
                <a:spcPct val="0"/>
              </a:spcBef>
            </a:pPr>
            <a:r>
              <a:rPr lang="en-US" sz="2200" smtClean="0"/>
              <a:t>1516 – Dominican John Tetzel sent to Germany to sell indulgences 	– half to go to Rome; half to Albert of Brandenburg. </a:t>
            </a:r>
          </a:p>
          <a:p>
            <a:pPr marL="228600" indent="-228600">
              <a:spcBef>
                <a:spcPct val="0"/>
              </a:spcBef>
            </a:pPr>
            <a:r>
              <a:rPr lang="en-US" sz="2200" smtClean="0"/>
              <a:t>1517 – Luther protests sale of indulgences to his bishop.</a:t>
            </a:r>
          </a:p>
          <a:p>
            <a:pPr marL="228600" indent="-228600">
              <a:spcBef>
                <a:spcPct val="0"/>
              </a:spcBef>
            </a:pPr>
            <a:r>
              <a:rPr lang="en-US" sz="2200" smtClean="0"/>
              <a:t>October 31, 1517 – Luther nails his </a:t>
            </a:r>
            <a:r>
              <a:rPr lang="en-US" sz="2200" i="1" smtClean="0"/>
              <a:t>Ninety-Five Theses </a:t>
            </a:r>
            <a:r>
              <a:rPr lang="en-US" sz="2200" smtClean="0"/>
              <a:t>to the door 	of All Saint’s Church in Wittenburg.</a:t>
            </a:r>
          </a:p>
          <a:p>
            <a:pPr marL="228600" indent="-228600">
              <a:spcBef>
                <a:spcPct val="0"/>
              </a:spcBef>
            </a:pPr>
            <a:r>
              <a:rPr lang="en-US" sz="2200" smtClean="0"/>
              <a:t>1518 – Luther appears before Cardinal Cajetan in Augsburg. </a:t>
            </a:r>
          </a:p>
          <a:p>
            <a:pPr marL="228600" indent="-228600">
              <a:spcBef>
                <a:spcPct val="0"/>
              </a:spcBef>
            </a:pPr>
            <a:r>
              <a:rPr lang="en-US" sz="2200" smtClean="0"/>
              <a:t>1519 – Debates John Eck in Leipzig; declared a heretic.</a:t>
            </a:r>
          </a:p>
          <a:p>
            <a:pPr marL="228600" indent="-228600">
              <a:spcBef>
                <a:spcPct val="0"/>
              </a:spcBef>
            </a:pPr>
            <a:r>
              <a:rPr lang="en-US" sz="2200" smtClean="0"/>
              <a:t>1520 – Excommunicated and books declared anathema.</a:t>
            </a:r>
          </a:p>
          <a:p>
            <a:pPr marL="228600" indent="-228600">
              <a:spcBef>
                <a:spcPct val="0"/>
              </a:spcBef>
            </a:pPr>
            <a:r>
              <a:rPr lang="en-US" sz="2200" smtClean="0"/>
              <a:t>1521 – Diet of Worms; Luther refuses to recant before Emperor.</a:t>
            </a:r>
          </a:p>
          <a:p>
            <a:pPr marL="228600" indent="-228600">
              <a:spcBef>
                <a:spcPct val="0"/>
              </a:spcBef>
            </a:pPr>
            <a:endParaRPr lang="en-US" sz="220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pload.wikimedia.org/wikipedia/commons/thumb/9/9a/Martin_Luther_by_Cranach-restoration.tif/lossy-page1-220px-Martin_Luther_by_Cranach-restoration.ti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298291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-228600"/>
            <a:ext cx="5715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10230</TotalTime>
  <Words>63</Words>
  <Application>Microsoft Office PowerPoint</Application>
  <PresentationFormat>On-screen Show (4:3)</PresentationFormat>
  <Paragraphs>29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Arial</vt:lpstr>
      <vt:lpstr>Default Design</vt:lpstr>
      <vt:lpstr>PowerPoint Presentation</vt:lpstr>
      <vt:lpstr>PowerPoint Presentation</vt:lpstr>
      <vt:lpstr>Martin Luther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Discipleship Across the Lifespan</dc:title>
  <dc:creator>John Stevenson</dc:creator>
  <cp:lastModifiedBy>Carolyn</cp:lastModifiedBy>
  <cp:revision>381</cp:revision>
  <cp:lastPrinted>2013-07-12T16:49:43Z</cp:lastPrinted>
  <dcterms:created xsi:type="dcterms:W3CDTF">2007-12-04T08:55:22Z</dcterms:created>
  <dcterms:modified xsi:type="dcterms:W3CDTF">2013-07-13T12:32:26Z</dcterms:modified>
</cp:coreProperties>
</file>