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93" r:id="rId2"/>
    <p:sldId id="505" r:id="rId3"/>
    <p:sldId id="557" r:id="rId4"/>
    <p:sldId id="559" r:id="rId5"/>
    <p:sldId id="572" r:id="rId6"/>
    <p:sldId id="558" r:id="rId7"/>
    <p:sldId id="560" r:id="rId8"/>
    <p:sldId id="566" r:id="rId9"/>
    <p:sldId id="564" r:id="rId10"/>
    <p:sldId id="563" r:id="rId11"/>
    <p:sldId id="565" r:id="rId12"/>
    <p:sldId id="567" r:id="rId13"/>
    <p:sldId id="562" r:id="rId14"/>
    <p:sldId id="546" r:id="rId15"/>
    <p:sldId id="568" r:id="rId16"/>
    <p:sldId id="569" r:id="rId17"/>
    <p:sldId id="570" r:id="rId18"/>
    <p:sldId id="561" r:id="rId19"/>
    <p:sldId id="571" r:id="rId20"/>
  </p:sldIdLst>
  <p:sldSz cx="9144000" cy="6858000" type="screen4x3"/>
  <p:notesSz cx="7102475" cy="9388475"/>
  <p:defaultTextStyle>
    <a:defPPr>
      <a:defRPr lang="en-US"/>
    </a:defPPr>
    <a:lvl1pPr algn="l" rtl="0" fontAlgn="base">
      <a:spcBef>
        <a:spcPct val="0"/>
      </a:spcBef>
      <a:spcAft>
        <a:spcPct val="0"/>
      </a:spcAft>
      <a:defRPr sz="3600" kern="1200">
        <a:solidFill>
          <a:schemeClr val="tx2"/>
        </a:solidFill>
        <a:latin typeface="Arial" charset="0"/>
        <a:ea typeface="+mn-ea"/>
        <a:cs typeface="Arial" charset="0"/>
      </a:defRPr>
    </a:lvl1pPr>
    <a:lvl2pPr marL="457200" algn="l" rtl="0" fontAlgn="base">
      <a:spcBef>
        <a:spcPct val="0"/>
      </a:spcBef>
      <a:spcAft>
        <a:spcPct val="0"/>
      </a:spcAft>
      <a:defRPr sz="3600" kern="1200">
        <a:solidFill>
          <a:schemeClr val="tx2"/>
        </a:solidFill>
        <a:latin typeface="Arial" charset="0"/>
        <a:ea typeface="+mn-ea"/>
        <a:cs typeface="Arial" charset="0"/>
      </a:defRPr>
    </a:lvl2pPr>
    <a:lvl3pPr marL="914400" algn="l" rtl="0" fontAlgn="base">
      <a:spcBef>
        <a:spcPct val="0"/>
      </a:spcBef>
      <a:spcAft>
        <a:spcPct val="0"/>
      </a:spcAft>
      <a:defRPr sz="3600" kern="1200">
        <a:solidFill>
          <a:schemeClr val="tx2"/>
        </a:solidFill>
        <a:latin typeface="Arial" charset="0"/>
        <a:ea typeface="+mn-ea"/>
        <a:cs typeface="Arial" charset="0"/>
      </a:defRPr>
    </a:lvl3pPr>
    <a:lvl4pPr marL="1371600" algn="l" rtl="0" fontAlgn="base">
      <a:spcBef>
        <a:spcPct val="0"/>
      </a:spcBef>
      <a:spcAft>
        <a:spcPct val="0"/>
      </a:spcAft>
      <a:defRPr sz="3600" kern="1200">
        <a:solidFill>
          <a:schemeClr val="tx2"/>
        </a:solidFill>
        <a:latin typeface="Arial" charset="0"/>
        <a:ea typeface="+mn-ea"/>
        <a:cs typeface="Arial" charset="0"/>
      </a:defRPr>
    </a:lvl4pPr>
    <a:lvl5pPr marL="1828800" algn="l" rtl="0" fontAlgn="base">
      <a:spcBef>
        <a:spcPct val="0"/>
      </a:spcBef>
      <a:spcAft>
        <a:spcPct val="0"/>
      </a:spcAft>
      <a:defRPr sz="3600" kern="1200">
        <a:solidFill>
          <a:schemeClr val="tx2"/>
        </a:solidFill>
        <a:latin typeface="Arial" charset="0"/>
        <a:ea typeface="+mn-ea"/>
        <a:cs typeface="Arial" charset="0"/>
      </a:defRPr>
    </a:lvl5pPr>
    <a:lvl6pPr marL="2286000" algn="l" defTabSz="914400" rtl="0" eaLnBrk="1" latinLnBrk="0" hangingPunct="1">
      <a:defRPr sz="3600" kern="1200">
        <a:solidFill>
          <a:schemeClr val="tx2"/>
        </a:solidFill>
        <a:latin typeface="Arial" charset="0"/>
        <a:ea typeface="+mn-ea"/>
        <a:cs typeface="Arial" charset="0"/>
      </a:defRPr>
    </a:lvl6pPr>
    <a:lvl7pPr marL="2743200" algn="l" defTabSz="914400" rtl="0" eaLnBrk="1" latinLnBrk="0" hangingPunct="1">
      <a:defRPr sz="3600" kern="1200">
        <a:solidFill>
          <a:schemeClr val="tx2"/>
        </a:solidFill>
        <a:latin typeface="Arial" charset="0"/>
        <a:ea typeface="+mn-ea"/>
        <a:cs typeface="Arial" charset="0"/>
      </a:defRPr>
    </a:lvl7pPr>
    <a:lvl8pPr marL="3200400" algn="l" defTabSz="914400" rtl="0" eaLnBrk="1" latinLnBrk="0" hangingPunct="1">
      <a:defRPr sz="3600" kern="1200">
        <a:solidFill>
          <a:schemeClr val="tx2"/>
        </a:solidFill>
        <a:latin typeface="Arial" charset="0"/>
        <a:ea typeface="+mn-ea"/>
        <a:cs typeface="Arial" charset="0"/>
      </a:defRPr>
    </a:lvl8pPr>
    <a:lvl9pPr marL="3657600" algn="l" defTabSz="914400" rtl="0" eaLnBrk="1" latinLnBrk="0" hangingPunct="1">
      <a:defRPr sz="36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9207FB"/>
    <a:srgbClr val="000000"/>
    <a:srgbClr val="C77FFD"/>
    <a:srgbClr val="333300"/>
    <a:srgbClr val="0033CC"/>
    <a:srgbClr val="6600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68" autoAdjust="0"/>
    <p:restoredTop sz="94660"/>
  </p:normalViewPr>
  <p:slideViewPr>
    <p:cSldViewPr>
      <p:cViewPr>
        <p:scale>
          <a:sx n="89" d="100"/>
          <a:sy n="89" d="100"/>
        </p:scale>
        <p:origin x="-2190" y="-8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pPr>
              <a:defRPr/>
            </a:pPr>
            <a:fld id="{02BD7710-D4B7-443F-AACD-215C0B9C2E8D}" type="datetimeFigureOut">
              <a:rPr lang="en-US"/>
              <a:pPr>
                <a:defRPr/>
              </a:pPr>
              <a:t>4/30/2013</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pPr>
              <a:defRPr/>
            </a:pPr>
            <a:fld id="{595E5650-E0E4-4D07-A9BF-D8343B99A7C4}" type="slidenum">
              <a:rPr lang="en-US"/>
              <a:pPr>
                <a:defRPr/>
              </a:pPr>
              <a:t>‹#›</a:t>
            </a:fld>
            <a:endParaRPr lang="en-US"/>
          </a:p>
        </p:txBody>
      </p:sp>
    </p:spTree>
    <p:extLst>
      <p:ext uri="{BB962C8B-B14F-4D97-AF65-F5344CB8AC3E}">
        <p14:creationId xmlns:p14="http://schemas.microsoft.com/office/powerpoint/2010/main" val="3499979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36195" name="Rectangle 3"/>
          <p:cNvSpPr>
            <a:spLocks noGrp="1" noChangeArrowheads="1"/>
          </p:cNvSpPr>
          <p:nvPr>
            <p:ph type="dt" idx="1"/>
          </p:nvPr>
        </p:nvSpPr>
        <p:spPr bwMode="auto">
          <a:xfrm>
            <a:off x="4022725"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709613" y="4459288"/>
            <a:ext cx="568325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6198" name="Rectangle 6"/>
          <p:cNvSpPr>
            <a:spLocks noGrp="1" noChangeArrowheads="1"/>
          </p:cNvSpPr>
          <p:nvPr>
            <p:ph type="ftr" sz="quarter" idx="4"/>
          </p:nvPr>
        </p:nvSpPr>
        <p:spPr bwMode="auto">
          <a:xfrm>
            <a:off x="0"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b"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36199" name="Rectangle 7"/>
          <p:cNvSpPr>
            <a:spLocks noGrp="1" noChangeArrowheads="1"/>
          </p:cNvSpPr>
          <p:nvPr>
            <p:ph type="sldNum" sz="quarter" idx="5"/>
          </p:nvPr>
        </p:nvSpPr>
        <p:spPr bwMode="auto">
          <a:xfrm>
            <a:off x="4022725"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b" anchorCtr="0" compatLnSpc="1">
            <a:prstTxWarp prst="textNoShape">
              <a:avLst/>
            </a:prstTxWarp>
          </a:bodyPr>
          <a:lstStyle>
            <a:lvl1pPr algn="r">
              <a:defRPr sz="1200">
                <a:solidFill>
                  <a:schemeClr val="tx1"/>
                </a:solidFill>
                <a:cs typeface="+mn-cs"/>
              </a:defRPr>
            </a:lvl1pPr>
          </a:lstStyle>
          <a:p>
            <a:pPr>
              <a:defRPr/>
            </a:pPr>
            <a:fld id="{14F50BB6-4510-4CB0-943C-CD40BE82F670}" type="slidenum">
              <a:rPr lang="en-US"/>
              <a:pPr>
                <a:defRPr/>
              </a:pPr>
              <a:t>‹#›</a:t>
            </a:fld>
            <a:endParaRPr lang="en-US"/>
          </a:p>
        </p:txBody>
      </p:sp>
    </p:spTree>
    <p:extLst>
      <p:ext uri="{BB962C8B-B14F-4D97-AF65-F5344CB8AC3E}">
        <p14:creationId xmlns:p14="http://schemas.microsoft.com/office/powerpoint/2010/main" val="2116171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smtClean="0"/>
          </a:p>
        </p:txBody>
      </p:sp>
      <p:sp>
        <p:nvSpPr>
          <p:cNvPr id="56324" name="Slide Number Placeholder 3"/>
          <p:cNvSpPr>
            <a:spLocks noGrp="1"/>
          </p:cNvSpPr>
          <p:nvPr>
            <p:ph type="sldNum" sz="quarter" idx="5"/>
          </p:nvPr>
        </p:nvSpPr>
        <p:spPr/>
        <p:txBody>
          <a:bodyPr/>
          <a:lstStyle>
            <a:lvl1pPr algn="ctr" eaLnBrk="0" hangingPunct="0">
              <a:defRPr sz="3600">
                <a:solidFill>
                  <a:schemeClr val="tx2"/>
                </a:solidFill>
                <a:latin typeface="Arial" charset="0"/>
              </a:defRPr>
            </a:lvl1pPr>
            <a:lvl2pPr marL="742950" indent="-285750" algn="ctr" eaLnBrk="0" hangingPunct="0">
              <a:defRPr sz="3600">
                <a:solidFill>
                  <a:schemeClr val="tx2"/>
                </a:solidFill>
                <a:latin typeface="Arial" charset="0"/>
              </a:defRPr>
            </a:lvl2pPr>
            <a:lvl3pPr marL="1143000" indent="-228600" algn="ctr" eaLnBrk="0" hangingPunct="0">
              <a:defRPr sz="3600">
                <a:solidFill>
                  <a:schemeClr val="tx2"/>
                </a:solidFill>
                <a:latin typeface="Arial" charset="0"/>
              </a:defRPr>
            </a:lvl3pPr>
            <a:lvl4pPr marL="1600200" indent="-228600" algn="ctr" eaLnBrk="0" hangingPunct="0">
              <a:defRPr sz="3600">
                <a:solidFill>
                  <a:schemeClr val="tx2"/>
                </a:solidFill>
                <a:latin typeface="Arial" charset="0"/>
              </a:defRPr>
            </a:lvl4pPr>
            <a:lvl5pPr marL="2057400" indent="-228600" algn="ctr" eaLnBrk="0" hangingPunct="0">
              <a:defRPr sz="3600">
                <a:solidFill>
                  <a:schemeClr val="tx2"/>
                </a:solidFill>
                <a:latin typeface="Arial" charset="0"/>
              </a:defRPr>
            </a:lvl5pPr>
            <a:lvl6pPr marL="2514600" indent="-228600" algn="ctr" eaLnBrk="0" fontAlgn="base" hangingPunct="0">
              <a:spcBef>
                <a:spcPct val="0"/>
              </a:spcBef>
              <a:spcAft>
                <a:spcPct val="0"/>
              </a:spcAft>
              <a:defRPr sz="3600">
                <a:solidFill>
                  <a:schemeClr val="tx2"/>
                </a:solidFill>
                <a:latin typeface="Arial" charset="0"/>
              </a:defRPr>
            </a:lvl6pPr>
            <a:lvl7pPr marL="2971800" indent="-228600" algn="ctr" eaLnBrk="0" fontAlgn="base" hangingPunct="0">
              <a:spcBef>
                <a:spcPct val="0"/>
              </a:spcBef>
              <a:spcAft>
                <a:spcPct val="0"/>
              </a:spcAft>
              <a:defRPr sz="3600">
                <a:solidFill>
                  <a:schemeClr val="tx2"/>
                </a:solidFill>
                <a:latin typeface="Arial" charset="0"/>
              </a:defRPr>
            </a:lvl7pPr>
            <a:lvl8pPr marL="3429000" indent="-228600" algn="ctr" eaLnBrk="0" fontAlgn="base" hangingPunct="0">
              <a:spcBef>
                <a:spcPct val="0"/>
              </a:spcBef>
              <a:spcAft>
                <a:spcPct val="0"/>
              </a:spcAft>
              <a:defRPr sz="3600">
                <a:solidFill>
                  <a:schemeClr val="tx2"/>
                </a:solidFill>
                <a:latin typeface="Arial" charset="0"/>
              </a:defRPr>
            </a:lvl8pPr>
            <a:lvl9pPr marL="3886200" indent="-228600" algn="ctr" eaLnBrk="0" fontAlgn="base" hangingPunct="0">
              <a:spcBef>
                <a:spcPct val="0"/>
              </a:spcBef>
              <a:spcAft>
                <a:spcPct val="0"/>
              </a:spcAft>
              <a:defRPr sz="3600">
                <a:solidFill>
                  <a:schemeClr val="tx2"/>
                </a:solidFill>
                <a:latin typeface="Arial" charset="0"/>
              </a:defRPr>
            </a:lvl9pPr>
          </a:lstStyle>
          <a:p>
            <a:pPr algn="r" eaLnBrk="1" hangingPunct="1">
              <a:defRPr/>
            </a:pPr>
            <a:fld id="{E33421DB-07D0-4E52-B522-6A318A67066E}" type="slidenum">
              <a:rPr lang="en-US" sz="1200" smtClean="0">
                <a:solidFill>
                  <a:schemeClr val="tx1"/>
                </a:solidFill>
              </a:rPr>
              <a:pPr algn="r" eaLnBrk="1" hangingPunct="1">
                <a:defRPr/>
              </a:pPr>
              <a:t>1</a:t>
            </a:fld>
            <a:endParaRPr lang="en-US" sz="120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FE65B-B7AF-4AF1-B513-129865DE4B77}" type="slidenum">
              <a:rPr lang="en-US"/>
              <a:pPr>
                <a:defRPr/>
              </a:pPr>
              <a:t>‹#›</a:t>
            </a:fld>
            <a:endParaRPr lang="en-US"/>
          </a:p>
        </p:txBody>
      </p:sp>
    </p:spTree>
    <p:extLst>
      <p:ext uri="{BB962C8B-B14F-4D97-AF65-F5344CB8AC3E}">
        <p14:creationId xmlns:p14="http://schemas.microsoft.com/office/powerpoint/2010/main" val="14640898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B0753B-0154-47A9-BCD1-223A15681506}" type="slidenum">
              <a:rPr lang="en-US"/>
              <a:pPr>
                <a:defRPr/>
              </a:pPr>
              <a:t>‹#›</a:t>
            </a:fld>
            <a:endParaRPr lang="en-US"/>
          </a:p>
        </p:txBody>
      </p:sp>
    </p:spTree>
    <p:extLst>
      <p:ext uri="{BB962C8B-B14F-4D97-AF65-F5344CB8AC3E}">
        <p14:creationId xmlns:p14="http://schemas.microsoft.com/office/powerpoint/2010/main" val="307522155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D659CE-3BF0-47A9-BD53-E30CB2EA1905}" type="slidenum">
              <a:rPr lang="en-US"/>
              <a:pPr>
                <a:defRPr/>
              </a:pPr>
              <a:t>‹#›</a:t>
            </a:fld>
            <a:endParaRPr lang="en-US"/>
          </a:p>
        </p:txBody>
      </p:sp>
    </p:spTree>
    <p:extLst>
      <p:ext uri="{BB962C8B-B14F-4D97-AF65-F5344CB8AC3E}">
        <p14:creationId xmlns:p14="http://schemas.microsoft.com/office/powerpoint/2010/main" val="3750886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BD25C5-45E0-403C-8203-EC59502866D2}" type="slidenum">
              <a:rPr lang="en-US"/>
              <a:pPr>
                <a:defRPr/>
              </a:pPr>
              <a:t>‹#›</a:t>
            </a:fld>
            <a:endParaRPr lang="en-US"/>
          </a:p>
        </p:txBody>
      </p:sp>
    </p:spTree>
    <p:extLst>
      <p:ext uri="{BB962C8B-B14F-4D97-AF65-F5344CB8AC3E}">
        <p14:creationId xmlns:p14="http://schemas.microsoft.com/office/powerpoint/2010/main" val="347082600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E9C8CC-D7C6-49BE-A13A-5D648A6D5366}" type="slidenum">
              <a:rPr lang="en-US"/>
              <a:pPr>
                <a:defRPr/>
              </a:pPr>
              <a:t>‹#›</a:t>
            </a:fld>
            <a:endParaRPr lang="en-US"/>
          </a:p>
        </p:txBody>
      </p:sp>
    </p:spTree>
    <p:extLst>
      <p:ext uri="{BB962C8B-B14F-4D97-AF65-F5344CB8AC3E}">
        <p14:creationId xmlns:p14="http://schemas.microsoft.com/office/powerpoint/2010/main" val="95868243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6253AD-96D6-4C11-B7A8-AA7880D91205}" type="slidenum">
              <a:rPr lang="en-US"/>
              <a:pPr>
                <a:defRPr/>
              </a:pPr>
              <a:t>‹#›</a:t>
            </a:fld>
            <a:endParaRPr lang="en-US"/>
          </a:p>
        </p:txBody>
      </p:sp>
    </p:spTree>
    <p:extLst>
      <p:ext uri="{BB962C8B-B14F-4D97-AF65-F5344CB8AC3E}">
        <p14:creationId xmlns:p14="http://schemas.microsoft.com/office/powerpoint/2010/main" val="28559704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B148EE-A29D-444D-A32D-0E18253E8EDD}" type="slidenum">
              <a:rPr lang="en-US"/>
              <a:pPr>
                <a:defRPr/>
              </a:pPr>
              <a:t>‹#›</a:t>
            </a:fld>
            <a:endParaRPr lang="en-US"/>
          </a:p>
        </p:txBody>
      </p:sp>
    </p:spTree>
    <p:extLst>
      <p:ext uri="{BB962C8B-B14F-4D97-AF65-F5344CB8AC3E}">
        <p14:creationId xmlns:p14="http://schemas.microsoft.com/office/powerpoint/2010/main" val="192777897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8984AC-544C-46D2-B15A-9331E6D01E35}" type="slidenum">
              <a:rPr lang="en-US"/>
              <a:pPr>
                <a:defRPr/>
              </a:pPr>
              <a:t>‹#›</a:t>
            </a:fld>
            <a:endParaRPr lang="en-US"/>
          </a:p>
        </p:txBody>
      </p:sp>
    </p:spTree>
    <p:extLst>
      <p:ext uri="{BB962C8B-B14F-4D97-AF65-F5344CB8AC3E}">
        <p14:creationId xmlns:p14="http://schemas.microsoft.com/office/powerpoint/2010/main" val="198649999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AEEE8F-5DE2-4D4D-B1DB-D6BD95C5E3A5}" type="slidenum">
              <a:rPr lang="en-US"/>
              <a:pPr>
                <a:defRPr/>
              </a:pPr>
              <a:t>‹#›</a:t>
            </a:fld>
            <a:endParaRPr lang="en-US"/>
          </a:p>
        </p:txBody>
      </p:sp>
    </p:spTree>
    <p:extLst>
      <p:ext uri="{BB962C8B-B14F-4D97-AF65-F5344CB8AC3E}">
        <p14:creationId xmlns:p14="http://schemas.microsoft.com/office/powerpoint/2010/main" val="10268384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6A64FB-C90A-488F-A503-BD2BB8B67313}" type="slidenum">
              <a:rPr lang="en-US"/>
              <a:pPr>
                <a:defRPr/>
              </a:pPr>
              <a:t>‹#›</a:t>
            </a:fld>
            <a:endParaRPr lang="en-US"/>
          </a:p>
        </p:txBody>
      </p:sp>
    </p:spTree>
    <p:extLst>
      <p:ext uri="{BB962C8B-B14F-4D97-AF65-F5344CB8AC3E}">
        <p14:creationId xmlns:p14="http://schemas.microsoft.com/office/powerpoint/2010/main" val="13226641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4D5412-439A-4AF0-B410-3B37DA30C5A1}" type="slidenum">
              <a:rPr lang="en-US"/>
              <a:pPr>
                <a:defRPr/>
              </a:pPr>
              <a:t>‹#›</a:t>
            </a:fld>
            <a:endParaRPr lang="en-US"/>
          </a:p>
        </p:txBody>
      </p:sp>
    </p:spTree>
    <p:extLst>
      <p:ext uri="{BB962C8B-B14F-4D97-AF65-F5344CB8AC3E}">
        <p14:creationId xmlns:p14="http://schemas.microsoft.com/office/powerpoint/2010/main" val="60563931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99"/>
            </a:gs>
            <a:gs pos="100000">
              <a:srgbClr val="001017"/>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cs typeface="+mn-cs"/>
              </a:defRPr>
            </a:lvl1pPr>
          </a:lstStyle>
          <a:p>
            <a:pPr>
              <a:defRPr/>
            </a:pPr>
            <a:fld id="{3B995917-B257-4C3C-961B-2FA62F4D95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219200" y="4826000"/>
            <a:ext cx="6705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algn="ctr" eaLnBrk="1" hangingPunct="1"/>
            <a:r>
              <a:rPr lang="en-US" sz="2400">
                <a:solidFill>
                  <a:schemeClr val="tx1"/>
                </a:solidFill>
              </a:rPr>
              <a:t>Lakeside Institute of Theology</a:t>
            </a:r>
          </a:p>
          <a:p>
            <a:pPr algn="ctr" eaLnBrk="1" hangingPunct="1"/>
            <a:r>
              <a:rPr lang="en-US" sz="2400">
                <a:solidFill>
                  <a:schemeClr val="tx1"/>
                </a:solidFill>
              </a:rPr>
              <a:t>Ross Arnold, Spring 2013</a:t>
            </a:r>
          </a:p>
          <a:p>
            <a:pPr algn="ctr" eaLnBrk="1" hangingPunct="1"/>
            <a:endParaRPr lang="en-US" sz="2400">
              <a:solidFill>
                <a:schemeClr val="tx1"/>
              </a:solidFill>
            </a:endParaRPr>
          </a:p>
        </p:txBody>
      </p:sp>
      <p:sp>
        <p:nvSpPr>
          <p:cNvPr id="2051" name="WordArt 6"/>
          <p:cNvSpPr>
            <a:spLocks noChangeArrowheads="1" noChangeShapeType="1" noTextEdit="1"/>
          </p:cNvSpPr>
          <p:nvPr/>
        </p:nvSpPr>
        <p:spPr bwMode="auto">
          <a:xfrm>
            <a:off x="990600" y="1752600"/>
            <a:ext cx="7391400" cy="1428750"/>
          </a:xfrm>
          <a:prstGeom prst="rect">
            <a:avLst/>
          </a:prstGeom>
        </p:spPr>
        <p:txBody>
          <a:bodyPr wrap="none" fromWordArt="1">
            <a:prstTxWarp prst="textPlain">
              <a:avLst>
                <a:gd name="adj" fmla="val 50000"/>
              </a:avLst>
            </a:prstTxWarp>
          </a:bodyPr>
          <a:lstStyle/>
          <a:p>
            <a:pPr algn="ctr">
              <a:defRPr/>
            </a:pPr>
            <a:r>
              <a:rPr lang="en-US" sz="4000" kern="10" dirty="0">
                <a:ln w="19050">
                  <a:solidFill>
                    <a:srgbClr val="99CCFF"/>
                  </a:solidFill>
                  <a:round/>
                  <a:headEnd/>
                  <a:tailEnd/>
                </a:ln>
                <a:gradFill rotWithShape="1">
                  <a:gsLst>
                    <a:gs pos="0">
                      <a:srgbClr val="0066CC"/>
                    </a:gs>
                    <a:gs pos="50000">
                      <a:srgbClr val="FFFFFF"/>
                    </a:gs>
                    <a:gs pos="100000">
                      <a:srgbClr val="0066CC"/>
                    </a:gs>
                  </a:gsLst>
                  <a:lin ang="5400000" scaled="1"/>
                </a:gradFill>
                <a:effectLst>
                  <a:outerShdw dist="35921" dir="2700000" algn="ctr" rotWithShape="0">
                    <a:srgbClr val="990000"/>
                  </a:outerShdw>
                </a:effectLst>
                <a:latin typeface="Arial Black"/>
              </a:rPr>
              <a:t>Church History 1</a:t>
            </a:r>
          </a:p>
          <a:p>
            <a:pPr algn="ctr">
              <a:defRPr/>
            </a:pPr>
            <a:r>
              <a:rPr lang="en-US" sz="2800" kern="10" dirty="0">
                <a:ln w="19050">
                  <a:solidFill>
                    <a:srgbClr val="99CCFF"/>
                  </a:solidFill>
                  <a:round/>
                  <a:headEnd/>
                  <a:tailEnd/>
                </a:ln>
                <a:gradFill rotWithShape="1">
                  <a:gsLst>
                    <a:gs pos="0">
                      <a:srgbClr val="0066CC"/>
                    </a:gs>
                    <a:gs pos="50000">
                      <a:srgbClr val="FFFFFF"/>
                    </a:gs>
                    <a:gs pos="100000">
                      <a:srgbClr val="0066CC"/>
                    </a:gs>
                  </a:gsLst>
                  <a:lin ang="5400000" scaled="1"/>
                </a:gradFill>
                <a:effectLst>
                  <a:outerShdw dist="35921" dir="2700000" algn="ctr" rotWithShape="0">
                    <a:srgbClr val="990000"/>
                  </a:outerShdw>
                </a:effectLst>
                <a:latin typeface="Arial Black"/>
              </a:rPr>
              <a:t>Apostles to Pre-Reformation</a:t>
            </a:r>
          </a:p>
        </p:txBody>
      </p:sp>
      <p:sp>
        <p:nvSpPr>
          <p:cNvPr id="2052" name="TextBox 1"/>
          <p:cNvSpPr txBox="1">
            <a:spLocks noChangeArrowheads="1"/>
          </p:cNvSpPr>
          <p:nvPr/>
        </p:nvSpPr>
        <p:spPr bwMode="auto">
          <a:xfrm>
            <a:off x="1219200" y="3995738"/>
            <a:ext cx="6926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algn="ctr" eaLnBrk="1" hangingPunct="1"/>
            <a:r>
              <a:rPr lang="en-US" sz="2400"/>
              <a:t>April 30, 2013 – </a:t>
            </a:r>
          </a:p>
          <a:p>
            <a:pPr algn="ctr" eaLnBrk="1" hangingPunct="1"/>
            <a:r>
              <a:rPr lang="en-US" sz="2400"/>
              <a:t>Emperors, Bishops, Saints &amp; Intellectuals Lecture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 y="17032"/>
            <a:ext cx="9126967" cy="684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9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61674C4-75C8-4A11-91CE-55A9B138E099}" type="slidenum">
              <a:rPr lang="en-US"/>
              <a:pPr>
                <a:defRPr/>
              </a:pPr>
              <a:t>12</a:t>
            </a:fld>
            <a:endParaRPr lang="en-US"/>
          </a:p>
        </p:txBody>
      </p:sp>
      <p:sp>
        <p:nvSpPr>
          <p:cNvPr id="31746" name="Rectangle 1026"/>
          <p:cNvSpPr>
            <a:spLocks noGrp="1" noChangeArrowheads="1"/>
          </p:cNvSpPr>
          <p:nvPr>
            <p:ph type="title"/>
          </p:nvPr>
        </p:nvSpPr>
        <p:spPr>
          <a:xfrm>
            <a:off x="206375" y="0"/>
            <a:ext cx="7870825" cy="533400"/>
          </a:xfrm>
        </p:spPr>
        <p:txBody>
          <a:bodyPr/>
          <a:lstStyle/>
          <a:p>
            <a:pPr eaLnBrk="1" hangingPunct="1"/>
            <a:r>
              <a:rPr lang="en-US" sz="3600" b="1" smtClean="0">
                <a:cs typeface="Times New Roman" pitchFamily="18" charset="0"/>
              </a:rPr>
              <a:t>      Diocletian Splits the Empire</a:t>
            </a:r>
            <a:endParaRPr lang="en-US" sz="3600" b="1" smtClean="0"/>
          </a:p>
        </p:txBody>
      </p:sp>
      <p:sp>
        <p:nvSpPr>
          <p:cNvPr id="31747" name="Rectangle 1027"/>
          <p:cNvSpPr>
            <a:spLocks noGrp="1" noChangeArrowheads="1"/>
          </p:cNvSpPr>
          <p:nvPr>
            <p:ph type="body" idx="1"/>
          </p:nvPr>
        </p:nvSpPr>
        <p:spPr>
          <a:xfrm>
            <a:off x="228600" y="533400"/>
            <a:ext cx="8686800" cy="6096000"/>
          </a:xfrm>
        </p:spPr>
        <p:txBody>
          <a:bodyPr/>
          <a:lstStyle/>
          <a:p>
            <a:pPr eaLnBrk="1" hangingPunct="1">
              <a:lnSpc>
                <a:spcPct val="80000"/>
              </a:lnSpc>
              <a:defRPr/>
            </a:pPr>
            <a:r>
              <a:rPr lang="en-US" sz="2400" dirty="0" smtClean="0">
                <a:cs typeface="Times New Roman" pitchFamily="18" charset="0"/>
              </a:rPr>
              <a:t>Emperor Diocletian (284-305)</a:t>
            </a:r>
          </a:p>
          <a:p>
            <a:pPr lvl="1" eaLnBrk="1" hangingPunct="1">
              <a:lnSpc>
                <a:spcPct val="80000"/>
              </a:lnSpc>
              <a:buFont typeface="Wingdings" pitchFamily="2" charset="2"/>
              <a:buChar char="Ø"/>
              <a:defRPr/>
            </a:pPr>
            <a:r>
              <a:rPr lang="en-US" sz="2000" dirty="0" smtClean="0">
                <a:cs typeface="Times New Roman" pitchFamily="18" charset="0"/>
              </a:rPr>
              <a:t>Diocletian realized the Empire was too large ? complex for one ruler.</a:t>
            </a:r>
          </a:p>
          <a:p>
            <a:pPr lvl="1" eaLnBrk="1" hangingPunct="1">
              <a:lnSpc>
                <a:spcPct val="80000"/>
              </a:lnSpc>
              <a:buFont typeface="Wingdings" pitchFamily="2" charset="2"/>
              <a:buChar char="Ø"/>
              <a:defRPr/>
            </a:pPr>
            <a:r>
              <a:rPr lang="en-US" sz="2000" dirty="0" smtClean="0">
                <a:cs typeface="Times New Roman" pitchFamily="18" charset="0"/>
              </a:rPr>
              <a:t>He also saw the bloody devastation brought about by the succession process (30 emperors in 100 years).</a:t>
            </a:r>
          </a:p>
          <a:p>
            <a:pPr marL="1085850" lvl="1" indent="-342900" eaLnBrk="1" hangingPunct="1">
              <a:lnSpc>
                <a:spcPct val="80000"/>
              </a:lnSpc>
              <a:buFont typeface="Wingdings" pitchFamily="2" charset="2"/>
              <a:buChar char="v"/>
              <a:defRPr/>
            </a:pPr>
            <a:r>
              <a:rPr lang="en-US" sz="2000" dirty="0" smtClean="0">
                <a:cs typeface="Times New Roman" pitchFamily="18" charset="0"/>
              </a:rPr>
              <a:t>So he split the Empire in two – Easter and Western.</a:t>
            </a:r>
          </a:p>
          <a:p>
            <a:pPr marL="1085850" lvl="1" indent="-342900" eaLnBrk="1" hangingPunct="1">
              <a:lnSpc>
                <a:spcPct val="80000"/>
              </a:lnSpc>
              <a:buFont typeface="Wingdings" pitchFamily="2" charset="2"/>
              <a:buChar char="v"/>
              <a:defRPr/>
            </a:pPr>
            <a:r>
              <a:rPr lang="en-US" sz="2000" dirty="0" smtClean="0">
                <a:cs typeface="Times New Roman" pitchFamily="18" charset="0"/>
              </a:rPr>
              <a:t>He tried to create a more productive succession process by creating a team of FOUR emperors – two senior </a:t>
            </a:r>
            <a:r>
              <a:rPr lang="en-US" sz="2000" dirty="0">
                <a:cs typeface="Times New Roman" pitchFamily="18" charset="0"/>
              </a:rPr>
              <a:t>(</a:t>
            </a:r>
            <a:r>
              <a:rPr lang="en-US" sz="2000" i="1" dirty="0" err="1">
                <a:cs typeface="Times New Roman" pitchFamily="18" charset="0"/>
              </a:rPr>
              <a:t>augustus</a:t>
            </a:r>
            <a:r>
              <a:rPr lang="en-US" sz="2000" dirty="0">
                <a:cs typeface="Times New Roman" pitchFamily="18" charset="0"/>
              </a:rPr>
              <a:t>) </a:t>
            </a:r>
            <a:r>
              <a:rPr lang="en-US" sz="2000" dirty="0" smtClean="0">
                <a:cs typeface="Times New Roman" pitchFamily="18" charset="0"/>
              </a:rPr>
              <a:t>emperors and  two junior </a:t>
            </a:r>
            <a:r>
              <a:rPr lang="en-US" sz="2000" i="1" dirty="0" smtClean="0">
                <a:cs typeface="Times New Roman" pitchFamily="18" charset="0"/>
              </a:rPr>
              <a:t>(</a:t>
            </a:r>
            <a:r>
              <a:rPr lang="en-US" sz="2000" i="1" dirty="0" err="1" smtClean="0">
                <a:cs typeface="Times New Roman" pitchFamily="18" charset="0"/>
              </a:rPr>
              <a:t>caesar</a:t>
            </a:r>
            <a:r>
              <a:rPr lang="en-US" sz="2000" i="1" dirty="0" smtClean="0">
                <a:cs typeface="Times New Roman" pitchFamily="18" charset="0"/>
              </a:rPr>
              <a:t>) </a:t>
            </a:r>
            <a:r>
              <a:rPr lang="en-US" sz="2000" dirty="0" smtClean="0">
                <a:cs typeface="Times New Roman" pitchFamily="18" charset="0"/>
              </a:rPr>
              <a:t>emperors – with a preset plan that the </a:t>
            </a:r>
            <a:r>
              <a:rPr lang="en-US" sz="2000" i="1" dirty="0" err="1" smtClean="0">
                <a:cs typeface="Times New Roman" pitchFamily="18" charset="0"/>
              </a:rPr>
              <a:t>augustii</a:t>
            </a:r>
            <a:r>
              <a:rPr lang="en-US" sz="2000" dirty="0" smtClean="0">
                <a:cs typeface="Times New Roman" pitchFamily="18" charset="0"/>
              </a:rPr>
              <a:t> would step down after ten years, the </a:t>
            </a:r>
            <a:r>
              <a:rPr lang="en-US" sz="2000" i="1" dirty="0" err="1">
                <a:cs typeface="Times New Roman" pitchFamily="18" charset="0"/>
              </a:rPr>
              <a:t>caesarii</a:t>
            </a:r>
            <a:r>
              <a:rPr lang="en-US" sz="2000" dirty="0" smtClean="0">
                <a:cs typeface="Times New Roman" pitchFamily="18" charset="0"/>
              </a:rPr>
              <a:t> would become </a:t>
            </a:r>
            <a:r>
              <a:rPr lang="en-US" sz="2000" i="1" dirty="0" err="1">
                <a:cs typeface="Times New Roman" pitchFamily="18" charset="0"/>
              </a:rPr>
              <a:t>augustii</a:t>
            </a:r>
            <a:r>
              <a:rPr lang="en-US" sz="2000" dirty="0" smtClean="0">
                <a:cs typeface="Times New Roman" pitchFamily="18" charset="0"/>
              </a:rPr>
              <a:t> and appoint their new </a:t>
            </a:r>
            <a:r>
              <a:rPr lang="en-US" sz="2000" i="1" dirty="0" err="1" smtClean="0">
                <a:cs typeface="Times New Roman" pitchFamily="18" charset="0"/>
              </a:rPr>
              <a:t>caesarii</a:t>
            </a:r>
            <a:r>
              <a:rPr lang="en-US" sz="2000" i="1" dirty="0" smtClean="0">
                <a:cs typeface="Times New Roman" pitchFamily="18" charset="0"/>
              </a:rPr>
              <a:t>.</a:t>
            </a:r>
            <a:r>
              <a:rPr lang="en-US" sz="2000" dirty="0" smtClean="0">
                <a:cs typeface="Times New Roman" pitchFamily="18" charset="0"/>
              </a:rPr>
              <a:t> </a:t>
            </a:r>
          </a:p>
          <a:p>
            <a:pPr lvl="1" eaLnBrk="1" hangingPunct="1">
              <a:lnSpc>
                <a:spcPct val="80000"/>
              </a:lnSpc>
              <a:buFont typeface="Wingdings" pitchFamily="2" charset="2"/>
              <a:buChar char="Ø"/>
              <a:defRPr/>
            </a:pPr>
            <a:r>
              <a:rPr lang="en-US" sz="2000" dirty="0" smtClean="0">
                <a:cs typeface="Times New Roman" pitchFamily="18" charset="0"/>
              </a:rPr>
              <a:t>Diocletian selected </a:t>
            </a:r>
            <a:r>
              <a:rPr lang="en-US" sz="2000" dirty="0" err="1" smtClean="0">
                <a:cs typeface="Times New Roman" pitchFamily="18" charset="0"/>
              </a:rPr>
              <a:t>Maximian</a:t>
            </a:r>
            <a:r>
              <a:rPr lang="en-US" sz="2000" dirty="0" smtClean="0">
                <a:cs typeface="Times New Roman" pitchFamily="18" charset="0"/>
              </a:rPr>
              <a:t> as his co-Emperor, with Galerius as </a:t>
            </a:r>
            <a:r>
              <a:rPr lang="en-US" sz="2000" i="1" dirty="0" err="1" smtClean="0">
                <a:cs typeface="Times New Roman" pitchFamily="18" charset="0"/>
              </a:rPr>
              <a:t>caesar</a:t>
            </a:r>
            <a:r>
              <a:rPr lang="en-US" sz="2000" i="1" dirty="0" smtClean="0">
                <a:cs typeface="Times New Roman" pitchFamily="18" charset="0"/>
              </a:rPr>
              <a:t> </a:t>
            </a:r>
            <a:r>
              <a:rPr lang="en-US" sz="2000" dirty="0" smtClean="0">
                <a:cs typeface="Times New Roman" pitchFamily="18" charset="0"/>
              </a:rPr>
              <a:t>to Diocletian and </a:t>
            </a:r>
            <a:r>
              <a:rPr lang="en-US" sz="2000" dirty="0" err="1" smtClean="0">
                <a:cs typeface="Times New Roman" pitchFamily="18" charset="0"/>
              </a:rPr>
              <a:t>Constantius</a:t>
            </a:r>
            <a:r>
              <a:rPr lang="en-US" sz="2000" dirty="0" smtClean="0">
                <a:cs typeface="Times New Roman" pitchFamily="18" charset="0"/>
              </a:rPr>
              <a:t> I as </a:t>
            </a:r>
            <a:r>
              <a:rPr lang="en-US" sz="2000" i="1" dirty="0" err="1" smtClean="0">
                <a:cs typeface="Times New Roman" pitchFamily="18" charset="0"/>
              </a:rPr>
              <a:t>caesar</a:t>
            </a:r>
            <a:r>
              <a:rPr lang="en-US" sz="2000" i="1" dirty="0" smtClean="0">
                <a:cs typeface="Times New Roman" pitchFamily="18" charset="0"/>
              </a:rPr>
              <a:t> </a:t>
            </a:r>
            <a:r>
              <a:rPr lang="en-US" sz="2000" dirty="0" smtClean="0">
                <a:cs typeface="Times New Roman" pitchFamily="18" charset="0"/>
              </a:rPr>
              <a:t>to </a:t>
            </a:r>
            <a:r>
              <a:rPr lang="en-US" sz="2000" dirty="0" err="1" smtClean="0">
                <a:cs typeface="Times New Roman" pitchFamily="18" charset="0"/>
              </a:rPr>
              <a:t>Maximian</a:t>
            </a:r>
            <a:r>
              <a:rPr lang="en-US" sz="2000" i="1" dirty="0" smtClean="0">
                <a:cs typeface="Times New Roman" pitchFamily="18" charset="0"/>
              </a:rPr>
              <a:t>.</a:t>
            </a:r>
            <a:endParaRPr lang="en-US" sz="2000" dirty="0" smtClean="0">
              <a:cs typeface="Times New Roman" pitchFamily="18" charset="0"/>
            </a:endParaRPr>
          </a:p>
          <a:p>
            <a:pPr lvl="1" eaLnBrk="1" hangingPunct="1">
              <a:lnSpc>
                <a:spcPct val="80000"/>
              </a:lnSpc>
              <a:buFont typeface="Wingdings" pitchFamily="2" charset="2"/>
              <a:buChar char="Ø"/>
              <a:defRPr/>
            </a:pPr>
            <a:r>
              <a:rPr lang="en-US" sz="2000" dirty="0" smtClean="0">
                <a:cs typeface="Times New Roman" pitchFamily="18" charset="0"/>
              </a:rPr>
              <a:t>It seemed to be working – there was a new peace and prosperity.</a:t>
            </a:r>
          </a:p>
          <a:p>
            <a:pPr marL="1085850" lvl="1" eaLnBrk="1" hangingPunct="1">
              <a:lnSpc>
                <a:spcPct val="80000"/>
              </a:lnSpc>
              <a:buFont typeface="Wingdings" pitchFamily="2" charset="2"/>
              <a:buChar char="v"/>
              <a:defRPr/>
            </a:pPr>
            <a:r>
              <a:rPr lang="en-US" sz="2000" dirty="0" smtClean="0">
                <a:cs typeface="Times New Roman" pitchFamily="18" charset="0"/>
              </a:rPr>
              <a:t>Then, Galerius decided Christians should not be in military service, and convinced Diocletian to expel them from the army. </a:t>
            </a:r>
          </a:p>
          <a:p>
            <a:pPr marL="1085850" lvl="1" eaLnBrk="1" hangingPunct="1">
              <a:lnSpc>
                <a:spcPct val="80000"/>
              </a:lnSpc>
              <a:buFont typeface="Wingdings" pitchFamily="2" charset="2"/>
              <a:buChar char="v"/>
              <a:defRPr/>
            </a:pPr>
            <a:r>
              <a:rPr lang="en-US" sz="2000" dirty="0" smtClean="0">
                <a:cs typeface="Times New Roman" pitchFamily="18" charset="0"/>
              </a:rPr>
              <a:t>Galerius’ prejudice against Christians increased; eventually he convinced Diocletian to remove them from all government positions, &amp; to destroy Christian building and books.</a:t>
            </a:r>
          </a:p>
          <a:p>
            <a:pPr marL="1085850" lvl="1" eaLnBrk="1" hangingPunct="1">
              <a:lnSpc>
                <a:spcPct val="80000"/>
              </a:lnSpc>
              <a:buFont typeface="Wingdings" pitchFamily="2" charset="2"/>
              <a:buChar char="v"/>
              <a:defRPr/>
            </a:pPr>
            <a:r>
              <a:rPr lang="en-US" sz="2000" dirty="0">
                <a:cs typeface="Times New Roman" pitchFamily="18" charset="0"/>
              </a:rPr>
              <a:t>W</a:t>
            </a:r>
            <a:r>
              <a:rPr lang="en-US" sz="2000" dirty="0" smtClean="0">
                <a:cs typeface="Times New Roman" pitchFamily="18" charset="0"/>
              </a:rPr>
              <a:t>hen some Christians refused to turn over their sacred writings, and after two suspicious fires in the imperial palace, Diocletian declared all Christians must sacrifice to the old gods.</a:t>
            </a:r>
          </a:p>
          <a:p>
            <a:pPr lvl="1" eaLnBrk="1" hangingPunct="1">
              <a:lnSpc>
                <a:spcPct val="80000"/>
              </a:lnSpc>
              <a:buFont typeface="Wingdings" pitchFamily="2" charset="2"/>
              <a:buChar char="Ø"/>
              <a:defRPr/>
            </a:pPr>
            <a:r>
              <a:rPr lang="en-US" sz="2000" dirty="0" smtClean="0">
                <a:cs typeface="Times New Roman" pitchFamily="18" charset="0"/>
              </a:rPr>
              <a:t>So began the Great Persecution – the most cruel &amp; widespread yet.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25"/>
            <a:ext cx="9536113" cy="625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28575"/>
            <a:ext cx="9320213"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6C36EE-095C-451C-834A-E02432F1B38F}" type="slidenum">
              <a:rPr lang="en-US"/>
              <a:pPr>
                <a:defRPr/>
              </a:pPr>
              <a:t>15</a:t>
            </a:fld>
            <a:endParaRPr lang="en-US"/>
          </a:p>
        </p:txBody>
      </p:sp>
      <p:sp>
        <p:nvSpPr>
          <p:cNvPr id="16387" name="Rectangle 1027"/>
          <p:cNvSpPr>
            <a:spLocks noGrp="1" noChangeArrowheads="1"/>
          </p:cNvSpPr>
          <p:nvPr>
            <p:ph type="body" idx="1"/>
          </p:nvPr>
        </p:nvSpPr>
        <p:spPr>
          <a:xfrm>
            <a:off x="0" y="19050"/>
            <a:ext cx="8991600" cy="6096000"/>
          </a:xfrm>
        </p:spPr>
        <p:txBody>
          <a:bodyPr/>
          <a:lstStyle/>
          <a:p>
            <a:pPr eaLnBrk="1" hangingPunct="1">
              <a:lnSpc>
                <a:spcPct val="80000"/>
              </a:lnSpc>
            </a:pPr>
            <a:r>
              <a:rPr lang="en-US" sz="2400" smtClean="0">
                <a:cs typeface="Times New Roman" pitchFamily="18" charset="0"/>
              </a:rPr>
              <a:t>Emperor Diocletian and Other Emperors (284-305)</a:t>
            </a:r>
          </a:p>
          <a:p>
            <a:pPr lvl="1" eaLnBrk="1" hangingPunct="1">
              <a:lnSpc>
                <a:spcPct val="80000"/>
              </a:lnSpc>
              <a:buFont typeface="Wingdings" pitchFamily="2" charset="2"/>
              <a:buChar char="Ø"/>
            </a:pPr>
            <a:r>
              <a:rPr lang="en-US" sz="2000" smtClean="0">
                <a:cs typeface="Times New Roman" pitchFamily="18" charset="0"/>
              </a:rPr>
              <a:t>In 305 both Diocletian and Maximian abdicated, so Galerius and Constantius I took over as senior emperors.  The two new </a:t>
            </a:r>
            <a:r>
              <a:rPr lang="en-US" sz="2000" i="1" smtClean="0">
                <a:cs typeface="Times New Roman" pitchFamily="18" charset="0"/>
              </a:rPr>
              <a:t>caesarii</a:t>
            </a:r>
            <a:r>
              <a:rPr lang="en-US" sz="2000" smtClean="0">
                <a:cs typeface="Times New Roman" pitchFamily="18" charset="0"/>
              </a:rPr>
              <a:t>  (Severus and Maximinus Daia), however, were both loyal to Galerius, who had aspirations to rule alone.</a:t>
            </a:r>
          </a:p>
          <a:p>
            <a:pPr lvl="1" eaLnBrk="1" hangingPunct="1">
              <a:lnSpc>
                <a:spcPct val="80000"/>
              </a:lnSpc>
              <a:buFont typeface="Wingdings" pitchFamily="2" charset="2"/>
              <a:buChar char="Ø"/>
            </a:pPr>
            <a:endParaRPr lang="en-US" sz="500" smtClean="0">
              <a:cs typeface="Times New Roman" pitchFamily="18" charset="0"/>
            </a:endParaRPr>
          </a:p>
          <a:p>
            <a:pPr lvl="1" eaLnBrk="1" hangingPunct="1">
              <a:lnSpc>
                <a:spcPct val="80000"/>
              </a:lnSpc>
              <a:buFont typeface="Wingdings" pitchFamily="2" charset="2"/>
              <a:buChar char="Ø"/>
            </a:pPr>
            <a:r>
              <a:rPr lang="en-US" sz="2000" smtClean="0">
                <a:cs typeface="Times New Roman" pitchFamily="18" charset="0"/>
              </a:rPr>
              <a:t>When Constantius I died, the army legions under his son, Constantine, refused to accept the planned successor and declared Constantine their emperor.</a:t>
            </a:r>
          </a:p>
          <a:p>
            <a:pPr lvl="1" eaLnBrk="1" hangingPunct="1">
              <a:lnSpc>
                <a:spcPct val="80000"/>
              </a:lnSpc>
              <a:buFont typeface="Wingdings" pitchFamily="2" charset="2"/>
              <a:buChar char="Ø"/>
            </a:pPr>
            <a:endParaRPr lang="en-US" sz="500" smtClean="0">
              <a:cs typeface="Times New Roman" pitchFamily="18" charset="0"/>
            </a:endParaRPr>
          </a:p>
          <a:p>
            <a:pPr lvl="1" eaLnBrk="1" hangingPunct="1">
              <a:lnSpc>
                <a:spcPct val="80000"/>
              </a:lnSpc>
              <a:buFont typeface="Wingdings" pitchFamily="2" charset="2"/>
              <a:buChar char="Ø"/>
            </a:pPr>
            <a:r>
              <a:rPr lang="en-US" sz="2000" smtClean="0">
                <a:cs typeface="Times New Roman" pitchFamily="18" charset="0"/>
              </a:rPr>
              <a:t>Maximian’s son Maxentius siezed Rome, and Severus committed suicide.  Galerius responded by invading the territories now controlled by Maxentius, but backed off when his troops started deserting to the other side.</a:t>
            </a:r>
          </a:p>
          <a:p>
            <a:pPr lvl="1" eaLnBrk="1" hangingPunct="1">
              <a:lnSpc>
                <a:spcPct val="80000"/>
              </a:lnSpc>
              <a:buFont typeface="Wingdings" pitchFamily="2" charset="2"/>
              <a:buChar char="Ø"/>
            </a:pPr>
            <a:endParaRPr lang="en-US" sz="500" smtClean="0">
              <a:cs typeface="Times New Roman" pitchFamily="18" charset="0"/>
            </a:endParaRPr>
          </a:p>
          <a:p>
            <a:pPr lvl="1" eaLnBrk="1" hangingPunct="1">
              <a:lnSpc>
                <a:spcPct val="80000"/>
              </a:lnSpc>
              <a:buFont typeface="Wingdings" pitchFamily="2" charset="2"/>
              <a:buChar char="Ø"/>
            </a:pPr>
            <a:r>
              <a:rPr lang="en-US" sz="2000" smtClean="0">
                <a:cs typeface="Times New Roman" pitchFamily="18" charset="0"/>
              </a:rPr>
              <a:t>Galerius asked Diocletian to come out of retirement to help, but he refused.  He did, however, agree to help with negotiations – which led to a new </a:t>
            </a:r>
            <a:r>
              <a:rPr lang="en-US" sz="2000" i="1" smtClean="0">
                <a:cs typeface="Times New Roman" pitchFamily="18" charset="0"/>
              </a:rPr>
              <a:t>augustus</a:t>
            </a:r>
            <a:r>
              <a:rPr lang="en-US" sz="2000" smtClean="0">
                <a:cs typeface="Times New Roman" pitchFamily="18" charset="0"/>
              </a:rPr>
              <a:t> – Licinius – to serve alongside Galerius.</a:t>
            </a:r>
          </a:p>
          <a:p>
            <a:pPr lvl="1" eaLnBrk="1" hangingPunct="1">
              <a:lnSpc>
                <a:spcPct val="80000"/>
              </a:lnSpc>
              <a:buFont typeface="Wingdings" pitchFamily="2" charset="2"/>
              <a:buChar char="Ø"/>
            </a:pPr>
            <a:endParaRPr lang="en-US" sz="500" smtClean="0">
              <a:cs typeface="Times New Roman" pitchFamily="18" charset="0"/>
            </a:endParaRPr>
          </a:p>
          <a:p>
            <a:pPr lvl="1" eaLnBrk="1" hangingPunct="1">
              <a:lnSpc>
                <a:spcPct val="80000"/>
              </a:lnSpc>
              <a:buFont typeface="Wingdings" pitchFamily="2" charset="2"/>
              <a:buChar char="Ø"/>
            </a:pPr>
            <a:r>
              <a:rPr lang="en-US" sz="2000" smtClean="0">
                <a:cs typeface="Times New Roman" pitchFamily="18" charset="0"/>
              </a:rPr>
              <a:t>The persecutions continued everywhere except in territories now controlled by Constantine.</a:t>
            </a:r>
          </a:p>
          <a:p>
            <a:pPr lvl="1" eaLnBrk="1" hangingPunct="1">
              <a:lnSpc>
                <a:spcPct val="80000"/>
              </a:lnSpc>
              <a:buFont typeface="Wingdings" pitchFamily="2" charset="2"/>
              <a:buChar char="Ø"/>
            </a:pPr>
            <a:endParaRPr lang="en-US" sz="500" smtClean="0">
              <a:cs typeface="Times New Roman" pitchFamily="18" charset="0"/>
            </a:endParaRPr>
          </a:p>
          <a:p>
            <a:pPr lvl="1" eaLnBrk="1" hangingPunct="1">
              <a:lnSpc>
                <a:spcPct val="80000"/>
              </a:lnSpc>
              <a:buFont typeface="Wingdings" pitchFamily="2" charset="2"/>
              <a:buChar char="Ø"/>
            </a:pPr>
            <a:r>
              <a:rPr lang="en-US" sz="2000" smtClean="0">
                <a:cs typeface="Times New Roman" pitchFamily="18" charset="0"/>
              </a:rPr>
              <a:t>Galerius became very ill, and in 311 issued an edict ending the persecution of Christians, and asking them to pray for him.  Galerius died five days later.</a:t>
            </a:r>
          </a:p>
          <a:p>
            <a:pPr lvl="1" eaLnBrk="1" hangingPunct="1">
              <a:lnSpc>
                <a:spcPct val="80000"/>
              </a:lnSpc>
              <a:buFont typeface="Wingdings" pitchFamily="2" charset="2"/>
              <a:buChar char="Ø"/>
            </a:pPr>
            <a:endParaRPr lang="en-US" sz="500" smtClean="0">
              <a:cs typeface="Times New Roman" pitchFamily="18" charset="0"/>
            </a:endParaRPr>
          </a:p>
          <a:p>
            <a:pPr lvl="1" eaLnBrk="1" hangingPunct="1">
              <a:lnSpc>
                <a:spcPct val="80000"/>
              </a:lnSpc>
              <a:buFont typeface="Wingdings" pitchFamily="2" charset="2"/>
              <a:buChar char="Ø"/>
            </a:pPr>
            <a:r>
              <a:rPr lang="en-US" sz="2000" smtClean="0">
                <a:cs typeface="Times New Roman" pitchFamily="18" charset="0"/>
              </a:rPr>
              <a:t>Constantine crossed the Alps and defeated Maxentius at the Battle of Milvian Bridge, outside Rome.  In the process, Constantine had a vision from God and had his soldiers put a Christian symbol (</a:t>
            </a:r>
            <a:r>
              <a:rPr lang="en-US" sz="2000" i="1" smtClean="0">
                <a:cs typeface="Times New Roman" pitchFamily="18" charset="0"/>
              </a:rPr>
              <a:t>chi rho</a:t>
            </a:r>
            <a:r>
              <a:rPr lang="en-US" sz="2000" smtClean="0">
                <a:cs typeface="Times New Roman" pitchFamily="18" charset="0"/>
              </a:rPr>
              <a:t>) on their shields.   He attributed his unlikely victory to the Christian God.</a:t>
            </a:r>
          </a:p>
          <a:p>
            <a:pPr lvl="1" eaLnBrk="1" hangingPunct="1">
              <a:lnSpc>
                <a:spcPct val="80000"/>
              </a:lnSpc>
              <a:buFont typeface="Wingdings" pitchFamily="2" charset="2"/>
              <a:buChar char="Ø"/>
            </a:pPr>
            <a:endParaRPr lang="en-US" sz="2000" smtClean="0">
              <a:cs typeface="Times New Roman" pitchFamily="18" charset="0"/>
            </a:endParaRPr>
          </a:p>
          <a:p>
            <a:pPr lvl="1" eaLnBrk="1" hangingPunct="1">
              <a:lnSpc>
                <a:spcPct val="80000"/>
              </a:lnSpc>
              <a:buFont typeface="Wingdings" pitchFamily="2" charset="2"/>
              <a:buChar char="Ø"/>
            </a:pPr>
            <a:endParaRPr lang="en-US" sz="2000" smtClean="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9BD6D74-C6DD-463F-8BC6-58F67D23A0ED}" type="slidenum">
              <a:rPr lang="en-US"/>
              <a:pPr>
                <a:defRPr/>
              </a:pPr>
              <a:t>16</a:t>
            </a:fld>
            <a:endParaRPr lang="en-US"/>
          </a:p>
        </p:txBody>
      </p:sp>
      <p:sp>
        <p:nvSpPr>
          <p:cNvPr id="31747" name="Rectangle 1027"/>
          <p:cNvSpPr>
            <a:spLocks noGrp="1" noChangeArrowheads="1"/>
          </p:cNvSpPr>
          <p:nvPr>
            <p:ph type="body" idx="1"/>
          </p:nvPr>
        </p:nvSpPr>
        <p:spPr>
          <a:xfrm>
            <a:off x="152400" y="152400"/>
            <a:ext cx="8686800" cy="6096000"/>
          </a:xfrm>
        </p:spPr>
        <p:txBody>
          <a:bodyPr/>
          <a:lstStyle/>
          <a:p>
            <a:pPr eaLnBrk="1" hangingPunct="1">
              <a:lnSpc>
                <a:spcPct val="80000"/>
              </a:lnSpc>
              <a:defRPr/>
            </a:pPr>
            <a:r>
              <a:rPr lang="en-US" dirty="0" smtClean="0">
                <a:cs typeface="Times New Roman" pitchFamily="18" charset="0"/>
              </a:rPr>
              <a:t>Emperor Constantine </a:t>
            </a:r>
            <a:r>
              <a:rPr lang="en-US" sz="2400" dirty="0" smtClean="0">
                <a:cs typeface="Times New Roman" pitchFamily="18" charset="0"/>
              </a:rPr>
              <a:t>(306-337)</a:t>
            </a:r>
          </a:p>
          <a:p>
            <a:pPr eaLnBrk="1" hangingPunct="1">
              <a:lnSpc>
                <a:spcPct val="80000"/>
              </a:lnSpc>
              <a:defRPr/>
            </a:pPr>
            <a:endParaRPr lang="en-US" sz="1050" dirty="0" smtClean="0">
              <a:cs typeface="Times New Roman" pitchFamily="18" charset="0"/>
            </a:endParaRPr>
          </a:p>
          <a:p>
            <a:pPr lvl="1" eaLnBrk="1" hangingPunct="1">
              <a:lnSpc>
                <a:spcPct val="80000"/>
              </a:lnSpc>
              <a:buFont typeface="Wingdings" pitchFamily="2" charset="2"/>
              <a:buChar char="Ø"/>
              <a:defRPr/>
            </a:pPr>
            <a:r>
              <a:rPr lang="en-US" sz="2000" dirty="0" smtClean="0">
                <a:cs typeface="Times New Roman" pitchFamily="18" charset="0"/>
              </a:rPr>
              <a:t>In 313 Constantine met with now co-emperor </a:t>
            </a:r>
            <a:r>
              <a:rPr lang="en-US" sz="2000" dirty="0" err="1" smtClean="0">
                <a:cs typeface="Times New Roman" pitchFamily="18" charset="0"/>
              </a:rPr>
              <a:t>Licinius</a:t>
            </a:r>
            <a:r>
              <a:rPr lang="en-US" sz="2000" dirty="0" smtClean="0">
                <a:cs typeface="Times New Roman" pitchFamily="18" charset="0"/>
              </a:rPr>
              <a:t> in Milan and signed the Edict of Milan, which ended persecution &amp; gave freedom of religion to all in the Roman Empire, and a truce between the two of them.  (The truce included </a:t>
            </a:r>
            <a:r>
              <a:rPr lang="en-US" sz="2000" dirty="0" err="1" smtClean="0">
                <a:cs typeface="Times New Roman" pitchFamily="18" charset="0"/>
              </a:rPr>
              <a:t>Licinius</a:t>
            </a:r>
            <a:r>
              <a:rPr lang="en-US" sz="2000" dirty="0" smtClean="0">
                <a:cs typeface="Times New Roman" pitchFamily="18" charset="0"/>
              </a:rPr>
              <a:t> marrying Constantine’s sister.)</a:t>
            </a:r>
          </a:p>
          <a:p>
            <a:pPr lvl="1" eaLnBrk="1" hangingPunct="1">
              <a:lnSpc>
                <a:spcPct val="80000"/>
              </a:lnSpc>
              <a:buFont typeface="Wingdings" pitchFamily="2" charset="2"/>
              <a:buChar char="Ø"/>
              <a:defRPr/>
            </a:pPr>
            <a:endParaRPr lang="en-US" sz="1400" dirty="0" smtClean="0">
              <a:cs typeface="Times New Roman" pitchFamily="18" charset="0"/>
            </a:endParaRPr>
          </a:p>
          <a:p>
            <a:pPr lvl="1" eaLnBrk="1" hangingPunct="1">
              <a:lnSpc>
                <a:spcPct val="80000"/>
              </a:lnSpc>
              <a:buFont typeface="Wingdings" pitchFamily="2" charset="2"/>
              <a:buChar char="Ø"/>
              <a:defRPr/>
            </a:pPr>
            <a:r>
              <a:rPr lang="en-US" sz="2000" dirty="0" smtClean="0">
                <a:cs typeface="Times New Roman" pitchFamily="18" charset="0"/>
              </a:rPr>
              <a:t>In 322 Constantine invaded </a:t>
            </a:r>
            <a:r>
              <a:rPr lang="en-US" sz="2000" dirty="0" err="1" smtClean="0">
                <a:cs typeface="Times New Roman" pitchFamily="18" charset="0"/>
              </a:rPr>
              <a:t>Licinius</a:t>
            </a:r>
            <a:r>
              <a:rPr lang="en-US" sz="2000" dirty="0" smtClean="0">
                <a:cs typeface="Times New Roman" pitchFamily="18" charset="0"/>
              </a:rPr>
              <a:t>’ territory, on the pretext of chasing a band of looting barbarians.  </a:t>
            </a:r>
            <a:r>
              <a:rPr lang="en-US" sz="2000" dirty="0" err="1" smtClean="0">
                <a:cs typeface="Times New Roman" pitchFamily="18" charset="0"/>
              </a:rPr>
              <a:t>Licinius</a:t>
            </a:r>
            <a:r>
              <a:rPr lang="en-US" sz="2000" dirty="0" smtClean="0">
                <a:cs typeface="Times New Roman" pitchFamily="18" charset="0"/>
              </a:rPr>
              <a:t> responded by gathering his (rather larger) army and meeting Constantine’s forces at Adrianople, where Constantine was victorious.   </a:t>
            </a:r>
            <a:r>
              <a:rPr lang="en-US" sz="2000" dirty="0" err="1" smtClean="0">
                <a:cs typeface="Times New Roman" pitchFamily="18" charset="0"/>
              </a:rPr>
              <a:t>Licinius</a:t>
            </a:r>
            <a:r>
              <a:rPr lang="en-US" sz="2000" dirty="0" smtClean="0">
                <a:cs typeface="Times New Roman" pitchFamily="18" charset="0"/>
              </a:rPr>
              <a:t> fled to Byzantium.  Constantine – negotiating through his sister/</a:t>
            </a:r>
            <a:r>
              <a:rPr lang="en-US" sz="2000" dirty="0" err="1" smtClean="0">
                <a:cs typeface="Times New Roman" pitchFamily="18" charset="0"/>
              </a:rPr>
              <a:t>Licinius</a:t>
            </a:r>
            <a:r>
              <a:rPr lang="en-US" sz="2000" dirty="0" smtClean="0">
                <a:cs typeface="Times New Roman" pitchFamily="18" charset="0"/>
              </a:rPr>
              <a:t>’ wife – promised to spare </a:t>
            </a:r>
            <a:r>
              <a:rPr lang="en-US" sz="2000" dirty="0" err="1" smtClean="0">
                <a:cs typeface="Times New Roman" pitchFamily="18" charset="0"/>
              </a:rPr>
              <a:t>Licinius</a:t>
            </a:r>
            <a:r>
              <a:rPr lang="en-US" sz="2000" dirty="0" smtClean="0">
                <a:cs typeface="Times New Roman" pitchFamily="18" charset="0"/>
              </a:rPr>
              <a:t> if he abdicated – which he did.  </a:t>
            </a:r>
          </a:p>
          <a:p>
            <a:pPr lvl="1" eaLnBrk="1" hangingPunct="1">
              <a:lnSpc>
                <a:spcPct val="80000"/>
              </a:lnSpc>
              <a:buFont typeface="Wingdings" pitchFamily="2" charset="2"/>
              <a:buChar char="Ø"/>
              <a:defRPr/>
            </a:pPr>
            <a:endParaRPr lang="en-US" sz="1400" dirty="0">
              <a:cs typeface="Times New Roman" pitchFamily="18" charset="0"/>
            </a:endParaRPr>
          </a:p>
          <a:p>
            <a:pPr lvl="1" eaLnBrk="1" hangingPunct="1">
              <a:lnSpc>
                <a:spcPct val="80000"/>
              </a:lnSpc>
              <a:buFont typeface="Wingdings" pitchFamily="2" charset="2"/>
              <a:buChar char="Ø"/>
              <a:defRPr/>
            </a:pPr>
            <a:r>
              <a:rPr lang="en-US" sz="2000" dirty="0" smtClean="0">
                <a:cs typeface="Times New Roman" pitchFamily="18" charset="0"/>
              </a:rPr>
              <a:t>325 – Constantine is now sole ruler of the Roman Empire.  </a:t>
            </a:r>
          </a:p>
          <a:p>
            <a:pPr eaLnBrk="1" hangingPunct="1">
              <a:lnSpc>
                <a:spcPct val="80000"/>
              </a:lnSpc>
              <a:buFont typeface="Wingdings" pitchFamily="2" charset="2"/>
              <a:buChar char="Ø"/>
              <a:defRPr/>
            </a:pPr>
            <a:endParaRPr lang="en-US" sz="1400" dirty="0">
              <a:cs typeface="Times New Roman" pitchFamily="18" charset="0"/>
            </a:endParaRPr>
          </a:p>
          <a:p>
            <a:pPr lvl="1" eaLnBrk="1" hangingPunct="1">
              <a:lnSpc>
                <a:spcPct val="80000"/>
              </a:lnSpc>
              <a:buFont typeface="Wingdings" pitchFamily="2" charset="2"/>
              <a:buChar char="Ø"/>
              <a:defRPr/>
            </a:pPr>
            <a:r>
              <a:rPr lang="en-US" sz="2000" dirty="0" smtClean="0">
                <a:cs typeface="Times New Roman" pitchFamily="18" charset="0"/>
              </a:rPr>
              <a:t>Under Constantine, all persecution ended and it was legal to be a Christian –  for the first time in nearly 300 years.</a:t>
            </a:r>
          </a:p>
          <a:p>
            <a:pPr lvl="1" eaLnBrk="1" hangingPunct="1">
              <a:lnSpc>
                <a:spcPct val="80000"/>
              </a:lnSpc>
              <a:buFont typeface="Wingdings" pitchFamily="2" charset="2"/>
              <a:buChar char="Ø"/>
              <a:defRPr/>
            </a:pPr>
            <a:endParaRPr lang="en-US" sz="1600" dirty="0" smtClean="0">
              <a:cs typeface="Times New Roman" pitchFamily="18" charset="0"/>
            </a:endParaRPr>
          </a:p>
          <a:p>
            <a:pPr lvl="1" eaLnBrk="1" hangingPunct="1">
              <a:lnSpc>
                <a:spcPct val="80000"/>
              </a:lnSpc>
              <a:buFont typeface="Wingdings" pitchFamily="2" charset="2"/>
              <a:buChar char="Ø"/>
              <a:defRPr/>
            </a:pPr>
            <a:r>
              <a:rPr lang="en-US" sz="2000" dirty="0" smtClean="0">
                <a:cs typeface="Times New Roman" pitchFamily="18" charset="0"/>
              </a:rPr>
              <a:t>Like Decius and Diocletian before him, Constantine is determined to make the Roman Empire great again; but unlike them, he believes the best way to do this is with Christianity as the basis.</a:t>
            </a:r>
          </a:p>
          <a:p>
            <a:pPr lvl="1" eaLnBrk="1" hangingPunct="1">
              <a:lnSpc>
                <a:spcPct val="80000"/>
              </a:lnSpc>
              <a:buFont typeface="Wingdings" pitchFamily="2" charset="2"/>
              <a:buChar char="Ø"/>
              <a:defRPr/>
            </a:pPr>
            <a:endParaRPr lang="en-US" sz="2000" dirty="0" smtClean="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FED6A40-D2DF-4E8A-AC1B-72AA69CFBC64}" type="slidenum">
              <a:rPr lang="en-US"/>
              <a:pPr>
                <a:defRPr/>
              </a:pPr>
              <a:t>17</a:t>
            </a:fld>
            <a:endParaRPr lang="en-US"/>
          </a:p>
        </p:txBody>
      </p:sp>
      <p:sp>
        <p:nvSpPr>
          <p:cNvPr id="31747" name="Rectangle 1027"/>
          <p:cNvSpPr>
            <a:spLocks noGrp="1" noChangeArrowheads="1"/>
          </p:cNvSpPr>
          <p:nvPr>
            <p:ph type="body" idx="1"/>
          </p:nvPr>
        </p:nvSpPr>
        <p:spPr>
          <a:xfrm>
            <a:off x="152400" y="152400"/>
            <a:ext cx="8686800" cy="6096000"/>
          </a:xfrm>
        </p:spPr>
        <p:txBody>
          <a:bodyPr/>
          <a:lstStyle/>
          <a:p>
            <a:pPr marL="0" indent="0" algn="ctr" eaLnBrk="1" hangingPunct="1">
              <a:lnSpc>
                <a:spcPct val="80000"/>
              </a:lnSpc>
              <a:buFontTx/>
              <a:buNone/>
              <a:defRPr/>
            </a:pPr>
            <a:r>
              <a:rPr lang="en-US" dirty="0" smtClean="0">
                <a:cs typeface="Times New Roman" pitchFamily="18" charset="0"/>
              </a:rPr>
              <a:t>Organization in the Early Church </a:t>
            </a:r>
            <a:endParaRPr lang="en-US" sz="2400" dirty="0" smtClean="0">
              <a:cs typeface="Times New Roman" pitchFamily="18" charset="0"/>
            </a:endParaRPr>
          </a:p>
          <a:p>
            <a:pPr eaLnBrk="1" hangingPunct="1">
              <a:lnSpc>
                <a:spcPct val="80000"/>
              </a:lnSpc>
              <a:defRPr/>
            </a:pPr>
            <a:endParaRPr lang="en-US" sz="1050" dirty="0" smtClean="0">
              <a:cs typeface="Times New Roman" pitchFamily="18" charset="0"/>
            </a:endParaRPr>
          </a:p>
          <a:p>
            <a:pPr marL="514350" lvl="1" eaLnBrk="1" hangingPunct="1">
              <a:lnSpc>
                <a:spcPct val="80000"/>
              </a:lnSpc>
              <a:buFont typeface="Wingdings" pitchFamily="2" charset="2"/>
              <a:buChar char="Ø"/>
              <a:defRPr/>
            </a:pPr>
            <a:r>
              <a:rPr lang="en-US" sz="2400" dirty="0" smtClean="0">
                <a:cs typeface="Times New Roman" pitchFamily="18" charset="0"/>
              </a:rPr>
              <a:t>By early 2</a:t>
            </a:r>
            <a:r>
              <a:rPr lang="en-US" sz="2400" baseline="30000" dirty="0" smtClean="0">
                <a:cs typeface="Times New Roman" pitchFamily="18" charset="0"/>
              </a:rPr>
              <a:t>nd</a:t>
            </a:r>
            <a:r>
              <a:rPr lang="en-US" sz="2400" dirty="0" smtClean="0">
                <a:cs typeface="Times New Roman" pitchFamily="18" charset="0"/>
              </a:rPr>
              <a:t> Century, there were three distinct positions of authority within the Church – bishops, presbyters (elders) and deacons.</a:t>
            </a:r>
          </a:p>
          <a:p>
            <a:pPr marL="514350" indent="-285750" eaLnBrk="1" hangingPunct="1">
              <a:lnSpc>
                <a:spcPct val="80000"/>
              </a:lnSpc>
              <a:buFont typeface="Wingdings" pitchFamily="2" charset="2"/>
              <a:buChar char="Ø"/>
              <a:defRPr/>
            </a:pPr>
            <a:endParaRPr lang="en-US" sz="1000" dirty="0">
              <a:cs typeface="Times New Roman" pitchFamily="18" charset="0"/>
            </a:endParaRPr>
          </a:p>
          <a:p>
            <a:pPr marL="514350" lvl="1" eaLnBrk="1" hangingPunct="1">
              <a:lnSpc>
                <a:spcPct val="80000"/>
              </a:lnSpc>
              <a:buFont typeface="Wingdings" pitchFamily="2" charset="2"/>
              <a:buChar char="Ø"/>
              <a:defRPr/>
            </a:pPr>
            <a:r>
              <a:rPr lang="en-US" sz="2400" dirty="0" smtClean="0">
                <a:cs typeface="Times New Roman" pitchFamily="18" charset="0"/>
              </a:rPr>
              <a:t>For a considerable time, the titles “bishop” and “elder” appear to have been interchangeable.</a:t>
            </a:r>
          </a:p>
          <a:p>
            <a:pPr marL="514350" lvl="1" eaLnBrk="1" hangingPunct="1">
              <a:lnSpc>
                <a:spcPct val="80000"/>
              </a:lnSpc>
              <a:buFont typeface="Wingdings" pitchFamily="2" charset="2"/>
              <a:buChar char="Ø"/>
              <a:defRPr/>
            </a:pPr>
            <a:endParaRPr lang="en-US" sz="1000" dirty="0" smtClean="0">
              <a:cs typeface="Times New Roman" pitchFamily="18" charset="0"/>
            </a:endParaRPr>
          </a:p>
          <a:p>
            <a:pPr marL="514350" lvl="1" eaLnBrk="1" hangingPunct="1">
              <a:lnSpc>
                <a:spcPct val="80000"/>
              </a:lnSpc>
              <a:buFont typeface="Wingdings" pitchFamily="2" charset="2"/>
              <a:buChar char="Ø"/>
              <a:defRPr/>
            </a:pPr>
            <a:r>
              <a:rPr lang="en-US" sz="2400" dirty="0" smtClean="0">
                <a:cs typeface="Times New Roman" pitchFamily="18" charset="0"/>
              </a:rPr>
              <a:t>Bishops as “senior pastors” over the churches in a city or an area came about when some </a:t>
            </a:r>
            <a:r>
              <a:rPr lang="en-US" sz="2400" dirty="0">
                <a:cs typeface="Times New Roman" pitchFamily="18" charset="0"/>
              </a:rPr>
              <a:t>elders </a:t>
            </a:r>
            <a:r>
              <a:rPr lang="en-US" sz="2400" dirty="0" smtClean="0">
                <a:cs typeface="Times New Roman" pitchFamily="18" charset="0"/>
              </a:rPr>
              <a:t>were </a:t>
            </a:r>
            <a:r>
              <a:rPr lang="en-US" sz="2400" dirty="0">
                <a:cs typeface="Times New Roman" pitchFamily="18" charset="0"/>
              </a:rPr>
              <a:t>recognized as </a:t>
            </a:r>
            <a:r>
              <a:rPr lang="en-US" sz="2400" dirty="0" smtClean="0">
                <a:cs typeface="Times New Roman" pitchFamily="18" charset="0"/>
              </a:rPr>
              <a:t>having </a:t>
            </a:r>
            <a:r>
              <a:rPr lang="en-US" sz="2400" dirty="0">
                <a:cs typeface="Times New Roman" pitchFamily="18" charset="0"/>
              </a:rPr>
              <a:t>greater spiritual maturity </a:t>
            </a:r>
            <a:r>
              <a:rPr lang="en-US" sz="2400" dirty="0" smtClean="0">
                <a:cs typeface="Times New Roman" pitchFamily="18" charset="0"/>
              </a:rPr>
              <a:t>and/or learning to help lead the Church, especially when persecuted.  </a:t>
            </a:r>
            <a:endParaRPr lang="en-US" sz="2400" dirty="0">
              <a:cs typeface="Times New Roman" pitchFamily="18" charset="0"/>
            </a:endParaRPr>
          </a:p>
          <a:p>
            <a:pPr marL="514350" lvl="1" eaLnBrk="1" hangingPunct="1">
              <a:lnSpc>
                <a:spcPct val="80000"/>
              </a:lnSpc>
              <a:buFont typeface="Wingdings" pitchFamily="2" charset="2"/>
              <a:buChar char="Ø"/>
              <a:defRPr/>
            </a:pPr>
            <a:endParaRPr lang="en-US" sz="1000" dirty="0">
              <a:cs typeface="Times New Roman" pitchFamily="18" charset="0"/>
            </a:endParaRPr>
          </a:p>
          <a:p>
            <a:pPr marL="514350" lvl="1" eaLnBrk="1" hangingPunct="1">
              <a:lnSpc>
                <a:spcPct val="80000"/>
              </a:lnSpc>
              <a:buFont typeface="Wingdings" pitchFamily="2" charset="2"/>
              <a:buChar char="Ø"/>
              <a:defRPr/>
            </a:pPr>
            <a:r>
              <a:rPr lang="en-US" sz="2400" dirty="0" smtClean="0">
                <a:cs typeface="Times New Roman" pitchFamily="18" charset="0"/>
              </a:rPr>
              <a:t>Emphasis on the authority of bishops </a:t>
            </a:r>
            <a:r>
              <a:rPr lang="en-US" sz="2400" u="sng" dirty="0" smtClean="0">
                <a:cs typeface="Times New Roman" pitchFamily="18" charset="0"/>
              </a:rPr>
              <a:t>and</a:t>
            </a:r>
            <a:r>
              <a:rPr lang="en-US" sz="2400" dirty="0" smtClean="0">
                <a:cs typeface="Times New Roman" pitchFamily="18" charset="0"/>
              </a:rPr>
              <a:t> on apostolic succession came especially in response to the challenge of heresies in the late 2</a:t>
            </a:r>
            <a:r>
              <a:rPr lang="en-US" sz="2400" baseline="30000" dirty="0" smtClean="0">
                <a:cs typeface="Times New Roman" pitchFamily="18" charset="0"/>
              </a:rPr>
              <a:t>nd</a:t>
            </a:r>
            <a:r>
              <a:rPr lang="en-US" sz="2400" dirty="0" smtClean="0">
                <a:cs typeface="Times New Roman" pitchFamily="18" charset="0"/>
              </a:rPr>
              <a:t> and 3</a:t>
            </a:r>
            <a:r>
              <a:rPr lang="en-US" sz="2400" baseline="30000" dirty="0" smtClean="0">
                <a:cs typeface="Times New Roman" pitchFamily="18" charset="0"/>
              </a:rPr>
              <a:t>rd</a:t>
            </a:r>
            <a:r>
              <a:rPr lang="en-US" sz="2400" dirty="0" smtClean="0">
                <a:cs typeface="Times New Roman" pitchFamily="18" charset="0"/>
              </a:rPr>
              <a:t> centuries.</a:t>
            </a:r>
          </a:p>
          <a:p>
            <a:pPr marL="514350" lvl="1" eaLnBrk="1" hangingPunct="1">
              <a:lnSpc>
                <a:spcPct val="80000"/>
              </a:lnSpc>
              <a:buFont typeface="Wingdings" pitchFamily="2" charset="2"/>
              <a:buChar char="Ø"/>
              <a:defRPr/>
            </a:pPr>
            <a:endParaRPr lang="en-US" sz="1000" dirty="0">
              <a:cs typeface="Times New Roman" pitchFamily="18" charset="0"/>
            </a:endParaRPr>
          </a:p>
          <a:p>
            <a:pPr marL="514350" lvl="1" eaLnBrk="1" hangingPunct="1">
              <a:lnSpc>
                <a:spcPct val="80000"/>
              </a:lnSpc>
              <a:buFont typeface="Wingdings" pitchFamily="2" charset="2"/>
              <a:buChar char="Ø"/>
              <a:defRPr/>
            </a:pPr>
            <a:r>
              <a:rPr lang="en-US" sz="2400" dirty="0" smtClean="0">
                <a:cs typeface="Times New Roman" pitchFamily="18" charset="0"/>
              </a:rPr>
              <a:t>By end of the 2</a:t>
            </a:r>
            <a:r>
              <a:rPr lang="en-US" sz="2400" baseline="30000" dirty="0" smtClean="0">
                <a:cs typeface="Times New Roman" pitchFamily="18" charset="0"/>
              </a:rPr>
              <a:t>nd</a:t>
            </a:r>
            <a:r>
              <a:rPr lang="en-US" sz="2400" dirty="0" smtClean="0">
                <a:cs typeface="Times New Roman" pitchFamily="18" charset="0"/>
              </a:rPr>
              <a:t> century official leadership of the Church was entirely masculine, though there are indications of women in earlier leadership.  This likely was due to prominent roles women had as leadership of some pre-Christian pagan cults, &amp; especially within Gnosticism.</a:t>
            </a:r>
          </a:p>
          <a:p>
            <a:pPr marL="514350" lvl="1" eaLnBrk="1" hangingPunct="1">
              <a:lnSpc>
                <a:spcPct val="80000"/>
              </a:lnSpc>
              <a:buFont typeface="Wingdings" pitchFamily="2" charset="2"/>
              <a:buChar char="Ø"/>
              <a:defRPr/>
            </a:pPr>
            <a:endParaRPr lang="en-US" sz="2400" dirty="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FA32005-9C29-4688-9B03-7CB0AAB63473}" type="slidenum">
              <a:rPr lang="en-US"/>
              <a:pPr>
                <a:defRPr/>
              </a:pPr>
              <a:t>18</a:t>
            </a:fld>
            <a:endParaRPr lang="en-US"/>
          </a:p>
        </p:txBody>
      </p:sp>
      <p:sp>
        <p:nvSpPr>
          <p:cNvPr id="31746" name="Rectangle 1026"/>
          <p:cNvSpPr>
            <a:spLocks noGrp="1" noChangeArrowheads="1"/>
          </p:cNvSpPr>
          <p:nvPr>
            <p:ph type="title"/>
          </p:nvPr>
        </p:nvSpPr>
        <p:spPr>
          <a:xfrm>
            <a:off x="206375" y="0"/>
            <a:ext cx="7870825" cy="533400"/>
          </a:xfrm>
        </p:spPr>
        <p:txBody>
          <a:bodyPr/>
          <a:lstStyle/>
          <a:p>
            <a:pPr eaLnBrk="1" hangingPunct="1"/>
            <a:r>
              <a:rPr lang="en-US" sz="3600" b="1" smtClean="0">
                <a:cs typeface="Times New Roman" pitchFamily="18" charset="0"/>
              </a:rPr>
              <a:t>      The Question of the Lapsed</a:t>
            </a:r>
            <a:endParaRPr lang="en-US" sz="3600" b="1" smtClean="0"/>
          </a:p>
        </p:txBody>
      </p:sp>
      <p:sp>
        <p:nvSpPr>
          <p:cNvPr id="19460" name="Rectangle 1027"/>
          <p:cNvSpPr>
            <a:spLocks noGrp="1" noChangeArrowheads="1"/>
          </p:cNvSpPr>
          <p:nvPr>
            <p:ph type="body" idx="1"/>
          </p:nvPr>
        </p:nvSpPr>
        <p:spPr>
          <a:xfrm>
            <a:off x="228600" y="533400"/>
            <a:ext cx="8686800" cy="6096000"/>
          </a:xfrm>
        </p:spPr>
        <p:txBody>
          <a:bodyPr/>
          <a:lstStyle/>
          <a:p>
            <a:pPr eaLnBrk="1" hangingPunct="1">
              <a:lnSpc>
                <a:spcPct val="80000"/>
              </a:lnSpc>
              <a:spcBef>
                <a:spcPts val="400"/>
              </a:spcBef>
            </a:pPr>
            <a:r>
              <a:rPr lang="en-US" sz="2400" smtClean="0">
                <a:cs typeface="Times New Roman" pitchFamily="18" charset="0"/>
              </a:rPr>
              <a:t>The persecutions of Decius and Valerian caused many Christians to renounce their faith and worship pagan gods. </a:t>
            </a:r>
          </a:p>
          <a:p>
            <a:pPr eaLnBrk="1" hangingPunct="1">
              <a:lnSpc>
                <a:spcPct val="80000"/>
              </a:lnSpc>
              <a:spcBef>
                <a:spcPts val="400"/>
              </a:spcBef>
            </a:pPr>
            <a:r>
              <a:rPr lang="en-US" sz="2400" smtClean="0">
                <a:cs typeface="Times New Roman" pitchFamily="18" charset="0"/>
              </a:rPr>
              <a:t>Afterwards, the Church was confronted with what to do with these “lapsed” Christians who wished to return.</a:t>
            </a:r>
          </a:p>
          <a:p>
            <a:pPr eaLnBrk="1" hangingPunct="1">
              <a:lnSpc>
                <a:spcPct val="80000"/>
              </a:lnSpc>
              <a:spcBef>
                <a:spcPts val="400"/>
              </a:spcBef>
            </a:pPr>
            <a:r>
              <a:rPr lang="en-US" sz="2400" smtClean="0">
                <a:cs typeface="Times New Roman" pitchFamily="18" charset="0"/>
              </a:rPr>
              <a:t>The problem: not all had fallen in the same way.  Should the Church deal differently with whose who had quickly conceded to Imperial demands, versus those who fled in the face of persecution, versus those who had purchased false </a:t>
            </a:r>
            <a:r>
              <a:rPr lang="en-US" sz="2400" i="1" smtClean="0">
                <a:cs typeface="Times New Roman" pitchFamily="18" charset="0"/>
              </a:rPr>
              <a:t>libellum</a:t>
            </a:r>
            <a:r>
              <a:rPr lang="en-US" sz="2400" smtClean="0">
                <a:cs typeface="Times New Roman" pitchFamily="18" charset="0"/>
              </a:rPr>
              <a:t> but had not actually committed apostasy, versus those who had only lapsed after being viciously tortured? </a:t>
            </a:r>
          </a:p>
          <a:p>
            <a:pPr eaLnBrk="1" hangingPunct="1">
              <a:lnSpc>
                <a:spcPct val="80000"/>
              </a:lnSpc>
              <a:spcBef>
                <a:spcPts val="400"/>
              </a:spcBef>
            </a:pPr>
            <a:r>
              <a:rPr lang="en-US" sz="2400" smtClean="0">
                <a:cs typeface="Times New Roman" pitchFamily="18" charset="0"/>
              </a:rPr>
              <a:t>Those who survived persecution &amp; torture without lapsing – the “confessors” – were highly regarded &amp; held by many to be more spiritual.  So some looked to these “confessors” to decide how to treat those who had lapsed.</a:t>
            </a:r>
          </a:p>
          <a:p>
            <a:pPr eaLnBrk="1" hangingPunct="1">
              <a:lnSpc>
                <a:spcPct val="80000"/>
              </a:lnSpc>
              <a:spcBef>
                <a:spcPts val="400"/>
              </a:spcBef>
            </a:pPr>
            <a:r>
              <a:rPr lang="en-US" sz="2400" smtClean="0">
                <a:cs typeface="Times New Roman" pitchFamily="18" charset="0"/>
              </a:rPr>
              <a:t>Cyprian of Carthage – a bishop who had fled persecution (and so accused by some of cowardice) who insisted that the bishops and other Church leaders (and NOT the “confessors”) must decide on the lapsed.  A schism (split)   resulted in both the churches of Carthage and Rome.</a:t>
            </a:r>
          </a:p>
          <a:p>
            <a:pPr eaLnBrk="1" hangingPunct="1">
              <a:lnSpc>
                <a:spcPct val="80000"/>
              </a:lnSpc>
              <a:spcBef>
                <a:spcPts val="400"/>
              </a:spcBef>
            </a:pPr>
            <a:r>
              <a:rPr lang="en-US" sz="2400" smtClean="0">
                <a:cs typeface="Times New Roman" pitchFamily="18" charset="0"/>
              </a:rPr>
              <a:t>This issue continued to affect the Church for generations.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6DC9DB5-C319-43EB-B6A5-EEE919D5812B}" type="slidenum">
              <a:rPr lang="en-US"/>
              <a:pPr>
                <a:defRPr/>
              </a:pPr>
              <a:t>19</a:t>
            </a:fld>
            <a:endParaRPr lang="en-US"/>
          </a:p>
        </p:txBody>
      </p:sp>
      <p:sp>
        <p:nvSpPr>
          <p:cNvPr id="31746" name="Rectangle 1026"/>
          <p:cNvSpPr>
            <a:spLocks noGrp="1" noChangeArrowheads="1"/>
          </p:cNvSpPr>
          <p:nvPr>
            <p:ph type="title"/>
          </p:nvPr>
        </p:nvSpPr>
        <p:spPr>
          <a:xfrm>
            <a:off x="206375" y="0"/>
            <a:ext cx="7870825" cy="533400"/>
          </a:xfrm>
        </p:spPr>
        <p:txBody>
          <a:bodyPr/>
          <a:lstStyle/>
          <a:p>
            <a:pPr eaLnBrk="1" hangingPunct="1"/>
            <a:r>
              <a:rPr lang="en-US" sz="3200" b="1" smtClean="0">
                <a:cs typeface="Times New Roman" pitchFamily="18" charset="0"/>
              </a:rPr>
              <a:t>      The Cult of the Martyrs</a:t>
            </a:r>
            <a:endParaRPr lang="en-US" sz="3200" b="1" smtClean="0"/>
          </a:p>
        </p:txBody>
      </p:sp>
      <p:sp>
        <p:nvSpPr>
          <p:cNvPr id="20484" name="Rectangle 1027"/>
          <p:cNvSpPr>
            <a:spLocks noGrp="1" noChangeArrowheads="1"/>
          </p:cNvSpPr>
          <p:nvPr>
            <p:ph type="body" idx="1"/>
          </p:nvPr>
        </p:nvSpPr>
        <p:spPr>
          <a:xfrm>
            <a:off x="228600" y="533400"/>
            <a:ext cx="8686800" cy="6096000"/>
          </a:xfrm>
        </p:spPr>
        <p:txBody>
          <a:bodyPr/>
          <a:lstStyle/>
          <a:p>
            <a:pPr eaLnBrk="1" hangingPunct="1">
              <a:lnSpc>
                <a:spcPct val="80000"/>
              </a:lnSpc>
              <a:spcBef>
                <a:spcPts val="400"/>
              </a:spcBef>
            </a:pPr>
            <a:r>
              <a:rPr lang="en-US" sz="2400" smtClean="0">
                <a:cs typeface="Times New Roman" pitchFamily="18" charset="0"/>
              </a:rPr>
              <a:t>With many Christians lapsing under persecutions of Decius and Valerian, those who died as martyrs under ALL persecutions came to be highly honored and revered.   </a:t>
            </a:r>
          </a:p>
          <a:p>
            <a:pPr eaLnBrk="1" hangingPunct="1">
              <a:lnSpc>
                <a:spcPct val="80000"/>
              </a:lnSpc>
              <a:spcBef>
                <a:spcPts val="400"/>
              </a:spcBef>
            </a:pPr>
            <a:r>
              <a:rPr lang="en-US" sz="2400" smtClean="0">
                <a:cs typeface="Times New Roman" pitchFamily="18" charset="0"/>
              </a:rPr>
              <a:t>The cult of the martyrs (worship activities associated with martyrs and/or their remains) was influenced by the Greek hero cults and Greco-Roman funerary practices.</a:t>
            </a:r>
          </a:p>
          <a:p>
            <a:pPr eaLnBrk="1" hangingPunct="1">
              <a:lnSpc>
                <a:spcPct val="80000"/>
              </a:lnSpc>
              <a:spcBef>
                <a:spcPts val="400"/>
              </a:spcBef>
            </a:pPr>
            <a:r>
              <a:rPr lang="en-US" sz="2400" smtClean="0">
                <a:cs typeface="Times New Roman" pitchFamily="18" charset="0"/>
              </a:rPr>
              <a:t>Cyprian was the first to refer to the eucharist as an offering in memory of the martyrs.</a:t>
            </a:r>
          </a:p>
          <a:p>
            <a:pPr eaLnBrk="1" hangingPunct="1">
              <a:lnSpc>
                <a:spcPct val="80000"/>
              </a:lnSpc>
              <a:spcBef>
                <a:spcPts val="400"/>
              </a:spcBef>
            </a:pPr>
            <a:r>
              <a:rPr lang="en-US" sz="2400" smtClean="0">
                <a:cs typeface="Times New Roman" pitchFamily="18" charset="0"/>
              </a:rPr>
              <a:t>Christians started celebrating the date of death of martyrs as their “birthday” – the day they were born into eternal life. </a:t>
            </a:r>
          </a:p>
          <a:p>
            <a:pPr eaLnBrk="1" hangingPunct="1">
              <a:lnSpc>
                <a:spcPct val="80000"/>
              </a:lnSpc>
              <a:spcBef>
                <a:spcPts val="400"/>
              </a:spcBef>
            </a:pPr>
            <a:r>
              <a:rPr lang="en-US" sz="2400" smtClean="0">
                <a:cs typeface="Times New Roman" pitchFamily="18" charset="0"/>
              </a:rPr>
              <a:t>At first, prayers &amp; memorial ceremonies were simply held in the tombs.  Then came the idea that prayers were actually more effective when done in the presence of martyr remains.  (Which led to the practice of removing remains of martyrs from tombs and placing them in churches, so there came to be a great demand for the remains of martyrs.)</a:t>
            </a:r>
          </a:p>
          <a:p>
            <a:pPr eaLnBrk="1" hangingPunct="1">
              <a:lnSpc>
                <a:spcPct val="80000"/>
              </a:lnSpc>
              <a:spcBef>
                <a:spcPts val="400"/>
              </a:spcBef>
            </a:pPr>
            <a:r>
              <a:rPr lang="en-US" sz="2400" smtClean="0">
                <a:cs typeface="Times New Roman" pitchFamily="18" charset="0"/>
              </a:rPr>
              <a:t>This then led to the idea that the departed martyrs and saints – being in the presence of God and free to speak directly to Him – could pray with and for living Christians: the intercession of the saints.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00" y="228600"/>
            <a:ext cx="8750300" cy="6356350"/>
          </a:xfrm>
          <a:prstGeom prst="rect">
            <a:avLst/>
          </a:prstGeom>
        </p:spPr>
        <p:txBody>
          <a:bodyPr>
            <a:spAutoFit/>
          </a:bodyPr>
          <a:lstStyle/>
          <a:p>
            <a:pPr>
              <a:defRPr/>
            </a:pPr>
            <a:r>
              <a:rPr lang="en-US" b="1" u="sng" dirty="0">
                <a:solidFill>
                  <a:schemeClr val="tx1"/>
                </a:solidFill>
                <a:latin typeface="+mn-lt"/>
              </a:rPr>
              <a:t>Church History 1</a:t>
            </a:r>
            <a:r>
              <a:rPr lang="en-US" b="1" dirty="0">
                <a:solidFill>
                  <a:schemeClr val="tx1"/>
                </a:solidFill>
                <a:latin typeface="+mn-lt"/>
              </a:rPr>
              <a:t> </a:t>
            </a:r>
            <a:r>
              <a:rPr lang="en-US" sz="2800" b="1" dirty="0">
                <a:solidFill>
                  <a:schemeClr val="tx1"/>
                </a:solidFill>
                <a:latin typeface="+mn-lt"/>
              </a:rPr>
              <a:t>(TH1) </a:t>
            </a:r>
          </a:p>
          <a:p>
            <a:pPr>
              <a:defRPr/>
            </a:pPr>
            <a:endParaRPr lang="en-US" sz="1800" dirty="0">
              <a:solidFill>
                <a:schemeClr val="tx1"/>
              </a:solidFill>
              <a:latin typeface="+mn-lt"/>
            </a:endParaRPr>
          </a:p>
          <a:p>
            <a:pPr marL="514350" indent="-514350">
              <a:spcAft>
                <a:spcPts val="600"/>
              </a:spcAft>
              <a:buFont typeface="+mj-lt"/>
              <a:buAutoNum type="arabicPeriod"/>
              <a:defRPr/>
            </a:pPr>
            <a:r>
              <a:rPr lang="en-US" sz="3200" dirty="0">
                <a:solidFill>
                  <a:schemeClr val="tx1"/>
                </a:solidFill>
                <a:latin typeface="+mn-lt"/>
              </a:rPr>
              <a:t>Introduction to Church History</a:t>
            </a:r>
          </a:p>
          <a:p>
            <a:pPr marL="514350" indent="-514350">
              <a:spcAft>
                <a:spcPts val="600"/>
              </a:spcAft>
              <a:buFont typeface="+mj-lt"/>
              <a:buAutoNum type="arabicPeriod"/>
              <a:defRPr/>
            </a:pPr>
            <a:r>
              <a:rPr lang="en-US" sz="3200" dirty="0">
                <a:solidFill>
                  <a:schemeClr val="tx1"/>
                </a:solidFill>
                <a:latin typeface="+mn-lt"/>
              </a:rPr>
              <a:t>Apostles to Catholic Christianity</a:t>
            </a:r>
          </a:p>
          <a:p>
            <a:pPr marL="514350" indent="-514350">
              <a:spcAft>
                <a:spcPts val="600"/>
              </a:spcAft>
              <a:buFont typeface="+mj-lt"/>
              <a:buAutoNum type="arabicPeriod"/>
              <a:defRPr/>
            </a:pPr>
            <a:r>
              <a:rPr lang="en-US" sz="3200" dirty="0">
                <a:solidFill>
                  <a:schemeClr val="tx1"/>
                </a:solidFill>
                <a:latin typeface="+mn-lt"/>
              </a:rPr>
              <a:t>Persecution, Heresies &amp; the Book</a:t>
            </a:r>
          </a:p>
          <a:p>
            <a:pPr marL="514350" indent="-514350">
              <a:spcAft>
                <a:spcPts val="600"/>
              </a:spcAft>
              <a:buFont typeface="+mj-lt"/>
              <a:buAutoNum type="arabicPeriod"/>
              <a:defRPr/>
            </a:pPr>
            <a:r>
              <a:rPr lang="en-US" sz="3200" dirty="0">
                <a:solidFill>
                  <a:schemeClr val="tx1"/>
                </a:solidFill>
              </a:rPr>
              <a:t>Emperors, Bishops, Saints &amp; Intellectuals</a:t>
            </a:r>
          </a:p>
          <a:p>
            <a:pPr marL="514350" indent="-514350">
              <a:spcAft>
                <a:spcPts val="600"/>
              </a:spcAft>
              <a:buFont typeface="+mj-lt"/>
              <a:buAutoNum type="arabicPeriod"/>
              <a:defRPr/>
            </a:pPr>
            <a:r>
              <a:rPr lang="en-US" sz="3200" dirty="0">
                <a:solidFill>
                  <a:schemeClr val="tx1"/>
                </a:solidFill>
                <a:latin typeface="+mn-lt"/>
              </a:rPr>
              <a:t>Councils, Monks, Popes &amp; Augustine</a:t>
            </a:r>
          </a:p>
          <a:p>
            <a:pPr marL="514350" indent="-514350">
              <a:spcAft>
                <a:spcPts val="600"/>
              </a:spcAft>
              <a:buFont typeface="+mj-lt"/>
              <a:buAutoNum type="arabicPeriod"/>
              <a:defRPr/>
            </a:pPr>
            <a:r>
              <a:rPr lang="en-US" sz="3200" dirty="0">
                <a:solidFill>
                  <a:schemeClr val="tx1"/>
                </a:solidFill>
                <a:latin typeface="+mn-lt"/>
              </a:rPr>
              <a:t>Schisms, Barbarians &amp; Gregory the Great</a:t>
            </a:r>
          </a:p>
          <a:p>
            <a:pPr marL="514350" indent="-514350">
              <a:spcAft>
                <a:spcPts val="600"/>
              </a:spcAft>
              <a:buFont typeface="+mj-lt"/>
              <a:buAutoNum type="arabicPeriod"/>
              <a:defRPr/>
            </a:pPr>
            <a:r>
              <a:rPr lang="en-US" sz="3200" dirty="0">
                <a:solidFill>
                  <a:schemeClr val="tx1"/>
                </a:solidFill>
                <a:latin typeface="+mn-lt"/>
              </a:rPr>
              <a:t>Charlemagne, Cathedrals, Crusades &amp;		 Scholastics</a:t>
            </a:r>
          </a:p>
          <a:p>
            <a:pPr marL="514350" indent="-514350">
              <a:spcAft>
                <a:spcPts val="600"/>
              </a:spcAft>
              <a:buFont typeface="+mj-lt"/>
              <a:buAutoNum type="arabicPeriod"/>
              <a:defRPr/>
            </a:pPr>
            <a:r>
              <a:rPr lang="en-US" sz="3200" dirty="0">
                <a:solidFill>
                  <a:schemeClr val="tx1"/>
                </a:solidFill>
                <a:latin typeface="+mn-lt"/>
              </a:rPr>
              <a:t>Poverty, Inquisition, Babylonian Captivity…		 &amp; Final Exam</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8150445-5E51-428D-B241-F437FEAC9AA6}" type="slidenum">
              <a:rPr lang="en-US"/>
              <a:pPr>
                <a:defRPr/>
              </a:pPr>
              <a:t>3</a:t>
            </a:fld>
            <a:endParaRPr lang="en-US"/>
          </a:p>
        </p:txBody>
      </p:sp>
      <p:sp>
        <p:nvSpPr>
          <p:cNvPr id="31746" name="Rectangle 1026"/>
          <p:cNvSpPr>
            <a:spLocks noGrp="1" noChangeArrowheads="1"/>
          </p:cNvSpPr>
          <p:nvPr>
            <p:ph type="title"/>
          </p:nvPr>
        </p:nvSpPr>
        <p:spPr>
          <a:xfrm>
            <a:off x="206375" y="0"/>
            <a:ext cx="7870825" cy="533400"/>
          </a:xfrm>
        </p:spPr>
        <p:txBody>
          <a:bodyPr/>
          <a:lstStyle/>
          <a:p>
            <a:pPr eaLnBrk="1" hangingPunct="1"/>
            <a:r>
              <a:rPr lang="en-US" sz="3600" b="1" smtClean="0">
                <a:cs typeface="Times New Roman" pitchFamily="18" charset="0"/>
              </a:rPr>
              <a:t>Persecutions</a:t>
            </a:r>
            <a:endParaRPr lang="en-US" sz="3600" b="1" smtClean="0"/>
          </a:p>
        </p:txBody>
      </p:sp>
      <p:sp>
        <p:nvSpPr>
          <p:cNvPr id="31747" name="Rectangle 1027"/>
          <p:cNvSpPr>
            <a:spLocks noGrp="1" noChangeArrowheads="1"/>
          </p:cNvSpPr>
          <p:nvPr>
            <p:ph type="body" idx="1"/>
          </p:nvPr>
        </p:nvSpPr>
        <p:spPr>
          <a:xfrm>
            <a:off x="457200" y="533400"/>
            <a:ext cx="8382000" cy="6096000"/>
          </a:xfrm>
        </p:spPr>
        <p:txBody>
          <a:bodyPr/>
          <a:lstStyle/>
          <a:p>
            <a:pPr marL="0" indent="0" eaLnBrk="1" hangingPunct="1">
              <a:lnSpc>
                <a:spcPct val="80000"/>
              </a:lnSpc>
              <a:buFontTx/>
              <a:buNone/>
              <a:defRPr/>
            </a:pPr>
            <a:r>
              <a:rPr lang="en-US" sz="2400" dirty="0" smtClean="0">
                <a:cs typeface="Times New Roman" pitchFamily="18" charset="0"/>
              </a:rPr>
              <a:t>Officially sanctioned persecution affected the Church from its founding until the Emperor Constantine and the Edict of Milan made Christianity legal in the 4</a:t>
            </a:r>
            <a:r>
              <a:rPr lang="en-US" sz="2400" baseline="30000" dirty="0" smtClean="0">
                <a:cs typeface="Times New Roman" pitchFamily="18" charset="0"/>
              </a:rPr>
              <a:t>th</a:t>
            </a:r>
            <a:r>
              <a:rPr lang="en-US" sz="2400" dirty="0" smtClean="0">
                <a:cs typeface="Times New Roman" pitchFamily="18" charset="0"/>
              </a:rPr>
              <a:t> Century. </a:t>
            </a:r>
          </a:p>
          <a:p>
            <a:pPr marL="0" indent="0" eaLnBrk="1" hangingPunct="1">
              <a:lnSpc>
                <a:spcPct val="80000"/>
              </a:lnSpc>
              <a:buFontTx/>
              <a:buNone/>
              <a:defRPr/>
            </a:pPr>
            <a:endParaRPr lang="en-US" sz="800" dirty="0" smtClean="0">
              <a:cs typeface="Times New Roman" pitchFamily="18" charset="0"/>
            </a:endParaRPr>
          </a:p>
          <a:p>
            <a:pPr eaLnBrk="1" hangingPunct="1">
              <a:lnSpc>
                <a:spcPct val="80000"/>
              </a:lnSpc>
              <a:defRPr/>
            </a:pPr>
            <a:r>
              <a:rPr lang="en-US" sz="2400" dirty="0" smtClean="0">
                <a:cs typeface="Times New Roman" pitchFamily="18" charset="0"/>
              </a:rPr>
              <a:t>1</a:t>
            </a:r>
            <a:r>
              <a:rPr lang="en-US" sz="2400" baseline="30000" dirty="0" smtClean="0">
                <a:cs typeface="Times New Roman" pitchFamily="18" charset="0"/>
              </a:rPr>
              <a:t>st</a:t>
            </a:r>
            <a:r>
              <a:rPr lang="en-US" sz="2400" dirty="0" smtClean="0">
                <a:cs typeface="Times New Roman" pitchFamily="18" charset="0"/>
              </a:rPr>
              <a:t> Century Persecution</a:t>
            </a:r>
          </a:p>
          <a:p>
            <a:pPr lvl="1" eaLnBrk="1" hangingPunct="1">
              <a:lnSpc>
                <a:spcPct val="80000"/>
              </a:lnSpc>
              <a:spcBef>
                <a:spcPts val="200"/>
              </a:spcBef>
              <a:defRPr/>
            </a:pPr>
            <a:r>
              <a:rPr lang="en-US" sz="2000" dirty="0" smtClean="0">
                <a:cs typeface="Times New Roman" pitchFamily="18" charset="0"/>
              </a:rPr>
              <a:t>Persecution from Jewish religious authorities (Book of Acts)</a:t>
            </a:r>
          </a:p>
          <a:p>
            <a:pPr lvl="1" eaLnBrk="1" hangingPunct="1">
              <a:lnSpc>
                <a:spcPct val="80000"/>
              </a:lnSpc>
              <a:spcBef>
                <a:spcPts val="200"/>
              </a:spcBef>
              <a:defRPr/>
            </a:pPr>
            <a:r>
              <a:rPr lang="en-US" sz="2000" dirty="0" smtClean="0">
                <a:cs typeface="Times New Roman" pitchFamily="18" charset="0"/>
              </a:rPr>
              <a:t>Emperor Nero </a:t>
            </a:r>
            <a:r>
              <a:rPr lang="en-US" sz="1800" dirty="0" smtClean="0">
                <a:cs typeface="Times New Roman" pitchFamily="18" charset="0"/>
              </a:rPr>
              <a:t>(64-68 AD)</a:t>
            </a:r>
          </a:p>
          <a:p>
            <a:pPr lvl="1" eaLnBrk="1" hangingPunct="1">
              <a:lnSpc>
                <a:spcPct val="80000"/>
              </a:lnSpc>
              <a:spcBef>
                <a:spcPts val="200"/>
              </a:spcBef>
              <a:defRPr/>
            </a:pPr>
            <a:r>
              <a:rPr lang="en-US" sz="2000" dirty="0" smtClean="0">
                <a:cs typeface="Times New Roman" pitchFamily="18" charset="0"/>
              </a:rPr>
              <a:t>Domitian </a:t>
            </a:r>
            <a:r>
              <a:rPr lang="en-US" sz="1800" dirty="0" smtClean="0">
                <a:cs typeface="Times New Roman" pitchFamily="18" charset="0"/>
              </a:rPr>
              <a:t>(89-96 AD)</a:t>
            </a:r>
          </a:p>
          <a:p>
            <a:pPr lvl="1" eaLnBrk="1" hangingPunct="1">
              <a:lnSpc>
                <a:spcPct val="80000"/>
              </a:lnSpc>
              <a:defRPr/>
            </a:pPr>
            <a:endParaRPr lang="en-US" sz="800" dirty="0" smtClean="0">
              <a:cs typeface="Times New Roman" pitchFamily="18" charset="0"/>
            </a:endParaRPr>
          </a:p>
          <a:p>
            <a:pPr eaLnBrk="1" hangingPunct="1">
              <a:lnSpc>
                <a:spcPct val="80000"/>
              </a:lnSpc>
              <a:defRPr/>
            </a:pPr>
            <a:r>
              <a:rPr lang="en-US" sz="2400" dirty="0" smtClean="0">
                <a:cs typeface="Times New Roman" pitchFamily="18" charset="0"/>
              </a:rPr>
              <a:t>2</a:t>
            </a:r>
            <a:r>
              <a:rPr lang="en-US" sz="2400" baseline="30000" dirty="0" smtClean="0">
                <a:cs typeface="Times New Roman" pitchFamily="18" charset="0"/>
              </a:rPr>
              <a:t>nd</a:t>
            </a:r>
            <a:r>
              <a:rPr lang="en-US" sz="2400" dirty="0" smtClean="0">
                <a:cs typeface="Times New Roman" pitchFamily="18" charset="0"/>
              </a:rPr>
              <a:t> Century Persecution</a:t>
            </a:r>
          </a:p>
          <a:p>
            <a:pPr lvl="1" eaLnBrk="1" hangingPunct="1">
              <a:lnSpc>
                <a:spcPct val="80000"/>
              </a:lnSpc>
              <a:spcBef>
                <a:spcPts val="200"/>
              </a:spcBef>
              <a:defRPr/>
            </a:pPr>
            <a:r>
              <a:rPr lang="en-US" sz="2000" dirty="0" smtClean="0">
                <a:cs typeface="Times New Roman" pitchFamily="18" charset="0"/>
              </a:rPr>
              <a:t>Hadrian </a:t>
            </a:r>
            <a:r>
              <a:rPr lang="en-US" sz="1800" dirty="0" smtClean="0">
                <a:cs typeface="Times New Roman" pitchFamily="18" charset="0"/>
              </a:rPr>
              <a:t>(117-138 AD)</a:t>
            </a:r>
          </a:p>
          <a:p>
            <a:pPr lvl="1" eaLnBrk="1" hangingPunct="1">
              <a:lnSpc>
                <a:spcPct val="80000"/>
              </a:lnSpc>
              <a:spcBef>
                <a:spcPts val="200"/>
              </a:spcBef>
              <a:defRPr/>
            </a:pPr>
            <a:r>
              <a:rPr lang="en-US" sz="2000" dirty="0" smtClean="0">
                <a:cs typeface="Times New Roman" pitchFamily="18" charset="0"/>
              </a:rPr>
              <a:t>Trajan </a:t>
            </a:r>
            <a:r>
              <a:rPr lang="en-US" sz="1800" dirty="0" smtClean="0">
                <a:cs typeface="Times New Roman" pitchFamily="18" charset="0"/>
              </a:rPr>
              <a:t>(98-117 AD) </a:t>
            </a:r>
            <a:r>
              <a:rPr lang="en-US" sz="1600" dirty="0" smtClean="0">
                <a:cs typeface="Times New Roman" pitchFamily="18" charset="0"/>
              </a:rPr>
              <a:t>(</a:t>
            </a:r>
            <a:r>
              <a:rPr lang="en-US" sz="1800" dirty="0" smtClean="0">
                <a:cs typeface="Times New Roman" pitchFamily="18" charset="0"/>
              </a:rPr>
              <a:t>&amp; Pliny the Younger, Governor of Bithynia)</a:t>
            </a:r>
          </a:p>
          <a:p>
            <a:pPr lvl="1" eaLnBrk="1" hangingPunct="1">
              <a:lnSpc>
                <a:spcPct val="80000"/>
              </a:lnSpc>
              <a:spcBef>
                <a:spcPts val="200"/>
              </a:spcBef>
              <a:defRPr/>
            </a:pPr>
            <a:r>
              <a:rPr lang="en-US" sz="2000" dirty="0" smtClean="0">
                <a:cs typeface="Times New Roman" pitchFamily="18" charset="0"/>
              </a:rPr>
              <a:t>Marcus Aurelius</a:t>
            </a:r>
            <a:r>
              <a:rPr lang="en-US" sz="1800" dirty="0" smtClean="0">
                <a:cs typeface="Times New Roman" pitchFamily="18" charset="0"/>
              </a:rPr>
              <a:t> (161-180 AD)</a:t>
            </a:r>
          </a:p>
          <a:p>
            <a:pPr lvl="1" eaLnBrk="1" hangingPunct="1">
              <a:lnSpc>
                <a:spcPct val="80000"/>
              </a:lnSpc>
              <a:defRPr/>
            </a:pPr>
            <a:endParaRPr lang="en-US" sz="800" dirty="0" smtClean="0">
              <a:cs typeface="Times New Roman" pitchFamily="18" charset="0"/>
            </a:endParaRPr>
          </a:p>
          <a:p>
            <a:pPr eaLnBrk="1" hangingPunct="1">
              <a:lnSpc>
                <a:spcPct val="80000"/>
              </a:lnSpc>
              <a:defRPr/>
            </a:pPr>
            <a:r>
              <a:rPr lang="en-US" sz="2400" dirty="0" smtClean="0">
                <a:cs typeface="Times New Roman" pitchFamily="18" charset="0"/>
              </a:rPr>
              <a:t>3</a:t>
            </a:r>
            <a:r>
              <a:rPr lang="en-US" sz="2400" baseline="30000" dirty="0" smtClean="0">
                <a:cs typeface="Times New Roman" pitchFamily="18" charset="0"/>
              </a:rPr>
              <a:t>rd</a:t>
            </a:r>
            <a:r>
              <a:rPr lang="en-US" sz="2400" dirty="0" smtClean="0">
                <a:cs typeface="Times New Roman" pitchFamily="18" charset="0"/>
              </a:rPr>
              <a:t>-4</a:t>
            </a:r>
            <a:r>
              <a:rPr lang="en-US" sz="2400" baseline="30000" dirty="0" smtClean="0">
                <a:cs typeface="Times New Roman" pitchFamily="18" charset="0"/>
              </a:rPr>
              <a:t>th</a:t>
            </a:r>
            <a:r>
              <a:rPr lang="en-US" sz="2400" dirty="0" smtClean="0">
                <a:cs typeface="Times New Roman" pitchFamily="18" charset="0"/>
              </a:rPr>
              <a:t> Century Persecution</a:t>
            </a:r>
          </a:p>
          <a:p>
            <a:pPr lvl="1" eaLnBrk="1" hangingPunct="1">
              <a:lnSpc>
                <a:spcPct val="80000"/>
              </a:lnSpc>
              <a:spcBef>
                <a:spcPts val="200"/>
              </a:spcBef>
              <a:defRPr/>
            </a:pPr>
            <a:r>
              <a:rPr lang="en-US" sz="2000" dirty="0" err="1" smtClean="0">
                <a:cs typeface="Times New Roman" pitchFamily="18" charset="0"/>
              </a:rPr>
              <a:t>Septimus</a:t>
            </a:r>
            <a:r>
              <a:rPr lang="en-US" sz="2000" dirty="0" smtClean="0">
                <a:cs typeface="Times New Roman" pitchFamily="18" charset="0"/>
              </a:rPr>
              <a:t> Severus </a:t>
            </a:r>
            <a:r>
              <a:rPr lang="en-US" sz="1800" dirty="0" smtClean="0">
                <a:cs typeface="Times New Roman" pitchFamily="18" charset="0"/>
              </a:rPr>
              <a:t>(193-211)</a:t>
            </a:r>
          </a:p>
          <a:p>
            <a:pPr lvl="1" eaLnBrk="1" hangingPunct="1">
              <a:lnSpc>
                <a:spcPct val="80000"/>
              </a:lnSpc>
              <a:spcBef>
                <a:spcPts val="200"/>
              </a:spcBef>
              <a:defRPr/>
            </a:pPr>
            <a:r>
              <a:rPr lang="en-US" sz="2000" dirty="0" smtClean="0">
                <a:cs typeface="Times New Roman" pitchFamily="18" charset="0"/>
              </a:rPr>
              <a:t>Caracalla </a:t>
            </a:r>
            <a:r>
              <a:rPr lang="en-US" sz="1800" dirty="0" smtClean="0">
                <a:cs typeface="Times New Roman" pitchFamily="18" charset="0"/>
              </a:rPr>
              <a:t>(211-218)</a:t>
            </a:r>
          </a:p>
          <a:p>
            <a:pPr lvl="1" eaLnBrk="1" hangingPunct="1">
              <a:lnSpc>
                <a:spcPct val="80000"/>
              </a:lnSpc>
              <a:spcBef>
                <a:spcPts val="200"/>
              </a:spcBef>
              <a:defRPr/>
            </a:pPr>
            <a:r>
              <a:rPr lang="en-US" sz="2000" dirty="0" smtClean="0">
                <a:cs typeface="Times New Roman" pitchFamily="18" charset="0"/>
              </a:rPr>
              <a:t>Decius </a:t>
            </a:r>
            <a:r>
              <a:rPr lang="en-US" sz="1800" dirty="0" smtClean="0">
                <a:cs typeface="Times New Roman" pitchFamily="18" charset="0"/>
              </a:rPr>
              <a:t>(249-251)</a:t>
            </a:r>
          </a:p>
          <a:p>
            <a:pPr lvl="1" eaLnBrk="1" hangingPunct="1">
              <a:lnSpc>
                <a:spcPct val="80000"/>
              </a:lnSpc>
              <a:spcBef>
                <a:spcPts val="200"/>
              </a:spcBef>
              <a:defRPr/>
            </a:pPr>
            <a:r>
              <a:rPr lang="en-US" sz="2000" dirty="0" smtClean="0">
                <a:cs typeface="Times New Roman" pitchFamily="18" charset="0"/>
              </a:rPr>
              <a:t>Valerian </a:t>
            </a:r>
            <a:r>
              <a:rPr lang="en-US" sz="1800" dirty="0" smtClean="0">
                <a:cs typeface="Times New Roman" pitchFamily="18" charset="0"/>
              </a:rPr>
              <a:t>(253-259)</a:t>
            </a:r>
            <a:endParaRPr lang="en-US" sz="2400" dirty="0" smtClean="0">
              <a:cs typeface="Times New Roman" pitchFamily="18" charset="0"/>
            </a:endParaRPr>
          </a:p>
          <a:p>
            <a:pPr lvl="1" eaLnBrk="1" hangingPunct="1">
              <a:lnSpc>
                <a:spcPct val="80000"/>
              </a:lnSpc>
              <a:spcBef>
                <a:spcPts val="200"/>
              </a:spcBef>
              <a:defRPr/>
            </a:pPr>
            <a:r>
              <a:rPr lang="en-US" sz="2000" dirty="0" smtClean="0">
                <a:cs typeface="Times New Roman" pitchFamily="18" charset="0"/>
              </a:rPr>
              <a:t>Diocletian/Galerius </a:t>
            </a:r>
            <a:r>
              <a:rPr lang="en-US" sz="1800" dirty="0" smtClean="0">
                <a:cs typeface="Times New Roman" pitchFamily="18" charset="0"/>
              </a:rPr>
              <a:t>(284-305)  </a:t>
            </a:r>
            <a:r>
              <a:rPr lang="en-US" sz="1800" i="1" dirty="0" smtClean="0">
                <a:cs typeface="Times New Roman" pitchFamily="18" charset="0"/>
              </a:rPr>
              <a:t>(The Great Persecution)</a:t>
            </a:r>
          </a:p>
          <a:p>
            <a:pPr marL="457200" lvl="1" indent="0" eaLnBrk="1" hangingPunct="1">
              <a:lnSpc>
                <a:spcPct val="80000"/>
              </a:lnSpc>
              <a:buFontTx/>
              <a:buNone/>
              <a:defRPr/>
            </a:pPr>
            <a:endParaRPr lang="en-US" sz="800" i="1" dirty="0" smtClean="0">
              <a:cs typeface="Times New Roman" pitchFamily="18" charset="0"/>
            </a:endParaRPr>
          </a:p>
          <a:p>
            <a:pPr eaLnBrk="1" hangingPunct="1">
              <a:lnSpc>
                <a:spcPct val="80000"/>
              </a:lnSpc>
              <a:buFont typeface="Wingdings" pitchFamily="2" charset="2"/>
              <a:buChar char="Ø"/>
              <a:defRPr/>
            </a:pPr>
            <a:r>
              <a:rPr lang="en-US" sz="2000" dirty="0" smtClean="0">
                <a:cs typeface="Times New Roman" pitchFamily="18" charset="0"/>
              </a:rPr>
              <a:t>Edict of Milan, religious freedom under Emperor Constantine </a:t>
            </a:r>
            <a:r>
              <a:rPr lang="en-US" sz="1800" dirty="0" smtClean="0">
                <a:cs typeface="Times New Roman" pitchFamily="18" charset="0"/>
              </a:rPr>
              <a:t>(313 AD)</a:t>
            </a:r>
          </a:p>
          <a:p>
            <a:pPr eaLnBrk="1" hangingPunct="1">
              <a:lnSpc>
                <a:spcPct val="80000"/>
              </a:lnSpc>
              <a:defRPr/>
            </a:pPr>
            <a:endParaRPr lang="en-US" sz="2400" dirty="0" smtClean="0">
              <a:cs typeface="Times New Roman" pitchFamily="18" charset="0"/>
            </a:endParaRPr>
          </a:p>
          <a:p>
            <a:pPr eaLnBrk="1" hangingPunct="1">
              <a:lnSpc>
                <a:spcPct val="80000"/>
              </a:lnSpc>
              <a:defRPr/>
            </a:pPr>
            <a:endParaRPr lang="en-US" sz="2400" dirty="0" smtClean="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1747">
                                            <p:txEl>
                                              <p:pRg st="3" end="3"/>
                                            </p:txEl>
                                          </p:spTgt>
                                        </p:tgtEl>
                                        <p:attrNameLst>
                                          <p:attrName>style.visibility</p:attrName>
                                        </p:attrNameLst>
                                      </p:cBhvr>
                                      <p:to>
                                        <p:strVal val="visible"/>
                                      </p:to>
                                    </p:set>
                                    <p:anim calcmode="lin" valueType="num">
                                      <p:cBhvr>
                                        <p:cTn id="23"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1747">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 calcmode="lin" valueType="num">
                                      <p:cBhvr>
                                        <p:cTn id="27"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1747">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p:cTn id="31"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747">
                                            <p:txEl>
                                              <p:pRg st="7" end="7"/>
                                            </p:txEl>
                                          </p:spTgt>
                                        </p:tgtEl>
                                        <p:attrNameLst>
                                          <p:attrName>style.visibility</p:attrName>
                                        </p:attrNameLst>
                                      </p:cBhvr>
                                      <p:to>
                                        <p:strVal val="visible"/>
                                      </p:to>
                                    </p:set>
                                    <p:anim calcmode="lin" valueType="num">
                                      <p:cBhvr>
                                        <p:cTn id="37" dur="500" fill="hold"/>
                                        <p:tgtEl>
                                          <p:spTgt spid="31747">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1747">
                                            <p:txEl>
                                              <p:pRg st="7" end="7"/>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1747">
                                            <p:txEl>
                                              <p:pRg st="8" end="8"/>
                                            </p:txEl>
                                          </p:spTgt>
                                        </p:tgtEl>
                                        <p:attrNameLst>
                                          <p:attrName>style.visibility</p:attrName>
                                        </p:attrNameLst>
                                      </p:cBhvr>
                                      <p:to>
                                        <p:strVal val="visible"/>
                                      </p:to>
                                    </p:set>
                                    <p:anim calcmode="lin" valueType="num">
                                      <p:cBhvr>
                                        <p:cTn id="41" dur="500" fill="hold"/>
                                        <p:tgtEl>
                                          <p:spTgt spid="31747">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1747">
                                            <p:txEl>
                                              <p:pRg st="8" end="8"/>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31747">
                                            <p:txEl>
                                              <p:pRg st="9" end="9"/>
                                            </p:txEl>
                                          </p:spTgt>
                                        </p:tgtEl>
                                        <p:attrNameLst>
                                          <p:attrName>style.visibility</p:attrName>
                                        </p:attrNameLst>
                                      </p:cBhvr>
                                      <p:to>
                                        <p:strVal val="visible"/>
                                      </p:to>
                                    </p:set>
                                    <p:anim calcmode="lin" valueType="num">
                                      <p:cBhvr>
                                        <p:cTn id="45" dur="500" fill="hold"/>
                                        <p:tgtEl>
                                          <p:spTgt spid="31747">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31747">
                                            <p:txEl>
                                              <p:pRg st="9" end="9"/>
                                            </p:txEl>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31747">
                                            <p:txEl>
                                              <p:pRg st="10" end="10"/>
                                            </p:txEl>
                                          </p:spTgt>
                                        </p:tgtEl>
                                        <p:attrNameLst>
                                          <p:attrName>style.visibility</p:attrName>
                                        </p:attrNameLst>
                                      </p:cBhvr>
                                      <p:to>
                                        <p:strVal val="visible"/>
                                      </p:to>
                                    </p:set>
                                    <p:anim calcmode="lin" valueType="num">
                                      <p:cBhvr>
                                        <p:cTn id="49" dur="500" fill="hold"/>
                                        <p:tgtEl>
                                          <p:spTgt spid="31747">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31747">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1747">
                                            <p:txEl>
                                              <p:pRg st="12" end="12"/>
                                            </p:txEl>
                                          </p:spTgt>
                                        </p:tgtEl>
                                        <p:attrNameLst>
                                          <p:attrName>style.visibility</p:attrName>
                                        </p:attrNameLst>
                                      </p:cBhvr>
                                      <p:to>
                                        <p:strVal val="visible"/>
                                      </p:to>
                                    </p:set>
                                    <p:anim calcmode="lin" valueType="num">
                                      <p:cBhvr>
                                        <p:cTn id="55" dur="500" fill="hold"/>
                                        <p:tgtEl>
                                          <p:spTgt spid="31747">
                                            <p:txEl>
                                              <p:pRg st="12" end="12"/>
                                            </p:txEl>
                                          </p:spTgt>
                                        </p:tgtEl>
                                        <p:attrNameLst>
                                          <p:attrName>ppt_w</p:attrName>
                                        </p:attrNameLst>
                                      </p:cBhvr>
                                      <p:tavLst>
                                        <p:tav tm="0">
                                          <p:val>
                                            <p:fltVal val="0"/>
                                          </p:val>
                                        </p:tav>
                                        <p:tav tm="100000">
                                          <p:val>
                                            <p:strVal val="#ppt_w"/>
                                          </p:val>
                                        </p:tav>
                                      </p:tavLst>
                                    </p:anim>
                                    <p:anim calcmode="lin" valueType="num">
                                      <p:cBhvr>
                                        <p:cTn id="56" dur="500" fill="hold"/>
                                        <p:tgtEl>
                                          <p:spTgt spid="31747">
                                            <p:txEl>
                                              <p:pRg st="12" end="12"/>
                                            </p:txEl>
                                          </p:spTgt>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31747">
                                            <p:txEl>
                                              <p:pRg st="13" end="13"/>
                                            </p:txEl>
                                          </p:spTgt>
                                        </p:tgtEl>
                                        <p:attrNameLst>
                                          <p:attrName>style.visibility</p:attrName>
                                        </p:attrNameLst>
                                      </p:cBhvr>
                                      <p:to>
                                        <p:strVal val="visible"/>
                                      </p:to>
                                    </p:set>
                                    <p:anim calcmode="lin" valueType="num">
                                      <p:cBhvr>
                                        <p:cTn id="59" dur="500" fill="hold"/>
                                        <p:tgtEl>
                                          <p:spTgt spid="31747">
                                            <p:txEl>
                                              <p:pRg st="13" end="13"/>
                                            </p:txEl>
                                          </p:spTgt>
                                        </p:tgtEl>
                                        <p:attrNameLst>
                                          <p:attrName>ppt_w</p:attrName>
                                        </p:attrNameLst>
                                      </p:cBhvr>
                                      <p:tavLst>
                                        <p:tav tm="0">
                                          <p:val>
                                            <p:fltVal val="0"/>
                                          </p:val>
                                        </p:tav>
                                        <p:tav tm="100000">
                                          <p:val>
                                            <p:strVal val="#ppt_w"/>
                                          </p:val>
                                        </p:tav>
                                      </p:tavLst>
                                    </p:anim>
                                    <p:anim calcmode="lin" valueType="num">
                                      <p:cBhvr>
                                        <p:cTn id="60" dur="500" fill="hold"/>
                                        <p:tgtEl>
                                          <p:spTgt spid="31747">
                                            <p:txEl>
                                              <p:pRg st="13" end="13"/>
                                            </p:txEl>
                                          </p:spTgt>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31747">
                                            <p:txEl>
                                              <p:pRg st="14" end="14"/>
                                            </p:txEl>
                                          </p:spTgt>
                                        </p:tgtEl>
                                        <p:attrNameLst>
                                          <p:attrName>style.visibility</p:attrName>
                                        </p:attrNameLst>
                                      </p:cBhvr>
                                      <p:to>
                                        <p:strVal val="visible"/>
                                      </p:to>
                                    </p:set>
                                    <p:anim calcmode="lin" valueType="num">
                                      <p:cBhvr>
                                        <p:cTn id="63" dur="500" fill="hold"/>
                                        <p:tgtEl>
                                          <p:spTgt spid="31747">
                                            <p:txEl>
                                              <p:pRg st="14" end="14"/>
                                            </p:txEl>
                                          </p:spTgt>
                                        </p:tgtEl>
                                        <p:attrNameLst>
                                          <p:attrName>ppt_w</p:attrName>
                                        </p:attrNameLst>
                                      </p:cBhvr>
                                      <p:tavLst>
                                        <p:tav tm="0">
                                          <p:val>
                                            <p:fltVal val="0"/>
                                          </p:val>
                                        </p:tav>
                                        <p:tav tm="100000">
                                          <p:val>
                                            <p:strVal val="#ppt_w"/>
                                          </p:val>
                                        </p:tav>
                                      </p:tavLst>
                                    </p:anim>
                                    <p:anim calcmode="lin" valueType="num">
                                      <p:cBhvr>
                                        <p:cTn id="64" dur="500" fill="hold"/>
                                        <p:tgtEl>
                                          <p:spTgt spid="31747">
                                            <p:txEl>
                                              <p:pRg st="14" end="14"/>
                                            </p:tx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31747">
                                            <p:txEl>
                                              <p:pRg st="15" end="15"/>
                                            </p:txEl>
                                          </p:spTgt>
                                        </p:tgtEl>
                                        <p:attrNameLst>
                                          <p:attrName>style.visibility</p:attrName>
                                        </p:attrNameLst>
                                      </p:cBhvr>
                                      <p:to>
                                        <p:strVal val="visible"/>
                                      </p:to>
                                    </p:set>
                                    <p:anim calcmode="lin" valueType="num">
                                      <p:cBhvr>
                                        <p:cTn id="67" dur="500" fill="hold"/>
                                        <p:tgtEl>
                                          <p:spTgt spid="31747">
                                            <p:txEl>
                                              <p:pRg st="15" end="15"/>
                                            </p:txEl>
                                          </p:spTgt>
                                        </p:tgtEl>
                                        <p:attrNameLst>
                                          <p:attrName>ppt_w</p:attrName>
                                        </p:attrNameLst>
                                      </p:cBhvr>
                                      <p:tavLst>
                                        <p:tav tm="0">
                                          <p:val>
                                            <p:fltVal val="0"/>
                                          </p:val>
                                        </p:tav>
                                        <p:tav tm="100000">
                                          <p:val>
                                            <p:strVal val="#ppt_w"/>
                                          </p:val>
                                        </p:tav>
                                      </p:tavLst>
                                    </p:anim>
                                    <p:anim calcmode="lin" valueType="num">
                                      <p:cBhvr>
                                        <p:cTn id="68" dur="500" fill="hold"/>
                                        <p:tgtEl>
                                          <p:spTgt spid="31747">
                                            <p:txEl>
                                              <p:pRg st="15" end="15"/>
                                            </p:txEl>
                                          </p:spTgt>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31747">
                                            <p:txEl>
                                              <p:pRg st="16" end="16"/>
                                            </p:txEl>
                                          </p:spTgt>
                                        </p:tgtEl>
                                        <p:attrNameLst>
                                          <p:attrName>style.visibility</p:attrName>
                                        </p:attrNameLst>
                                      </p:cBhvr>
                                      <p:to>
                                        <p:strVal val="visible"/>
                                      </p:to>
                                    </p:set>
                                    <p:anim calcmode="lin" valueType="num">
                                      <p:cBhvr>
                                        <p:cTn id="71" dur="500" fill="hold"/>
                                        <p:tgtEl>
                                          <p:spTgt spid="31747">
                                            <p:txEl>
                                              <p:pRg st="16" end="16"/>
                                            </p:txEl>
                                          </p:spTgt>
                                        </p:tgtEl>
                                        <p:attrNameLst>
                                          <p:attrName>ppt_w</p:attrName>
                                        </p:attrNameLst>
                                      </p:cBhvr>
                                      <p:tavLst>
                                        <p:tav tm="0">
                                          <p:val>
                                            <p:fltVal val="0"/>
                                          </p:val>
                                        </p:tav>
                                        <p:tav tm="100000">
                                          <p:val>
                                            <p:strVal val="#ppt_w"/>
                                          </p:val>
                                        </p:tav>
                                      </p:tavLst>
                                    </p:anim>
                                    <p:anim calcmode="lin" valueType="num">
                                      <p:cBhvr>
                                        <p:cTn id="72" dur="500" fill="hold"/>
                                        <p:tgtEl>
                                          <p:spTgt spid="31747">
                                            <p:txEl>
                                              <p:pRg st="16" end="16"/>
                                            </p:txEl>
                                          </p:spTgt>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31747">
                                            <p:txEl>
                                              <p:pRg st="17" end="17"/>
                                            </p:txEl>
                                          </p:spTgt>
                                        </p:tgtEl>
                                        <p:attrNameLst>
                                          <p:attrName>style.visibility</p:attrName>
                                        </p:attrNameLst>
                                      </p:cBhvr>
                                      <p:to>
                                        <p:strVal val="visible"/>
                                      </p:to>
                                    </p:set>
                                    <p:anim calcmode="lin" valueType="num">
                                      <p:cBhvr>
                                        <p:cTn id="75" dur="500" fill="hold"/>
                                        <p:tgtEl>
                                          <p:spTgt spid="31747">
                                            <p:txEl>
                                              <p:pRg st="17" end="17"/>
                                            </p:txEl>
                                          </p:spTgt>
                                        </p:tgtEl>
                                        <p:attrNameLst>
                                          <p:attrName>ppt_w</p:attrName>
                                        </p:attrNameLst>
                                      </p:cBhvr>
                                      <p:tavLst>
                                        <p:tav tm="0">
                                          <p:val>
                                            <p:fltVal val="0"/>
                                          </p:val>
                                        </p:tav>
                                        <p:tav tm="100000">
                                          <p:val>
                                            <p:strVal val="#ppt_w"/>
                                          </p:val>
                                        </p:tav>
                                      </p:tavLst>
                                    </p:anim>
                                    <p:anim calcmode="lin" valueType="num">
                                      <p:cBhvr>
                                        <p:cTn id="76" dur="500" fill="hold"/>
                                        <p:tgtEl>
                                          <p:spTgt spid="31747">
                                            <p:txEl>
                                              <p:pRg st="17" end="17"/>
                                            </p:txEl>
                                          </p:spTgt>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31747">
                                            <p:txEl>
                                              <p:pRg st="19" end="19"/>
                                            </p:txEl>
                                          </p:spTgt>
                                        </p:tgtEl>
                                        <p:attrNameLst>
                                          <p:attrName>style.visibility</p:attrName>
                                        </p:attrNameLst>
                                      </p:cBhvr>
                                      <p:to>
                                        <p:strVal val="visible"/>
                                      </p:to>
                                    </p:set>
                                    <p:anim calcmode="lin" valueType="num">
                                      <p:cBhvr>
                                        <p:cTn id="81" dur="500" fill="hold"/>
                                        <p:tgtEl>
                                          <p:spTgt spid="31747">
                                            <p:txEl>
                                              <p:pRg st="19" end="19"/>
                                            </p:txEl>
                                          </p:spTgt>
                                        </p:tgtEl>
                                        <p:attrNameLst>
                                          <p:attrName>ppt_w</p:attrName>
                                        </p:attrNameLst>
                                      </p:cBhvr>
                                      <p:tavLst>
                                        <p:tav tm="0">
                                          <p:val>
                                            <p:fltVal val="0"/>
                                          </p:val>
                                        </p:tav>
                                        <p:tav tm="100000">
                                          <p:val>
                                            <p:strVal val="#ppt_w"/>
                                          </p:val>
                                        </p:tav>
                                      </p:tavLst>
                                    </p:anim>
                                    <p:anim calcmode="lin" valueType="num">
                                      <p:cBhvr>
                                        <p:cTn id="82" dur="500" fill="hold"/>
                                        <p:tgtEl>
                                          <p:spTgt spid="31747">
                                            <p:txEl>
                                              <p:pRg st="19" end="1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2A6BD71-DAB8-419B-82F5-2DB68C8ED8CE}" type="slidenum">
              <a:rPr lang="en-US"/>
              <a:pPr>
                <a:defRPr/>
              </a:pPr>
              <a:t>4</a:t>
            </a:fld>
            <a:endParaRPr lang="en-US"/>
          </a:p>
        </p:txBody>
      </p:sp>
      <p:sp>
        <p:nvSpPr>
          <p:cNvPr id="31746" name="Rectangle 1026"/>
          <p:cNvSpPr>
            <a:spLocks noGrp="1" noChangeArrowheads="1"/>
          </p:cNvSpPr>
          <p:nvPr>
            <p:ph type="title"/>
          </p:nvPr>
        </p:nvSpPr>
        <p:spPr>
          <a:xfrm>
            <a:off x="206375" y="0"/>
            <a:ext cx="7870825" cy="533400"/>
          </a:xfrm>
        </p:spPr>
        <p:txBody>
          <a:bodyPr/>
          <a:lstStyle/>
          <a:p>
            <a:pPr eaLnBrk="1" hangingPunct="1"/>
            <a:r>
              <a:rPr lang="en-US" sz="3600" b="1" smtClean="0">
                <a:cs typeface="Times New Roman" pitchFamily="18" charset="0"/>
              </a:rPr>
              <a:t>Persecutions</a:t>
            </a:r>
            <a:endParaRPr lang="en-US" sz="3600" b="1" smtClean="0"/>
          </a:p>
        </p:txBody>
      </p:sp>
      <p:sp>
        <p:nvSpPr>
          <p:cNvPr id="31747" name="Rectangle 1027"/>
          <p:cNvSpPr>
            <a:spLocks noGrp="1" noChangeArrowheads="1"/>
          </p:cNvSpPr>
          <p:nvPr>
            <p:ph type="body" idx="1"/>
          </p:nvPr>
        </p:nvSpPr>
        <p:spPr>
          <a:xfrm>
            <a:off x="228600" y="533400"/>
            <a:ext cx="8915400" cy="6096000"/>
          </a:xfrm>
        </p:spPr>
        <p:txBody>
          <a:bodyPr/>
          <a:lstStyle/>
          <a:p>
            <a:pPr marL="0" indent="0" eaLnBrk="1" hangingPunct="1">
              <a:lnSpc>
                <a:spcPct val="80000"/>
              </a:lnSpc>
              <a:buFontTx/>
              <a:buNone/>
              <a:defRPr/>
            </a:pPr>
            <a:endParaRPr lang="en-US" sz="800" dirty="0" smtClean="0">
              <a:cs typeface="Times New Roman" pitchFamily="18" charset="0"/>
            </a:endParaRPr>
          </a:p>
          <a:p>
            <a:pPr lvl="1" eaLnBrk="1" hangingPunct="1">
              <a:lnSpc>
                <a:spcPct val="80000"/>
              </a:lnSpc>
              <a:defRPr/>
            </a:pPr>
            <a:endParaRPr lang="en-US" sz="800" dirty="0" smtClean="0">
              <a:cs typeface="Times New Roman" pitchFamily="18" charset="0"/>
            </a:endParaRPr>
          </a:p>
          <a:p>
            <a:pPr eaLnBrk="1" hangingPunct="1">
              <a:lnSpc>
                <a:spcPct val="80000"/>
              </a:lnSpc>
              <a:defRPr/>
            </a:pPr>
            <a:r>
              <a:rPr lang="en-US" sz="3600" dirty="0" smtClean="0">
                <a:cs typeface="Times New Roman" pitchFamily="18" charset="0"/>
              </a:rPr>
              <a:t>3</a:t>
            </a:r>
            <a:r>
              <a:rPr lang="en-US" sz="3600" baseline="30000" dirty="0" smtClean="0">
                <a:cs typeface="Times New Roman" pitchFamily="18" charset="0"/>
              </a:rPr>
              <a:t>rd</a:t>
            </a:r>
            <a:r>
              <a:rPr lang="en-US" sz="3600" dirty="0" smtClean="0">
                <a:cs typeface="Times New Roman" pitchFamily="18" charset="0"/>
              </a:rPr>
              <a:t>-4</a:t>
            </a:r>
            <a:r>
              <a:rPr lang="en-US" sz="3600" baseline="30000" dirty="0" smtClean="0">
                <a:cs typeface="Times New Roman" pitchFamily="18" charset="0"/>
              </a:rPr>
              <a:t>th</a:t>
            </a:r>
            <a:r>
              <a:rPr lang="en-US" sz="3600" dirty="0" smtClean="0">
                <a:cs typeface="Times New Roman" pitchFamily="18" charset="0"/>
              </a:rPr>
              <a:t> Century Persecution</a:t>
            </a:r>
          </a:p>
          <a:p>
            <a:pPr eaLnBrk="1" hangingPunct="1">
              <a:lnSpc>
                <a:spcPct val="80000"/>
              </a:lnSpc>
              <a:defRPr/>
            </a:pPr>
            <a:endParaRPr lang="en-US" sz="1200" dirty="0" smtClean="0">
              <a:cs typeface="Times New Roman" pitchFamily="18" charset="0"/>
            </a:endParaRPr>
          </a:p>
          <a:p>
            <a:pPr lvl="1" eaLnBrk="1" hangingPunct="1">
              <a:lnSpc>
                <a:spcPct val="80000"/>
              </a:lnSpc>
              <a:spcBef>
                <a:spcPts val="200"/>
              </a:spcBef>
              <a:defRPr/>
            </a:pPr>
            <a:r>
              <a:rPr lang="en-US" dirty="0" err="1" smtClean="0">
                <a:cs typeface="Times New Roman" pitchFamily="18" charset="0"/>
              </a:rPr>
              <a:t>Septimius</a:t>
            </a:r>
            <a:r>
              <a:rPr lang="en-US" dirty="0" smtClean="0">
                <a:cs typeface="Times New Roman" pitchFamily="18" charset="0"/>
              </a:rPr>
              <a:t> Severus </a:t>
            </a:r>
            <a:r>
              <a:rPr lang="en-US" sz="2400" dirty="0" smtClean="0">
                <a:cs typeface="Times New Roman" pitchFamily="18" charset="0"/>
              </a:rPr>
              <a:t>(193-211)</a:t>
            </a:r>
          </a:p>
          <a:p>
            <a:pPr lvl="1" eaLnBrk="1" hangingPunct="1">
              <a:lnSpc>
                <a:spcPct val="80000"/>
              </a:lnSpc>
              <a:spcBef>
                <a:spcPts val="200"/>
              </a:spcBef>
              <a:defRPr/>
            </a:pPr>
            <a:endParaRPr lang="en-US" sz="1200" dirty="0" smtClean="0">
              <a:cs typeface="Times New Roman" pitchFamily="18" charset="0"/>
            </a:endParaRPr>
          </a:p>
          <a:p>
            <a:pPr lvl="1" eaLnBrk="1" hangingPunct="1">
              <a:lnSpc>
                <a:spcPct val="80000"/>
              </a:lnSpc>
              <a:spcBef>
                <a:spcPts val="200"/>
              </a:spcBef>
              <a:defRPr/>
            </a:pPr>
            <a:r>
              <a:rPr lang="en-US" dirty="0" smtClean="0">
                <a:cs typeface="Times New Roman" pitchFamily="18" charset="0"/>
              </a:rPr>
              <a:t>Decius </a:t>
            </a:r>
            <a:r>
              <a:rPr lang="en-US" sz="2400" dirty="0" smtClean="0">
                <a:cs typeface="Times New Roman" pitchFamily="18" charset="0"/>
              </a:rPr>
              <a:t>(249-251)</a:t>
            </a:r>
          </a:p>
          <a:p>
            <a:pPr lvl="1" eaLnBrk="1" hangingPunct="1">
              <a:lnSpc>
                <a:spcPct val="80000"/>
              </a:lnSpc>
              <a:spcBef>
                <a:spcPts val="200"/>
              </a:spcBef>
              <a:defRPr/>
            </a:pPr>
            <a:endParaRPr lang="en-US" sz="1200" dirty="0" smtClean="0">
              <a:cs typeface="Times New Roman" pitchFamily="18" charset="0"/>
            </a:endParaRPr>
          </a:p>
          <a:p>
            <a:pPr lvl="1" eaLnBrk="1" hangingPunct="1">
              <a:lnSpc>
                <a:spcPct val="80000"/>
              </a:lnSpc>
              <a:spcBef>
                <a:spcPts val="200"/>
              </a:spcBef>
              <a:defRPr/>
            </a:pPr>
            <a:r>
              <a:rPr lang="en-US" dirty="0" smtClean="0">
                <a:cs typeface="Times New Roman" pitchFamily="18" charset="0"/>
              </a:rPr>
              <a:t>Valerian </a:t>
            </a:r>
            <a:r>
              <a:rPr lang="en-US" sz="2400" dirty="0" smtClean="0">
                <a:cs typeface="Times New Roman" pitchFamily="18" charset="0"/>
              </a:rPr>
              <a:t>(253-260)</a:t>
            </a:r>
          </a:p>
          <a:p>
            <a:pPr lvl="1" eaLnBrk="1" hangingPunct="1">
              <a:lnSpc>
                <a:spcPct val="80000"/>
              </a:lnSpc>
              <a:spcBef>
                <a:spcPts val="200"/>
              </a:spcBef>
              <a:defRPr/>
            </a:pPr>
            <a:endParaRPr lang="en-US" sz="1200" dirty="0" smtClean="0">
              <a:cs typeface="Times New Roman" pitchFamily="18" charset="0"/>
            </a:endParaRPr>
          </a:p>
          <a:p>
            <a:pPr lvl="1" eaLnBrk="1" hangingPunct="1">
              <a:lnSpc>
                <a:spcPct val="80000"/>
              </a:lnSpc>
              <a:spcBef>
                <a:spcPts val="200"/>
              </a:spcBef>
              <a:defRPr/>
            </a:pPr>
            <a:r>
              <a:rPr lang="en-US" dirty="0" smtClean="0">
                <a:cs typeface="Times New Roman" pitchFamily="18" charset="0"/>
              </a:rPr>
              <a:t>Diocletian/Galerius </a:t>
            </a:r>
            <a:r>
              <a:rPr lang="en-US" sz="2400" dirty="0" smtClean="0">
                <a:cs typeface="Times New Roman" pitchFamily="18" charset="0"/>
              </a:rPr>
              <a:t>(284-305)  </a:t>
            </a:r>
            <a:r>
              <a:rPr lang="en-US" sz="2400" i="1" dirty="0" smtClean="0">
                <a:cs typeface="Times New Roman" pitchFamily="18" charset="0"/>
              </a:rPr>
              <a:t>(The Great Persecution)</a:t>
            </a:r>
          </a:p>
          <a:p>
            <a:pPr marL="457200" lvl="1" indent="0" eaLnBrk="1" hangingPunct="1">
              <a:lnSpc>
                <a:spcPct val="80000"/>
              </a:lnSpc>
              <a:buFontTx/>
              <a:buNone/>
              <a:defRPr/>
            </a:pPr>
            <a:endParaRPr lang="en-US" sz="4800" i="1" dirty="0" smtClean="0">
              <a:cs typeface="Times New Roman" pitchFamily="18" charset="0"/>
            </a:endParaRPr>
          </a:p>
          <a:p>
            <a:pPr marL="457200" lvl="1" indent="0" eaLnBrk="1" hangingPunct="1">
              <a:lnSpc>
                <a:spcPct val="80000"/>
              </a:lnSpc>
              <a:buFontTx/>
              <a:buNone/>
              <a:defRPr/>
            </a:pPr>
            <a:endParaRPr lang="en-US" sz="1000" i="1" dirty="0" smtClean="0">
              <a:cs typeface="Times New Roman" pitchFamily="18" charset="0"/>
            </a:endParaRPr>
          </a:p>
          <a:p>
            <a:pPr eaLnBrk="1" hangingPunct="1">
              <a:lnSpc>
                <a:spcPct val="80000"/>
              </a:lnSpc>
              <a:buFont typeface="Wingdings" pitchFamily="2" charset="2"/>
              <a:buChar char="Ø"/>
              <a:defRPr/>
            </a:pPr>
            <a:r>
              <a:rPr lang="en-US" dirty="0" smtClean="0">
                <a:cs typeface="Times New Roman" pitchFamily="18" charset="0"/>
              </a:rPr>
              <a:t>Edict of Milan </a:t>
            </a:r>
            <a:r>
              <a:rPr lang="en-US" dirty="0">
                <a:cs typeface="Times New Roman" pitchFamily="18" charset="0"/>
              </a:rPr>
              <a:t>(313 AD) </a:t>
            </a:r>
            <a:r>
              <a:rPr lang="en-US" dirty="0" smtClean="0">
                <a:cs typeface="Times New Roman" pitchFamily="18" charset="0"/>
              </a:rPr>
              <a:t>brought religious freedom under Emperor Constantine </a:t>
            </a:r>
            <a:r>
              <a:rPr lang="en-US" sz="2800" dirty="0" smtClean="0">
                <a:cs typeface="Times New Roman" pitchFamily="18" charset="0"/>
              </a:rPr>
              <a:t>(and </a:t>
            </a:r>
            <a:r>
              <a:rPr lang="en-US" sz="2800" dirty="0" err="1" smtClean="0">
                <a:cs typeface="Times New Roman" pitchFamily="18" charset="0"/>
              </a:rPr>
              <a:t>Lucinius</a:t>
            </a:r>
            <a:r>
              <a:rPr lang="en-US" sz="2800" dirty="0" smtClean="0">
                <a:cs typeface="Times New Roman" pitchFamily="18" charset="0"/>
              </a:rPr>
              <a:t>…)</a:t>
            </a:r>
          </a:p>
          <a:p>
            <a:pPr eaLnBrk="1" hangingPunct="1">
              <a:lnSpc>
                <a:spcPct val="80000"/>
              </a:lnSpc>
              <a:defRPr/>
            </a:pPr>
            <a:endParaRPr lang="en-US" sz="2400" dirty="0" smtClean="0">
              <a:cs typeface="Times New Roman" pitchFamily="18" charset="0"/>
            </a:endParaRPr>
          </a:p>
          <a:p>
            <a:pPr eaLnBrk="1" hangingPunct="1">
              <a:lnSpc>
                <a:spcPct val="80000"/>
              </a:lnSpc>
              <a:defRPr/>
            </a:pPr>
            <a:endParaRPr lang="en-US" sz="2400" dirty="0" smtClean="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p:cTn id="13"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 calcmode="lin" valueType="num">
                                      <p:cBhvr>
                                        <p:cTn id="17"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1747">
                                            <p:txEl>
                                              <p:pRg st="4" end="4"/>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anim calcmode="lin" valueType="num">
                                      <p:cBhvr>
                                        <p:cTn id="21"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1747">
                                            <p:txEl>
                                              <p:pRg st="6" end="6"/>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1747">
                                            <p:txEl>
                                              <p:pRg st="8" end="8"/>
                                            </p:txEl>
                                          </p:spTgt>
                                        </p:tgtEl>
                                        <p:attrNameLst>
                                          <p:attrName>style.visibility</p:attrName>
                                        </p:attrNameLst>
                                      </p:cBhvr>
                                      <p:to>
                                        <p:strVal val="visible"/>
                                      </p:to>
                                    </p:set>
                                    <p:anim calcmode="lin" valueType="num">
                                      <p:cBhvr>
                                        <p:cTn id="25" dur="500" fill="hold"/>
                                        <p:tgtEl>
                                          <p:spTgt spid="31747">
                                            <p:txEl>
                                              <p:pRg st="8" end="8"/>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8" end="8"/>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1747">
                                            <p:txEl>
                                              <p:pRg st="10" end="10"/>
                                            </p:txEl>
                                          </p:spTgt>
                                        </p:tgtEl>
                                        <p:attrNameLst>
                                          <p:attrName>style.visibility</p:attrName>
                                        </p:attrNameLst>
                                      </p:cBhvr>
                                      <p:to>
                                        <p:strVal val="visible"/>
                                      </p:to>
                                    </p:set>
                                    <p:anim calcmode="lin" valueType="num">
                                      <p:cBhvr>
                                        <p:cTn id="29" dur="500" fill="hold"/>
                                        <p:tgtEl>
                                          <p:spTgt spid="31747">
                                            <p:txEl>
                                              <p:pRg st="10" end="10"/>
                                            </p:txEl>
                                          </p:spTgt>
                                        </p:tgtEl>
                                        <p:attrNameLst>
                                          <p:attrName>ppt_w</p:attrName>
                                        </p:attrNameLst>
                                      </p:cBhvr>
                                      <p:tavLst>
                                        <p:tav tm="0">
                                          <p:val>
                                            <p:fltVal val="0"/>
                                          </p:val>
                                        </p:tav>
                                        <p:tav tm="100000">
                                          <p:val>
                                            <p:strVal val="#ppt_w"/>
                                          </p:val>
                                        </p:tav>
                                      </p:tavLst>
                                    </p:anim>
                                    <p:anim calcmode="lin" valueType="num">
                                      <p:cBhvr>
                                        <p:cTn id="30" dur="500" fill="hold"/>
                                        <p:tgtEl>
                                          <p:spTgt spid="31747">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1747">
                                            <p:txEl>
                                              <p:pRg st="13" end="13"/>
                                            </p:txEl>
                                          </p:spTgt>
                                        </p:tgtEl>
                                        <p:attrNameLst>
                                          <p:attrName>style.visibility</p:attrName>
                                        </p:attrNameLst>
                                      </p:cBhvr>
                                      <p:to>
                                        <p:strVal val="visible"/>
                                      </p:to>
                                    </p:set>
                                    <p:anim calcmode="lin" valueType="num">
                                      <p:cBhvr>
                                        <p:cTn id="35" dur="500" fill="hold"/>
                                        <p:tgtEl>
                                          <p:spTgt spid="31747">
                                            <p:txEl>
                                              <p:pRg st="13" end="13"/>
                                            </p:txEl>
                                          </p:spTgt>
                                        </p:tgtEl>
                                        <p:attrNameLst>
                                          <p:attrName>ppt_w</p:attrName>
                                        </p:attrNameLst>
                                      </p:cBhvr>
                                      <p:tavLst>
                                        <p:tav tm="0">
                                          <p:val>
                                            <p:fltVal val="0"/>
                                          </p:val>
                                        </p:tav>
                                        <p:tav tm="100000">
                                          <p:val>
                                            <p:strVal val="#ppt_w"/>
                                          </p:val>
                                        </p:tav>
                                      </p:tavLst>
                                    </p:anim>
                                    <p:anim calcmode="lin" valueType="num">
                                      <p:cBhvr>
                                        <p:cTn id="36" dur="500" fill="hold"/>
                                        <p:tgtEl>
                                          <p:spTgt spid="31747">
                                            <p:txEl>
                                              <p:pRg st="13" end="1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1BFD209-6A9F-4FA0-9E41-3B6CEF3AE4D0}" type="slidenum">
              <a:rPr lang="en-US"/>
              <a:pPr>
                <a:defRPr/>
              </a:pPr>
              <a:t>5</a:t>
            </a:fld>
            <a:endParaRPr lang="en-US"/>
          </a:p>
        </p:txBody>
      </p:sp>
      <p:sp>
        <p:nvSpPr>
          <p:cNvPr id="24579" name="Rectangle 1026"/>
          <p:cNvSpPr>
            <a:spLocks noGrp="1" noChangeArrowheads="1"/>
          </p:cNvSpPr>
          <p:nvPr>
            <p:ph type="title"/>
          </p:nvPr>
        </p:nvSpPr>
        <p:spPr>
          <a:xfrm>
            <a:off x="114300" y="0"/>
            <a:ext cx="9029700" cy="571500"/>
          </a:xfrm>
        </p:spPr>
        <p:txBody>
          <a:bodyPr/>
          <a:lstStyle/>
          <a:p>
            <a:r>
              <a:rPr lang="en-US" sz="3600" smtClean="0"/>
              <a:t>Growth of Christianity, 1</a:t>
            </a:r>
            <a:r>
              <a:rPr lang="en-US" sz="3600" baseline="30000" smtClean="0"/>
              <a:t>st</a:t>
            </a:r>
            <a:r>
              <a:rPr lang="en-US" sz="3600" smtClean="0"/>
              <a:t> &amp; 2</a:t>
            </a:r>
            <a:r>
              <a:rPr lang="en-US" sz="3600" baseline="30000" smtClean="0"/>
              <a:t>nd</a:t>
            </a:r>
            <a:r>
              <a:rPr lang="en-US" sz="3600" smtClean="0"/>
              <a:t> Centuries</a:t>
            </a:r>
          </a:p>
        </p:txBody>
      </p:sp>
      <p:sp>
        <p:nvSpPr>
          <p:cNvPr id="24580" name="Rectangle 1027"/>
          <p:cNvSpPr>
            <a:spLocks noGrp="1" noChangeArrowheads="1"/>
          </p:cNvSpPr>
          <p:nvPr>
            <p:ph type="body" idx="1"/>
          </p:nvPr>
        </p:nvSpPr>
        <p:spPr/>
        <p:txBody>
          <a:bodyPr/>
          <a:lstStyle/>
          <a:p>
            <a:endParaRPr lang="en-US" smtClean="0"/>
          </a:p>
        </p:txBody>
      </p:sp>
      <p:pic>
        <p:nvPicPr>
          <p:cNvPr id="245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5725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24206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F0D78B1-5CE3-4CF3-A444-3CD95B1166EA}" type="slidenum">
              <a:rPr lang="en-US"/>
              <a:pPr>
                <a:defRPr/>
              </a:pPr>
              <a:t>6</a:t>
            </a:fld>
            <a:endParaRPr lang="en-US"/>
          </a:p>
        </p:txBody>
      </p:sp>
      <p:sp>
        <p:nvSpPr>
          <p:cNvPr id="31746" name="Rectangle 1026"/>
          <p:cNvSpPr>
            <a:spLocks noGrp="1" noChangeArrowheads="1"/>
          </p:cNvSpPr>
          <p:nvPr>
            <p:ph type="title"/>
          </p:nvPr>
        </p:nvSpPr>
        <p:spPr>
          <a:xfrm>
            <a:off x="206375" y="0"/>
            <a:ext cx="7870825" cy="533400"/>
          </a:xfrm>
        </p:spPr>
        <p:txBody>
          <a:bodyPr/>
          <a:lstStyle/>
          <a:p>
            <a:pPr eaLnBrk="1" hangingPunct="1"/>
            <a:r>
              <a:rPr lang="en-US" sz="3600" b="1" smtClean="0">
                <a:cs typeface="Times New Roman" pitchFamily="18" charset="0"/>
              </a:rPr>
              <a:t>Decius and Valerian</a:t>
            </a:r>
            <a:endParaRPr lang="en-US" sz="3600" b="1" smtClean="0"/>
          </a:p>
        </p:txBody>
      </p:sp>
      <p:sp>
        <p:nvSpPr>
          <p:cNvPr id="31747" name="Rectangle 1027"/>
          <p:cNvSpPr>
            <a:spLocks noGrp="1" noChangeArrowheads="1"/>
          </p:cNvSpPr>
          <p:nvPr>
            <p:ph type="body" idx="1"/>
          </p:nvPr>
        </p:nvSpPr>
        <p:spPr>
          <a:xfrm>
            <a:off x="457200" y="533400"/>
            <a:ext cx="8610600" cy="6096000"/>
          </a:xfrm>
        </p:spPr>
        <p:txBody>
          <a:bodyPr/>
          <a:lstStyle/>
          <a:p>
            <a:pPr eaLnBrk="1" hangingPunct="1">
              <a:lnSpc>
                <a:spcPct val="80000"/>
              </a:lnSpc>
              <a:defRPr/>
            </a:pPr>
            <a:r>
              <a:rPr lang="en-US" sz="2400" dirty="0" smtClean="0">
                <a:cs typeface="Times New Roman" pitchFamily="18" charset="0"/>
              </a:rPr>
              <a:t>Emperor </a:t>
            </a:r>
            <a:r>
              <a:rPr lang="en-US" sz="2400" dirty="0" err="1" smtClean="0">
                <a:cs typeface="Times New Roman" pitchFamily="18" charset="0"/>
              </a:rPr>
              <a:t>Septimius</a:t>
            </a:r>
            <a:r>
              <a:rPr lang="en-US" sz="2400" dirty="0" smtClean="0">
                <a:cs typeface="Times New Roman" pitchFamily="18" charset="0"/>
              </a:rPr>
              <a:t> Severus (193-211)</a:t>
            </a:r>
          </a:p>
          <a:p>
            <a:pPr lvl="1" eaLnBrk="1" hangingPunct="1">
              <a:lnSpc>
                <a:spcPct val="80000"/>
              </a:lnSpc>
              <a:buFont typeface="Wingdings" pitchFamily="2" charset="2"/>
              <a:buChar char="Ø"/>
              <a:defRPr/>
            </a:pPr>
            <a:r>
              <a:rPr lang="en-US" sz="2000" u="sng" dirty="0" smtClean="0">
                <a:cs typeface="Times New Roman" pitchFamily="18" charset="0"/>
              </a:rPr>
              <a:t>His Problems</a:t>
            </a:r>
            <a:r>
              <a:rPr lang="en-US" sz="2000" dirty="0" smtClean="0">
                <a:cs typeface="Times New Roman" pitchFamily="18" charset="0"/>
              </a:rPr>
              <a:t>:</a:t>
            </a:r>
          </a:p>
          <a:p>
            <a:pPr marL="1028700" lvl="1" indent="-342900" eaLnBrk="1" hangingPunct="1">
              <a:lnSpc>
                <a:spcPct val="80000"/>
              </a:lnSpc>
              <a:buFont typeface="Wingdings" pitchFamily="2" charset="2"/>
              <a:buChar char="v"/>
              <a:defRPr/>
            </a:pPr>
            <a:r>
              <a:rPr lang="en-US" sz="2000" dirty="0" smtClean="0">
                <a:cs typeface="Times New Roman" pitchFamily="18" charset="0"/>
              </a:rPr>
              <a:t>Severus had managed to put and end to a series of civil wars.</a:t>
            </a:r>
          </a:p>
          <a:p>
            <a:pPr marL="1028700" lvl="1" indent="-342900" eaLnBrk="1" hangingPunct="1">
              <a:lnSpc>
                <a:spcPct val="80000"/>
              </a:lnSpc>
              <a:buFont typeface="Wingdings" pitchFamily="2" charset="2"/>
              <a:buChar char="v"/>
              <a:defRPr/>
            </a:pPr>
            <a:r>
              <a:rPr lang="en-US" sz="2000" dirty="0" smtClean="0">
                <a:cs typeface="Times New Roman" pitchFamily="18" charset="0"/>
              </a:rPr>
              <a:t>But border “barbarians” still were a constant threat.</a:t>
            </a:r>
          </a:p>
          <a:p>
            <a:pPr marL="1028700" lvl="1" indent="-342900" eaLnBrk="1" hangingPunct="1">
              <a:lnSpc>
                <a:spcPct val="80000"/>
              </a:lnSpc>
              <a:buFont typeface="Wingdings" pitchFamily="2" charset="2"/>
              <a:buChar char="v"/>
              <a:defRPr/>
            </a:pPr>
            <a:r>
              <a:rPr lang="en-US" sz="2000" dirty="0" smtClean="0">
                <a:cs typeface="Times New Roman" pitchFamily="18" charset="0"/>
              </a:rPr>
              <a:t>And dissident groups within the empire threatened civil uprising.</a:t>
            </a:r>
          </a:p>
          <a:p>
            <a:pPr lvl="1" eaLnBrk="1" hangingPunct="1">
              <a:lnSpc>
                <a:spcPct val="80000"/>
              </a:lnSpc>
              <a:buFont typeface="Wingdings" pitchFamily="2" charset="2"/>
              <a:buChar char="Ø"/>
              <a:defRPr/>
            </a:pPr>
            <a:r>
              <a:rPr lang="en-US" sz="2000" u="sng" dirty="0" smtClean="0">
                <a:cs typeface="Times New Roman" pitchFamily="18" charset="0"/>
              </a:rPr>
              <a:t>His Solution</a:t>
            </a:r>
            <a:r>
              <a:rPr lang="en-US" sz="2000" dirty="0" smtClean="0">
                <a:cs typeface="Times New Roman" pitchFamily="18" charset="0"/>
              </a:rPr>
              <a:t>:</a:t>
            </a:r>
          </a:p>
          <a:p>
            <a:pPr marL="1028700" lvl="1" indent="-342900" eaLnBrk="1" hangingPunct="1">
              <a:lnSpc>
                <a:spcPct val="80000"/>
              </a:lnSpc>
              <a:buFont typeface="Wingdings" pitchFamily="2" charset="2"/>
              <a:buChar char="v"/>
              <a:defRPr/>
            </a:pPr>
            <a:r>
              <a:rPr lang="en-US" sz="2000" dirty="0" smtClean="0">
                <a:cs typeface="Times New Roman" pitchFamily="18" charset="0"/>
              </a:rPr>
              <a:t> Unite the empire religiously – syncretism under </a:t>
            </a:r>
            <a:r>
              <a:rPr lang="en-US" sz="2000" i="1" dirty="0" smtClean="0">
                <a:cs typeface="Times New Roman" pitchFamily="18" charset="0"/>
              </a:rPr>
              <a:t>Sol </a:t>
            </a:r>
            <a:r>
              <a:rPr lang="en-US" sz="2000" i="1" dirty="0" err="1" smtClean="0">
                <a:cs typeface="Times New Roman" pitchFamily="18" charset="0"/>
              </a:rPr>
              <a:t>Invictus</a:t>
            </a:r>
            <a:r>
              <a:rPr lang="en-US" sz="2000" dirty="0" smtClean="0">
                <a:cs typeface="Times New Roman" pitchFamily="18" charset="0"/>
              </a:rPr>
              <a:t>.</a:t>
            </a:r>
          </a:p>
          <a:p>
            <a:pPr marL="1028700" lvl="1" indent="-342900" eaLnBrk="1" hangingPunct="1">
              <a:lnSpc>
                <a:spcPct val="80000"/>
              </a:lnSpc>
              <a:buFont typeface="Wingdings" pitchFamily="2" charset="2"/>
              <a:buChar char="v"/>
              <a:defRPr/>
            </a:pPr>
            <a:r>
              <a:rPr lang="en-US" sz="2000" dirty="0">
                <a:cs typeface="Times New Roman" pitchFamily="18" charset="0"/>
              </a:rPr>
              <a:t> </a:t>
            </a:r>
            <a:r>
              <a:rPr lang="en-US" sz="2000" dirty="0" smtClean="0">
                <a:cs typeface="Times New Roman" pitchFamily="18" charset="0"/>
              </a:rPr>
              <a:t>So in 202 Severus forbade conversion to Judaism or Christianity.</a:t>
            </a:r>
          </a:p>
          <a:p>
            <a:pPr marL="1028700" lvl="1" indent="-342900" eaLnBrk="1" hangingPunct="1">
              <a:lnSpc>
                <a:spcPct val="80000"/>
              </a:lnSpc>
              <a:buFont typeface="Wingdings" pitchFamily="2" charset="2"/>
              <a:buChar char="v"/>
              <a:defRPr/>
            </a:pPr>
            <a:r>
              <a:rPr lang="en-US" sz="2000" dirty="0">
                <a:cs typeface="Times New Roman" pitchFamily="18" charset="0"/>
              </a:rPr>
              <a:t> </a:t>
            </a:r>
            <a:r>
              <a:rPr lang="en-US" sz="2000" dirty="0" smtClean="0">
                <a:cs typeface="Times New Roman" pitchFamily="18" charset="0"/>
              </a:rPr>
              <a:t>Result: local persecutions, w/ focus on teachers &amp; new converts.</a:t>
            </a:r>
            <a:endParaRPr lang="en-US" sz="2000" dirty="0">
              <a:cs typeface="Times New Roman" pitchFamily="18" charset="0"/>
            </a:endParaRPr>
          </a:p>
          <a:p>
            <a:pPr marL="685800" lvl="1" indent="0" eaLnBrk="1" hangingPunct="1">
              <a:lnSpc>
                <a:spcPct val="80000"/>
              </a:lnSpc>
              <a:buFontTx/>
              <a:buNone/>
              <a:defRPr/>
            </a:pPr>
            <a:endParaRPr lang="en-US" sz="2000" dirty="0" smtClean="0">
              <a:cs typeface="Times New Roman" pitchFamily="18" charset="0"/>
            </a:endParaRPr>
          </a:p>
          <a:p>
            <a:pPr eaLnBrk="1" hangingPunct="1">
              <a:lnSpc>
                <a:spcPct val="80000"/>
              </a:lnSpc>
              <a:defRPr/>
            </a:pPr>
            <a:r>
              <a:rPr lang="en-US" sz="2400" dirty="0" smtClean="0">
                <a:cs typeface="Times New Roman" pitchFamily="18" charset="0"/>
              </a:rPr>
              <a:t>Emperor Decius (249-251)</a:t>
            </a:r>
          </a:p>
          <a:p>
            <a:pPr lvl="1" eaLnBrk="1" hangingPunct="1">
              <a:lnSpc>
                <a:spcPct val="80000"/>
              </a:lnSpc>
              <a:buFont typeface="Wingdings" pitchFamily="2" charset="2"/>
              <a:buChar char="Ø"/>
              <a:defRPr/>
            </a:pPr>
            <a:r>
              <a:rPr lang="en-US" sz="2000" u="sng" dirty="0" smtClean="0">
                <a:cs typeface="Times New Roman" pitchFamily="18" charset="0"/>
              </a:rPr>
              <a:t>The Roman Empire still had serious problems</a:t>
            </a:r>
          </a:p>
          <a:p>
            <a:pPr marL="1028700" lvl="1" indent="-228600" eaLnBrk="1" hangingPunct="1">
              <a:lnSpc>
                <a:spcPct val="80000"/>
              </a:lnSpc>
              <a:buFont typeface="Wingdings" pitchFamily="2" charset="2"/>
              <a:buChar char="v"/>
              <a:defRPr/>
            </a:pPr>
            <a:r>
              <a:rPr lang="en-US" sz="2000" dirty="0" smtClean="0">
                <a:cs typeface="Times New Roman" pitchFamily="18" charset="0"/>
              </a:rPr>
              <a:t>Barbarians still threatened the borders, with regular incursions.</a:t>
            </a:r>
            <a:endParaRPr lang="en-US" sz="2000" dirty="0">
              <a:cs typeface="Times New Roman" pitchFamily="18" charset="0"/>
            </a:endParaRPr>
          </a:p>
          <a:p>
            <a:pPr marL="1028700" lvl="1" indent="-228600" eaLnBrk="1" hangingPunct="1">
              <a:lnSpc>
                <a:spcPct val="80000"/>
              </a:lnSpc>
              <a:buFont typeface="Wingdings" pitchFamily="2" charset="2"/>
              <a:buChar char="v"/>
              <a:defRPr/>
            </a:pPr>
            <a:r>
              <a:rPr lang="en-US" sz="2000" dirty="0" smtClean="0">
                <a:cs typeface="Times New Roman" pitchFamily="18" charset="0"/>
              </a:rPr>
              <a:t>There was a serious economic crisis.</a:t>
            </a:r>
            <a:endParaRPr lang="en-US" sz="2000" dirty="0">
              <a:cs typeface="Times New Roman" pitchFamily="18" charset="0"/>
            </a:endParaRPr>
          </a:p>
          <a:p>
            <a:pPr marL="800100" lvl="1" indent="-342900" eaLnBrk="1" hangingPunct="1">
              <a:lnSpc>
                <a:spcPct val="80000"/>
              </a:lnSpc>
              <a:buFont typeface="Wingdings" pitchFamily="2" charset="2"/>
              <a:buChar char="Ø"/>
              <a:defRPr/>
            </a:pPr>
            <a:r>
              <a:rPr lang="en-US" sz="2000" u="sng" dirty="0">
                <a:cs typeface="Times New Roman" pitchFamily="18" charset="0"/>
              </a:rPr>
              <a:t>His Solution</a:t>
            </a:r>
            <a:r>
              <a:rPr lang="en-US" sz="2000" dirty="0">
                <a:cs typeface="Times New Roman" pitchFamily="18" charset="0"/>
              </a:rPr>
              <a:t>:</a:t>
            </a:r>
          </a:p>
          <a:p>
            <a:pPr marL="1028700" lvl="1" indent="-228600" eaLnBrk="1" hangingPunct="1">
              <a:lnSpc>
                <a:spcPct val="80000"/>
              </a:lnSpc>
              <a:buFont typeface="Wingdings" pitchFamily="2" charset="2"/>
              <a:buChar char="v"/>
              <a:defRPr/>
            </a:pPr>
            <a:r>
              <a:rPr lang="en-US" sz="2000" dirty="0">
                <a:cs typeface="Times New Roman" pitchFamily="18" charset="0"/>
              </a:rPr>
              <a:t> </a:t>
            </a:r>
            <a:r>
              <a:rPr lang="en-US" sz="2000" dirty="0" smtClean="0">
                <a:cs typeface="Times New Roman" pitchFamily="18" charset="0"/>
              </a:rPr>
              <a:t>Decius believed all the Empire’s problems were because they  	had abandoned the ancient gods.</a:t>
            </a:r>
          </a:p>
          <a:p>
            <a:pPr marL="1028700" lvl="1" indent="-228600" eaLnBrk="1" hangingPunct="1">
              <a:lnSpc>
                <a:spcPct val="80000"/>
              </a:lnSpc>
              <a:buFont typeface="Wingdings" pitchFamily="2" charset="2"/>
              <a:buChar char="v"/>
              <a:defRPr/>
            </a:pPr>
            <a:r>
              <a:rPr lang="en-US" sz="2000" dirty="0">
                <a:cs typeface="Times New Roman" pitchFamily="18" charset="0"/>
              </a:rPr>
              <a:t> </a:t>
            </a:r>
            <a:r>
              <a:rPr lang="en-US" sz="2000" dirty="0" smtClean="0">
                <a:cs typeface="Times New Roman" pitchFamily="18" charset="0"/>
              </a:rPr>
              <a:t>To restore Rome’s glory, they must restore the old gods.</a:t>
            </a:r>
          </a:p>
          <a:p>
            <a:pPr marL="1028700" lvl="1" indent="-228600" eaLnBrk="1" hangingPunct="1">
              <a:lnSpc>
                <a:spcPct val="80000"/>
              </a:lnSpc>
              <a:buFont typeface="Wingdings" pitchFamily="2" charset="2"/>
              <a:buChar char="v"/>
              <a:defRPr/>
            </a:pPr>
            <a:r>
              <a:rPr lang="en-US" sz="2000" dirty="0" smtClean="0">
                <a:cs typeface="Times New Roman" pitchFamily="18" charset="0"/>
              </a:rPr>
              <a:t> At stake was the survival of Rome itself; those who refused to 	worship the old gods were guilty of high treason.</a:t>
            </a:r>
            <a:endParaRPr lang="en-US" sz="2000" dirty="0">
              <a:cs typeface="Times New Roman" pitchFamily="18" charset="0"/>
            </a:endParaRPr>
          </a:p>
          <a:p>
            <a:pPr eaLnBrk="1" hangingPunct="1">
              <a:lnSpc>
                <a:spcPct val="80000"/>
              </a:lnSpc>
              <a:defRPr/>
            </a:pPr>
            <a:endParaRPr lang="en-US" sz="2400" dirty="0" smtClean="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F6A32CB-B857-4994-AA8C-8756BA687523}" type="slidenum">
              <a:rPr lang="en-US"/>
              <a:pPr>
                <a:defRPr/>
              </a:pPr>
              <a:t>7</a:t>
            </a:fld>
            <a:endParaRPr lang="en-US"/>
          </a:p>
        </p:txBody>
      </p:sp>
      <p:sp>
        <p:nvSpPr>
          <p:cNvPr id="31746" name="Rectangle 1026"/>
          <p:cNvSpPr>
            <a:spLocks noGrp="1" noChangeArrowheads="1"/>
          </p:cNvSpPr>
          <p:nvPr>
            <p:ph type="title"/>
          </p:nvPr>
        </p:nvSpPr>
        <p:spPr>
          <a:xfrm>
            <a:off x="206375" y="0"/>
            <a:ext cx="7870825" cy="533400"/>
          </a:xfrm>
        </p:spPr>
        <p:txBody>
          <a:bodyPr/>
          <a:lstStyle/>
          <a:p>
            <a:pPr eaLnBrk="1" hangingPunct="1"/>
            <a:r>
              <a:rPr lang="en-US" sz="3600" b="1" smtClean="0">
                <a:cs typeface="Times New Roman" pitchFamily="18" charset="0"/>
              </a:rPr>
              <a:t>      Decius and Valerian</a:t>
            </a:r>
            <a:endParaRPr lang="en-US" sz="3600" b="1" smtClean="0"/>
          </a:p>
        </p:txBody>
      </p:sp>
      <p:sp>
        <p:nvSpPr>
          <p:cNvPr id="31747" name="Rectangle 1027"/>
          <p:cNvSpPr>
            <a:spLocks noGrp="1" noChangeArrowheads="1"/>
          </p:cNvSpPr>
          <p:nvPr>
            <p:ph type="body" idx="1"/>
          </p:nvPr>
        </p:nvSpPr>
        <p:spPr>
          <a:xfrm>
            <a:off x="228600" y="533400"/>
            <a:ext cx="8686800" cy="6096000"/>
          </a:xfrm>
        </p:spPr>
        <p:txBody>
          <a:bodyPr/>
          <a:lstStyle/>
          <a:p>
            <a:pPr eaLnBrk="1" hangingPunct="1">
              <a:lnSpc>
                <a:spcPct val="80000"/>
              </a:lnSpc>
              <a:defRPr/>
            </a:pPr>
            <a:r>
              <a:rPr lang="en-US" sz="2400" dirty="0" smtClean="0">
                <a:cs typeface="Times New Roman" pitchFamily="18" charset="0"/>
              </a:rPr>
              <a:t>Emperor Decius (249-251)</a:t>
            </a:r>
          </a:p>
          <a:p>
            <a:pPr lvl="1" eaLnBrk="1" hangingPunct="1">
              <a:lnSpc>
                <a:spcPct val="80000"/>
              </a:lnSpc>
              <a:buFont typeface="Wingdings" pitchFamily="2" charset="2"/>
              <a:buChar char="Ø"/>
              <a:defRPr/>
            </a:pPr>
            <a:r>
              <a:rPr lang="en-US" sz="2000" dirty="0" smtClean="0">
                <a:cs typeface="Times New Roman" pitchFamily="18" charset="0"/>
              </a:rPr>
              <a:t>The most systematic, widespread persecution up to that time.</a:t>
            </a:r>
          </a:p>
          <a:p>
            <a:pPr marL="1085850" lvl="1" indent="-342900" eaLnBrk="1" hangingPunct="1">
              <a:lnSpc>
                <a:spcPct val="80000"/>
              </a:lnSpc>
              <a:buFont typeface="Wingdings" pitchFamily="2" charset="2"/>
              <a:buChar char="v"/>
              <a:defRPr/>
            </a:pPr>
            <a:r>
              <a:rPr lang="en-US" sz="2000" dirty="0" smtClean="0">
                <a:cs typeface="Times New Roman" pitchFamily="18" charset="0"/>
              </a:rPr>
              <a:t>The goal was not to make martyrs, but apostates.</a:t>
            </a:r>
          </a:p>
          <a:p>
            <a:pPr marL="1085850" lvl="1" indent="-342900" eaLnBrk="1" hangingPunct="1">
              <a:lnSpc>
                <a:spcPct val="80000"/>
              </a:lnSpc>
              <a:buFont typeface="Wingdings" pitchFamily="2" charset="2"/>
              <a:buChar char="v"/>
              <a:defRPr/>
            </a:pPr>
            <a:r>
              <a:rPr lang="en-US" sz="2000" dirty="0" smtClean="0">
                <a:cs typeface="Times New Roman" pitchFamily="18" charset="0"/>
              </a:rPr>
              <a:t>Everyone in the Empire, including Christians, was required to worship the pagan gods and to burn incense before a statue of Decius.  Those who did so received a certificate (</a:t>
            </a:r>
            <a:r>
              <a:rPr lang="en-US" sz="2000" i="1" dirty="0" err="1" smtClean="0">
                <a:cs typeface="Times New Roman" pitchFamily="18" charset="0"/>
              </a:rPr>
              <a:t>libellum</a:t>
            </a:r>
            <a:r>
              <a:rPr lang="en-US" sz="2000" dirty="0" smtClean="0">
                <a:cs typeface="Times New Roman" pitchFamily="18" charset="0"/>
              </a:rPr>
              <a:t>) attesting to their compliance. </a:t>
            </a:r>
          </a:p>
          <a:p>
            <a:pPr lvl="1" eaLnBrk="1" hangingPunct="1">
              <a:lnSpc>
                <a:spcPct val="80000"/>
              </a:lnSpc>
              <a:buFont typeface="Wingdings" pitchFamily="2" charset="2"/>
              <a:buChar char="Ø"/>
              <a:defRPr/>
            </a:pPr>
            <a:r>
              <a:rPr lang="en-US" sz="2000" dirty="0" smtClean="0">
                <a:cs typeface="Times New Roman" pitchFamily="18" charset="0"/>
              </a:rPr>
              <a:t>After 40 years of no persecution, </a:t>
            </a:r>
            <a:r>
              <a:rPr lang="en-US" sz="2000" u="sng" dirty="0" smtClean="0">
                <a:cs typeface="Times New Roman" pitchFamily="18" charset="0"/>
              </a:rPr>
              <a:t>the Church was unprepared</a:t>
            </a:r>
            <a:r>
              <a:rPr lang="en-US" sz="2000" dirty="0" smtClean="0">
                <a:cs typeface="Times New Roman" pitchFamily="18" charset="0"/>
              </a:rPr>
              <a:t>.</a:t>
            </a:r>
          </a:p>
          <a:p>
            <a:pPr marL="1085850" lvl="1" eaLnBrk="1" hangingPunct="1">
              <a:lnSpc>
                <a:spcPct val="80000"/>
              </a:lnSpc>
              <a:buFont typeface="Wingdings" pitchFamily="2" charset="2"/>
              <a:buChar char="v"/>
              <a:defRPr/>
            </a:pPr>
            <a:r>
              <a:rPr lang="en-US" sz="2000" dirty="0" smtClean="0">
                <a:cs typeface="Times New Roman" pitchFamily="18" charset="0"/>
              </a:rPr>
              <a:t>Many Christians obeyed and sacrificed to the gods and Decius.</a:t>
            </a:r>
          </a:p>
          <a:p>
            <a:pPr marL="1085850" lvl="1" eaLnBrk="1" hangingPunct="1">
              <a:lnSpc>
                <a:spcPct val="80000"/>
              </a:lnSpc>
              <a:buFont typeface="Wingdings" pitchFamily="2" charset="2"/>
              <a:buChar char="v"/>
              <a:defRPr/>
            </a:pPr>
            <a:r>
              <a:rPr lang="en-US" sz="2000" dirty="0" smtClean="0">
                <a:cs typeface="Times New Roman" pitchFamily="18" charset="0"/>
              </a:rPr>
              <a:t>Many others bought false </a:t>
            </a:r>
            <a:r>
              <a:rPr lang="en-US" sz="2000" i="1" dirty="0" err="1" smtClean="0">
                <a:cs typeface="Times New Roman" pitchFamily="18" charset="0"/>
              </a:rPr>
              <a:t>libellum</a:t>
            </a:r>
            <a:r>
              <a:rPr lang="en-US" sz="2000" i="1" dirty="0" smtClean="0">
                <a:cs typeface="Times New Roman" pitchFamily="18" charset="0"/>
              </a:rPr>
              <a:t> </a:t>
            </a:r>
            <a:r>
              <a:rPr lang="en-US" sz="2000" dirty="0" smtClean="0">
                <a:cs typeface="Times New Roman" pitchFamily="18" charset="0"/>
              </a:rPr>
              <a:t>to escape persecution.</a:t>
            </a:r>
          </a:p>
          <a:p>
            <a:pPr marL="1085850" lvl="1" eaLnBrk="1" hangingPunct="1">
              <a:lnSpc>
                <a:spcPct val="80000"/>
              </a:lnSpc>
              <a:buFont typeface="Wingdings" pitchFamily="2" charset="2"/>
              <a:buChar char="v"/>
              <a:defRPr/>
            </a:pPr>
            <a:r>
              <a:rPr lang="en-US" sz="2000" dirty="0" smtClean="0">
                <a:cs typeface="Times New Roman" pitchFamily="18" charset="0"/>
              </a:rPr>
              <a:t>But many Christians did stand firm, refused the order, and were imprisoned and tortured.  (Origen was one of these; he died after his release as a result of his torture.)  These who held out in the face of persecution were highly honored as “confessors.”  (Very few were actually killed as martyrs.)</a:t>
            </a:r>
          </a:p>
          <a:p>
            <a:pPr marL="1085850" lvl="1" eaLnBrk="1" hangingPunct="1">
              <a:lnSpc>
                <a:spcPct val="80000"/>
              </a:lnSpc>
              <a:buFont typeface="Wingdings" pitchFamily="2" charset="2"/>
              <a:buChar char="v"/>
              <a:defRPr/>
            </a:pPr>
            <a:r>
              <a:rPr lang="en-US" sz="2000" dirty="0" smtClean="0">
                <a:cs typeface="Times New Roman" pitchFamily="18" charset="0"/>
              </a:rPr>
              <a:t>In previous persecutions virtually all who were arrested were either martyred or became apostate.  The </a:t>
            </a:r>
            <a:r>
              <a:rPr lang="en-US" sz="2000" dirty="0" err="1" smtClean="0">
                <a:cs typeface="Times New Roman" pitchFamily="18" charset="0"/>
              </a:rPr>
              <a:t>Decian</a:t>
            </a:r>
            <a:r>
              <a:rPr lang="en-US" sz="2000" dirty="0" smtClean="0">
                <a:cs typeface="Times New Roman" pitchFamily="18" charset="0"/>
              </a:rPr>
              <a:t> persecution created a complicated mix of those who gave in, those who fled, those who falsified </a:t>
            </a:r>
            <a:r>
              <a:rPr lang="en-US" sz="2000" i="1" dirty="0" err="1" smtClean="0">
                <a:cs typeface="Times New Roman" pitchFamily="18" charset="0"/>
              </a:rPr>
              <a:t>libellum</a:t>
            </a:r>
            <a:r>
              <a:rPr lang="en-US" sz="2000" i="1" dirty="0" smtClean="0">
                <a:cs typeface="Times New Roman" pitchFamily="18" charset="0"/>
              </a:rPr>
              <a:t> </a:t>
            </a:r>
            <a:r>
              <a:rPr lang="en-US" sz="2000" dirty="0" smtClean="0">
                <a:cs typeface="Times New Roman" pitchFamily="18" charset="0"/>
              </a:rPr>
              <a:t>documents to avoid persecution, those who withstood torture &amp; survived, and those few who died.</a:t>
            </a:r>
          </a:p>
          <a:p>
            <a:pPr marL="742950" eaLnBrk="1" hangingPunct="1">
              <a:lnSpc>
                <a:spcPct val="80000"/>
              </a:lnSpc>
              <a:buFont typeface="Wingdings" pitchFamily="2" charset="2"/>
              <a:buChar char="Ø"/>
              <a:defRPr/>
            </a:pPr>
            <a:r>
              <a:rPr lang="en-US" sz="2000" dirty="0" smtClean="0">
                <a:cs typeface="Times New Roman" pitchFamily="18" charset="0"/>
              </a:rPr>
              <a:t>Decius’ reign and persecution was brief.  His later successor, Valerian, briefly revived the persecution, but after that the Church again knew a period of peace.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1"/>
          <p:cNvSpPr txBox="1">
            <a:spLocks noChangeArrowheads="1"/>
          </p:cNvSpPr>
          <p:nvPr/>
        </p:nvSpPr>
        <p:spPr bwMode="auto">
          <a:xfrm>
            <a:off x="896938" y="9525"/>
            <a:ext cx="7350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eaLnBrk="1" hangingPunct="1"/>
            <a:r>
              <a:rPr lang="en-US" sz="3200"/>
              <a:t>The Roman Empire, Late Third Century</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595313"/>
            <a:ext cx="8763000" cy="597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51E8FD6-C1A8-40BB-B887-D0FC844AA50D}" type="slidenum">
              <a:rPr lang="en-US"/>
              <a:pPr>
                <a:defRPr/>
              </a:pPr>
              <a:t>9</a:t>
            </a:fld>
            <a:endParaRPr lang="en-US"/>
          </a:p>
        </p:txBody>
      </p:sp>
      <p:sp>
        <p:nvSpPr>
          <p:cNvPr id="31746" name="Rectangle 1026"/>
          <p:cNvSpPr>
            <a:spLocks noGrp="1" noChangeArrowheads="1"/>
          </p:cNvSpPr>
          <p:nvPr>
            <p:ph type="title"/>
          </p:nvPr>
        </p:nvSpPr>
        <p:spPr>
          <a:xfrm>
            <a:off x="206375" y="0"/>
            <a:ext cx="7870825" cy="533400"/>
          </a:xfrm>
        </p:spPr>
        <p:txBody>
          <a:bodyPr/>
          <a:lstStyle/>
          <a:p>
            <a:pPr eaLnBrk="1" hangingPunct="1"/>
            <a:r>
              <a:rPr lang="en-US" sz="3600" b="1" smtClean="0">
                <a:cs typeface="Times New Roman" pitchFamily="18" charset="0"/>
              </a:rPr>
              <a:t>      Diocletian Splits the Empire</a:t>
            </a:r>
            <a:endParaRPr lang="en-US" sz="3600" b="1" smtClean="0"/>
          </a:p>
        </p:txBody>
      </p:sp>
      <p:sp>
        <p:nvSpPr>
          <p:cNvPr id="31747" name="Rectangle 1027"/>
          <p:cNvSpPr>
            <a:spLocks noGrp="1" noChangeArrowheads="1"/>
          </p:cNvSpPr>
          <p:nvPr>
            <p:ph type="body" idx="1"/>
          </p:nvPr>
        </p:nvSpPr>
        <p:spPr>
          <a:xfrm>
            <a:off x="228600" y="533400"/>
            <a:ext cx="8686800" cy="6096000"/>
          </a:xfrm>
        </p:spPr>
        <p:txBody>
          <a:bodyPr/>
          <a:lstStyle/>
          <a:p>
            <a:pPr eaLnBrk="1" hangingPunct="1">
              <a:lnSpc>
                <a:spcPct val="80000"/>
              </a:lnSpc>
              <a:defRPr/>
            </a:pPr>
            <a:r>
              <a:rPr lang="en-US" sz="2400" dirty="0" smtClean="0">
                <a:cs typeface="Times New Roman" pitchFamily="18" charset="0"/>
              </a:rPr>
              <a:t>Emperor Diocletian (284-305)</a:t>
            </a:r>
          </a:p>
          <a:p>
            <a:pPr lvl="1" eaLnBrk="1" hangingPunct="1">
              <a:lnSpc>
                <a:spcPct val="80000"/>
              </a:lnSpc>
              <a:buFont typeface="Wingdings" pitchFamily="2" charset="2"/>
              <a:buChar char="Ø"/>
              <a:defRPr/>
            </a:pPr>
            <a:r>
              <a:rPr lang="en-US" sz="2400" dirty="0" smtClean="0">
                <a:cs typeface="Times New Roman" pitchFamily="18" charset="0"/>
              </a:rPr>
              <a:t>Diocletian realized the Empire was too large ? complex for one ruler.</a:t>
            </a:r>
          </a:p>
          <a:p>
            <a:pPr lvl="1" eaLnBrk="1" hangingPunct="1">
              <a:lnSpc>
                <a:spcPct val="80000"/>
              </a:lnSpc>
              <a:buFont typeface="Wingdings" pitchFamily="2" charset="2"/>
              <a:buChar char="Ø"/>
              <a:defRPr/>
            </a:pPr>
            <a:r>
              <a:rPr lang="en-US" sz="2400" dirty="0" smtClean="0">
                <a:cs typeface="Times New Roman" pitchFamily="18" charset="0"/>
              </a:rPr>
              <a:t>He also saw the bloody devastation brought about by the succession process (30 emperors in 100 years).</a:t>
            </a:r>
          </a:p>
          <a:p>
            <a:pPr marL="1085850" lvl="1" indent="-342900" eaLnBrk="1" hangingPunct="1">
              <a:lnSpc>
                <a:spcPct val="80000"/>
              </a:lnSpc>
              <a:buFont typeface="Wingdings" pitchFamily="2" charset="2"/>
              <a:buChar char="v"/>
              <a:defRPr/>
            </a:pPr>
            <a:r>
              <a:rPr lang="en-US" sz="2400" dirty="0" smtClean="0">
                <a:cs typeface="Times New Roman" pitchFamily="18" charset="0"/>
              </a:rPr>
              <a:t>So he split the Empire in two – Easter and Western.</a:t>
            </a:r>
          </a:p>
          <a:p>
            <a:pPr marL="1085850" lvl="1" indent="-342900" eaLnBrk="1" hangingPunct="1">
              <a:lnSpc>
                <a:spcPct val="80000"/>
              </a:lnSpc>
              <a:buFont typeface="Wingdings" pitchFamily="2" charset="2"/>
              <a:buChar char="v"/>
              <a:defRPr/>
            </a:pPr>
            <a:r>
              <a:rPr lang="en-US" sz="2400" dirty="0" smtClean="0">
                <a:cs typeface="Times New Roman" pitchFamily="18" charset="0"/>
              </a:rPr>
              <a:t>He tried to create a more productive succession process by creating a team of FOUR emperors – two senior </a:t>
            </a:r>
            <a:r>
              <a:rPr lang="en-US" sz="2400" dirty="0">
                <a:cs typeface="Times New Roman" pitchFamily="18" charset="0"/>
              </a:rPr>
              <a:t>(</a:t>
            </a:r>
            <a:r>
              <a:rPr lang="en-US" sz="2400" i="1" dirty="0" err="1">
                <a:cs typeface="Times New Roman" pitchFamily="18" charset="0"/>
              </a:rPr>
              <a:t>augustus</a:t>
            </a:r>
            <a:r>
              <a:rPr lang="en-US" sz="2400" dirty="0">
                <a:cs typeface="Times New Roman" pitchFamily="18" charset="0"/>
              </a:rPr>
              <a:t>) </a:t>
            </a:r>
            <a:r>
              <a:rPr lang="en-US" sz="2400" dirty="0" smtClean="0">
                <a:cs typeface="Times New Roman" pitchFamily="18" charset="0"/>
              </a:rPr>
              <a:t>emperors and  two junior </a:t>
            </a:r>
            <a:r>
              <a:rPr lang="en-US" sz="2400" i="1" dirty="0" smtClean="0">
                <a:cs typeface="Times New Roman" pitchFamily="18" charset="0"/>
              </a:rPr>
              <a:t>(</a:t>
            </a:r>
            <a:r>
              <a:rPr lang="en-US" sz="2400" i="1" dirty="0" err="1" smtClean="0">
                <a:cs typeface="Times New Roman" pitchFamily="18" charset="0"/>
              </a:rPr>
              <a:t>caesar</a:t>
            </a:r>
            <a:r>
              <a:rPr lang="en-US" sz="2400" i="1" dirty="0" smtClean="0">
                <a:cs typeface="Times New Roman" pitchFamily="18" charset="0"/>
              </a:rPr>
              <a:t>) </a:t>
            </a:r>
            <a:r>
              <a:rPr lang="en-US" sz="2400" dirty="0" smtClean="0">
                <a:cs typeface="Times New Roman" pitchFamily="18" charset="0"/>
              </a:rPr>
              <a:t>emperors – with a preset plan that the </a:t>
            </a:r>
            <a:r>
              <a:rPr lang="en-US" sz="2400" i="1" dirty="0" err="1" smtClean="0">
                <a:cs typeface="Times New Roman" pitchFamily="18" charset="0"/>
              </a:rPr>
              <a:t>augustii</a:t>
            </a:r>
            <a:r>
              <a:rPr lang="en-US" sz="2400" dirty="0" smtClean="0">
                <a:cs typeface="Times New Roman" pitchFamily="18" charset="0"/>
              </a:rPr>
              <a:t> would step down after ten years, the </a:t>
            </a:r>
            <a:r>
              <a:rPr lang="en-US" sz="2400" i="1" dirty="0" err="1">
                <a:cs typeface="Times New Roman" pitchFamily="18" charset="0"/>
              </a:rPr>
              <a:t>caesarii</a:t>
            </a:r>
            <a:r>
              <a:rPr lang="en-US" sz="2400" dirty="0" smtClean="0">
                <a:cs typeface="Times New Roman" pitchFamily="18" charset="0"/>
              </a:rPr>
              <a:t> would become </a:t>
            </a:r>
            <a:r>
              <a:rPr lang="en-US" sz="2400" i="1" dirty="0" err="1">
                <a:cs typeface="Times New Roman" pitchFamily="18" charset="0"/>
              </a:rPr>
              <a:t>augustii</a:t>
            </a:r>
            <a:r>
              <a:rPr lang="en-US" sz="2400" dirty="0" smtClean="0">
                <a:cs typeface="Times New Roman" pitchFamily="18" charset="0"/>
              </a:rPr>
              <a:t> and appoint their new </a:t>
            </a:r>
            <a:r>
              <a:rPr lang="en-US" sz="2400" i="1" dirty="0" err="1" smtClean="0">
                <a:cs typeface="Times New Roman" pitchFamily="18" charset="0"/>
              </a:rPr>
              <a:t>caesarii</a:t>
            </a:r>
            <a:r>
              <a:rPr lang="en-US" sz="2400" i="1" dirty="0" smtClean="0">
                <a:cs typeface="Times New Roman" pitchFamily="18" charset="0"/>
              </a:rPr>
              <a:t>.</a:t>
            </a:r>
            <a:r>
              <a:rPr lang="en-US" sz="2400" dirty="0" smtClean="0">
                <a:cs typeface="Times New Roman" pitchFamily="18" charset="0"/>
              </a:rPr>
              <a:t> </a:t>
            </a:r>
          </a:p>
          <a:p>
            <a:pPr lvl="1" eaLnBrk="1" hangingPunct="1">
              <a:lnSpc>
                <a:spcPct val="80000"/>
              </a:lnSpc>
              <a:buFont typeface="Wingdings" pitchFamily="2" charset="2"/>
              <a:buChar char="Ø"/>
              <a:defRPr/>
            </a:pPr>
            <a:r>
              <a:rPr lang="en-US" sz="2400" dirty="0" smtClean="0">
                <a:cs typeface="Times New Roman" pitchFamily="18" charset="0"/>
              </a:rPr>
              <a:t>Diocletian selected </a:t>
            </a:r>
            <a:r>
              <a:rPr lang="en-US" sz="2400" dirty="0" err="1" smtClean="0">
                <a:cs typeface="Times New Roman" pitchFamily="18" charset="0"/>
              </a:rPr>
              <a:t>Maximian</a:t>
            </a:r>
            <a:r>
              <a:rPr lang="en-US" sz="2400" dirty="0" smtClean="0">
                <a:cs typeface="Times New Roman" pitchFamily="18" charset="0"/>
              </a:rPr>
              <a:t> as his co-Emperor, with Galerius as </a:t>
            </a:r>
            <a:r>
              <a:rPr lang="en-US" sz="2400" i="1" dirty="0" err="1" smtClean="0">
                <a:cs typeface="Times New Roman" pitchFamily="18" charset="0"/>
              </a:rPr>
              <a:t>caesar</a:t>
            </a:r>
            <a:r>
              <a:rPr lang="en-US" sz="2400" i="1" dirty="0" smtClean="0">
                <a:cs typeface="Times New Roman" pitchFamily="18" charset="0"/>
              </a:rPr>
              <a:t> </a:t>
            </a:r>
            <a:r>
              <a:rPr lang="en-US" sz="2400" dirty="0" smtClean="0">
                <a:cs typeface="Times New Roman" pitchFamily="18" charset="0"/>
              </a:rPr>
              <a:t>to Diocletian and </a:t>
            </a:r>
            <a:r>
              <a:rPr lang="en-US" sz="2400" dirty="0" err="1" smtClean="0">
                <a:cs typeface="Times New Roman" pitchFamily="18" charset="0"/>
              </a:rPr>
              <a:t>Constantius</a:t>
            </a:r>
            <a:r>
              <a:rPr lang="en-US" sz="2400" dirty="0" smtClean="0">
                <a:cs typeface="Times New Roman" pitchFamily="18" charset="0"/>
              </a:rPr>
              <a:t> I as </a:t>
            </a:r>
            <a:r>
              <a:rPr lang="en-US" sz="2400" i="1" dirty="0" err="1" smtClean="0">
                <a:cs typeface="Times New Roman" pitchFamily="18" charset="0"/>
              </a:rPr>
              <a:t>caesar</a:t>
            </a:r>
            <a:r>
              <a:rPr lang="en-US" sz="2400" i="1" dirty="0" smtClean="0">
                <a:cs typeface="Times New Roman" pitchFamily="18" charset="0"/>
              </a:rPr>
              <a:t> </a:t>
            </a:r>
            <a:r>
              <a:rPr lang="en-US" sz="2400" dirty="0" smtClean="0">
                <a:cs typeface="Times New Roman" pitchFamily="18" charset="0"/>
              </a:rPr>
              <a:t>to </a:t>
            </a:r>
            <a:r>
              <a:rPr lang="en-US" sz="2400" dirty="0" err="1" smtClean="0">
                <a:cs typeface="Times New Roman" pitchFamily="18" charset="0"/>
              </a:rPr>
              <a:t>Maximian</a:t>
            </a:r>
            <a:r>
              <a:rPr lang="en-US" sz="2400" i="1" dirty="0" smtClean="0">
                <a:cs typeface="Times New Roman" pitchFamily="18" charset="0"/>
              </a:rPr>
              <a:t>.</a:t>
            </a:r>
            <a:endParaRPr lang="en-US" sz="2400" dirty="0" smtClean="0">
              <a:cs typeface="Times New Roman" pitchFamily="18" charset="0"/>
            </a:endParaRPr>
          </a:p>
          <a:p>
            <a:pPr lvl="1" eaLnBrk="1" hangingPunct="1">
              <a:lnSpc>
                <a:spcPct val="80000"/>
              </a:lnSpc>
              <a:buFont typeface="Wingdings" pitchFamily="2" charset="2"/>
              <a:buChar char="Ø"/>
              <a:defRPr/>
            </a:pPr>
            <a:r>
              <a:rPr lang="en-US" sz="2400" dirty="0" smtClean="0">
                <a:cs typeface="Times New Roman" pitchFamily="18" charset="0"/>
              </a:rPr>
              <a:t>It seemed to be working – there was a new peace and prosperity.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12528</TotalTime>
  <Words>2063</Words>
  <Application>Microsoft Office PowerPoint</Application>
  <PresentationFormat>On-screen Show (4:3)</PresentationFormat>
  <Paragraphs>167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 New Roman</vt:lpstr>
      <vt:lpstr>Wingdings</vt:lpstr>
      <vt:lpstr>Default Design</vt:lpstr>
      <vt:lpstr>PowerPoint Presentation</vt:lpstr>
      <vt:lpstr>PowerPoint Presentation</vt:lpstr>
      <vt:lpstr>Persecutions</vt:lpstr>
      <vt:lpstr>Persecutions</vt:lpstr>
      <vt:lpstr>Growth of Christianity, 1st &amp; 2nd Centuries</vt:lpstr>
      <vt:lpstr>Decius and Valerian</vt:lpstr>
      <vt:lpstr>      Decius and Valerian</vt:lpstr>
      <vt:lpstr>PowerPoint Presentation</vt:lpstr>
      <vt:lpstr>      Diocletian Splits the Empire</vt:lpstr>
      <vt:lpstr>PowerPoint Presentation</vt:lpstr>
      <vt:lpstr>PowerPoint Presentation</vt:lpstr>
      <vt:lpstr>      Diocletian Splits the Empire</vt:lpstr>
      <vt:lpstr>PowerPoint Presentation</vt:lpstr>
      <vt:lpstr>PowerPoint Presentation</vt:lpstr>
      <vt:lpstr>PowerPoint Presentation</vt:lpstr>
      <vt:lpstr>PowerPoint Presentation</vt:lpstr>
      <vt:lpstr>PowerPoint Presentation</vt:lpstr>
      <vt:lpstr>      The Question of the Lapsed</vt:lpstr>
      <vt:lpstr>      The Cult of the Martyrs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Across the Lifespan</dc:title>
  <dc:creator>John Stevenson</dc:creator>
  <cp:lastModifiedBy>Carolyn</cp:lastModifiedBy>
  <cp:revision>415</cp:revision>
  <cp:lastPrinted>2013-04-10T15:30:19Z</cp:lastPrinted>
  <dcterms:created xsi:type="dcterms:W3CDTF">2007-12-04T08:55:22Z</dcterms:created>
  <dcterms:modified xsi:type="dcterms:W3CDTF">2013-04-30T17:24:06Z</dcterms:modified>
</cp:coreProperties>
</file>