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5"/>
  </p:notesMasterIdLst>
  <p:handoutMasterIdLst>
    <p:handoutMasterId r:id="rId26"/>
  </p:handoutMasterIdLst>
  <p:sldIdLst>
    <p:sldId id="256" r:id="rId2"/>
    <p:sldId id="276" r:id="rId3"/>
    <p:sldId id="295" r:id="rId4"/>
    <p:sldId id="316" r:id="rId5"/>
    <p:sldId id="299" r:id="rId6"/>
    <p:sldId id="317" r:id="rId7"/>
    <p:sldId id="334"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80583" autoAdjust="0"/>
  </p:normalViewPr>
  <p:slideViewPr>
    <p:cSldViewPr>
      <p:cViewPr varScale="1">
        <p:scale>
          <a:sx n="130" d="100"/>
          <a:sy n="130" d="100"/>
        </p:scale>
        <p:origin x="-9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47107" name="Rectangle 3"/>
          <p:cNvSpPr>
            <a:spLocks noGrp="1" noChangeArrowheads="1"/>
          </p:cNvSpPr>
          <p:nvPr>
            <p:ph type="dt" sz="quarter"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ChangeArrowheads="1"/>
          </p:cNvSpPr>
          <p:nvPr>
            <p:ph type="ftr" sz="quarter" idx="2"/>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47109" name="Rectangle 5"/>
          <p:cNvSpPr>
            <a:spLocks noGrp="1" noChangeArrowheads="1"/>
          </p:cNvSpPr>
          <p:nvPr>
            <p:ph type="sldNum" sz="quarter" idx="3"/>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vl1pPr>
          </a:lstStyle>
          <a:p>
            <a:pPr>
              <a:defRPr/>
            </a:pPr>
            <a:fld id="{A99F0204-7132-491B-871E-30671008887D}" type="slidenum">
              <a:rPr lang="en-US"/>
              <a:pPr>
                <a:defRPr/>
              </a:pPr>
              <a:t>‹#›</a:t>
            </a:fld>
            <a:endParaRPr lang="en-US"/>
          </a:p>
        </p:txBody>
      </p:sp>
    </p:spTree>
    <p:extLst>
      <p:ext uri="{BB962C8B-B14F-4D97-AF65-F5344CB8AC3E}">
        <p14:creationId xmlns:p14="http://schemas.microsoft.com/office/powerpoint/2010/main" val="273267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vl1pPr>
          </a:lstStyle>
          <a:p>
            <a:pPr>
              <a:defRPr/>
            </a:pPr>
            <a:endParaRPr lang="en-US"/>
          </a:p>
        </p:txBody>
      </p:sp>
      <p:sp>
        <p:nvSpPr>
          <p:cNvPr id="29700" name="Rectangle 4"/>
          <p:cNvSpPr>
            <a:spLocks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vl1pPr>
          </a:lstStyle>
          <a:p>
            <a:pPr>
              <a:defRPr/>
            </a:pPr>
            <a:fld id="{B5BEA012-0306-46A9-A7CB-67B7283D7B59}" type="slidenum">
              <a:rPr lang="en-US"/>
              <a:pPr>
                <a:defRPr/>
              </a:pPr>
              <a:t>‹#›</a:t>
            </a:fld>
            <a:endParaRPr lang="en-US"/>
          </a:p>
        </p:txBody>
      </p:sp>
    </p:spTree>
    <p:extLst>
      <p:ext uri="{BB962C8B-B14F-4D97-AF65-F5344CB8AC3E}">
        <p14:creationId xmlns:p14="http://schemas.microsoft.com/office/powerpoint/2010/main" val="1606445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BEA012-0306-46A9-A7CB-67B7283D7B59}" type="slidenum">
              <a:rPr lang="en-US" smtClean="0"/>
              <a:pPr>
                <a:defRPr/>
              </a:pPr>
              <a:t>1</a:t>
            </a:fld>
            <a:endParaRPr lang="en-US"/>
          </a:p>
        </p:txBody>
      </p:sp>
    </p:spTree>
    <p:extLst>
      <p:ext uri="{BB962C8B-B14F-4D97-AF65-F5344CB8AC3E}">
        <p14:creationId xmlns:p14="http://schemas.microsoft.com/office/powerpoint/2010/main" val="126812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4EEBEAD6-5C3A-40D9-A33A-FECA50D45092}" type="datetime1">
              <a:rPr lang="en-US"/>
              <a:pPr>
                <a:defRPr/>
              </a:pPr>
              <a:t>2/5/2013</a:t>
            </a:fld>
            <a:endParaRPr lang="en-US"/>
          </a:p>
        </p:txBody>
      </p:sp>
      <p:sp>
        <p:nvSpPr>
          <p:cNvPr id="94" name="Footer Placeholder 4"/>
          <p:cNvSpPr>
            <a:spLocks noGrp="1"/>
          </p:cNvSpPr>
          <p:nvPr>
            <p:ph type="ftr" sz="quarter" idx="11"/>
          </p:nvPr>
        </p:nvSpPr>
        <p:spPr/>
        <p:txBody>
          <a:bodyPr/>
          <a:lstStyle>
            <a:lvl1pPr>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1EEEE307-603B-4C41-AE72-5C54387000E6}" type="slidenum">
              <a:rPr lang="en-US"/>
              <a:pPr>
                <a:defRPr/>
              </a:pPr>
              <a:t>‹#›</a:t>
            </a:fld>
            <a:endParaRPr lang="en-US"/>
          </a:p>
        </p:txBody>
      </p:sp>
    </p:spTree>
    <p:extLst>
      <p:ext uri="{BB962C8B-B14F-4D97-AF65-F5344CB8AC3E}">
        <p14:creationId xmlns:p14="http://schemas.microsoft.com/office/powerpoint/2010/main" val="164464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15E66-AB18-4941-9179-6313300FC45A}" type="datetime1">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2F82D-FECA-4D4C-89EC-F6287EC686B2}" type="slidenum">
              <a:rPr lang="en-US"/>
              <a:pPr>
                <a:defRPr/>
              </a:pPr>
              <a:t>‹#›</a:t>
            </a:fld>
            <a:endParaRPr lang="en-US"/>
          </a:p>
        </p:txBody>
      </p:sp>
    </p:spTree>
    <p:extLst>
      <p:ext uri="{BB962C8B-B14F-4D97-AF65-F5344CB8AC3E}">
        <p14:creationId xmlns:p14="http://schemas.microsoft.com/office/powerpoint/2010/main" val="54255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B6C42-A09F-4329-AA79-4D94FF0AEE26}" type="datetime1">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D004E2-AFA5-42A8-A7EF-B19C2FF73356}" type="slidenum">
              <a:rPr lang="en-US"/>
              <a:pPr>
                <a:defRPr/>
              </a:pPr>
              <a:t>‹#›</a:t>
            </a:fld>
            <a:endParaRPr lang="en-US"/>
          </a:p>
        </p:txBody>
      </p:sp>
    </p:spTree>
    <p:extLst>
      <p:ext uri="{BB962C8B-B14F-4D97-AF65-F5344CB8AC3E}">
        <p14:creationId xmlns:p14="http://schemas.microsoft.com/office/powerpoint/2010/main" val="150889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727009-7CD1-4058-B69C-55153F0014B3}" type="datetime1">
              <a:rPr lang="en-US"/>
              <a:pPr>
                <a:defRPr/>
              </a:pPr>
              <a:t>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97D607-BEC2-4E15-BB96-40933A7347BF}" type="slidenum">
              <a:rPr lang="en-US"/>
              <a:pPr>
                <a:defRPr/>
              </a:pPr>
              <a:t>‹#›</a:t>
            </a:fld>
            <a:endParaRPr lang="en-US"/>
          </a:p>
        </p:txBody>
      </p:sp>
    </p:spTree>
    <p:extLst>
      <p:ext uri="{BB962C8B-B14F-4D97-AF65-F5344CB8AC3E}">
        <p14:creationId xmlns:p14="http://schemas.microsoft.com/office/powerpoint/2010/main" val="372288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38FAFD46-B8E0-4E89-96BE-FCF06FF19A3A}" type="datetime1">
              <a:rPr lang="en-US"/>
              <a:pPr>
                <a:defRPr/>
              </a:pPr>
              <a:t>2/5/2013</a:t>
            </a:fld>
            <a:endParaRPr lang="en-US"/>
          </a:p>
        </p:txBody>
      </p:sp>
      <p:sp>
        <p:nvSpPr>
          <p:cNvPr id="92" name="Footer Placeholder 90"/>
          <p:cNvSpPr>
            <a:spLocks noGrp="1"/>
          </p:cNvSpPr>
          <p:nvPr>
            <p:ph type="ftr" sz="quarter" idx="11"/>
          </p:nvPr>
        </p:nvSpPr>
        <p:spPr/>
        <p:txBody>
          <a:bodyPr/>
          <a:lstStyle>
            <a:lvl1pPr>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303A846B-C7D6-4D03-89E7-03554B29575C}" type="slidenum">
              <a:rPr lang="en-US"/>
              <a:pPr>
                <a:defRPr/>
              </a:pPr>
              <a:t>‹#›</a:t>
            </a:fld>
            <a:endParaRPr lang="en-US"/>
          </a:p>
        </p:txBody>
      </p:sp>
    </p:spTree>
    <p:extLst>
      <p:ext uri="{BB962C8B-B14F-4D97-AF65-F5344CB8AC3E}">
        <p14:creationId xmlns:p14="http://schemas.microsoft.com/office/powerpoint/2010/main" val="16111863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9C4325-FCCE-43C6-AF78-BA38AE51DF8E}" type="datetime1">
              <a:rPr lang="en-US"/>
              <a:pPr>
                <a:defRPr/>
              </a:pPr>
              <a:t>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A0538E-EE3A-4CBC-91A5-A8921E98C13E}" type="slidenum">
              <a:rPr lang="en-US"/>
              <a:pPr>
                <a:defRPr/>
              </a:pPr>
              <a:t>‹#›</a:t>
            </a:fld>
            <a:endParaRPr lang="en-US"/>
          </a:p>
        </p:txBody>
      </p:sp>
    </p:spTree>
    <p:extLst>
      <p:ext uri="{BB962C8B-B14F-4D97-AF65-F5344CB8AC3E}">
        <p14:creationId xmlns:p14="http://schemas.microsoft.com/office/powerpoint/2010/main" val="289858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DB8E41-C5D8-4E2C-A662-49199D2EBFB6}" type="datetime1">
              <a:rPr lang="en-US"/>
              <a:pPr>
                <a:defRPr/>
              </a:pPr>
              <a:t>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E0AE04-B508-4E13-9E77-F87B266EA122}" type="slidenum">
              <a:rPr lang="en-US"/>
              <a:pPr>
                <a:defRPr/>
              </a:pPr>
              <a:t>‹#›</a:t>
            </a:fld>
            <a:endParaRPr lang="en-US"/>
          </a:p>
        </p:txBody>
      </p:sp>
    </p:spTree>
    <p:extLst>
      <p:ext uri="{BB962C8B-B14F-4D97-AF65-F5344CB8AC3E}">
        <p14:creationId xmlns:p14="http://schemas.microsoft.com/office/powerpoint/2010/main" val="42895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2DA645-814A-4D9B-BC15-733F82A5DAE3}" type="datetime1">
              <a:rPr lang="en-US"/>
              <a:pPr>
                <a:defRPr/>
              </a:pPr>
              <a:t>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520547-CFF7-44C9-B410-EF7A6DF3FBB9}" type="slidenum">
              <a:rPr lang="en-US"/>
              <a:pPr>
                <a:defRPr/>
              </a:pPr>
              <a:t>‹#›</a:t>
            </a:fld>
            <a:endParaRPr lang="en-US"/>
          </a:p>
        </p:txBody>
      </p:sp>
    </p:spTree>
    <p:extLst>
      <p:ext uri="{BB962C8B-B14F-4D97-AF65-F5344CB8AC3E}">
        <p14:creationId xmlns:p14="http://schemas.microsoft.com/office/powerpoint/2010/main" val="365341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C69E72-E5E4-44D5-8829-3434EA5B8B59}" type="datetime1">
              <a:rPr lang="en-US"/>
              <a:pPr>
                <a:defRPr/>
              </a:pPr>
              <a:t>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A07EDB-17E6-406B-9450-1E40165CAFFF}" type="slidenum">
              <a:rPr lang="en-US"/>
              <a:pPr>
                <a:defRPr/>
              </a:pPr>
              <a:t>‹#›</a:t>
            </a:fld>
            <a:endParaRPr lang="en-US"/>
          </a:p>
        </p:txBody>
      </p:sp>
    </p:spTree>
    <p:extLst>
      <p:ext uri="{BB962C8B-B14F-4D97-AF65-F5344CB8AC3E}">
        <p14:creationId xmlns:p14="http://schemas.microsoft.com/office/powerpoint/2010/main" val="40673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57E70B7-569C-4AF0-86A9-5EA44B2FE578}" type="datetime1">
              <a:rPr lang="en-US"/>
              <a:pPr>
                <a:defRPr/>
              </a:pPr>
              <a:t>2/5/2013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52775CA6-CF72-4215-BC7F-549EC1D6CD0B}" type="slidenum">
              <a:rPr lang="en-US"/>
              <a:pPr>
                <a:defRPr/>
              </a:pPr>
              <a:t>‹#›</a:t>
            </a:fld>
            <a:endParaRPr lang="en-US"/>
          </a:p>
        </p:txBody>
      </p:sp>
    </p:spTree>
    <p:extLst>
      <p:ext uri="{BB962C8B-B14F-4D97-AF65-F5344CB8AC3E}">
        <p14:creationId xmlns:p14="http://schemas.microsoft.com/office/powerpoint/2010/main" val="313990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6CC7E88-6EF7-43B1-A398-7B3D54648421}" type="datetime1">
              <a:rPr lang="en-US"/>
              <a:pPr>
                <a:defRPr/>
              </a:pPr>
              <a:t>2/5/2013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B93B375-6751-4949-8D4E-9A023BA0E8DE}" type="slidenum">
              <a:rPr lang="en-US"/>
              <a:pPr>
                <a:defRPr/>
              </a:pPr>
              <a:t>‹#›</a:t>
            </a:fld>
            <a:endParaRPr lang="en-US"/>
          </a:p>
        </p:txBody>
      </p:sp>
    </p:spTree>
    <p:extLst>
      <p:ext uri="{BB962C8B-B14F-4D97-AF65-F5344CB8AC3E}">
        <p14:creationId xmlns:p14="http://schemas.microsoft.com/office/powerpoint/2010/main" val="339212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63A404D2-ECCA-4634-9D47-2B66522444FC}" type="datetime1">
              <a:rPr lang="en-US"/>
              <a:pPr>
                <a:defRPr/>
              </a:pPr>
              <a:t>2/5/2013</a:t>
            </a:fld>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A7F2EE01-41C1-4CF2-B8DB-6CBCC682B4D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42" r:id="rId1"/>
    <p:sldLayoutId id="2147483935" r:id="rId2"/>
    <p:sldLayoutId id="2147483943" r:id="rId3"/>
    <p:sldLayoutId id="2147483936" r:id="rId4"/>
    <p:sldLayoutId id="2147483937" r:id="rId5"/>
    <p:sldLayoutId id="2147483938" r:id="rId6"/>
    <p:sldLayoutId id="2147483939" r:id="rId7"/>
    <p:sldLayoutId id="2147483944" r:id="rId8"/>
    <p:sldLayoutId id="2147483945" r:id="rId9"/>
    <p:sldLayoutId id="2147483940" r:id="rId10"/>
    <p:sldLayoutId id="2147483941" r:id="rId11"/>
  </p:sldLayoutIdLst>
  <p:hf hdr="0" ftr="0" dt="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371600"/>
            <a:ext cx="8153400" cy="830263"/>
          </a:xfrm>
        </p:spPr>
        <p:txBody>
          <a:bodyPr/>
          <a:lstStyle/>
          <a:p>
            <a:pPr eaLnBrk="1" fontAlgn="auto" hangingPunct="1">
              <a:spcAft>
                <a:spcPts val="0"/>
              </a:spcAft>
              <a:defRPr/>
            </a:pPr>
            <a:r>
              <a:rPr lang="en-US" sz="4800" dirty="0" smtClean="0">
                <a:solidFill>
                  <a:schemeClr val="tx1"/>
                </a:solidFill>
                <a:latin typeface="Arial" charset="0"/>
                <a:cs typeface="Arial" charset="0"/>
              </a:rPr>
              <a:t>New Testament Survey </a:t>
            </a:r>
            <a:r>
              <a:rPr lang="en-US" sz="2800" dirty="0" smtClean="0">
                <a:solidFill>
                  <a:schemeClr val="tx1"/>
                </a:solidFill>
                <a:latin typeface="Arial" charset="0"/>
                <a:cs typeface="Arial" charset="0"/>
              </a:rPr>
              <a:t>(NT1)</a:t>
            </a:r>
            <a:endParaRPr lang="en-US" sz="4800" dirty="0" smtClean="0">
              <a:solidFill>
                <a:schemeClr val="tx1"/>
              </a:solidFill>
              <a:latin typeface="Arial" charset="0"/>
              <a:cs typeface="Arial" charset="0"/>
            </a:endParaRPr>
          </a:p>
        </p:txBody>
      </p:sp>
      <p:sp>
        <p:nvSpPr>
          <p:cNvPr id="6147" name="Rectangle 3"/>
          <p:cNvSpPr>
            <a:spLocks noGrp="1" noChangeArrowheads="1"/>
          </p:cNvSpPr>
          <p:nvPr>
            <p:ph idx="1"/>
          </p:nvPr>
        </p:nvSpPr>
        <p:spPr>
          <a:xfrm>
            <a:off x="533400" y="3124200"/>
            <a:ext cx="8305800" cy="2819400"/>
          </a:xfrm>
        </p:spPr>
        <p:txBody>
          <a:bodyPr/>
          <a:lstStyle/>
          <a:p>
            <a:pPr algn="ctr" eaLnBrk="1" hangingPunct="1">
              <a:spcBef>
                <a:spcPct val="0"/>
              </a:spcBef>
              <a:buFontTx/>
              <a:buNone/>
            </a:pPr>
            <a:r>
              <a:rPr lang="en-US" sz="3200" b="1" smtClean="0">
                <a:solidFill>
                  <a:schemeClr val="tx1"/>
                </a:solidFill>
                <a:latin typeface="Arial" charset="0"/>
                <a:cs typeface="Arial" charset="0"/>
              </a:rPr>
              <a:t>Paul the Apostle &amp; Pauline Epistles 2</a:t>
            </a:r>
          </a:p>
          <a:p>
            <a:pPr algn="ctr" eaLnBrk="1" hangingPunct="1">
              <a:spcBef>
                <a:spcPct val="0"/>
              </a:spcBef>
              <a:buFontTx/>
              <a:buNone/>
            </a:pPr>
            <a:r>
              <a:rPr lang="en-US" b="1" smtClean="0">
                <a:solidFill>
                  <a:schemeClr val="tx1"/>
                </a:solidFill>
                <a:latin typeface="Arial" charset="0"/>
                <a:cs typeface="Arial" charset="0"/>
              </a:rPr>
              <a:t>Romans, Ephesians, Colossians, Philemon, </a:t>
            </a:r>
          </a:p>
          <a:p>
            <a:pPr algn="ctr" eaLnBrk="1" hangingPunct="1">
              <a:spcBef>
                <a:spcPct val="0"/>
              </a:spcBef>
              <a:buFontTx/>
              <a:buNone/>
            </a:pPr>
            <a:r>
              <a:rPr lang="en-US" b="1" smtClean="0">
                <a:solidFill>
                  <a:schemeClr val="tx1"/>
                </a:solidFill>
                <a:latin typeface="Arial" charset="0"/>
                <a:cs typeface="Arial" charset="0"/>
              </a:rPr>
              <a:t>Philippians, 1-2 Timothy, Titus  </a:t>
            </a:r>
          </a:p>
          <a:p>
            <a:pPr algn="ctr" eaLnBrk="1" hangingPunct="1">
              <a:spcBef>
                <a:spcPct val="0"/>
              </a:spcBef>
              <a:buFontTx/>
              <a:buNone/>
            </a:pPr>
            <a:endParaRPr lang="en-US" sz="1800" b="1" smtClean="0">
              <a:solidFill>
                <a:schemeClr val="tx1"/>
              </a:solidFill>
              <a:latin typeface="Arial" charset="0"/>
              <a:cs typeface="Arial" charset="0"/>
            </a:endParaRPr>
          </a:p>
          <a:p>
            <a:pPr algn="ctr" eaLnBrk="1" hangingPunct="1">
              <a:spcBef>
                <a:spcPct val="0"/>
              </a:spcBef>
              <a:buFontTx/>
              <a:buNone/>
            </a:pPr>
            <a:endParaRPr lang="en-US" sz="1800" b="1" smtClean="0">
              <a:solidFill>
                <a:schemeClr val="tx1"/>
              </a:solidFill>
              <a:latin typeface="Arial" charset="0"/>
              <a:cs typeface="Arial" charset="0"/>
            </a:endParaRPr>
          </a:p>
          <a:p>
            <a:pPr algn="ctr" eaLnBrk="1" hangingPunct="1">
              <a:spcBef>
                <a:spcPct val="0"/>
              </a:spcBef>
              <a:buFontTx/>
              <a:buNone/>
            </a:pPr>
            <a:endParaRPr lang="en-US" sz="1800" b="1" smtClean="0">
              <a:solidFill>
                <a:schemeClr val="tx1"/>
              </a:solidFill>
              <a:latin typeface="Arial" charset="0"/>
              <a:cs typeface="Arial" charset="0"/>
            </a:endParaRPr>
          </a:p>
          <a:p>
            <a:pPr algn="ctr" eaLnBrk="1" hangingPunct="1">
              <a:buFontTx/>
              <a:buNone/>
            </a:pPr>
            <a:r>
              <a:rPr lang="en-US" sz="2800" b="1" smtClean="0">
                <a:solidFill>
                  <a:schemeClr val="tx1"/>
                </a:solidFill>
                <a:latin typeface="Arial" charset="0"/>
                <a:cs typeface="Arial" charset="0"/>
              </a:rPr>
              <a:t>Ross Arnold, Winter 2013</a:t>
            </a:r>
            <a:br>
              <a:rPr lang="en-US" sz="2800" b="1" smtClean="0">
                <a:solidFill>
                  <a:schemeClr val="tx1"/>
                </a:solidFill>
                <a:latin typeface="Arial" charset="0"/>
                <a:cs typeface="Arial" charset="0"/>
              </a:rPr>
            </a:br>
            <a:r>
              <a:rPr lang="en-US" sz="2800" b="1" smtClean="0">
                <a:solidFill>
                  <a:schemeClr val="tx1"/>
                </a:solidFill>
                <a:latin typeface="Arial" charset="0"/>
                <a:cs typeface="Arial" charset="0"/>
              </a:rPr>
              <a:t>Lakeside institute of Theology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1F9645A8-4091-4770-AB52-8458464F9C96}" type="slidenum">
              <a:rPr lang="en-US" sz="1200" smtClean="0">
                <a:solidFill>
                  <a:schemeClr val="tx2"/>
                </a:solidFill>
              </a:rPr>
              <a:pPr algn="ctr" eaLnBrk="1" hangingPunct="1"/>
              <a:t>10</a:t>
            </a:fld>
            <a:endParaRPr lang="en-US" sz="1200" smtClean="0">
              <a:solidFill>
                <a:schemeClr val="tx2"/>
              </a:solidFill>
            </a:endParaRPr>
          </a:p>
        </p:txBody>
      </p:sp>
      <p:sp>
        <p:nvSpPr>
          <p:cNvPr id="573442" name="Rectangle 2"/>
          <p:cNvSpPr>
            <a:spLocks noGrp="1" noChangeArrowheads="1"/>
          </p:cNvSpPr>
          <p:nvPr>
            <p:ph type="title"/>
          </p:nvPr>
        </p:nvSpPr>
        <p:spPr>
          <a:xfrm>
            <a:off x="457200" y="1524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Ephesians</a:t>
            </a:r>
          </a:p>
        </p:txBody>
      </p:sp>
      <p:sp>
        <p:nvSpPr>
          <p:cNvPr id="15364" name="Rectangle 3"/>
          <p:cNvSpPr>
            <a:spLocks noGrp="1" noChangeArrowheads="1"/>
          </p:cNvSpPr>
          <p:nvPr>
            <p:ph type="body" idx="1"/>
          </p:nvPr>
        </p:nvSpPr>
        <p:spPr>
          <a:xfrm>
            <a:off x="0" y="762000"/>
            <a:ext cx="9144000" cy="6473825"/>
          </a:xfrm>
        </p:spPr>
        <p:txBody>
          <a:bodyPr/>
          <a:lstStyle/>
          <a:p>
            <a:pPr eaLnBrk="1" hangingPunct="1"/>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r>
              <a:rPr lang="en-US" sz="2800" b="1" u="sng" smtClean="0">
                <a:solidFill>
                  <a:schemeClr val="tx1"/>
                </a:solidFill>
                <a:latin typeface="Arial" charset="0"/>
              </a:rPr>
              <a:t>Date</a:t>
            </a:r>
            <a:r>
              <a:rPr lang="en-US" sz="2800" b="1" smtClean="0">
                <a:solidFill>
                  <a:schemeClr val="tx1"/>
                </a:solidFill>
                <a:latin typeface="Arial" charset="0"/>
              </a:rPr>
              <a:t>:	c. AD 60-63</a:t>
            </a:r>
          </a:p>
          <a:p>
            <a:pPr eaLnBrk="1" hangingPunct="1"/>
            <a:r>
              <a:rPr lang="en-US" sz="2800" b="1" u="sng" smtClean="0">
                <a:solidFill>
                  <a:schemeClr val="tx1"/>
                </a:solidFill>
                <a:latin typeface="Arial" charset="0"/>
              </a:rPr>
              <a:t>Theme</a:t>
            </a:r>
            <a:r>
              <a:rPr lang="en-US" sz="2800" b="1" smtClean="0">
                <a:solidFill>
                  <a:schemeClr val="tx1"/>
                </a:solidFill>
                <a:latin typeface="Arial" charset="0"/>
              </a:rPr>
              <a:t>:	Relationship of heavenly Lord Jesus 			Christ and His earthly body, the 				Church.</a:t>
            </a:r>
          </a:p>
          <a:p>
            <a:pPr eaLnBrk="1" hangingPunct="1"/>
            <a:r>
              <a:rPr lang="en-US" sz="2800" b="1" u="sng" smtClean="0">
                <a:solidFill>
                  <a:schemeClr val="tx1"/>
                </a:solidFill>
                <a:latin typeface="Arial" charset="0"/>
              </a:rPr>
              <a:t>Purpose</a:t>
            </a:r>
            <a:r>
              <a:rPr lang="en-US" sz="2800" b="1" smtClean="0">
                <a:solidFill>
                  <a:schemeClr val="tx1"/>
                </a:solidFill>
                <a:latin typeface="Arial" charset="0"/>
              </a:rPr>
              <a:t>: To increase understanding of God’s 			eternal purpose and grace, and of 			God’s high goals for the Church.</a:t>
            </a:r>
          </a:p>
          <a:p>
            <a:pPr eaLnBrk="1" hangingPunct="1"/>
            <a:endParaRPr lang="en-US" sz="2800" b="1" smtClean="0">
              <a:solidFill>
                <a:schemeClr val="tx1"/>
              </a:solidFill>
              <a:latin typeface="Arial" charset="0"/>
            </a:endParaRPr>
          </a:p>
          <a:p>
            <a:pPr eaLnBrk="1" hangingPunct="1"/>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Position of the Christian </a:t>
            </a:r>
            <a:r>
              <a:rPr lang="en-US" sz="2800" b="1" smtClean="0">
                <a:solidFill>
                  <a:schemeClr val="tx1"/>
                </a:solidFill>
                <a:latin typeface="Arial" charset="0"/>
              </a:rPr>
              <a:t> (1-3)</a:t>
            </a:r>
            <a:endParaRPr lang="en-US" sz="2800" b="1" smtClean="0">
              <a:latin typeface="Arial" charset="0"/>
            </a:endParaRPr>
          </a:p>
          <a:p>
            <a:pPr lvl="1" eaLnBrk="1" hangingPunct="1">
              <a:buFont typeface="Tahoma" pitchFamily="34" charset="0"/>
              <a:buNone/>
            </a:pPr>
            <a:r>
              <a:rPr lang="en-US" sz="2800" b="1" smtClean="0">
                <a:latin typeface="Arial" charset="0"/>
              </a:rPr>
              <a:t>		        * </a:t>
            </a:r>
            <a:r>
              <a:rPr lang="en-US" sz="2800" b="1" u="sng" smtClean="0">
                <a:latin typeface="Arial" charset="0"/>
              </a:rPr>
              <a:t>Practice of the Christian </a:t>
            </a:r>
            <a:r>
              <a:rPr lang="en-US" sz="2800" b="1" smtClean="0">
                <a:latin typeface="Arial" charset="0"/>
              </a:rPr>
              <a:t>(4-6)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757A748D-9C97-4FF0-A6F3-BA712F06431D}" type="slidenum">
              <a:rPr lang="en-US" sz="1200" smtClean="0">
                <a:solidFill>
                  <a:schemeClr val="tx2"/>
                </a:solidFill>
              </a:rPr>
              <a:pPr algn="ctr" eaLnBrk="1" hangingPunct="1"/>
              <a:t>11</a:t>
            </a:fld>
            <a:endParaRPr lang="en-US" sz="1200" smtClean="0">
              <a:solidFill>
                <a:schemeClr val="tx2"/>
              </a:solidFill>
            </a:endParaRPr>
          </a:p>
        </p:txBody>
      </p:sp>
      <p:sp>
        <p:nvSpPr>
          <p:cNvPr id="589826"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a:t>
            </a:r>
            <a:r>
              <a:rPr lang="en-US" sz="3200" dirty="0" smtClean="0">
                <a:solidFill>
                  <a:schemeClr val="tx1"/>
                </a:solidFill>
                <a:latin typeface="Arial" pitchFamily="34" charset="0"/>
                <a:cs typeface="Arial" pitchFamily="34" charset="0"/>
              </a:rPr>
              <a:t>Ephesians – Key </a:t>
            </a:r>
            <a:r>
              <a:rPr lang="en-US" sz="3200" dirty="0">
                <a:solidFill>
                  <a:schemeClr val="tx1"/>
                </a:solidFill>
                <a:latin typeface="Arial" pitchFamily="34" charset="0"/>
                <a:cs typeface="Arial" pitchFamily="34" charset="0"/>
              </a:rPr>
              <a:t>Verses</a:t>
            </a:r>
          </a:p>
        </p:txBody>
      </p:sp>
      <p:sp>
        <p:nvSpPr>
          <p:cNvPr id="16388" name="Rectangle 3"/>
          <p:cNvSpPr>
            <a:spLocks noGrp="1" noChangeArrowheads="1"/>
          </p:cNvSpPr>
          <p:nvPr>
            <p:ph type="body" idx="1"/>
          </p:nvPr>
        </p:nvSpPr>
        <p:spPr>
          <a:xfrm>
            <a:off x="236538" y="1063625"/>
            <a:ext cx="8596312" cy="5794375"/>
          </a:xfrm>
        </p:spPr>
        <p:txBody>
          <a:bodyPr/>
          <a:lstStyle/>
          <a:p>
            <a:pPr eaLnBrk="1" hangingPunct="1">
              <a:lnSpc>
                <a:spcPct val="80000"/>
              </a:lnSpc>
              <a:buFontTx/>
              <a:buNone/>
            </a:pPr>
            <a:r>
              <a:rPr lang="en-US" b="1" smtClean="0">
                <a:solidFill>
                  <a:schemeClr val="tx1"/>
                </a:solidFill>
                <a:latin typeface="Arial" charset="0"/>
              </a:rPr>
              <a:t>For it is by grace you have been saved, through faith - and this not from yourselves, it is the gift of God - </a:t>
            </a:r>
            <a:r>
              <a:rPr lang="en-US" b="1" baseline="30000" smtClean="0">
                <a:solidFill>
                  <a:schemeClr val="tx1"/>
                </a:solidFill>
                <a:latin typeface="Arial" charset="0"/>
              </a:rPr>
              <a:t>9</a:t>
            </a:r>
            <a:r>
              <a:rPr lang="en-US" b="1" smtClean="0">
                <a:solidFill>
                  <a:schemeClr val="tx1"/>
                </a:solidFill>
                <a:latin typeface="Arial" charset="0"/>
              </a:rPr>
              <a:t> not by works, so that no one can boast. </a:t>
            </a:r>
            <a:r>
              <a:rPr lang="en-US" b="1" baseline="30000" smtClean="0">
                <a:solidFill>
                  <a:schemeClr val="tx1"/>
                </a:solidFill>
                <a:latin typeface="Arial" charset="0"/>
              </a:rPr>
              <a:t>10</a:t>
            </a:r>
            <a:r>
              <a:rPr lang="en-US" b="1" smtClean="0">
                <a:solidFill>
                  <a:schemeClr val="tx1"/>
                </a:solidFill>
                <a:latin typeface="Arial" charset="0"/>
              </a:rPr>
              <a:t> For we are God's workmanship, created in Christ Jesus to do good works, which God prepared in advance for us to do. </a:t>
            </a:r>
          </a:p>
          <a:p>
            <a:pPr eaLnBrk="1" hangingPunct="1">
              <a:lnSpc>
                <a:spcPct val="80000"/>
              </a:lnSpc>
              <a:buFontTx/>
              <a:buNone/>
            </a:pPr>
            <a:r>
              <a:rPr lang="en-US" b="1" smtClean="0">
                <a:solidFill>
                  <a:schemeClr val="tx1"/>
                </a:solidFill>
                <a:latin typeface="Arial" charset="0"/>
              </a:rPr>
              <a:t>						Ephesians 2:8-10</a:t>
            </a:r>
          </a:p>
          <a:p>
            <a:pPr eaLnBrk="1" hangingPunct="1">
              <a:lnSpc>
                <a:spcPct val="80000"/>
              </a:lnSpc>
              <a:buFontTx/>
              <a:buNone/>
            </a:pPr>
            <a:endParaRPr lang="en-US" b="1" smtClean="0">
              <a:solidFill>
                <a:schemeClr val="tx1"/>
              </a:solidFill>
              <a:latin typeface="Arial" charset="0"/>
            </a:endParaRPr>
          </a:p>
          <a:p>
            <a:pPr eaLnBrk="1" hangingPunct="1">
              <a:lnSpc>
                <a:spcPct val="80000"/>
              </a:lnSpc>
              <a:buFontTx/>
              <a:buNone/>
            </a:pPr>
            <a:r>
              <a:rPr lang="en-US" b="1" smtClean="0">
                <a:solidFill>
                  <a:schemeClr val="tx1"/>
                </a:solidFill>
                <a:latin typeface="Arial" charset="0"/>
              </a:rPr>
              <a:t>As a prisoner for the Lord, then, I urge you to live a life worthy of the calling you have received. </a:t>
            </a:r>
            <a:r>
              <a:rPr lang="en-US" b="1" baseline="30000" smtClean="0">
                <a:solidFill>
                  <a:schemeClr val="tx1"/>
                </a:solidFill>
                <a:latin typeface="Arial" charset="0"/>
              </a:rPr>
              <a:t>2</a:t>
            </a:r>
            <a:r>
              <a:rPr lang="en-US" b="1" smtClean="0">
                <a:solidFill>
                  <a:schemeClr val="tx1"/>
                </a:solidFill>
                <a:latin typeface="Arial" charset="0"/>
              </a:rPr>
              <a:t> Be completely humble and gentle; be patient, bearing with one another in love. </a:t>
            </a:r>
            <a:r>
              <a:rPr lang="en-US" b="1" baseline="30000" smtClean="0">
                <a:solidFill>
                  <a:schemeClr val="tx1"/>
                </a:solidFill>
                <a:latin typeface="Arial" charset="0"/>
              </a:rPr>
              <a:t>3</a:t>
            </a:r>
            <a:r>
              <a:rPr lang="en-US" b="1" smtClean="0">
                <a:solidFill>
                  <a:schemeClr val="tx1"/>
                </a:solidFill>
                <a:latin typeface="Arial" charset="0"/>
              </a:rPr>
              <a:t> Make every effort to keep the unity of the Spirit through the bond of peace. </a:t>
            </a:r>
            <a:r>
              <a:rPr lang="en-US" b="1" baseline="30000" smtClean="0">
                <a:solidFill>
                  <a:schemeClr val="tx1"/>
                </a:solidFill>
                <a:latin typeface="Arial" charset="0"/>
              </a:rPr>
              <a:t>4</a:t>
            </a:r>
            <a:r>
              <a:rPr lang="en-US" b="1" smtClean="0">
                <a:solidFill>
                  <a:schemeClr val="tx1"/>
                </a:solidFill>
                <a:latin typeface="Arial" charset="0"/>
              </a:rPr>
              <a:t> There is one body and one Spirit - just as you were called to one hope when you were called - </a:t>
            </a:r>
            <a:r>
              <a:rPr lang="en-US" b="1" baseline="30000" smtClean="0">
                <a:solidFill>
                  <a:schemeClr val="tx1"/>
                </a:solidFill>
                <a:latin typeface="Arial" charset="0"/>
              </a:rPr>
              <a:t>5 </a:t>
            </a:r>
            <a:r>
              <a:rPr lang="en-US" b="1" smtClean="0">
                <a:solidFill>
                  <a:schemeClr val="tx1"/>
                </a:solidFill>
                <a:latin typeface="Arial" charset="0"/>
              </a:rPr>
              <a:t>one Lord, one faith, one baptism; </a:t>
            </a:r>
            <a:r>
              <a:rPr lang="en-US" b="1" baseline="30000" smtClean="0">
                <a:solidFill>
                  <a:schemeClr val="tx1"/>
                </a:solidFill>
                <a:latin typeface="Arial" charset="0"/>
              </a:rPr>
              <a:t>6 </a:t>
            </a:r>
            <a:r>
              <a:rPr lang="en-US" b="1" smtClean="0">
                <a:solidFill>
                  <a:schemeClr val="tx1"/>
                </a:solidFill>
                <a:latin typeface="Arial" charset="0"/>
              </a:rPr>
              <a:t>one God and Father of all, who is over all and through all and in all. </a:t>
            </a:r>
          </a:p>
          <a:p>
            <a:pPr eaLnBrk="1" hangingPunct="1">
              <a:lnSpc>
                <a:spcPct val="80000"/>
              </a:lnSpc>
              <a:buFontTx/>
              <a:buNone/>
            </a:pPr>
            <a:r>
              <a:rPr lang="en-US" b="1" smtClean="0">
                <a:solidFill>
                  <a:schemeClr val="tx1"/>
                </a:solidFill>
                <a:latin typeface="Arial" charset="0"/>
              </a:rPr>
              <a:t>						Ephesians 4:1-6</a:t>
            </a:r>
          </a:p>
          <a:p>
            <a:pPr eaLnBrk="1" hangingPunct="1">
              <a:lnSpc>
                <a:spcPct val="80000"/>
              </a:lnSpc>
              <a:buFontTx/>
              <a:buNone/>
            </a:pPr>
            <a:endParaRPr lang="en-US" b="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474F946B-0BBB-47B4-BEAD-0736AC38C0F5}" type="slidenum">
              <a:rPr lang="en-US" sz="1200" smtClean="0">
                <a:solidFill>
                  <a:schemeClr val="tx2"/>
                </a:solidFill>
              </a:rPr>
              <a:pPr algn="ctr" eaLnBrk="1" hangingPunct="1"/>
              <a:t>12</a:t>
            </a:fld>
            <a:endParaRPr lang="en-US" sz="1200" smtClean="0">
              <a:solidFill>
                <a:schemeClr val="tx2"/>
              </a:solidFill>
            </a:endParaRPr>
          </a:p>
        </p:txBody>
      </p:sp>
      <p:sp>
        <p:nvSpPr>
          <p:cNvPr id="575490" name="Rectangle 2"/>
          <p:cNvSpPr>
            <a:spLocks noGrp="1" noChangeArrowheads="1"/>
          </p:cNvSpPr>
          <p:nvPr>
            <p:ph type="title"/>
          </p:nvPr>
        </p:nvSpPr>
        <p:spPr>
          <a:xfrm>
            <a:off x="457200" y="1524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Colossians</a:t>
            </a:r>
          </a:p>
        </p:txBody>
      </p:sp>
      <p:sp>
        <p:nvSpPr>
          <p:cNvPr id="17412" name="Rectangle 3"/>
          <p:cNvSpPr>
            <a:spLocks noGrp="1" noChangeArrowheads="1"/>
          </p:cNvSpPr>
          <p:nvPr>
            <p:ph type="body" idx="1"/>
          </p:nvPr>
        </p:nvSpPr>
        <p:spPr>
          <a:xfrm>
            <a:off x="0" y="914400"/>
            <a:ext cx="9144000" cy="6473825"/>
          </a:xfrm>
        </p:spPr>
        <p:txBody>
          <a:bodyPr/>
          <a:lstStyle/>
          <a:p>
            <a:pPr eaLnBrk="1" hangingPunct="1">
              <a:lnSpc>
                <a:spcPct val="90000"/>
              </a:lnSpc>
            </a:pPr>
            <a:r>
              <a:rPr lang="en-US" sz="3200" b="1" u="sng" smtClean="0">
                <a:solidFill>
                  <a:schemeClr val="tx1"/>
                </a:solidFill>
                <a:latin typeface="Arial" charset="0"/>
              </a:rPr>
              <a:t>Author</a:t>
            </a:r>
            <a:r>
              <a:rPr lang="en-US" sz="3200" b="1" smtClean="0">
                <a:solidFill>
                  <a:schemeClr val="tx1"/>
                </a:solidFill>
                <a:latin typeface="Arial" charset="0"/>
              </a:rPr>
              <a:t>:  Apostle Paul</a:t>
            </a:r>
          </a:p>
          <a:p>
            <a:pPr eaLnBrk="1" hangingPunct="1">
              <a:lnSpc>
                <a:spcPct val="90000"/>
              </a:lnSpc>
            </a:pPr>
            <a:r>
              <a:rPr lang="en-US" sz="3200" b="1" u="sng" smtClean="0">
                <a:solidFill>
                  <a:schemeClr val="tx1"/>
                </a:solidFill>
                <a:latin typeface="Arial" charset="0"/>
              </a:rPr>
              <a:t>Date</a:t>
            </a:r>
            <a:r>
              <a:rPr lang="en-US" sz="3200" b="1" smtClean="0">
                <a:solidFill>
                  <a:schemeClr val="tx1"/>
                </a:solidFill>
                <a:latin typeface="Arial" charset="0"/>
              </a:rPr>
              <a:t>:	 c. AD 60-63</a:t>
            </a:r>
          </a:p>
          <a:p>
            <a:pPr eaLnBrk="1" hangingPunct="1">
              <a:lnSpc>
                <a:spcPct val="90000"/>
              </a:lnSpc>
            </a:pPr>
            <a:r>
              <a:rPr lang="en-US" sz="3200" b="1" u="sng" smtClean="0">
                <a:solidFill>
                  <a:schemeClr val="tx1"/>
                </a:solidFill>
                <a:latin typeface="Arial" charset="0"/>
              </a:rPr>
              <a:t>Theme</a:t>
            </a:r>
            <a:r>
              <a:rPr lang="en-US" sz="3200" b="1" smtClean="0">
                <a:solidFill>
                  <a:schemeClr val="tx1"/>
                </a:solidFill>
                <a:latin typeface="Arial" charset="0"/>
              </a:rPr>
              <a:t>:	To oppose Jewish and Gnostic false		teaching that has taken root in the 		church in Colossae.</a:t>
            </a:r>
          </a:p>
          <a:p>
            <a:pPr eaLnBrk="1" hangingPunct="1">
              <a:lnSpc>
                <a:spcPct val="90000"/>
              </a:lnSpc>
            </a:pPr>
            <a:r>
              <a:rPr lang="en-US" sz="3200" b="1" u="sng" smtClean="0">
                <a:solidFill>
                  <a:schemeClr val="tx1"/>
                </a:solidFill>
                <a:latin typeface="Arial" charset="0"/>
              </a:rPr>
              <a:t>Purpose</a:t>
            </a:r>
            <a:r>
              <a:rPr lang="en-US" sz="3200" b="1" smtClean="0">
                <a:solidFill>
                  <a:schemeClr val="tx1"/>
                </a:solidFill>
                <a:latin typeface="Arial" charset="0"/>
              </a:rPr>
              <a:t>: To exalt Christ as completely 			adequate, versus the inadequate 			heresies the Colossians had come 		to believe.</a:t>
            </a:r>
          </a:p>
          <a:p>
            <a:pPr eaLnBrk="1" hangingPunct="1">
              <a:lnSpc>
                <a:spcPct val="90000"/>
              </a:lnSpc>
            </a:pPr>
            <a:r>
              <a:rPr lang="en-US" sz="3200" b="1" u="sng" smtClean="0">
                <a:solidFill>
                  <a:schemeClr val="tx1"/>
                </a:solidFill>
                <a:latin typeface="Arial" charset="0"/>
              </a:rPr>
              <a:t>Outline</a:t>
            </a:r>
            <a:r>
              <a:rPr lang="en-US" sz="3200" b="1" smtClean="0">
                <a:solidFill>
                  <a:schemeClr val="tx1"/>
                </a:solidFill>
                <a:latin typeface="Arial" charset="0"/>
              </a:rPr>
              <a:t>:  *</a:t>
            </a:r>
            <a:r>
              <a:rPr lang="en-US" sz="3200" b="1" u="sng" smtClean="0">
                <a:solidFill>
                  <a:schemeClr val="tx1"/>
                </a:solidFill>
                <a:latin typeface="Arial" charset="0"/>
              </a:rPr>
              <a:t>Supremacy of Christ</a:t>
            </a:r>
            <a:r>
              <a:rPr lang="en-US" sz="3200" b="1" smtClean="0">
                <a:solidFill>
                  <a:schemeClr val="tx1"/>
                </a:solidFill>
                <a:latin typeface="Arial" charset="0"/>
              </a:rPr>
              <a:t> (1-2)</a:t>
            </a:r>
          </a:p>
          <a:p>
            <a:pPr lvl="1" eaLnBrk="1" hangingPunct="1">
              <a:lnSpc>
                <a:spcPct val="90000"/>
              </a:lnSpc>
              <a:buFont typeface="Tahoma" pitchFamily="34" charset="0"/>
              <a:buNone/>
            </a:pPr>
            <a:r>
              <a:rPr lang="en-US" sz="3200" b="1" smtClean="0">
                <a:latin typeface="Arial" charset="0"/>
              </a:rPr>
              <a:t>			  *</a:t>
            </a:r>
            <a:r>
              <a:rPr lang="en-US" sz="3200" b="1" u="sng" smtClean="0">
                <a:latin typeface="Arial" charset="0"/>
              </a:rPr>
              <a:t>Submission to Christ</a:t>
            </a:r>
            <a:r>
              <a:rPr lang="en-US" sz="3200" b="1" smtClean="0">
                <a:latin typeface="Arial" charset="0"/>
              </a:rPr>
              <a:t> (3-4)</a:t>
            </a:r>
          </a:p>
          <a:p>
            <a:pPr lvl="1" eaLnBrk="1" hangingPunct="1">
              <a:lnSpc>
                <a:spcPct val="90000"/>
              </a:lnSpc>
              <a:buFont typeface="Tahoma" pitchFamily="34" charset="0"/>
              <a:buNone/>
            </a:pPr>
            <a:endParaRPr lang="en-US" b="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AEA39A93-6299-4E2D-8F43-833703281D55}" type="slidenum">
              <a:rPr lang="en-US" sz="1200" smtClean="0">
                <a:solidFill>
                  <a:schemeClr val="tx2"/>
                </a:solidFill>
              </a:rPr>
              <a:pPr algn="ctr" eaLnBrk="1" hangingPunct="1"/>
              <a:t>13</a:t>
            </a:fld>
            <a:endParaRPr lang="en-US" sz="1200" smtClean="0">
              <a:solidFill>
                <a:schemeClr val="tx2"/>
              </a:solidFill>
            </a:endParaRPr>
          </a:p>
        </p:txBody>
      </p:sp>
      <p:sp>
        <p:nvSpPr>
          <p:cNvPr id="591874"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a:t>
            </a:r>
            <a:r>
              <a:rPr lang="en-US" sz="3200" dirty="0" smtClean="0">
                <a:solidFill>
                  <a:schemeClr val="tx1"/>
                </a:solidFill>
                <a:latin typeface="Arial" pitchFamily="34" charset="0"/>
                <a:cs typeface="Arial" pitchFamily="34" charset="0"/>
              </a:rPr>
              <a:t>Colossians – Key </a:t>
            </a:r>
            <a:r>
              <a:rPr lang="en-US" sz="3200" dirty="0">
                <a:solidFill>
                  <a:schemeClr val="tx1"/>
                </a:solidFill>
                <a:latin typeface="Arial" pitchFamily="34" charset="0"/>
                <a:cs typeface="Arial" pitchFamily="34" charset="0"/>
              </a:rPr>
              <a:t>Verses</a:t>
            </a:r>
          </a:p>
        </p:txBody>
      </p:sp>
      <p:sp>
        <p:nvSpPr>
          <p:cNvPr id="18436" name="Rectangle 3"/>
          <p:cNvSpPr>
            <a:spLocks noGrp="1" noChangeArrowheads="1"/>
          </p:cNvSpPr>
          <p:nvPr>
            <p:ph type="body" idx="1"/>
          </p:nvPr>
        </p:nvSpPr>
        <p:spPr>
          <a:xfrm>
            <a:off x="309563" y="1104900"/>
            <a:ext cx="8596312" cy="5753100"/>
          </a:xfrm>
        </p:spPr>
        <p:txBody>
          <a:bodyPr/>
          <a:lstStyle/>
          <a:p>
            <a:pPr eaLnBrk="1" hangingPunct="1">
              <a:lnSpc>
                <a:spcPct val="90000"/>
              </a:lnSpc>
              <a:buFontTx/>
              <a:buNone/>
            </a:pPr>
            <a:r>
              <a:rPr lang="en-US" sz="3200" b="1" smtClean="0">
                <a:solidFill>
                  <a:schemeClr val="tx1"/>
                </a:solidFill>
                <a:latin typeface="Arial" charset="0"/>
              </a:rPr>
              <a:t>For in Christ all the fullness of the Deity lives in bodily form, </a:t>
            </a:r>
            <a:r>
              <a:rPr lang="en-US" sz="3200" b="1" baseline="30000" smtClean="0">
                <a:solidFill>
                  <a:schemeClr val="tx1"/>
                </a:solidFill>
                <a:latin typeface="Arial" charset="0"/>
              </a:rPr>
              <a:t>10</a:t>
            </a:r>
            <a:r>
              <a:rPr lang="en-US" sz="3200" b="1" smtClean="0">
                <a:solidFill>
                  <a:schemeClr val="tx1"/>
                </a:solidFill>
                <a:latin typeface="Arial" charset="0"/>
              </a:rPr>
              <a:t> and you have been given fullness in Christ, who is the head over every power and authority.</a:t>
            </a:r>
          </a:p>
          <a:p>
            <a:pPr eaLnBrk="1" hangingPunct="1">
              <a:lnSpc>
                <a:spcPct val="90000"/>
              </a:lnSpc>
              <a:buFontTx/>
              <a:buNone/>
            </a:pPr>
            <a:r>
              <a:rPr lang="en-US" sz="3200" b="1" smtClean="0">
                <a:solidFill>
                  <a:schemeClr val="tx1"/>
                </a:solidFill>
                <a:latin typeface="Arial" charset="0"/>
              </a:rPr>
              <a:t>						Colossians 2:9-10</a:t>
            </a:r>
          </a:p>
          <a:p>
            <a:pPr eaLnBrk="1" hangingPunct="1">
              <a:lnSpc>
                <a:spcPct val="90000"/>
              </a:lnSpc>
              <a:buFontTx/>
              <a:buNone/>
            </a:pPr>
            <a:endParaRPr lang="en-US" sz="1600" b="1" smtClean="0">
              <a:solidFill>
                <a:schemeClr val="tx1"/>
              </a:solidFill>
              <a:latin typeface="Arial" charset="0"/>
            </a:endParaRPr>
          </a:p>
          <a:p>
            <a:pPr eaLnBrk="1" hangingPunct="1">
              <a:lnSpc>
                <a:spcPct val="90000"/>
              </a:lnSpc>
              <a:buFontTx/>
              <a:buNone/>
            </a:pPr>
            <a:r>
              <a:rPr lang="en-US" sz="3200" b="1" smtClean="0">
                <a:solidFill>
                  <a:schemeClr val="tx1"/>
                </a:solidFill>
                <a:latin typeface="Arial" charset="0"/>
              </a:rPr>
              <a:t>Since, then, you have been raised with Christ, set your hearts on things above, where Christ is seated at the right hand of God. </a:t>
            </a:r>
            <a:r>
              <a:rPr lang="en-US" sz="3200" b="1" baseline="30000" smtClean="0">
                <a:solidFill>
                  <a:schemeClr val="tx1"/>
                </a:solidFill>
                <a:latin typeface="Arial" charset="0"/>
              </a:rPr>
              <a:t>2</a:t>
            </a:r>
            <a:r>
              <a:rPr lang="en-US" sz="3200" b="1" smtClean="0">
                <a:solidFill>
                  <a:schemeClr val="tx1"/>
                </a:solidFill>
                <a:latin typeface="Arial" charset="0"/>
              </a:rPr>
              <a:t> Set your minds on things above, not on earthly things.</a:t>
            </a:r>
          </a:p>
          <a:p>
            <a:pPr eaLnBrk="1" hangingPunct="1">
              <a:lnSpc>
                <a:spcPct val="90000"/>
              </a:lnSpc>
              <a:buFontTx/>
              <a:buNone/>
            </a:pPr>
            <a:r>
              <a:rPr lang="en-US" sz="3200" b="1" smtClean="0">
                <a:solidFill>
                  <a:schemeClr val="tx1"/>
                </a:solidFill>
                <a:latin typeface="Arial" charset="0"/>
              </a:rPr>
              <a:t>						Colossians 3:1-2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0B468F35-F10B-4F00-8340-632C36F1B93F}" type="slidenum">
              <a:rPr lang="en-US" sz="1200" smtClean="0">
                <a:solidFill>
                  <a:schemeClr val="tx2"/>
                </a:solidFill>
              </a:rPr>
              <a:pPr algn="ctr" eaLnBrk="1" hangingPunct="1"/>
              <a:t>14</a:t>
            </a:fld>
            <a:endParaRPr lang="en-US" sz="1200" smtClean="0">
              <a:solidFill>
                <a:schemeClr val="tx2"/>
              </a:solidFill>
            </a:endParaRPr>
          </a:p>
        </p:txBody>
      </p:sp>
      <p:sp>
        <p:nvSpPr>
          <p:cNvPr id="579586" name="Rectangle 2"/>
          <p:cNvSpPr>
            <a:spLocks noGrp="1" noChangeArrowheads="1"/>
          </p:cNvSpPr>
          <p:nvPr>
            <p:ph type="title"/>
          </p:nvPr>
        </p:nvSpPr>
        <p:spPr>
          <a:xfrm>
            <a:off x="457200" y="762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Philemon</a:t>
            </a:r>
          </a:p>
        </p:txBody>
      </p:sp>
      <p:sp>
        <p:nvSpPr>
          <p:cNvPr id="19460" name="Rectangle 3"/>
          <p:cNvSpPr>
            <a:spLocks noGrp="1" noChangeArrowheads="1"/>
          </p:cNvSpPr>
          <p:nvPr>
            <p:ph type="body" idx="1"/>
          </p:nvPr>
        </p:nvSpPr>
        <p:spPr>
          <a:xfrm>
            <a:off x="30163" y="685800"/>
            <a:ext cx="9144000" cy="6473825"/>
          </a:xfrm>
        </p:spPr>
        <p:txBody>
          <a:bodyPr/>
          <a:lstStyle/>
          <a:p>
            <a:pPr eaLnBrk="1" hangingPunct="1">
              <a:lnSpc>
                <a:spcPct val="90000"/>
              </a:lnSpc>
            </a:pPr>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lnSpc>
                <a:spcPct val="90000"/>
              </a:lnSpc>
            </a:pPr>
            <a:r>
              <a:rPr lang="en-US" sz="2800" b="1" u="sng" smtClean="0">
                <a:solidFill>
                  <a:schemeClr val="tx1"/>
                </a:solidFill>
                <a:latin typeface="Arial" charset="0"/>
              </a:rPr>
              <a:t>Date</a:t>
            </a:r>
            <a:r>
              <a:rPr lang="en-US" sz="2800" b="1" smtClean="0">
                <a:solidFill>
                  <a:schemeClr val="tx1"/>
                </a:solidFill>
                <a:latin typeface="Arial" charset="0"/>
              </a:rPr>
              <a:t>:	c. AD 60-63</a:t>
            </a:r>
          </a:p>
          <a:p>
            <a:pPr eaLnBrk="1" hangingPunct="1">
              <a:lnSpc>
                <a:spcPct val="90000"/>
              </a:lnSpc>
            </a:pPr>
            <a:r>
              <a:rPr lang="en-US" sz="2800" b="1" u="sng" smtClean="0">
                <a:solidFill>
                  <a:schemeClr val="tx1"/>
                </a:solidFill>
                <a:latin typeface="Arial" charset="0"/>
              </a:rPr>
              <a:t>Theme</a:t>
            </a:r>
            <a:r>
              <a:rPr lang="en-US" sz="2800" b="1" smtClean="0">
                <a:solidFill>
                  <a:schemeClr val="tx1"/>
                </a:solidFill>
                <a:latin typeface="Arial" charset="0"/>
              </a:rPr>
              <a:t>:	Fellowship in Christ as superior to 			cultural or social status (as between slave 		and owner).</a:t>
            </a:r>
          </a:p>
          <a:p>
            <a:pPr eaLnBrk="1" hangingPunct="1">
              <a:lnSpc>
                <a:spcPct val="90000"/>
              </a:lnSpc>
            </a:pPr>
            <a:r>
              <a:rPr lang="en-US" sz="2800" b="1" u="sng" smtClean="0">
                <a:solidFill>
                  <a:schemeClr val="tx1"/>
                </a:solidFill>
                <a:latin typeface="Arial" charset="0"/>
              </a:rPr>
              <a:t>Purpose</a:t>
            </a:r>
            <a:r>
              <a:rPr lang="en-US" sz="2800" b="1" smtClean="0">
                <a:solidFill>
                  <a:schemeClr val="tx1"/>
                </a:solidFill>
                <a:latin typeface="Arial" charset="0"/>
              </a:rPr>
              <a:t>: To encourage Philemon to receive back a 		runaway slave, Onesimus, who is a 			Christian brother, as a service and 			personal favor to Paul.</a:t>
            </a:r>
          </a:p>
          <a:p>
            <a:pPr eaLnBrk="1" hangingPunct="1">
              <a:lnSpc>
                <a:spcPct val="90000"/>
              </a:lnSpc>
            </a:pPr>
            <a:endParaRPr lang="en-US" sz="1800" b="1" smtClean="0">
              <a:solidFill>
                <a:schemeClr val="tx1"/>
              </a:solidFill>
              <a:latin typeface="Arial" charset="0"/>
            </a:endParaRPr>
          </a:p>
          <a:p>
            <a:pPr eaLnBrk="1" hangingPunct="1">
              <a:lnSpc>
                <a:spcPct val="90000"/>
              </a:lnSpc>
            </a:pPr>
            <a:r>
              <a:rPr lang="en-US" sz="2800" b="1" u="sng" smtClean="0">
                <a:solidFill>
                  <a:schemeClr val="tx1"/>
                </a:solidFill>
                <a:latin typeface="Arial" charset="0"/>
              </a:rPr>
              <a:t>Outline</a:t>
            </a:r>
            <a:r>
              <a:rPr lang="en-US" b="1" smtClean="0">
                <a:solidFill>
                  <a:schemeClr val="tx1"/>
                </a:solidFill>
                <a:latin typeface="Arial" charset="0"/>
              </a:rPr>
              <a:t>: </a:t>
            </a:r>
            <a:r>
              <a:rPr lang="en-US" sz="2600" b="1" smtClean="0">
                <a:solidFill>
                  <a:schemeClr val="tx1"/>
                </a:solidFill>
                <a:latin typeface="Arial" charset="0"/>
              </a:rPr>
              <a:t>*</a:t>
            </a:r>
            <a:r>
              <a:rPr lang="en-US" sz="2600" b="1" u="sng" smtClean="0">
                <a:solidFill>
                  <a:schemeClr val="tx1"/>
                </a:solidFill>
                <a:latin typeface="Arial" charset="0"/>
              </a:rPr>
              <a:t>Prayer of Thanksgiving for Philemon</a:t>
            </a:r>
            <a:r>
              <a:rPr lang="en-US" sz="2600" b="1" smtClean="0">
                <a:solidFill>
                  <a:schemeClr val="tx1"/>
                </a:solidFill>
                <a:latin typeface="Arial" charset="0"/>
              </a:rPr>
              <a:t> </a:t>
            </a:r>
            <a:r>
              <a:rPr lang="en-US" b="1" smtClean="0">
                <a:solidFill>
                  <a:schemeClr val="tx1"/>
                </a:solidFill>
                <a:latin typeface="Arial" charset="0"/>
              </a:rPr>
              <a:t>(vv. 1-7)</a:t>
            </a:r>
          </a:p>
          <a:p>
            <a:pPr lvl="1" eaLnBrk="1" hangingPunct="1">
              <a:lnSpc>
                <a:spcPct val="90000"/>
              </a:lnSpc>
              <a:buFont typeface="Tahoma" pitchFamily="34" charset="0"/>
              <a:buNone/>
            </a:pPr>
            <a:r>
              <a:rPr lang="en-US" sz="2800" b="1" smtClean="0">
                <a:latin typeface="Arial" charset="0"/>
              </a:rPr>
              <a:t>		        </a:t>
            </a:r>
            <a:r>
              <a:rPr lang="en-US" sz="2600" b="1" smtClean="0">
                <a:latin typeface="Arial" charset="0"/>
              </a:rPr>
              <a:t>*</a:t>
            </a:r>
            <a:r>
              <a:rPr lang="en-US" sz="2600" b="1" u="sng" smtClean="0">
                <a:latin typeface="Arial" charset="0"/>
              </a:rPr>
              <a:t>Petition for Onesimus</a:t>
            </a:r>
            <a:r>
              <a:rPr lang="en-US" sz="2600" b="1" smtClean="0">
                <a:latin typeface="Arial" charset="0"/>
              </a:rPr>
              <a:t> (vv. 8-16)</a:t>
            </a:r>
          </a:p>
          <a:p>
            <a:pPr lvl="1" eaLnBrk="1" hangingPunct="1">
              <a:lnSpc>
                <a:spcPct val="90000"/>
              </a:lnSpc>
              <a:buFont typeface="Tahoma" pitchFamily="34" charset="0"/>
              <a:buNone/>
            </a:pPr>
            <a:r>
              <a:rPr lang="en-US" sz="2600" b="1" smtClean="0">
                <a:latin typeface="Arial" charset="0"/>
              </a:rPr>
              <a:t>		        *</a:t>
            </a:r>
            <a:r>
              <a:rPr lang="en-US" sz="2600" b="1" u="sng" smtClean="0">
                <a:latin typeface="Arial" charset="0"/>
              </a:rPr>
              <a:t>Promise of Paul to Philemon</a:t>
            </a:r>
            <a:r>
              <a:rPr lang="en-US" sz="2600" b="1" smtClean="0">
                <a:latin typeface="Arial" charset="0"/>
              </a:rPr>
              <a:t> (vv. 17-25)</a:t>
            </a:r>
          </a:p>
          <a:p>
            <a:pPr lvl="2" eaLnBrk="1" hangingPunct="1">
              <a:lnSpc>
                <a:spcPct val="90000"/>
              </a:lnSpc>
              <a:buFontTx/>
              <a:buNone/>
            </a:pPr>
            <a:r>
              <a:rPr lang="en-US" sz="1800" b="1" smtClean="0">
                <a:solidFill>
                  <a:schemeClr val="bg1"/>
                </a:solidFill>
                <a:latin typeface="Arial" charset="0"/>
              </a:rPr>
              <a:t>	</a:t>
            </a:r>
            <a:r>
              <a:rPr lang="en-US" sz="1600" b="1" smtClean="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24713394-9BE0-4A0E-B95C-F16B096109A1}" type="slidenum">
              <a:rPr lang="en-US" sz="1200" smtClean="0">
                <a:solidFill>
                  <a:schemeClr val="tx2"/>
                </a:solidFill>
              </a:rPr>
              <a:pPr algn="ctr" eaLnBrk="1" hangingPunct="1"/>
              <a:t>15</a:t>
            </a:fld>
            <a:endParaRPr lang="en-US" sz="1200" smtClean="0">
              <a:solidFill>
                <a:schemeClr val="tx2"/>
              </a:solidFill>
            </a:endParaRPr>
          </a:p>
        </p:txBody>
      </p:sp>
      <p:sp>
        <p:nvSpPr>
          <p:cNvPr id="598018" name="Rectangle 2"/>
          <p:cNvSpPr>
            <a:spLocks noGrp="1" noChangeArrowheads="1"/>
          </p:cNvSpPr>
          <p:nvPr>
            <p:ph type="title"/>
          </p:nvPr>
        </p:nvSpPr>
        <p:spPr>
          <a:xfrm>
            <a:off x="381000" y="76200"/>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a:t>
            </a:r>
            <a:r>
              <a:rPr lang="en-US" sz="3200" dirty="0" smtClean="0">
                <a:solidFill>
                  <a:schemeClr val="tx1"/>
                </a:solidFill>
                <a:latin typeface="Arial" pitchFamily="34" charset="0"/>
                <a:cs typeface="Arial" pitchFamily="34" charset="0"/>
              </a:rPr>
              <a:t>Philemon – Key </a:t>
            </a:r>
            <a:r>
              <a:rPr lang="en-US" sz="3200" dirty="0">
                <a:solidFill>
                  <a:schemeClr val="tx1"/>
                </a:solidFill>
                <a:latin typeface="Arial" pitchFamily="34" charset="0"/>
                <a:cs typeface="Arial" pitchFamily="34" charset="0"/>
              </a:rPr>
              <a:t>Verses</a:t>
            </a:r>
          </a:p>
        </p:txBody>
      </p:sp>
      <p:sp>
        <p:nvSpPr>
          <p:cNvPr id="20484" name="Rectangle 3"/>
          <p:cNvSpPr>
            <a:spLocks noGrp="1" noChangeArrowheads="1"/>
          </p:cNvSpPr>
          <p:nvPr>
            <p:ph type="body" idx="1"/>
          </p:nvPr>
        </p:nvSpPr>
        <p:spPr>
          <a:xfrm>
            <a:off x="152400" y="685800"/>
            <a:ext cx="8815388" cy="5627688"/>
          </a:xfrm>
        </p:spPr>
        <p:txBody>
          <a:bodyPr/>
          <a:lstStyle/>
          <a:p>
            <a:pPr eaLnBrk="1" hangingPunct="1">
              <a:spcBef>
                <a:spcPct val="0"/>
              </a:spcBef>
              <a:buFontTx/>
              <a:buNone/>
            </a:pPr>
            <a:r>
              <a:rPr lang="en-US" sz="2600" b="1" smtClean="0">
                <a:solidFill>
                  <a:schemeClr val="tx1"/>
                </a:solidFill>
                <a:latin typeface="Arial" charset="0"/>
              </a:rPr>
              <a:t>I am sending him - who is my very heart - back to you. </a:t>
            </a:r>
            <a:r>
              <a:rPr lang="en-US" sz="2600" b="1" baseline="30000" smtClean="0">
                <a:solidFill>
                  <a:schemeClr val="tx1"/>
                </a:solidFill>
                <a:latin typeface="Arial" charset="0"/>
              </a:rPr>
              <a:t>13</a:t>
            </a:r>
            <a:r>
              <a:rPr lang="en-US" sz="2600" b="1" smtClean="0">
                <a:solidFill>
                  <a:schemeClr val="tx1"/>
                </a:solidFill>
                <a:latin typeface="Arial" charset="0"/>
              </a:rPr>
              <a:t> I would have liked to keep him with me so that he could take your place in helping me while I am in chains for the gospel.  </a:t>
            </a:r>
            <a:r>
              <a:rPr lang="en-US" sz="2600" b="1" baseline="30000" smtClean="0">
                <a:solidFill>
                  <a:schemeClr val="tx1"/>
                </a:solidFill>
                <a:latin typeface="Arial" charset="0"/>
              </a:rPr>
              <a:t>14</a:t>
            </a:r>
            <a:r>
              <a:rPr lang="en-US" sz="2600" b="1" smtClean="0">
                <a:solidFill>
                  <a:schemeClr val="tx1"/>
                </a:solidFill>
                <a:latin typeface="Arial" charset="0"/>
              </a:rPr>
              <a:t> But I did not want to do anything without your consent, so that any favor you do will be spontaneous and not forced.  </a:t>
            </a:r>
            <a:r>
              <a:rPr lang="en-US" sz="2600" b="1" baseline="30000" smtClean="0">
                <a:solidFill>
                  <a:schemeClr val="tx1"/>
                </a:solidFill>
                <a:latin typeface="Arial" charset="0"/>
              </a:rPr>
              <a:t>15</a:t>
            </a:r>
            <a:r>
              <a:rPr lang="en-US" sz="2600" b="1" smtClean="0">
                <a:solidFill>
                  <a:schemeClr val="tx1"/>
                </a:solidFill>
                <a:latin typeface="Arial" charset="0"/>
              </a:rPr>
              <a:t> Perhaps the reason he was separated from you for a little while was that you might have him back for good -  </a:t>
            </a:r>
            <a:r>
              <a:rPr lang="en-US" sz="2600" b="1" baseline="30000" smtClean="0">
                <a:solidFill>
                  <a:schemeClr val="tx1"/>
                </a:solidFill>
                <a:latin typeface="Arial" charset="0"/>
              </a:rPr>
              <a:t>16</a:t>
            </a:r>
            <a:r>
              <a:rPr lang="en-US" sz="2600" b="1" smtClean="0">
                <a:solidFill>
                  <a:schemeClr val="tx1"/>
                </a:solidFill>
                <a:latin typeface="Arial" charset="0"/>
              </a:rPr>
              <a:t> no longer as a slave, but better than a slave, as a dear brother.  He is very dear to me but even dearer to you, both as a man and as a brother in the Lord. </a:t>
            </a:r>
          </a:p>
          <a:p>
            <a:pPr eaLnBrk="1" hangingPunct="1">
              <a:spcBef>
                <a:spcPct val="0"/>
              </a:spcBef>
              <a:buFontTx/>
              <a:buNone/>
            </a:pPr>
            <a:r>
              <a:rPr lang="en-US" sz="2600" b="1" baseline="30000" smtClean="0">
                <a:solidFill>
                  <a:schemeClr val="tx1"/>
                </a:solidFill>
                <a:latin typeface="Arial" charset="0"/>
              </a:rPr>
              <a:t>17 </a:t>
            </a:r>
            <a:r>
              <a:rPr lang="en-US" sz="2600" b="1" smtClean="0">
                <a:solidFill>
                  <a:schemeClr val="tx1"/>
                </a:solidFill>
                <a:latin typeface="Arial" charset="0"/>
              </a:rPr>
              <a:t>So if you consider me a partner, welcome him as you would welcome me. </a:t>
            </a:r>
            <a:r>
              <a:rPr lang="en-US" sz="2600" b="1" baseline="30000" smtClean="0">
                <a:solidFill>
                  <a:schemeClr val="tx1"/>
                </a:solidFill>
                <a:latin typeface="Arial" charset="0"/>
              </a:rPr>
              <a:t>18</a:t>
            </a:r>
            <a:r>
              <a:rPr lang="en-US" sz="2600" b="1" smtClean="0">
                <a:solidFill>
                  <a:schemeClr val="tx1"/>
                </a:solidFill>
                <a:latin typeface="Arial" charset="0"/>
              </a:rPr>
              <a:t> If he has done you any wrong or owes you anything, charge it to me. </a:t>
            </a:r>
            <a:r>
              <a:rPr lang="en-US" sz="2600" b="1" baseline="30000" smtClean="0">
                <a:solidFill>
                  <a:schemeClr val="tx1"/>
                </a:solidFill>
                <a:latin typeface="Arial" charset="0"/>
              </a:rPr>
              <a:t>19</a:t>
            </a:r>
            <a:r>
              <a:rPr lang="en-US" sz="2600" b="1" smtClean="0">
                <a:solidFill>
                  <a:schemeClr val="tx1"/>
                </a:solidFill>
                <a:latin typeface="Arial" charset="0"/>
              </a:rPr>
              <a:t> I, Paul, am writing this with my own hand. 	     Philemon 12-19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1288BB3F-53DE-4BA2-BE3E-F5D9A6F6EFD4}" type="slidenum">
              <a:rPr lang="en-US" sz="1200" smtClean="0">
                <a:solidFill>
                  <a:schemeClr val="tx2"/>
                </a:solidFill>
              </a:rPr>
              <a:pPr algn="ctr" eaLnBrk="1" hangingPunct="1"/>
              <a:t>16</a:t>
            </a:fld>
            <a:endParaRPr lang="en-US" sz="1200" smtClean="0">
              <a:solidFill>
                <a:schemeClr val="tx2"/>
              </a:solidFill>
            </a:endParaRPr>
          </a:p>
        </p:txBody>
      </p:sp>
      <p:sp>
        <p:nvSpPr>
          <p:cNvPr id="574466" name="Rectangle 2"/>
          <p:cNvSpPr>
            <a:spLocks noGrp="1" noChangeArrowheads="1"/>
          </p:cNvSpPr>
          <p:nvPr>
            <p:ph type="title"/>
          </p:nvPr>
        </p:nvSpPr>
        <p:spPr>
          <a:xfrm>
            <a:off x="457200" y="1524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Philippians</a:t>
            </a:r>
          </a:p>
        </p:txBody>
      </p:sp>
      <p:sp>
        <p:nvSpPr>
          <p:cNvPr id="21508" name="Rectangle 3"/>
          <p:cNvSpPr>
            <a:spLocks noGrp="1" noChangeArrowheads="1"/>
          </p:cNvSpPr>
          <p:nvPr>
            <p:ph type="body" idx="1"/>
          </p:nvPr>
        </p:nvSpPr>
        <p:spPr>
          <a:xfrm>
            <a:off x="15875" y="914400"/>
            <a:ext cx="9144000" cy="6473825"/>
          </a:xfrm>
        </p:spPr>
        <p:txBody>
          <a:bodyPr/>
          <a:lstStyle/>
          <a:p>
            <a:pPr eaLnBrk="1" hangingPunct="1">
              <a:lnSpc>
                <a:spcPct val="80000"/>
              </a:lnSpc>
            </a:pPr>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lnSpc>
                <a:spcPct val="80000"/>
              </a:lnSpc>
            </a:pPr>
            <a:r>
              <a:rPr lang="en-US" sz="2800" b="1" u="sng" smtClean="0">
                <a:solidFill>
                  <a:schemeClr val="tx1"/>
                </a:solidFill>
                <a:latin typeface="Arial" charset="0"/>
              </a:rPr>
              <a:t>Date</a:t>
            </a:r>
            <a:r>
              <a:rPr lang="en-US" sz="2800" b="1" smtClean="0">
                <a:solidFill>
                  <a:schemeClr val="tx1"/>
                </a:solidFill>
                <a:latin typeface="Arial" charset="0"/>
              </a:rPr>
              <a:t>:	c. AD 60-63</a:t>
            </a:r>
          </a:p>
          <a:p>
            <a:pPr eaLnBrk="1" hangingPunct="1">
              <a:lnSpc>
                <a:spcPct val="80000"/>
              </a:lnSpc>
            </a:pPr>
            <a:r>
              <a:rPr lang="en-US" sz="2800" b="1" u="sng" smtClean="0">
                <a:solidFill>
                  <a:schemeClr val="tx1"/>
                </a:solidFill>
                <a:latin typeface="Arial" charset="0"/>
              </a:rPr>
              <a:t>Theme</a:t>
            </a:r>
            <a:r>
              <a:rPr lang="en-US" sz="2800" b="1" smtClean="0">
                <a:solidFill>
                  <a:schemeClr val="tx1"/>
                </a:solidFill>
                <a:latin typeface="Arial" charset="0"/>
              </a:rPr>
              <a:t>:	The Christ-centered life, the sign of which 		is joy.</a:t>
            </a:r>
          </a:p>
          <a:p>
            <a:pPr eaLnBrk="1" hangingPunct="1">
              <a:lnSpc>
                <a:spcPct val="80000"/>
              </a:lnSpc>
            </a:pPr>
            <a:r>
              <a:rPr lang="en-US" sz="2800" b="1" u="sng" smtClean="0">
                <a:solidFill>
                  <a:schemeClr val="tx1"/>
                </a:solidFill>
                <a:latin typeface="Arial" charset="0"/>
              </a:rPr>
              <a:t>Purpose</a:t>
            </a:r>
            <a:r>
              <a:rPr lang="en-US" sz="2800" b="1" smtClean="0">
                <a:solidFill>
                  <a:schemeClr val="tx1"/>
                </a:solidFill>
                <a:latin typeface="Arial" charset="0"/>
              </a:rPr>
              <a:t>: To thank the Philippians, report on his 		circumstances, encourage the church 		under persecution, exhort them to 			humility and warn against false teachers.</a:t>
            </a:r>
          </a:p>
          <a:p>
            <a:pPr eaLnBrk="1" hangingPunct="1">
              <a:lnSpc>
                <a:spcPct val="80000"/>
              </a:lnSpc>
            </a:pPr>
            <a:endParaRPr lang="en-US" sz="2800" b="1" smtClean="0">
              <a:solidFill>
                <a:schemeClr val="tx1"/>
              </a:solidFill>
              <a:latin typeface="Arial" charset="0"/>
            </a:endParaRPr>
          </a:p>
          <a:p>
            <a:pPr eaLnBrk="1" hangingPunct="1">
              <a:lnSpc>
                <a:spcPct val="80000"/>
              </a:lnSpc>
            </a:pPr>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Paul’s Present Circumstances</a:t>
            </a:r>
            <a:r>
              <a:rPr lang="en-US" sz="2800" b="1" smtClean="0">
                <a:solidFill>
                  <a:schemeClr val="tx1"/>
                </a:solidFill>
                <a:latin typeface="Arial" charset="0"/>
              </a:rPr>
              <a:t> (1)</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Appeal to Have the Mind of Christ</a:t>
            </a:r>
            <a:r>
              <a:rPr lang="en-US" sz="2800" b="1" smtClean="0">
                <a:latin typeface="Arial" charset="0"/>
              </a:rPr>
              <a:t> (2)</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Appeal to Have Knowledge of Christ</a:t>
            </a:r>
            <a:r>
              <a:rPr lang="en-US" sz="2800" b="1" smtClean="0">
                <a:latin typeface="Arial" charset="0"/>
              </a:rPr>
              <a:t> (3)</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Appeal to Have the Peace of Christ</a:t>
            </a:r>
            <a:r>
              <a:rPr lang="en-US" sz="2800" b="1" smtClean="0">
                <a:latin typeface="Arial" charset="0"/>
              </a:rPr>
              <a:t> (4)</a:t>
            </a:r>
          </a:p>
          <a:p>
            <a:pPr lvl="2" eaLnBrk="1" hangingPunct="1">
              <a:lnSpc>
                <a:spcPct val="80000"/>
              </a:lnSpc>
              <a:buFontTx/>
              <a:buNone/>
            </a:pPr>
            <a:r>
              <a:rPr lang="en-US" sz="1800" b="1" smtClean="0">
                <a:solidFill>
                  <a:schemeClr val="bg1"/>
                </a:solidFill>
                <a:latin typeface="Arial" charset="0"/>
              </a:rPr>
              <a:t>	</a:t>
            </a:r>
            <a:r>
              <a:rPr lang="en-US" sz="1600" b="1" smtClean="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AAF7B1D3-D384-4082-82F0-1195A09FFD5A}" type="slidenum">
              <a:rPr lang="en-US" sz="1200" smtClean="0">
                <a:solidFill>
                  <a:schemeClr val="tx2"/>
                </a:solidFill>
              </a:rPr>
              <a:pPr algn="ctr" eaLnBrk="1" hangingPunct="1"/>
              <a:t>17</a:t>
            </a:fld>
            <a:endParaRPr lang="en-US" sz="1200" smtClean="0">
              <a:solidFill>
                <a:schemeClr val="tx2"/>
              </a:solidFill>
            </a:endParaRPr>
          </a:p>
        </p:txBody>
      </p:sp>
      <p:sp>
        <p:nvSpPr>
          <p:cNvPr id="590850"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a:t>
            </a:r>
            <a:r>
              <a:rPr lang="en-US" sz="3200" dirty="0" smtClean="0">
                <a:solidFill>
                  <a:schemeClr val="tx1"/>
                </a:solidFill>
                <a:latin typeface="Arial" pitchFamily="34" charset="0"/>
                <a:cs typeface="Arial" pitchFamily="34" charset="0"/>
              </a:rPr>
              <a:t>Philippians – Key </a:t>
            </a:r>
            <a:r>
              <a:rPr lang="en-US" sz="3200" dirty="0">
                <a:solidFill>
                  <a:schemeClr val="tx1"/>
                </a:solidFill>
                <a:latin typeface="Arial" pitchFamily="34" charset="0"/>
                <a:cs typeface="Arial" pitchFamily="34" charset="0"/>
              </a:rPr>
              <a:t>Verses</a:t>
            </a:r>
          </a:p>
        </p:txBody>
      </p:sp>
      <p:sp>
        <p:nvSpPr>
          <p:cNvPr id="22532" name="Rectangle 3"/>
          <p:cNvSpPr>
            <a:spLocks noGrp="1" noChangeArrowheads="1"/>
          </p:cNvSpPr>
          <p:nvPr>
            <p:ph type="body" idx="1"/>
          </p:nvPr>
        </p:nvSpPr>
        <p:spPr>
          <a:xfrm>
            <a:off x="330200" y="1241425"/>
            <a:ext cx="8596313" cy="5794375"/>
          </a:xfrm>
        </p:spPr>
        <p:txBody>
          <a:bodyPr/>
          <a:lstStyle/>
          <a:p>
            <a:pPr eaLnBrk="1" hangingPunct="1">
              <a:buFontTx/>
              <a:buNone/>
            </a:pPr>
            <a:r>
              <a:rPr lang="en-US" sz="2800" b="1" smtClean="0">
                <a:solidFill>
                  <a:schemeClr val="tx1"/>
                </a:solidFill>
                <a:latin typeface="Arial" charset="0"/>
              </a:rPr>
              <a:t>For to me, to live is Christ and to die is gain. </a:t>
            </a:r>
          </a:p>
          <a:p>
            <a:pPr eaLnBrk="1" hangingPunct="1">
              <a:buFontTx/>
              <a:buNone/>
            </a:pPr>
            <a:r>
              <a:rPr lang="en-US" sz="2800" b="1" smtClean="0">
                <a:solidFill>
                  <a:schemeClr val="tx1"/>
                </a:solidFill>
                <a:latin typeface="Arial" charset="0"/>
              </a:rPr>
              <a:t>						Philippians 1:21</a:t>
            </a:r>
          </a:p>
          <a:p>
            <a:pPr eaLnBrk="1" hangingPunct="1">
              <a:buFontTx/>
              <a:buNone/>
            </a:pPr>
            <a:endParaRPr lang="en-US" sz="2800" b="1" smtClean="0">
              <a:solidFill>
                <a:schemeClr val="tx1"/>
              </a:solidFill>
              <a:latin typeface="Arial" charset="0"/>
            </a:endParaRPr>
          </a:p>
          <a:p>
            <a:pPr eaLnBrk="1" hangingPunct="1">
              <a:buFontTx/>
              <a:buNone/>
            </a:pPr>
            <a:r>
              <a:rPr lang="en-US" sz="2800" b="1" smtClean="0">
                <a:solidFill>
                  <a:schemeClr val="tx1"/>
                </a:solidFill>
                <a:latin typeface="Arial" charset="0"/>
              </a:rPr>
              <a:t>I have learned to be content whatever the circumstances. </a:t>
            </a:r>
            <a:r>
              <a:rPr lang="en-US" sz="2800" b="1" baseline="30000" smtClean="0">
                <a:solidFill>
                  <a:schemeClr val="tx1"/>
                </a:solidFill>
                <a:latin typeface="Arial" charset="0"/>
              </a:rPr>
              <a:t>12</a:t>
            </a:r>
            <a:r>
              <a:rPr lang="en-US" sz="2800" b="1" smtClean="0">
                <a:solidFill>
                  <a:schemeClr val="tx1"/>
                </a:solidFill>
                <a:latin typeface="Arial" charset="0"/>
              </a:rPr>
              <a:t> I know what it is to be in need, and I know what it is to have plenty.  I have learned the secret of being content in any and every situation, whether well fed or hungry, whether living in plenty or in want. </a:t>
            </a:r>
            <a:r>
              <a:rPr lang="en-US" sz="2800" b="1" baseline="30000" smtClean="0">
                <a:solidFill>
                  <a:schemeClr val="tx1"/>
                </a:solidFill>
                <a:latin typeface="Arial" charset="0"/>
              </a:rPr>
              <a:t>13</a:t>
            </a:r>
            <a:r>
              <a:rPr lang="en-US" sz="2800" b="1" smtClean="0">
                <a:solidFill>
                  <a:schemeClr val="tx1"/>
                </a:solidFill>
                <a:latin typeface="Arial" charset="0"/>
              </a:rPr>
              <a:t> I can do everything through him who gives me strength. </a:t>
            </a:r>
          </a:p>
          <a:p>
            <a:pPr eaLnBrk="1" hangingPunct="1">
              <a:buFontTx/>
              <a:buNone/>
            </a:pPr>
            <a:r>
              <a:rPr lang="en-US" sz="2800" b="1" smtClean="0">
                <a:solidFill>
                  <a:schemeClr val="tx1"/>
                </a:solidFill>
                <a:latin typeface="Arial" charset="0"/>
              </a:rPr>
              <a:t>						Philippians 4:11-13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EC66E45A-EA5E-4735-8DB7-C22CA732AE51}" type="slidenum">
              <a:rPr lang="en-US" sz="1200" smtClean="0">
                <a:solidFill>
                  <a:schemeClr val="tx2"/>
                </a:solidFill>
              </a:rPr>
              <a:pPr algn="ctr" eaLnBrk="1" hangingPunct="1"/>
              <a:t>18</a:t>
            </a:fld>
            <a:endParaRPr lang="en-US" sz="1200" smtClean="0">
              <a:solidFill>
                <a:schemeClr val="tx2"/>
              </a:solidFill>
            </a:endParaRPr>
          </a:p>
        </p:txBody>
      </p:sp>
      <p:sp>
        <p:nvSpPr>
          <p:cNvPr id="577538" name="Rectangle 2"/>
          <p:cNvSpPr>
            <a:spLocks noGrp="1" noChangeArrowheads="1"/>
          </p:cNvSpPr>
          <p:nvPr>
            <p:ph type="title"/>
          </p:nvPr>
        </p:nvSpPr>
        <p:spPr>
          <a:xfrm>
            <a:off x="457200" y="1524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1 Timothy</a:t>
            </a:r>
          </a:p>
        </p:txBody>
      </p:sp>
      <p:sp>
        <p:nvSpPr>
          <p:cNvPr id="23556" name="Rectangle 3"/>
          <p:cNvSpPr>
            <a:spLocks noGrp="1" noChangeArrowheads="1"/>
          </p:cNvSpPr>
          <p:nvPr>
            <p:ph type="body" idx="1"/>
          </p:nvPr>
        </p:nvSpPr>
        <p:spPr>
          <a:xfrm>
            <a:off x="0" y="914400"/>
            <a:ext cx="9144000" cy="6473825"/>
          </a:xfrm>
        </p:spPr>
        <p:txBody>
          <a:bodyPr/>
          <a:lstStyle/>
          <a:p>
            <a:pPr eaLnBrk="1" hangingPunct="1">
              <a:lnSpc>
                <a:spcPct val="80000"/>
              </a:lnSpc>
            </a:pPr>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lnSpc>
                <a:spcPct val="80000"/>
              </a:lnSpc>
            </a:pPr>
            <a:r>
              <a:rPr lang="en-US" sz="2800" b="1" u="sng" smtClean="0">
                <a:solidFill>
                  <a:schemeClr val="tx1"/>
                </a:solidFill>
                <a:latin typeface="Arial" charset="0"/>
              </a:rPr>
              <a:t>Date</a:t>
            </a:r>
            <a:r>
              <a:rPr lang="en-US" sz="2800" b="1" smtClean="0">
                <a:solidFill>
                  <a:schemeClr val="tx1"/>
                </a:solidFill>
                <a:latin typeface="Arial" charset="0"/>
              </a:rPr>
              <a:t>:	c. AD 62-66</a:t>
            </a:r>
          </a:p>
          <a:p>
            <a:pPr eaLnBrk="1" hangingPunct="1">
              <a:lnSpc>
                <a:spcPct val="80000"/>
              </a:lnSpc>
            </a:pPr>
            <a:r>
              <a:rPr lang="en-US" sz="2800" b="1" u="sng" smtClean="0">
                <a:solidFill>
                  <a:schemeClr val="tx1"/>
                </a:solidFill>
                <a:latin typeface="Arial" charset="0"/>
              </a:rPr>
              <a:t>Theme</a:t>
            </a:r>
            <a:r>
              <a:rPr lang="en-US" sz="2800" b="1" smtClean="0">
                <a:solidFill>
                  <a:schemeClr val="tx1"/>
                </a:solidFill>
                <a:latin typeface="Arial" charset="0"/>
              </a:rPr>
              <a:t>:	Sound doctrine and godliness as best 		ministry approach against false teaching 		and apostasy.  </a:t>
            </a:r>
          </a:p>
          <a:p>
            <a:pPr eaLnBrk="1" hangingPunct="1">
              <a:lnSpc>
                <a:spcPct val="80000"/>
              </a:lnSpc>
            </a:pPr>
            <a:r>
              <a:rPr lang="en-US" sz="2800" b="1" u="sng" smtClean="0">
                <a:solidFill>
                  <a:schemeClr val="tx1"/>
                </a:solidFill>
                <a:latin typeface="Arial" charset="0"/>
              </a:rPr>
              <a:t>Purpose</a:t>
            </a:r>
            <a:r>
              <a:rPr lang="en-US" sz="2800" b="1" smtClean="0">
                <a:solidFill>
                  <a:schemeClr val="tx1"/>
                </a:solidFill>
                <a:latin typeface="Arial" charset="0"/>
              </a:rPr>
              <a:t>: To provide a guide for church 				organization to Timothy, young pastor of 		the church in Ephesus.</a:t>
            </a:r>
          </a:p>
          <a:p>
            <a:pPr eaLnBrk="1" hangingPunct="1">
              <a:lnSpc>
                <a:spcPct val="80000"/>
              </a:lnSpc>
            </a:pPr>
            <a:endParaRPr lang="en-US" sz="2800" b="1" smtClean="0">
              <a:solidFill>
                <a:schemeClr val="tx1"/>
              </a:solidFill>
              <a:latin typeface="Arial" charset="0"/>
            </a:endParaRPr>
          </a:p>
          <a:p>
            <a:pPr eaLnBrk="1" hangingPunct="1">
              <a:lnSpc>
                <a:spcPct val="80000"/>
              </a:lnSpc>
            </a:pPr>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Charge Concerning Doctrine</a:t>
            </a:r>
            <a:r>
              <a:rPr lang="en-US" sz="2800" b="1" smtClean="0">
                <a:solidFill>
                  <a:schemeClr val="tx1"/>
                </a:solidFill>
                <a:latin typeface="Arial" charset="0"/>
              </a:rPr>
              <a:t> (1)</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Charge Concerning Public Worship</a:t>
            </a:r>
            <a:r>
              <a:rPr lang="en-US" sz="2800" b="1" smtClean="0">
                <a:latin typeface="Arial" charset="0"/>
              </a:rPr>
              <a:t> (2-3)</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Charge Concerning False Teachers</a:t>
            </a:r>
            <a:r>
              <a:rPr lang="en-US" sz="2800" b="1" smtClean="0">
                <a:latin typeface="Arial" charset="0"/>
              </a:rPr>
              <a:t> (4)</a:t>
            </a:r>
          </a:p>
          <a:p>
            <a:pPr lvl="2" eaLnBrk="1" hangingPunct="1">
              <a:lnSpc>
                <a:spcPct val="80000"/>
              </a:lnSpc>
              <a:buFontTx/>
              <a:buNone/>
            </a:pPr>
            <a:r>
              <a:rPr lang="en-US" sz="2800" b="1" smtClean="0">
                <a:solidFill>
                  <a:schemeClr val="tx1"/>
                </a:solidFill>
                <a:latin typeface="Arial" charset="0"/>
              </a:rPr>
              <a:t>		*</a:t>
            </a:r>
            <a:r>
              <a:rPr lang="en-US" sz="2800" b="1" u="sng" smtClean="0">
                <a:solidFill>
                  <a:schemeClr val="tx1"/>
                </a:solidFill>
                <a:latin typeface="Arial" charset="0"/>
              </a:rPr>
              <a:t>Charge Concerning Church Discipline</a:t>
            </a:r>
            <a:r>
              <a:rPr lang="en-US" sz="2800" b="1" smtClean="0">
                <a:solidFill>
                  <a:schemeClr val="tx1"/>
                </a:solidFill>
                <a:latin typeface="Arial" charset="0"/>
              </a:rPr>
              <a:t> (5)</a:t>
            </a:r>
          </a:p>
          <a:p>
            <a:pPr lvl="1" eaLnBrk="1" hangingPunct="1">
              <a:lnSpc>
                <a:spcPct val="80000"/>
              </a:lnSpc>
              <a:buFont typeface="Tahoma" pitchFamily="34" charset="0"/>
              <a:buNone/>
            </a:pPr>
            <a:r>
              <a:rPr lang="en-US" sz="2800" b="1" smtClean="0">
                <a:latin typeface="Arial" charset="0"/>
              </a:rPr>
              <a:t>			*</a:t>
            </a:r>
            <a:r>
              <a:rPr lang="en-US" sz="2800" b="1" u="sng" smtClean="0">
                <a:latin typeface="Arial" charset="0"/>
              </a:rPr>
              <a:t>Charge Concerning Pastoral Duties</a:t>
            </a:r>
            <a:r>
              <a:rPr lang="en-US" sz="2800" b="1" smtClean="0">
                <a:latin typeface="Arial" charset="0"/>
              </a:rPr>
              <a:t> (6)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B53EC75B-4FD5-4B02-8A99-FFB0A843D5DD}" type="slidenum">
              <a:rPr lang="en-US" sz="1200" smtClean="0">
                <a:solidFill>
                  <a:schemeClr val="tx2"/>
                </a:solidFill>
              </a:rPr>
              <a:pPr algn="ctr" eaLnBrk="1" hangingPunct="1"/>
              <a:t>19</a:t>
            </a:fld>
            <a:endParaRPr lang="en-US" sz="1200" smtClean="0">
              <a:solidFill>
                <a:schemeClr val="tx2"/>
              </a:solidFill>
            </a:endParaRPr>
          </a:p>
        </p:txBody>
      </p:sp>
      <p:sp>
        <p:nvSpPr>
          <p:cNvPr id="594946"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1 </a:t>
            </a:r>
            <a:r>
              <a:rPr lang="en-US" sz="3200" dirty="0" smtClean="0">
                <a:solidFill>
                  <a:schemeClr val="tx1"/>
                </a:solidFill>
                <a:latin typeface="Arial" pitchFamily="34" charset="0"/>
                <a:cs typeface="Arial" pitchFamily="34" charset="0"/>
              </a:rPr>
              <a:t>Timothy – Key </a:t>
            </a:r>
            <a:r>
              <a:rPr lang="en-US" sz="3200" dirty="0">
                <a:solidFill>
                  <a:schemeClr val="tx1"/>
                </a:solidFill>
                <a:latin typeface="Arial" pitchFamily="34" charset="0"/>
                <a:cs typeface="Arial" pitchFamily="34" charset="0"/>
              </a:rPr>
              <a:t>Verses</a:t>
            </a:r>
          </a:p>
        </p:txBody>
      </p:sp>
      <p:sp>
        <p:nvSpPr>
          <p:cNvPr id="24580" name="Rectangle 3"/>
          <p:cNvSpPr>
            <a:spLocks noGrp="1" noChangeArrowheads="1"/>
          </p:cNvSpPr>
          <p:nvPr>
            <p:ph type="body" idx="1"/>
          </p:nvPr>
        </p:nvSpPr>
        <p:spPr>
          <a:xfrm>
            <a:off x="131763" y="896938"/>
            <a:ext cx="8815387" cy="5961062"/>
          </a:xfrm>
        </p:spPr>
        <p:txBody>
          <a:bodyPr/>
          <a:lstStyle/>
          <a:p>
            <a:pPr eaLnBrk="1" hangingPunct="1">
              <a:lnSpc>
                <a:spcPct val="80000"/>
              </a:lnSpc>
              <a:buFontTx/>
              <a:buNone/>
            </a:pPr>
            <a:r>
              <a:rPr lang="en-US" sz="2600" b="1" smtClean="0">
                <a:solidFill>
                  <a:schemeClr val="tx1"/>
                </a:solidFill>
                <a:latin typeface="Arial" charset="0"/>
              </a:rPr>
              <a:t>I am writing you these instructions so that, </a:t>
            </a:r>
            <a:r>
              <a:rPr lang="en-US" sz="2600" b="1" baseline="30000" smtClean="0">
                <a:solidFill>
                  <a:schemeClr val="tx1"/>
                </a:solidFill>
                <a:latin typeface="Arial" charset="0"/>
              </a:rPr>
              <a:t>15</a:t>
            </a:r>
            <a:r>
              <a:rPr lang="en-US" sz="2600" b="1" smtClean="0">
                <a:solidFill>
                  <a:schemeClr val="tx1"/>
                </a:solidFill>
                <a:latin typeface="Arial" charset="0"/>
              </a:rPr>
              <a:t> if I am delayed, you will know how people ought to conduct themselves in God's household, which is the church of the living God, the pillar and foundation of the truth. </a:t>
            </a:r>
            <a:r>
              <a:rPr lang="en-US" sz="2600" b="1" baseline="30000" smtClean="0">
                <a:solidFill>
                  <a:schemeClr val="tx1"/>
                </a:solidFill>
                <a:latin typeface="Arial" charset="0"/>
              </a:rPr>
              <a:t>16</a:t>
            </a:r>
            <a:r>
              <a:rPr lang="en-US" sz="2600" b="1" smtClean="0">
                <a:solidFill>
                  <a:schemeClr val="tx1"/>
                </a:solidFill>
                <a:latin typeface="Arial" charset="0"/>
              </a:rPr>
              <a:t> Beyond all question, the mystery of godliness is great: </a:t>
            </a:r>
          </a:p>
          <a:p>
            <a:pPr eaLnBrk="1" hangingPunct="1">
              <a:lnSpc>
                <a:spcPct val="80000"/>
              </a:lnSpc>
              <a:buFontTx/>
              <a:buNone/>
            </a:pPr>
            <a:r>
              <a:rPr lang="en-US" sz="2600" b="1" smtClean="0">
                <a:solidFill>
                  <a:schemeClr val="tx1"/>
                </a:solidFill>
                <a:latin typeface="Arial" charset="0"/>
              </a:rPr>
              <a:t>		He appeared in a body, was vindicated by the Spirit, was seen by angels, was preached among the nations, was believed on in the world, was taken up in glory. 					1 Timothy 3:14-16</a:t>
            </a:r>
          </a:p>
          <a:p>
            <a:pPr eaLnBrk="1" hangingPunct="1">
              <a:lnSpc>
                <a:spcPct val="80000"/>
              </a:lnSpc>
              <a:buFontTx/>
              <a:buNone/>
            </a:pPr>
            <a:endParaRPr lang="en-US" b="1" smtClean="0">
              <a:solidFill>
                <a:schemeClr val="tx1"/>
              </a:solidFill>
              <a:latin typeface="Arial" charset="0"/>
            </a:endParaRPr>
          </a:p>
          <a:p>
            <a:pPr eaLnBrk="1" hangingPunct="1">
              <a:lnSpc>
                <a:spcPct val="80000"/>
              </a:lnSpc>
              <a:buFontTx/>
              <a:buNone/>
            </a:pPr>
            <a:r>
              <a:rPr lang="en-US" sz="2600" b="1" smtClean="0">
                <a:solidFill>
                  <a:schemeClr val="tx1"/>
                </a:solidFill>
                <a:latin typeface="Arial" charset="0"/>
              </a:rPr>
              <a:t>But you, man of God, flee from all this, and pursue righteousness, godliness, faith, love, endurance and gentleness. </a:t>
            </a:r>
            <a:r>
              <a:rPr lang="en-US" sz="2600" b="1" baseline="30000" smtClean="0">
                <a:solidFill>
                  <a:schemeClr val="tx1"/>
                </a:solidFill>
                <a:latin typeface="Arial" charset="0"/>
              </a:rPr>
              <a:t>12 </a:t>
            </a:r>
            <a:r>
              <a:rPr lang="en-US" sz="2600" b="1" smtClean="0">
                <a:solidFill>
                  <a:schemeClr val="tx1"/>
                </a:solidFill>
                <a:latin typeface="Arial" charset="0"/>
              </a:rPr>
              <a:t>Fight the good fight of the faith. Take hold of the eternal life to which you were called when you made your good confession in the presence of many witnesses. 			1 Timothy 6:11-12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152400"/>
            <a:ext cx="8750300" cy="6186488"/>
          </a:xfrm>
          <a:prstGeom prst="rect">
            <a:avLst/>
          </a:prstGeom>
        </p:spPr>
        <p:txBody>
          <a:bodyPr>
            <a:spAutoFit/>
          </a:bodyPr>
          <a:lstStyle/>
          <a:p>
            <a:pPr algn="ctr">
              <a:defRPr/>
            </a:pPr>
            <a:r>
              <a:rPr lang="en-US" sz="3600" b="1" u="sng" dirty="0">
                <a:latin typeface="+mn-lt"/>
              </a:rPr>
              <a:t>New Testament Survey</a:t>
            </a:r>
            <a:r>
              <a:rPr lang="en-US" sz="3600" b="1" dirty="0">
                <a:latin typeface="+mn-lt"/>
              </a:rPr>
              <a:t> (NT1) </a:t>
            </a:r>
          </a:p>
          <a:p>
            <a:pPr>
              <a:defRPr/>
            </a:pPr>
            <a:endParaRPr lang="en-US" sz="800" b="1" dirty="0">
              <a:latin typeface="+mn-lt"/>
            </a:endParaRPr>
          </a:p>
          <a:p>
            <a:pPr marL="228600" indent="-228600">
              <a:buFont typeface="+mj-lt"/>
              <a:buAutoNum type="arabicPeriod"/>
              <a:defRPr/>
            </a:pPr>
            <a:r>
              <a:rPr lang="en-US" sz="2800" dirty="0">
                <a:latin typeface="+mn-lt"/>
              </a:rPr>
              <a:t> </a:t>
            </a:r>
            <a:r>
              <a:rPr lang="en-US" sz="3200" dirty="0">
                <a:latin typeface="+mn-lt"/>
              </a:rPr>
              <a:t> Introduction to New Testament Theology</a:t>
            </a:r>
          </a:p>
          <a:p>
            <a:pPr marL="457200" indent="-457200">
              <a:buFont typeface="+mj-lt"/>
              <a:buAutoNum type="arabicPeriod"/>
              <a:defRPr/>
            </a:pPr>
            <a:r>
              <a:rPr lang="en-US" sz="3200" dirty="0">
                <a:latin typeface="+mn-lt"/>
              </a:rPr>
              <a:t>The Synoptic Gospels – Matthew, Mark &amp; 	Luke</a:t>
            </a:r>
          </a:p>
          <a:p>
            <a:pPr marL="457200" indent="-457200">
              <a:buFont typeface="+mj-lt"/>
              <a:buAutoNum type="arabicPeriod"/>
              <a:defRPr/>
            </a:pPr>
            <a:r>
              <a:rPr lang="en-US" sz="3200" dirty="0">
                <a:latin typeface="+mn-lt"/>
              </a:rPr>
              <a:t>Gospel of John; Book of Acts</a:t>
            </a:r>
          </a:p>
          <a:p>
            <a:pPr marL="457200" indent="-457200">
              <a:buFont typeface="+mj-lt"/>
              <a:buAutoNum type="arabicPeriod"/>
              <a:defRPr/>
            </a:pPr>
            <a:r>
              <a:rPr lang="en-US" sz="3200" dirty="0">
                <a:latin typeface="+mn-lt"/>
              </a:rPr>
              <a:t>Paul &amp; Pauline Epistles (Galatians, 			1-2 Thessalonians, 1-2 Corinthians)</a:t>
            </a:r>
          </a:p>
          <a:p>
            <a:pPr marL="457200" indent="-457200">
              <a:buFont typeface="+mj-lt"/>
              <a:buAutoNum type="arabicPeriod"/>
              <a:defRPr/>
            </a:pPr>
            <a:r>
              <a:rPr lang="en-US" sz="3200" dirty="0">
                <a:latin typeface="+mn-lt"/>
              </a:rPr>
              <a:t>Pauline Epistles 2 (Romans, Philemon, Colossians, 	Ephesians, Philippians, 1-2 Timothy, Titus)</a:t>
            </a:r>
          </a:p>
          <a:p>
            <a:pPr marL="457200" indent="-457200">
              <a:buFont typeface="+mj-lt"/>
              <a:buAutoNum type="arabicPeriod"/>
              <a:defRPr/>
            </a:pPr>
            <a:r>
              <a:rPr lang="en-US" sz="3200" dirty="0">
                <a:latin typeface="+mn-lt"/>
              </a:rPr>
              <a:t>The General Epistles (Hebrews to Jude)</a:t>
            </a:r>
          </a:p>
          <a:p>
            <a:pPr marL="457200" indent="-457200">
              <a:buFont typeface="+mj-lt"/>
              <a:buAutoNum type="arabicPeriod"/>
              <a:defRPr/>
            </a:pPr>
            <a:r>
              <a:rPr lang="en-US" sz="3200" dirty="0">
                <a:latin typeface="+mn-lt"/>
              </a:rPr>
              <a:t>Book of Revelation; Expectations for 	Fulfillment</a:t>
            </a:r>
          </a:p>
          <a:p>
            <a:pPr marL="457200" indent="-457200">
              <a:buFont typeface="+mj-lt"/>
              <a:buAutoNum type="arabicPeriod"/>
              <a:defRPr/>
            </a:pPr>
            <a:r>
              <a:rPr lang="en-US" sz="3200" dirty="0">
                <a:latin typeface="+mn-lt"/>
              </a:rPr>
              <a:t>New Testament Conclusion; Final Exam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BC873739-62A9-4091-B282-1A1023E750AE}" type="slidenum">
              <a:rPr lang="en-US" sz="1200" smtClean="0">
                <a:solidFill>
                  <a:schemeClr val="tx2"/>
                </a:solidFill>
              </a:rPr>
              <a:pPr algn="ctr" eaLnBrk="1" hangingPunct="1"/>
              <a:t>20</a:t>
            </a:fld>
            <a:endParaRPr lang="en-US" sz="1200" smtClean="0">
              <a:solidFill>
                <a:schemeClr val="tx2"/>
              </a:solidFill>
            </a:endParaRPr>
          </a:p>
        </p:txBody>
      </p:sp>
      <p:sp>
        <p:nvSpPr>
          <p:cNvPr id="578562" name="Rectangle 2"/>
          <p:cNvSpPr>
            <a:spLocks noGrp="1" noChangeArrowheads="1"/>
          </p:cNvSpPr>
          <p:nvPr>
            <p:ph type="title"/>
          </p:nvPr>
        </p:nvSpPr>
        <p:spPr>
          <a:xfrm>
            <a:off x="533400" y="1524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Titus</a:t>
            </a:r>
          </a:p>
        </p:txBody>
      </p:sp>
      <p:sp>
        <p:nvSpPr>
          <p:cNvPr id="25604" name="Rectangle 3"/>
          <p:cNvSpPr>
            <a:spLocks noGrp="1" noChangeArrowheads="1"/>
          </p:cNvSpPr>
          <p:nvPr>
            <p:ph type="body" idx="1"/>
          </p:nvPr>
        </p:nvSpPr>
        <p:spPr>
          <a:xfrm>
            <a:off x="0" y="838200"/>
            <a:ext cx="9144000" cy="6473825"/>
          </a:xfrm>
        </p:spPr>
        <p:txBody>
          <a:bodyPr/>
          <a:lstStyle/>
          <a:p>
            <a:pPr eaLnBrk="1" hangingPunct="1"/>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r>
              <a:rPr lang="en-US" sz="2800" b="1" u="sng" smtClean="0">
                <a:solidFill>
                  <a:schemeClr val="tx1"/>
                </a:solidFill>
                <a:latin typeface="Arial" charset="0"/>
              </a:rPr>
              <a:t>Date</a:t>
            </a:r>
            <a:r>
              <a:rPr lang="en-US" sz="2800" b="1" smtClean="0">
                <a:solidFill>
                  <a:schemeClr val="tx1"/>
                </a:solidFill>
                <a:latin typeface="Arial" charset="0"/>
              </a:rPr>
              <a:t>:	c. AD 62-66</a:t>
            </a:r>
          </a:p>
          <a:p>
            <a:pPr eaLnBrk="1" hangingPunct="1"/>
            <a:r>
              <a:rPr lang="en-US" sz="2800" b="1" u="sng" smtClean="0">
                <a:solidFill>
                  <a:schemeClr val="tx1"/>
                </a:solidFill>
                <a:latin typeface="Arial" charset="0"/>
              </a:rPr>
              <a:t>Theme</a:t>
            </a:r>
            <a:r>
              <a:rPr lang="en-US" sz="2800" b="1" smtClean="0">
                <a:solidFill>
                  <a:schemeClr val="tx1"/>
                </a:solidFill>
                <a:latin typeface="Arial" charset="0"/>
              </a:rPr>
              <a:t>:	Emphasis on “doing what is good” as 		well as classic summaries of Christian 		doctrine.</a:t>
            </a:r>
          </a:p>
          <a:p>
            <a:pPr eaLnBrk="1" hangingPunct="1"/>
            <a:r>
              <a:rPr lang="en-US" sz="2800" b="1" u="sng" smtClean="0">
                <a:solidFill>
                  <a:schemeClr val="tx1"/>
                </a:solidFill>
                <a:latin typeface="Arial" charset="0"/>
              </a:rPr>
              <a:t>Purpose</a:t>
            </a:r>
            <a:r>
              <a:rPr lang="en-US" sz="2800" b="1" smtClean="0">
                <a:solidFill>
                  <a:schemeClr val="tx1"/>
                </a:solidFill>
                <a:latin typeface="Arial" charset="0"/>
              </a:rPr>
              <a:t>: To give Titus, whom Paul left to care for 		the church they planted on Crete, 			guidance in meeting opposition, 			instruction about faith and conduct, and 		warning about false teachers.</a:t>
            </a:r>
          </a:p>
          <a:p>
            <a:pPr eaLnBrk="1" hangingPunct="1"/>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Appointing Elders</a:t>
            </a:r>
            <a:r>
              <a:rPr lang="en-US" sz="2800" b="1" smtClean="0">
                <a:solidFill>
                  <a:schemeClr val="tx1"/>
                </a:solidFill>
                <a:latin typeface="Arial" charset="0"/>
              </a:rPr>
              <a:t> (1)</a:t>
            </a:r>
          </a:p>
          <a:p>
            <a:pPr lvl="1" eaLnBrk="1" hangingPunct="1">
              <a:buFont typeface="Tahoma" pitchFamily="34" charset="0"/>
              <a:buNone/>
            </a:pPr>
            <a:r>
              <a:rPr lang="en-US" sz="2800" b="1" smtClean="0">
                <a:latin typeface="Arial" charset="0"/>
              </a:rPr>
              <a:t>		         *</a:t>
            </a:r>
            <a:r>
              <a:rPr lang="en-US" sz="2800" b="1" u="sng" smtClean="0">
                <a:latin typeface="Arial" charset="0"/>
              </a:rPr>
              <a:t>Setting Everything in Order</a:t>
            </a:r>
            <a:r>
              <a:rPr lang="en-US" sz="2800" b="1" smtClean="0">
                <a:latin typeface="Arial" charset="0"/>
              </a:rPr>
              <a:t> (2-3)</a:t>
            </a:r>
          </a:p>
          <a:p>
            <a:pPr lvl="1" eaLnBrk="1" hangingPunct="1">
              <a:buFont typeface="Tahoma" pitchFamily="34" charset="0"/>
              <a:buNone/>
            </a:pPr>
            <a:r>
              <a:rPr lang="en-US" sz="1600" b="1" smtClean="0">
                <a:solidFill>
                  <a:schemeClr val="bg1"/>
                </a:solidFill>
                <a:latin typeface="Arial" charset="0"/>
              </a:rPr>
              <a:t>			</a:t>
            </a:r>
            <a:r>
              <a:rPr lang="en-US" sz="1400" b="1" smtClean="0">
                <a:solidFill>
                  <a:schemeClr val="bg1"/>
                </a:solidFill>
                <a:latin typeface="Arial" charset="0"/>
              </a:rPr>
              <a:t>       </a:t>
            </a:r>
            <a:endParaRPr lang="en-US" sz="1800" b="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842C3BD1-FEFB-412A-A543-EBFFFDF8B727}" type="slidenum">
              <a:rPr lang="en-US" sz="1200" smtClean="0">
                <a:solidFill>
                  <a:schemeClr val="tx2"/>
                </a:solidFill>
              </a:rPr>
              <a:pPr algn="ctr" eaLnBrk="1" hangingPunct="1"/>
              <a:t>21</a:t>
            </a:fld>
            <a:endParaRPr lang="en-US" sz="1200" smtClean="0">
              <a:solidFill>
                <a:schemeClr val="tx2"/>
              </a:solidFill>
            </a:endParaRPr>
          </a:p>
        </p:txBody>
      </p:sp>
      <p:sp>
        <p:nvSpPr>
          <p:cNvPr id="596994"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a:t>
            </a:r>
            <a:r>
              <a:rPr lang="en-US" sz="3200" dirty="0" smtClean="0">
                <a:solidFill>
                  <a:schemeClr val="tx1"/>
                </a:solidFill>
                <a:latin typeface="Arial" pitchFamily="34" charset="0"/>
                <a:cs typeface="Arial" pitchFamily="34" charset="0"/>
              </a:rPr>
              <a:t>Titus – Key </a:t>
            </a:r>
            <a:r>
              <a:rPr lang="en-US" sz="3200" dirty="0">
                <a:solidFill>
                  <a:schemeClr val="tx1"/>
                </a:solidFill>
                <a:latin typeface="Arial" pitchFamily="34" charset="0"/>
                <a:cs typeface="Arial" pitchFamily="34" charset="0"/>
              </a:rPr>
              <a:t>Verses</a:t>
            </a:r>
          </a:p>
        </p:txBody>
      </p:sp>
      <p:sp>
        <p:nvSpPr>
          <p:cNvPr id="26628" name="Rectangle 3"/>
          <p:cNvSpPr>
            <a:spLocks noGrp="1" noChangeArrowheads="1"/>
          </p:cNvSpPr>
          <p:nvPr>
            <p:ph type="body" idx="1"/>
          </p:nvPr>
        </p:nvSpPr>
        <p:spPr>
          <a:xfrm>
            <a:off x="298450" y="990600"/>
            <a:ext cx="8616950" cy="5627688"/>
          </a:xfrm>
        </p:spPr>
        <p:txBody>
          <a:bodyPr/>
          <a:lstStyle/>
          <a:p>
            <a:pPr eaLnBrk="1" hangingPunct="1">
              <a:lnSpc>
                <a:spcPct val="80000"/>
              </a:lnSpc>
              <a:buFontTx/>
              <a:buNone/>
            </a:pPr>
            <a:r>
              <a:rPr lang="en-US" b="1" smtClean="0">
                <a:solidFill>
                  <a:schemeClr val="tx1"/>
                </a:solidFill>
                <a:latin typeface="Arial" charset="0"/>
              </a:rPr>
              <a:t>At one time we too were foolish, disobedient, deceived and enslaved by all kinds of passions and pleasures.  We lived in malice and envy, being hated and hating one another. </a:t>
            </a:r>
            <a:r>
              <a:rPr lang="en-US" b="1" baseline="30000" smtClean="0">
                <a:solidFill>
                  <a:schemeClr val="tx1"/>
                </a:solidFill>
                <a:latin typeface="Arial" charset="0"/>
              </a:rPr>
              <a:t>4</a:t>
            </a:r>
            <a:r>
              <a:rPr lang="en-US" b="1" smtClean="0">
                <a:solidFill>
                  <a:schemeClr val="tx1"/>
                </a:solidFill>
                <a:latin typeface="Arial" charset="0"/>
              </a:rPr>
              <a:t> But when the kindness and love of God our Savior appeared, </a:t>
            </a:r>
            <a:r>
              <a:rPr lang="en-US" b="1" baseline="30000" smtClean="0">
                <a:solidFill>
                  <a:schemeClr val="tx1"/>
                </a:solidFill>
                <a:latin typeface="Arial" charset="0"/>
              </a:rPr>
              <a:t>5</a:t>
            </a:r>
            <a:r>
              <a:rPr lang="en-US" b="1" smtClean="0">
                <a:solidFill>
                  <a:schemeClr val="tx1"/>
                </a:solidFill>
                <a:latin typeface="Arial" charset="0"/>
              </a:rPr>
              <a:t> he saved us, not because of righteous things we had done, but because of his mercy.  He saved us through the washing of rebirth and renewal by the Holy Spirit,</a:t>
            </a:r>
            <a:r>
              <a:rPr lang="en-US" b="1" baseline="30000" smtClean="0">
                <a:solidFill>
                  <a:schemeClr val="tx1"/>
                </a:solidFill>
                <a:latin typeface="Arial" charset="0"/>
              </a:rPr>
              <a:t> 6</a:t>
            </a:r>
            <a:r>
              <a:rPr lang="en-US" b="1" smtClean="0">
                <a:solidFill>
                  <a:schemeClr val="tx1"/>
                </a:solidFill>
                <a:latin typeface="Arial" charset="0"/>
              </a:rPr>
              <a:t> whom he poured out on us generously through Jesus Christ our Savior, </a:t>
            </a:r>
            <a:r>
              <a:rPr lang="en-US" b="1" baseline="30000" smtClean="0">
                <a:solidFill>
                  <a:schemeClr val="tx1"/>
                </a:solidFill>
                <a:latin typeface="Arial" charset="0"/>
              </a:rPr>
              <a:t>7 </a:t>
            </a:r>
            <a:r>
              <a:rPr lang="en-US" b="1" smtClean="0">
                <a:solidFill>
                  <a:schemeClr val="tx1"/>
                </a:solidFill>
                <a:latin typeface="Arial" charset="0"/>
              </a:rPr>
              <a:t>so that, having been justified by his grace, we might become heirs having the hope of eternal life. </a:t>
            </a:r>
            <a:r>
              <a:rPr lang="en-US" b="1" baseline="30000" smtClean="0">
                <a:solidFill>
                  <a:schemeClr val="tx1"/>
                </a:solidFill>
                <a:latin typeface="Arial" charset="0"/>
              </a:rPr>
              <a:t>8 </a:t>
            </a:r>
            <a:r>
              <a:rPr lang="en-US" b="1" smtClean="0">
                <a:solidFill>
                  <a:schemeClr val="tx1"/>
                </a:solidFill>
                <a:latin typeface="Arial" charset="0"/>
              </a:rPr>
              <a:t>This is a trustworthy saying.  And I want you to stress these things, so that those who have trusted in God may be careful to devote themselves to doing what is good.  These things are excellent and profitable for everyone. </a:t>
            </a:r>
          </a:p>
          <a:p>
            <a:pPr eaLnBrk="1" hangingPunct="1">
              <a:lnSpc>
                <a:spcPct val="80000"/>
              </a:lnSpc>
              <a:buFontTx/>
              <a:buNone/>
            </a:pPr>
            <a:r>
              <a:rPr lang="en-US" b="1" smtClean="0">
                <a:solidFill>
                  <a:schemeClr val="tx1"/>
                </a:solidFill>
                <a:latin typeface="Arial" charset="0"/>
              </a:rPr>
              <a:t>							Titus 3:3-8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D49FCBFD-B999-42E1-B97A-9D9B3FAEFF74}" type="slidenum">
              <a:rPr lang="en-US" sz="1200" smtClean="0">
                <a:solidFill>
                  <a:schemeClr val="tx2"/>
                </a:solidFill>
              </a:rPr>
              <a:pPr algn="ctr" eaLnBrk="1" hangingPunct="1"/>
              <a:t>22</a:t>
            </a:fld>
            <a:endParaRPr lang="en-US" sz="1200" smtClean="0">
              <a:solidFill>
                <a:schemeClr val="tx2"/>
              </a:solidFill>
            </a:endParaRPr>
          </a:p>
        </p:txBody>
      </p:sp>
      <p:sp>
        <p:nvSpPr>
          <p:cNvPr id="601090" name="Rectangle 2"/>
          <p:cNvSpPr>
            <a:spLocks noGrp="1" noChangeArrowheads="1"/>
          </p:cNvSpPr>
          <p:nvPr>
            <p:ph type="title"/>
          </p:nvPr>
        </p:nvSpPr>
        <p:spPr>
          <a:xfrm>
            <a:off x="457200" y="7620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2 Timothy</a:t>
            </a:r>
          </a:p>
        </p:txBody>
      </p:sp>
      <p:sp>
        <p:nvSpPr>
          <p:cNvPr id="27652" name="Rectangle 3"/>
          <p:cNvSpPr>
            <a:spLocks noGrp="1" noChangeArrowheads="1"/>
          </p:cNvSpPr>
          <p:nvPr>
            <p:ph type="body" idx="1"/>
          </p:nvPr>
        </p:nvSpPr>
        <p:spPr>
          <a:xfrm>
            <a:off x="0" y="685800"/>
            <a:ext cx="9144000" cy="6473825"/>
          </a:xfrm>
        </p:spPr>
        <p:txBody>
          <a:bodyPr/>
          <a:lstStyle/>
          <a:p>
            <a:pPr eaLnBrk="1" hangingPunct="1"/>
            <a:r>
              <a:rPr lang="en-US" sz="2800" b="1" u="sng" smtClean="0">
                <a:solidFill>
                  <a:schemeClr val="tx1"/>
                </a:solidFill>
                <a:latin typeface="Arial" charset="0"/>
              </a:rPr>
              <a:t>Author</a:t>
            </a:r>
            <a:r>
              <a:rPr lang="en-US" sz="2800" b="1" smtClean="0">
                <a:solidFill>
                  <a:schemeClr val="tx1"/>
                </a:solidFill>
                <a:latin typeface="Arial" charset="0"/>
              </a:rPr>
              <a:t>: 	Apostle Paul</a:t>
            </a:r>
          </a:p>
          <a:p>
            <a:pPr eaLnBrk="1" hangingPunct="1"/>
            <a:r>
              <a:rPr lang="en-US" sz="2800" b="1" u="sng" smtClean="0">
                <a:solidFill>
                  <a:schemeClr val="tx1"/>
                </a:solidFill>
                <a:latin typeface="Arial" charset="0"/>
              </a:rPr>
              <a:t>Date</a:t>
            </a:r>
            <a:r>
              <a:rPr lang="en-US" sz="2800" b="1" smtClean="0">
                <a:solidFill>
                  <a:schemeClr val="tx1"/>
                </a:solidFill>
                <a:latin typeface="Arial" charset="0"/>
              </a:rPr>
              <a:t>:	c. AD 66-67</a:t>
            </a:r>
          </a:p>
          <a:p>
            <a:pPr eaLnBrk="1" hangingPunct="1"/>
            <a:r>
              <a:rPr lang="en-US" sz="2800" b="1" u="sng" smtClean="0">
                <a:solidFill>
                  <a:schemeClr val="tx1"/>
                </a:solidFill>
                <a:latin typeface="Arial" charset="0"/>
              </a:rPr>
              <a:t>Theme</a:t>
            </a:r>
            <a:r>
              <a:rPr lang="en-US" sz="2800" b="1" smtClean="0">
                <a:solidFill>
                  <a:schemeClr val="tx1"/>
                </a:solidFill>
                <a:latin typeface="Arial" charset="0"/>
              </a:rPr>
              <a:t>:	Paul knows his work is done and his time 		is short, so he writes to his beloved 			Timothy.  </a:t>
            </a:r>
          </a:p>
          <a:p>
            <a:pPr eaLnBrk="1" hangingPunct="1"/>
            <a:r>
              <a:rPr lang="en-US" sz="2800" b="1" u="sng" smtClean="0">
                <a:solidFill>
                  <a:schemeClr val="tx1"/>
                </a:solidFill>
                <a:latin typeface="Arial" charset="0"/>
              </a:rPr>
              <a:t>Purpose</a:t>
            </a:r>
            <a:r>
              <a:rPr lang="en-US" sz="2800" b="1" smtClean="0">
                <a:solidFill>
                  <a:schemeClr val="tx1"/>
                </a:solidFill>
                <a:latin typeface="Arial" charset="0"/>
              </a:rPr>
              <a:t>: To ask Timothy to come to him in Rome; 		to admonish Timothy to guard and 			maintain the Gospel during Nero’s 			persecution; to communicate with the 		church in Ephesus.</a:t>
            </a:r>
          </a:p>
          <a:p>
            <a:pPr eaLnBrk="1" hangingPunct="1"/>
            <a:r>
              <a:rPr lang="en-US" sz="2800" b="1" u="sng" smtClean="0">
                <a:solidFill>
                  <a:schemeClr val="tx1"/>
                </a:solidFill>
                <a:latin typeface="Arial" charset="0"/>
              </a:rPr>
              <a:t>Outline</a:t>
            </a:r>
            <a:r>
              <a:rPr lang="en-US" sz="2800" b="1" smtClean="0">
                <a:solidFill>
                  <a:schemeClr val="tx1"/>
                </a:solidFill>
                <a:latin typeface="Arial" charset="0"/>
              </a:rPr>
              <a:t>:  	*</a:t>
            </a:r>
            <a:r>
              <a:rPr lang="en-US" sz="2800" b="1" u="sng" smtClean="0">
                <a:solidFill>
                  <a:schemeClr val="tx1"/>
                </a:solidFill>
                <a:latin typeface="Arial" charset="0"/>
              </a:rPr>
              <a:t>Persevere in Present Testing</a:t>
            </a:r>
            <a:r>
              <a:rPr lang="en-US" sz="2800" b="1" smtClean="0">
                <a:solidFill>
                  <a:schemeClr val="tx1"/>
                </a:solidFill>
                <a:latin typeface="Arial" charset="0"/>
              </a:rPr>
              <a:t> (1-2)</a:t>
            </a:r>
          </a:p>
          <a:p>
            <a:pPr lvl="1" eaLnBrk="1" hangingPunct="1">
              <a:buFont typeface="Tahoma" pitchFamily="34" charset="0"/>
              <a:buNone/>
            </a:pPr>
            <a:r>
              <a:rPr lang="en-US" sz="2800" b="1" smtClean="0">
                <a:latin typeface="Arial" charset="0"/>
              </a:rPr>
              <a:t>	        	*</a:t>
            </a:r>
            <a:r>
              <a:rPr lang="en-US" sz="2800" b="1" u="sng" smtClean="0">
                <a:latin typeface="Arial" charset="0"/>
              </a:rPr>
              <a:t>Endure in Future Testing</a:t>
            </a:r>
            <a:r>
              <a:rPr lang="en-US" sz="2800" b="1" smtClean="0">
                <a:latin typeface="Arial" charset="0"/>
              </a:rPr>
              <a:t> (3-4)</a:t>
            </a:r>
          </a:p>
          <a:p>
            <a:pPr lvl="1" eaLnBrk="1" hangingPunct="1">
              <a:buFont typeface="Tahoma" pitchFamily="34" charset="0"/>
              <a:buNone/>
            </a:pPr>
            <a:r>
              <a:rPr lang="en-US" sz="1600" b="1" smtClean="0">
                <a:solidFill>
                  <a:schemeClr val="bg1"/>
                </a:solidFill>
                <a:latin typeface="Arial" charset="0"/>
              </a:rPr>
              <a:t>			</a:t>
            </a:r>
            <a:r>
              <a:rPr lang="en-US" sz="1400" b="1" smtClean="0">
                <a:solidFill>
                  <a:schemeClr val="bg1"/>
                </a:solidFill>
                <a:latin typeface="Arial" charset="0"/>
              </a:rPr>
              <a:t>       </a:t>
            </a:r>
            <a:endParaRPr lang="en-US" sz="1800" b="1"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FFDAA394-52C1-4524-ABF1-2A41B26D8DDD}" type="slidenum">
              <a:rPr lang="en-US" sz="1200" smtClean="0">
                <a:solidFill>
                  <a:schemeClr val="tx2"/>
                </a:solidFill>
              </a:rPr>
              <a:pPr algn="ctr" eaLnBrk="1" hangingPunct="1"/>
              <a:t>23</a:t>
            </a:fld>
            <a:endParaRPr lang="en-US" sz="1200" smtClean="0">
              <a:solidFill>
                <a:schemeClr val="tx2"/>
              </a:solidFill>
            </a:endParaRPr>
          </a:p>
        </p:txBody>
      </p:sp>
      <p:sp>
        <p:nvSpPr>
          <p:cNvPr id="595970"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sz="3200" dirty="0">
                <a:solidFill>
                  <a:schemeClr val="tx1"/>
                </a:solidFill>
                <a:latin typeface="Arial" pitchFamily="34" charset="0"/>
                <a:cs typeface="Arial" pitchFamily="34" charset="0"/>
              </a:rPr>
              <a:t>The Book of 2 </a:t>
            </a:r>
            <a:r>
              <a:rPr lang="en-US" sz="3200" dirty="0" smtClean="0">
                <a:solidFill>
                  <a:schemeClr val="tx1"/>
                </a:solidFill>
                <a:latin typeface="Arial" pitchFamily="34" charset="0"/>
                <a:cs typeface="Arial" pitchFamily="34" charset="0"/>
              </a:rPr>
              <a:t>Timothy – Key </a:t>
            </a:r>
            <a:r>
              <a:rPr lang="en-US" sz="3200" dirty="0">
                <a:solidFill>
                  <a:schemeClr val="tx1"/>
                </a:solidFill>
                <a:latin typeface="Arial" pitchFamily="34" charset="0"/>
                <a:cs typeface="Arial" pitchFamily="34" charset="0"/>
              </a:rPr>
              <a:t>Verses</a:t>
            </a:r>
          </a:p>
        </p:txBody>
      </p:sp>
      <p:sp>
        <p:nvSpPr>
          <p:cNvPr id="28676" name="Rectangle 3"/>
          <p:cNvSpPr>
            <a:spLocks noGrp="1" noChangeArrowheads="1"/>
          </p:cNvSpPr>
          <p:nvPr>
            <p:ph type="body" idx="1"/>
          </p:nvPr>
        </p:nvSpPr>
        <p:spPr>
          <a:xfrm>
            <a:off x="131763" y="896938"/>
            <a:ext cx="8815387" cy="5961062"/>
          </a:xfrm>
        </p:spPr>
        <p:txBody>
          <a:bodyPr/>
          <a:lstStyle/>
          <a:p>
            <a:pPr eaLnBrk="1" hangingPunct="1">
              <a:lnSpc>
                <a:spcPct val="80000"/>
              </a:lnSpc>
              <a:buFontTx/>
              <a:buNone/>
            </a:pPr>
            <a:r>
              <a:rPr lang="en-US" sz="2600" b="1" smtClean="0">
                <a:solidFill>
                  <a:schemeClr val="tx1"/>
                </a:solidFill>
              </a:rPr>
              <a:t>You then, my son, be strong in the grace that is in Christ Jesus. </a:t>
            </a:r>
            <a:r>
              <a:rPr lang="en-US" sz="2600" b="1" baseline="30000" smtClean="0">
                <a:solidFill>
                  <a:schemeClr val="tx1"/>
                </a:solidFill>
              </a:rPr>
              <a:t>2 </a:t>
            </a:r>
            <a:r>
              <a:rPr lang="en-US" sz="2600" b="1" smtClean="0">
                <a:solidFill>
                  <a:schemeClr val="tx1"/>
                </a:solidFill>
              </a:rPr>
              <a:t>And the things you have heard me say in the presence of many witnesses entrust to reliable men who will also be qualified to teach others. </a:t>
            </a:r>
            <a:r>
              <a:rPr lang="en-US" sz="2600" b="1" baseline="30000" smtClean="0">
                <a:solidFill>
                  <a:schemeClr val="tx1"/>
                </a:solidFill>
              </a:rPr>
              <a:t>3 </a:t>
            </a:r>
            <a:r>
              <a:rPr lang="en-US" sz="2600" b="1" smtClean="0">
                <a:solidFill>
                  <a:schemeClr val="tx1"/>
                </a:solidFill>
              </a:rPr>
              <a:t>Endure hardship with us like a good soldier of Christ Jesus.    </a:t>
            </a:r>
            <a:r>
              <a:rPr lang="en-US" sz="2600" b="1" baseline="30000" smtClean="0">
                <a:solidFill>
                  <a:schemeClr val="tx1"/>
                </a:solidFill>
              </a:rPr>
              <a:t>4 </a:t>
            </a:r>
            <a:r>
              <a:rPr lang="en-US" sz="2600" b="1" smtClean="0">
                <a:solidFill>
                  <a:schemeClr val="tx1"/>
                </a:solidFill>
              </a:rPr>
              <a:t>No one serving as a soldier gets involved in civilian affairs - he wants to please his commanding officer.</a:t>
            </a:r>
          </a:p>
          <a:p>
            <a:pPr eaLnBrk="1" hangingPunct="1">
              <a:lnSpc>
                <a:spcPct val="80000"/>
              </a:lnSpc>
              <a:buFontTx/>
              <a:buNone/>
            </a:pPr>
            <a:r>
              <a:rPr lang="en-US" sz="2600" b="1" smtClean="0">
                <a:solidFill>
                  <a:schemeClr val="tx1"/>
                </a:solidFill>
              </a:rPr>
              <a:t>						2 Timothy 2:1-4</a:t>
            </a:r>
          </a:p>
          <a:p>
            <a:pPr eaLnBrk="1" hangingPunct="1">
              <a:lnSpc>
                <a:spcPct val="80000"/>
              </a:lnSpc>
              <a:buFontTx/>
              <a:buNone/>
            </a:pPr>
            <a:endParaRPr lang="en-US" sz="1000" b="1" smtClean="0">
              <a:solidFill>
                <a:schemeClr val="tx1"/>
              </a:solidFill>
            </a:endParaRPr>
          </a:p>
          <a:p>
            <a:pPr eaLnBrk="1" hangingPunct="1">
              <a:lnSpc>
                <a:spcPct val="80000"/>
              </a:lnSpc>
              <a:buFontTx/>
              <a:buNone/>
            </a:pPr>
            <a:r>
              <a:rPr lang="en-US" sz="2600" b="1" smtClean="0">
                <a:solidFill>
                  <a:schemeClr val="tx1"/>
                </a:solidFill>
              </a:rPr>
              <a:t>But as for you, continue in what you have learned and have become convinced of, because you know those from whom you learned it, </a:t>
            </a:r>
            <a:r>
              <a:rPr lang="en-US" sz="2600" b="1" baseline="30000" smtClean="0">
                <a:solidFill>
                  <a:schemeClr val="tx1"/>
                </a:solidFill>
              </a:rPr>
              <a:t>15</a:t>
            </a:r>
            <a:r>
              <a:rPr lang="en-US" sz="2600" b="1" smtClean="0">
                <a:solidFill>
                  <a:schemeClr val="tx1"/>
                </a:solidFill>
              </a:rPr>
              <a:t> and how from infancy you have known the holy Scriptures, which are able to make you wise for salvation through faith in Christ Jesus. </a:t>
            </a:r>
            <a:r>
              <a:rPr lang="en-US" sz="2600" b="1" baseline="30000" smtClean="0">
                <a:solidFill>
                  <a:schemeClr val="tx1"/>
                </a:solidFill>
              </a:rPr>
              <a:t>16 </a:t>
            </a:r>
            <a:r>
              <a:rPr lang="en-US" sz="2600" b="1" smtClean="0">
                <a:solidFill>
                  <a:schemeClr val="tx1"/>
                </a:solidFill>
              </a:rPr>
              <a:t>All Scripture is God-breathed and is useful for teaching, rebuking, correcting and training in righteousness, </a:t>
            </a:r>
            <a:r>
              <a:rPr lang="en-US" sz="2600" b="1" baseline="30000" smtClean="0">
                <a:solidFill>
                  <a:schemeClr val="tx1"/>
                </a:solidFill>
              </a:rPr>
              <a:t>17 </a:t>
            </a:r>
            <a:r>
              <a:rPr lang="en-US" sz="2600" b="1" smtClean="0">
                <a:solidFill>
                  <a:schemeClr val="tx1"/>
                </a:solidFill>
              </a:rPr>
              <a:t>so that the man of God may be thoroughly equipped for every good work. </a:t>
            </a:r>
          </a:p>
          <a:p>
            <a:pPr eaLnBrk="1" hangingPunct="1">
              <a:lnSpc>
                <a:spcPct val="80000"/>
              </a:lnSpc>
              <a:buFontTx/>
              <a:buNone/>
            </a:pPr>
            <a:r>
              <a:rPr lang="en-US" sz="2600" b="1" smtClean="0">
                <a:solidFill>
                  <a:schemeClr val="tx1"/>
                </a:solidFill>
              </a:rPr>
              <a:t>						2 Timothy 3:14-17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4058FA-5361-440E-A020-59F8D77E9D2C}" type="slidenum">
              <a:rPr lang="en-US" sz="1200" smtClean="0">
                <a:solidFill>
                  <a:schemeClr val="tx2"/>
                </a:solidFill>
              </a:rPr>
              <a:pPr eaLnBrk="1" hangingPunct="1"/>
              <a:t>3</a:t>
            </a:fld>
            <a:endParaRPr lang="en-US" sz="1200" smtClean="0">
              <a:solidFill>
                <a:schemeClr val="tx2"/>
              </a:solidFill>
            </a:endParaRPr>
          </a:p>
        </p:txBody>
      </p:sp>
      <p:pic>
        <p:nvPicPr>
          <p:cNvPr id="8195" name="Picture 5" descr="F:\Turkey-Greece Final Photos\2012-06-21 Istanbul - St. Saviour in Chora Church\Istanbul Chora Church-Mosaic-Apostle P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74625"/>
            <a:ext cx="42894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3338"/>
            <a:ext cx="3581400" cy="33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7" descr="F:\Turkey-Greece Final Photos\2012-06-28 Philippi-Lydia\Lydia Chapel -Paul, Timothy 1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4800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5C2F276B-8F40-4768-8221-8999315EC2F3}" type="slidenum">
              <a:rPr lang="en-US" sz="1200" smtClean="0">
                <a:solidFill>
                  <a:schemeClr val="tx2"/>
                </a:solidFill>
              </a:rPr>
              <a:pPr algn="ctr" eaLnBrk="1" hangingPunct="1"/>
              <a:t>4</a:t>
            </a:fld>
            <a:endParaRPr lang="en-US" sz="1200" smtClean="0">
              <a:solidFill>
                <a:schemeClr val="tx2"/>
              </a:solidFill>
            </a:endParaRPr>
          </a:p>
        </p:txBody>
      </p:sp>
      <p:pic>
        <p:nvPicPr>
          <p:cNvPr id="9219" name="Picture 5" descr="map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8C3943-A1C8-4575-9B81-1D869F88A591}" type="slidenum">
              <a:rPr lang="en-US" sz="1200" smtClean="0">
                <a:solidFill>
                  <a:schemeClr val="tx2"/>
                </a:solidFill>
              </a:rPr>
              <a:pPr eaLnBrk="1" hangingPunct="1"/>
              <a:t>5</a:t>
            </a:fld>
            <a:endParaRPr lang="en-US" sz="1200" smtClean="0">
              <a:solidFill>
                <a:schemeClr val="tx2"/>
              </a:solidFill>
            </a:endParaRPr>
          </a:p>
        </p:txBody>
      </p:sp>
      <p:pic>
        <p:nvPicPr>
          <p:cNvPr id="10243" name="Picture 2" descr="E:\629X_PDF&amp;JPG_CDROM\jpegs\629X_Page_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4165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54256ADA-339A-45D3-A9E1-AD9B54AF8E12}" type="slidenum">
              <a:rPr lang="en-US" sz="1200" smtClean="0">
                <a:solidFill>
                  <a:schemeClr val="tx2"/>
                </a:solidFill>
              </a:rPr>
              <a:pPr algn="ctr" eaLnBrk="1" hangingPunct="1"/>
              <a:t>6</a:t>
            </a:fld>
            <a:endParaRPr lang="en-US" sz="1200" smtClean="0">
              <a:solidFill>
                <a:schemeClr val="tx2"/>
              </a:solidFill>
            </a:endParaRPr>
          </a:p>
        </p:txBody>
      </p:sp>
      <p:sp>
        <p:nvSpPr>
          <p:cNvPr id="582658" name="Rectangle 2"/>
          <p:cNvSpPr>
            <a:spLocks noGrp="1" noChangeArrowheads="1"/>
          </p:cNvSpPr>
          <p:nvPr>
            <p:ph type="title"/>
          </p:nvPr>
        </p:nvSpPr>
        <p:spPr>
          <a:xfrm>
            <a:off x="252413" y="100013"/>
            <a:ext cx="8891587" cy="533400"/>
          </a:xfrm>
        </p:spPr>
        <p:txBody>
          <a:bodyPr>
            <a:noAutofit/>
          </a:bodyPr>
          <a:lstStyle/>
          <a:p>
            <a:pPr algn="ctr" eaLnBrk="1" hangingPunct="1">
              <a:defRPr/>
            </a:pPr>
            <a:r>
              <a:rPr lang="en-US" sz="3200" dirty="0">
                <a:solidFill>
                  <a:schemeClr val="tx1"/>
                </a:solidFill>
                <a:latin typeface="Arial" pitchFamily="34" charset="0"/>
                <a:cs typeface="Arial" pitchFamily="34" charset="0"/>
              </a:rPr>
              <a:t>The Letters of Paul the Apostle</a:t>
            </a:r>
          </a:p>
        </p:txBody>
      </p:sp>
      <p:sp>
        <p:nvSpPr>
          <p:cNvPr id="11268" name="Rectangle 3"/>
          <p:cNvSpPr>
            <a:spLocks noGrp="1" noChangeArrowheads="1"/>
          </p:cNvSpPr>
          <p:nvPr>
            <p:ph type="body" idx="1"/>
          </p:nvPr>
        </p:nvSpPr>
        <p:spPr>
          <a:xfrm>
            <a:off x="152400" y="663575"/>
            <a:ext cx="8778875" cy="5837238"/>
          </a:xfrm>
        </p:spPr>
        <p:txBody>
          <a:bodyPr/>
          <a:lstStyle/>
          <a:p>
            <a:pPr eaLnBrk="1" hangingPunct="1">
              <a:lnSpc>
                <a:spcPct val="80000"/>
              </a:lnSpc>
            </a:pPr>
            <a:r>
              <a:rPr lang="en-US" sz="2200" b="1" u="sng" smtClean="0">
                <a:solidFill>
                  <a:schemeClr val="tx1"/>
                </a:solidFill>
                <a:latin typeface="Arial" charset="0"/>
              </a:rPr>
              <a:t>Galatians</a:t>
            </a:r>
            <a:r>
              <a:rPr lang="en-US" sz="2200" smtClean="0">
                <a:solidFill>
                  <a:schemeClr val="tx1"/>
                </a:solidFill>
                <a:latin typeface="Arial" charset="0"/>
              </a:rPr>
              <a:t> – Necessity of salvation by grace rather than the Law, 		to the churches in Galatia.</a:t>
            </a:r>
          </a:p>
          <a:p>
            <a:pPr eaLnBrk="1" hangingPunct="1">
              <a:lnSpc>
                <a:spcPct val="80000"/>
              </a:lnSpc>
            </a:pPr>
            <a:r>
              <a:rPr lang="en-US" sz="2200" b="1" u="sng" smtClean="0">
                <a:solidFill>
                  <a:schemeClr val="tx1"/>
                </a:solidFill>
                <a:latin typeface="Arial" charset="0"/>
              </a:rPr>
              <a:t>1-2 Thessalonians</a:t>
            </a:r>
            <a:r>
              <a:rPr lang="en-US" sz="2200" smtClean="0">
                <a:solidFill>
                  <a:schemeClr val="tx1"/>
                </a:solidFill>
                <a:latin typeface="Arial" charset="0"/>
              </a:rPr>
              <a:t> – Instruction on the coming of the Lord for 			church at Thessalonica.</a:t>
            </a:r>
          </a:p>
          <a:p>
            <a:pPr eaLnBrk="1" hangingPunct="1">
              <a:lnSpc>
                <a:spcPct val="80000"/>
              </a:lnSpc>
            </a:pPr>
            <a:r>
              <a:rPr lang="en-US" sz="2200" b="1" u="sng" smtClean="0">
                <a:solidFill>
                  <a:schemeClr val="tx1"/>
                </a:solidFill>
                <a:latin typeface="Arial" charset="0"/>
              </a:rPr>
              <a:t>1-2 Corinthians</a:t>
            </a:r>
            <a:r>
              <a:rPr lang="en-US" sz="2200" smtClean="0">
                <a:solidFill>
                  <a:schemeClr val="tx1"/>
                </a:solidFill>
                <a:latin typeface="Arial" charset="0"/>
              </a:rPr>
              <a:t> – Instructions in the faith, and Paul’s defense of 		his apostleship, to the church in Corinth.</a:t>
            </a:r>
          </a:p>
          <a:p>
            <a:pPr eaLnBrk="1" hangingPunct="1">
              <a:lnSpc>
                <a:spcPct val="80000"/>
              </a:lnSpc>
            </a:pPr>
            <a:r>
              <a:rPr lang="en-US" sz="2200" b="1" u="sng" smtClean="0">
                <a:solidFill>
                  <a:schemeClr val="tx1"/>
                </a:solidFill>
                <a:latin typeface="Arial" charset="0"/>
              </a:rPr>
              <a:t>Romans</a:t>
            </a:r>
            <a:r>
              <a:rPr lang="en-US" sz="2200" smtClean="0">
                <a:solidFill>
                  <a:schemeClr val="tx1"/>
                </a:solidFill>
                <a:latin typeface="Arial" charset="0"/>
              </a:rPr>
              <a:t> – Explanation of the Christian faith, to the church in 			Rome.</a:t>
            </a:r>
          </a:p>
          <a:p>
            <a:pPr eaLnBrk="1" hangingPunct="1">
              <a:lnSpc>
                <a:spcPct val="80000"/>
              </a:lnSpc>
            </a:pPr>
            <a:r>
              <a:rPr lang="en-US" sz="2200" b="1" u="sng" smtClean="0">
                <a:solidFill>
                  <a:schemeClr val="tx1"/>
                </a:solidFill>
                <a:latin typeface="Arial" charset="0"/>
              </a:rPr>
              <a:t>Ephesians</a:t>
            </a:r>
            <a:r>
              <a:rPr lang="en-US" sz="2200" smtClean="0">
                <a:solidFill>
                  <a:schemeClr val="tx1"/>
                </a:solidFill>
                <a:latin typeface="Arial" charset="0"/>
              </a:rPr>
              <a:t> – Explanation of believer’s position in Christ, to the 			church in Ephesus.</a:t>
            </a:r>
          </a:p>
          <a:p>
            <a:pPr eaLnBrk="1" hangingPunct="1">
              <a:lnSpc>
                <a:spcPct val="80000"/>
              </a:lnSpc>
            </a:pPr>
            <a:r>
              <a:rPr lang="en-US" sz="2200" b="1" u="sng" smtClean="0">
                <a:solidFill>
                  <a:schemeClr val="tx1"/>
                </a:solidFill>
                <a:latin typeface="Arial" charset="0"/>
              </a:rPr>
              <a:t>Colossians</a:t>
            </a:r>
            <a:r>
              <a:rPr lang="en-US" sz="2200" b="1" smtClean="0">
                <a:solidFill>
                  <a:schemeClr val="tx1"/>
                </a:solidFill>
                <a:latin typeface="Arial" charset="0"/>
              </a:rPr>
              <a:t> – </a:t>
            </a:r>
            <a:r>
              <a:rPr lang="en-US" sz="2200" smtClean="0">
                <a:solidFill>
                  <a:schemeClr val="tx1"/>
                </a:solidFill>
                <a:latin typeface="Arial" charset="0"/>
              </a:rPr>
              <a:t>Account of the supremacy of Christ, for the church 		at Colossae. </a:t>
            </a:r>
          </a:p>
          <a:p>
            <a:pPr eaLnBrk="1" hangingPunct="1">
              <a:lnSpc>
                <a:spcPct val="80000"/>
              </a:lnSpc>
            </a:pPr>
            <a:r>
              <a:rPr lang="en-US" sz="2200" b="1" u="sng" smtClean="0">
                <a:solidFill>
                  <a:schemeClr val="tx1"/>
                </a:solidFill>
                <a:latin typeface="Arial" charset="0"/>
              </a:rPr>
              <a:t>Philemon</a:t>
            </a:r>
            <a:r>
              <a:rPr lang="en-US" sz="2200" smtClean="0">
                <a:solidFill>
                  <a:schemeClr val="tx1"/>
                </a:solidFill>
                <a:latin typeface="Arial" charset="0"/>
              </a:rPr>
              <a:t> – Appeal for Christian unity and forgiveness for a 			runaway slave.</a:t>
            </a:r>
          </a:p>
          <a:p>
            <a:pPr eaLnBrk="1" hangingPunct="1">
              <a:lnSpc>
                <a:spcPct val="80000"/>
              </a:lnSpc>
            </a:pPr>
            <a:r>
              <a:rPr lang="en-US" sz="2200" b="1" u="sng" smtClean="0">
                <a:solidFill>
                  <a:schemeClr val="tx1"/>
                </a:solidFill>
                <a:latin typeface="Arial" charset="0"/>
              </a:rPr>
              <a:t>Philippians</a:t>
            </a:r>
            <a:r>
              <a:rPr lang="en-US" sz="2200" smtClean="0">
                <a:solidFill>
                  <a:schemeClr val="tx1"/>
                </a:solidFill>
                <a:latin typeface="Arial" charset="0"/>
              </a:rPr>
              <a:t> – Joyful letter about Paul’s faith during imprisonment, 		to the church at Philippi.</a:t>
            </a:r>
          </a:p>
          <a:p>
            <a:pPr eaLnBrk="1" hangingPunct="1">
              <a:lnSpc>
                <a:spcPct val="80000"/>
              </a:lnSpc>
            </a:pPr>
            <a:r>
              <a:rPr lang="en-US" sz="2200" b="1" u="sng" smtClean="0">
                <a:solidFill>
                  <a:schemeClr val="tx1"/>
                </a:solidFill>
                <a:latin typeface="Arial" charset="0"/>
              </a:rPr>
              <a:t>1-2 Timothy</a:t>
            </a:r>
            <a:r>
              <a:rPr lang="en-US" sz="2200" smtClean="0">
                <a:solidFill>
                  <a:schemeClr val="tx1"/>
                </a:solidFill>
                <a:latin typeface="Arial" charset="0"/>
              </a:rPr>
              <a:t> – Manuals of leadership for a young pastor at 			Ephesus.</a:t>
            </a:r>
          </a:p>
          <a:p>
            <a:pPr eaLnBrk="1" hangingPunct="1">
              <a:lnSpc>
                <a:spcPct val="80000"/>
              </a:lnSpc>
            </a:pPr>
            <a:r>
              <a:rPr lang="en-US" sz="2200" b="1" u="sng" smtClean="0">
                <a:solidFill>
                  <a:schemeClr val="tx1"/>
                </a:solidFill>
                <a:latin typeface="Arial" charset="0"/>
              </a:rPr>
              <a:t>Titus</a:t>
            </a:r>
            <a:r>
              <a:rPr lang="en-US" sz="2200" smtClean="0">
                <a:solidFill>
                  <a:schemeClr val="tx1"/>
                </a:solidFill>
                <a:latin typeface="Arial" charset="0"/>
              </a:rPr>
              <a:t> – Manual of conduct for Christian leaders, especially a 			young pastor on Crete.</a:t>
            </a:r>
          </a:p>
        </p:txBody>
      </p:sp>
      <p:sp>
        <p:nvSpPr>
          <p:cNvPr id="11269" name="Line 4"/>
          <p:cNvSpPr>
            <a:spLocks noChangeShapeType="1"/>
          </p:cNvSpPr>
          <p:nvPr/>
        </p:nvSpPr>
        <p:spPr bwMode="auto">
          <a:xfrm>
            <a:off x="1025525" y="633413"/>
            <a:ext cx="7273925" cy="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A4242-6B08-4809-BD7D-002D0C008303}" type="slidenum">
              <a:rPr lang="en-US" sz="1200" smtClean="0">
                <a:solidFill>
                  <a:schemeClr val="tx2"/>
                </a:solidFill>
              </a:rPr>
              <a:pPr eaLnBrk="1" hangingPunct="1"/>
              <a:t>7</a:t>
            </a:fld>
            <a:endParaRPr lang="en-US" sz="1200" smtClean="0">
              <a:solidFill>
                <a:schemeClr val="tx2"/>
              </a:solidFill>
            </a:endParaRPr>
          </a:p>
        </p:txBody>
      </p:sp>
      <p:pic>
        <p:nvPicPr>
          <p:cNvPr id="12291" name="Picture 2" descr="C:\Users\Ross Arnold\Documents\Scanned Documents\Paul's Letters Timel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52400"/>
            <a:ext cx="93487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D14B4631-4061-4988-9746-32CB8CAFF644}" type="slidenum">
              <a:rPr lang="en-US" sz="1200" smtClean="0">
                <a:solidFill>
                  <a:schemeClr val="tx2"/>
                </a:solidFill>
              </a:rPr>
              <a:pPr algn="ctr" eaLnBrk="1" hangingPunct="1"/>
              <a:t>8</a:t>
            </a:fld>
            <a:endParaRPr lang="en-US" sz="1200" smtClean="0">
              <a:solidFill>
                <a:schemeClr val="tx2"/>
              </a:solidFill>
            </a:endParaRPr>
          </a:p>
        </p:txBody>
      </p:sp>
      <p:sp>
        <p:nvSpPr>
          <p:cNvPr id="570370" name="Rectangle 2"/>
          <p:cNvSpPr>
            <a:spLocks noGrp="1" noChangeArrowheads="1"/>
          </p:cNvSpPr>
          <p:nvPr>
            <p:ph type="title"/>
          </p:nvPr>
        </p:nvSpPr>
        <p:spPr>
          <a:xfrm>
            <a:off x="457200" y="0"/>
            <a:ext cx="8229600" cy="625475"/>
          </a:xfrm>
        </p:spPr>
        <p:txBody>
          <a:bodyPr>
            <a:noAutofit/>
          </a:bodyPr>
          <a:lstStyle/>
          <a:p>
            <a:pPr algn="ctr" eaLnBrk="1" hangingPunct="1">
              <a:defRPr/>
            </a:pPr>
            <a:r>
              <a:rPr lang="en-US" dirty="0">
                <a:solidFill>
                  <a:schemeClr val="tx1"/>
                </a:solidFill>
                <a:latin typeface="Arial" pitchFamily="34" charset="0"/>
                <a:cs typeface="Arial" pitchFamily="34" charset="0"/>
              </a:rPr>
              <a:t>The Book of Romans</a:t>
            </a:r>
          </a:p>
        </p:txBody>
      </p:sp>
      <p:sp>
        <p:nvSpPr>
          <p:cNvPr id="13316" name="Rectangle 3"/>
          <p:cNvSpPr>
            <a:spLocks noGrp="1" noChangeArrowheads="1"/>
          </p:cNvSpPr>
          <p:nvPr>
            <p:ph type="body" idx="1"/>
          </p:nvPr>
        </p:nvSpPr>
        <p:spPr>
          <a:xfrm>
            <a:off x="0" y="550863"/>
            <a:ext cx="8874125" cy="6473825"/>
          </a:xfrm>
        </p:spPr>
        <p:txBody>
          <a:bodyPr/>
          <a:lstStyle/>
          <a:p>
            <a:pPr eaLnBrk="1" hangingPunct="1"/>
            <a:r>
              <a:rPr lang="en-US" b="1" u="sng" smtClean="0">
                <a:solidFill>
                  <a:schemeClr val="tx1"/>
                </a:solidFill>
                <a:latin typeface="Arial" charset="0"/>
              </a:rPr>
              <a:t>Author</a:t>
            </a:r>
            <a:r>
              <a:rPr lang="en-US" b="1" smtClean="0">
                <a:solidFill>
                  <a:schemeClr val="tx1"/>
                </a:solidFill>
                <a:latin typeface="Arial" charset="0"/>
              </a:rPr>
              <a:t>:</a:t>
            </a:r>
            <a:r>
              <a:rPr lang="en-US" sz="2800" b="1" smtClean="0">
                <a:solidFill>
                  <a:schemeClr val="tx1"/>
                </a:solidFill>
                <a:latin typeface="Arial" charset="0"/>
              </a:rPr>
              <a:t> 	Apostle Paul</a:t>
            </a:r>
          </a:p>
          <a:p>
            <a:pPr eaLnBrk="1" hangingPunct="1"/>
            <a:r>
              <a:rPr lang="en-US" b="1" u="sng" smtClean="0">
                <a:solidFill>
                  <a:schemeClr val="tx1"/>
                </a:solidFill>
                <a:latin typeface="Arial" charset="0"/>
              </a:rPr>
              <a:t>Date</a:t>
            </a:r>
            <a:r>
              <a:rPr lang="en-US" b="1" smtClean="0">
                <a:solidFill>
                  <a:schemeClr val="tx1"/>
                </a:solidFill>
                <a:latin typeface="Arial" charset="0"/>
              </a:rPr>
              <a:t>:</a:t>
            </a:r>
            <a:r>
              <a:rPr lang="en-US" sz="2800" b="1" smtClean="0">
                <a:solidFill>
                  <a:schemeClr val="tx1"/>
                </a:solidFill>
                <a:latin typeface="Arial" charset="0"/>
              </a:rPr>
              <a:t>	c. AD 56-57</a:t>
            </a:r>
          </a:p>
          <a:p>
            <a:pPr eaLnBrk="1" hangingPunct="1"/>
            <a:r>
              <a:rPr lang="en-US" b="1" u="sng" smtClean="0">
                <a:solidFill>
                  <a:schemeClr val="tx1"/>
                </a:solidFill>
                <a:latin typeface="Arial" charset="0"/>
              </a:rPr>
              <a:t>Theme</a:t>
            </a:r>
            <a:r>
              <a:rPr lang="en-US" b="1" smtClean="0">
                <a:solidFill>
                  <a:schemeClr val="tx1"/>
                </a:solidFill>
                <a:latin typeface="Arial" charset="0"/>
              </a:rPr>
              <a:t>:	</a:t>
            </a:r>
            <a:r>
              <a:rPr lang="en-US" sz="2800" b="1" smtClean="0">
                <a:solidFill>
                  <a:schemeClr val="tx1"/>
                </a:solidFill>
                <a:latin typeface="Arial" charset="0"/>
              </a:rPr>
              <a:t>The whole Gospel: God’s plan of 			salvation and righteousness to Gentile 		&amp; Jew, written to the church in Rome, 		power center of civilization at that time.</a:t>
            </a:r>
          </a:p>
          <a:p>
            <a:pPr eaLnBrk="1" hangingPunct="1"/>
            <a:r>
              <a:rPr lang="en-US" b="1" u="sng" smtClean="0">
                <a:solidFill>
                  <a:schemeClr val="tx1"/>
                </a:solidFill>
                <a:latin typeface="Arial" charset="0"/>
              </a:rPr>
              <a:t>Purpose</a:t>
            </a:r>
            <a:r>
              <a:rPr lang="en-US" b="1" smtClean="0">
                <a:solidFill>
                  <a:schemeClr val="tx1"/>
                </a:solidFill>
                <a:latin typeface="Arial" charset="0"/>
              </a:rPr>
              <a:t>:</a:t>
            </a:r>
            <a:r>
              <a:rPr lang="en-US" sz="2800" b="1" smtClean="0">
                <a:solidFill>
                  <a:schemeClr val="tx1"/>
                </a:solidFill>
                <a:latin typeface="Arial" charset="0"/>
              </a:rPr>
              <a:t>	To prepare for his coming visit to Rome; 		present the plan of salvation; explain 			how Jews &amp; Gentiles fit into God’s plan.</a:t>
            </a:r>
          </a:p>
          <a:p>
            <a:pPr eaLnBrk="1" hangingPunct="1"/>
            <a:endParaRPr lang="en-US" sz="1200" b="1" smtClean="0">
              <a:solidFill>
                <a:schemeClr val="tx1"/>
              </a:solidFill>
              <a:latin typeface="Arial" charset="0"/>
            </a:endParaRPr>
          </a:p>
          <a:p>
            <a:pPr eaLnBrk="1" hangingPunct="1"/>
            <a:r>
              <a:rPr lang="en-US" b="1" u="sng" smtClean="0">
                <a:solidFill>
                  <a:schemeClr val="tx1"/>
                </a:solidFill>
                <a:latin typeface="Arial" charset="0"/>
              </a:rPr>
              <a:t>Outline</a:t>
            </a:r>
            <a:r>
              <a:rPr lang="en-US" b="1" smtClean="0">
                <a:solidFill>
                  <a:schemeClr val="tx1"/>
                </a:solidFill>
                <a:latin typeface="Arial" charset="0"/>
              </a:rPr>
              <a:t>:</a:t>
            </a:r>
            <a:r>
              <a:rPr lang="en-US" sz="2800" b="1" smtClean="0">
                <a:solidFill>
                  <a:schemeClr val="tx1"/>
                </a:solidFill>
                <a:latin typeface="Arial" charset="0"/>
              </a:rPr>
              <a:t> </a:t>
            </a:r>
            <a:r>
              <a:rPr lang="en-US" b="1" smtClean="0">
                <a:solidFill>
                  <a:schemeClr val="tx1"/>
                </a:solidFill>
                <a:latin typeface="Arial" charset="0"/>
              </a:rPr>
              <a:t>*</a:t>
            </a:r>
            <a:r>
              <a:rPr lang="en-US" b="1" u="sng" smtClean="0">
                <a:solidFill>
                  <a:schemeClr val="tx1"/>
                </a:solidFill>
                <a:latin typeface="Arial" charset="0"/>
              </a:rPr>
              <a:t>Revelation of God’s Righteousness </a:t>
            </a:r>
            <a:r>
              <a:rPr lang="en-US" b="1" smtClean="0">
                <a:solidFill>
                  <a:schemeClr val="tx1"/>
                </a:solidFill>
                <a:latin typeface="Arial" charset="0"/>
              </a:rPr>
              <a:t>(1-8)</a:t>
            </a:r>
          </a:p>
          <a:p>
            <a:pPr lvl="1" eaLnBrk="1" hangingPunct="1">
              <a:buFont typeface="Tahoma" pitchFamily="34" charset="0"/>
              <a:buNone/>
            </a:pPr>
            <a:r>
              <a:rPr lang="en-US" sz="800" b="1" smtClean="0">
                <a:latin typeface="Arial" charset="0"/>
              </a:rPr>
              <a:t>			       </a:t>
            </a:r>
          </a:p>
          <a:p>
            <a:pPr lvl="1" eaLnBrk="1" hangingPunct="1">
              <a:buFont typeface="Tahoma" pitchFamily="34" charset="0"/>
              <a:buNone/>
            </a:pPr>
            <a:r>
              <a:rPr lang="en-US" b="1" smtClean="0">
                <a:latin typeface="Arial" charset="0"/>
              </a:rPr>
              <a:t>		        </a:t>
            </a:r>
            <a:r>
              <a:rPr lang="en-US" sz="2400" b="1" smtClean="0">
                <a:latin typeface="Arial" charset="0"/>
              </a:rPr>
              <a:t>*</a:t>
            </a:r>
            <a:r>
              <a:rPr lang="en-US" sz="2400" b="1" u="sng" smtClean="0">
                <a:latin typeface="Arial" charset="0"/>
              </a:rPr>
              <a:t>Vindication of God’s Righteousness</a:t>
            </a:r>
            <a:r>
              <a:rPr lang="en-US" sz="2400" b="1" smtClean="0">
                <a:latin typeface="Arial" charset="0"/>
              </a:rPr>
              <a:t> (9-11)</a:t>
            </a:r>
          </a:p>
          <a:p>
            <a:pPr lvl="1" eaLnBrk="1" hangingPunct="1">
              <a:buFont typeface="Tahoma" pitchFamily="34" charset="0"/>
              <a:buNone/>
            </a:pPr>
            <a:r>
              <a:rPr lang="en-US" sz="800" b="1" smtClean="0">
                <a:latin typeface="Arial" charset="0"/>
              </a:rPr>
              <a:t>			       </a:t>
            </a:r>
          </a:p>
          <a:p>
            <a:pPr lvl="1" eaLnBrk="1" hangingPunct="1">
              <a:buFont typeface="Tahoma" pitchFamily="34" charset="0"/>
              <a:buNone/>
            </a:pPr>
            <a:r>
              <a:rPr lang="en-US" b="1" smtClean="0">
                <a:latin typeface="Arial" charset="0"/>
              </a:rPr>
              <a:t>		        </a:t>
            </a:r>
            <a:r>
              <a:rPr lang="en-US" sz="2400" b="1" smtClean="0">
                <a:latin typeface="Arial" charset="0"/>
              </a:rPr>
              <a:t>*</a:t>
            </a:r>
            <a:r>
              <a:rPr lang="en-US" sz="2400" b="1" u="sng" smtClean="0">
                <a:latin typeface="Arial" charset="0"/>
              </a:rPr>
              <a:t>Application of God’s Righteousness</a:t>
            </a:r>
            <a:r>
              <a:rPr lang="en-US" sz="2400" b="1" smtClean="0">
                <a:latin typeface="Arial" charset="0"/>
              </a:rPr>
              <a:t> (12-16)</a:t>
            </a:r>
            <a:endParaRPr lang="en-US" sz="3200" b="1"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bwMode="auto">
          <a:xfrm>
            <a:off x="2830513" y="6311900"/>
            <a:ext cx="3482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78CE5109-BD07-42D2-BFA5-22D06FE3B746}" type="slidenum">
              <a:rPr lang="en-US" sz="1200" smtClean="0">
                <a:solidFill>
                  <a:schemeClr val="tx2"/>
                </a:solidFill>
              </a:rPr>
              <a:pPr algn="ctr" eaLnBrk="1" hangingPunct="1"/>
              <a:t>9</a:t>
            </a:fld>
            <a:endParaRPr lang="en-US" sz="1200" smtClean="0">
              <a:solidFill>
                <a:schemeClr val="tx2"/>
              </a:solidFill>
            </a:endParaRPr>
          </a:p>
        </p:txBody>
      </p:sp>
      <p:sp>
        <p:nvSpPr>
          <p:cNvPr id="583682" name="Rectangle 2"/>
          <p:cNvSpPr>
            <a:spLocks noGrp="1" noChangeArrowheads="1"/>
          </p:cNvSpPr>
          <p:nvPr>
            <p:ph type="title"/>
          </p:nvPr>
        </p:nvSpPr>
        <p:spPr>
          <a:xfrm>
            <a:off x="350838" y="134938"/>
            <a:ext cx="8229600" cy="573087"/>
          </a:xfrm>
        </p:spPr>
        <p:txBody>
          <a:bodyPr>
            <a:noAutofit/>
          </a:bodyPr>
          <a:lstStyle/>
          <a:p>
            <a:pPr algn="ctr" eaLnBrk="1" hangingPunct="1">
              <a:defRPr/>
            </a:pPr>
            <a:r>
              <a:rPr lang="en-US" dirty="0">
                <a:solidFill>
                  <a:schemeClr val="tx1"/>
                </a:solidFill>
                <a:latin typeface="Arial" pitchFamily="34" charset="0"/>
                <a:cs typeface="Arial" pitchFamily="34" charset="0"/>
              </a:rPr>
              <a:t>The Book of </a:t>
            </a:r>
            <a:r>
              <a:rPr lang="en-US" dirty="0" smtClean="0">
                <a:solidFill>
                  <a:schemeClr val="tx1"/>
                </a:solidFill>
                <a:latin typeface="Arial" pitchFamily="34" charset="0"/>
                <a:cs typeface="Arial" pitchFamily="34" charset="0"/>
              </a:rPr>
              <a:t>Romans – Key </a:t>
            </a:r>
            <a:r>
              <a:rPr lang="en-US" dirty="0">
                <a:solidFill>
                  <a:schemeClr val="tx1"/>
                </a:solidFill>
                <a:latin typeface="Arial" pitchFamily="34" charset="0"/>
                <a:cs typeface="Arial" pitchFamily="34" charset="0"/>
              </a:rPr>
              <a:t>Verses</a:t>
            </a:r>
          </a:p>
        </p:txBody>
      </p:sp>
      <p:sp>
        <p:nvSpPr>
          <p:cNvPr id="14340" name="Rectangle 3"/>
          <p:cNvSpPr>
            <a:spLocks noGrp="1" noChangeArrowheads="1"/>
          </p:cNvSpPr>
          <p:nvPr>
            <p:ph type="body" idx="1"/>
          </p:nvPr>
        </p:nvSpPr>
        <p:spPr>
          <a:xfrm>
            <a:off x="236538" y="887413"/>
            <a:ext cx="8907462" cy="5970587"/>
          </a:xfrm>
        </p:spPr>
        <p:txBody>
          <a:bodyPr/>
          <a:lstStyle/>
          <a:p>
            <a:pPr eaLnBrk="1" hangingPunct="1">
              <a:lnSpc>
                <a:spcPct val="80000"/>
              </a:lnSpc>
              <a:buFontTx/>
              <a:buNone/>
            </a:pPr>
            <a:r>
              <a:rPr lang="en-US" b="1" smtClean="0">
                <a:solidFill>
                  <a:schemeClr val="tx1"/>
                </a:solidFill>
                <a:latin typeface="Arial" charset="0"/>
              </a:rPr>
              <a:t>I am not ashamed of the gospel, because it is the power of God for the salvation of everyone who believes: first for the Jew, then for the Gentile. </a:t>
            </a:r>
            <a:r>
              <a:rPr lang="en-US" b="1" baseline="30000" smtClean="0">
                <a:solidFill>
                  <a:schemeClr val="tx1"/>
                </a:solidFill>
                <a:latin typeface="Arial" charset="0"/>
              </a:rPr>
              <a:t>17</a:t>
            </a:r>
            <a:r>
              <a:rPr lang="en-US" b="1" smtClean="0">
                <a:solidFill>
                  <a:schemeClr val="tx1"/>
                </a:solidFill>
                <a:latin typeface="Arial" charset="0"/>
              </a:rPr>
              <a:t> For in the gospel a righteousness from God is revealed, a righteousness that is by faith from first to last, just as it is written: "The righteous will live by faith."  </a:t>
            </a:r>
          </a:p>
          <a:p>
            <a:pPr eaLnBrk="1" hangingPunct="1">
              <a:lnSpc>
                <a:spcPct val="80000"/>
              </a:lnSpc>
              <a:buFontTx/>
              <a:buNone/>
            </a:pPr>
            <a:r>
              <a:rPr lang="en-US" sz="2000" b="1" smtClean="0">
                <a:solidFill>
                  <a:schemeClr val="tx1"/>
                </a:solidFill>
                <a:latin typeface="Arial" charset="0"/>
              </a:rPr>
              <a:t>							Romans 1:16-17</a:t>
            </a:r>
          </a:p>
          <a:p>
            <a:pPr eaLnBrk="1" hangingPunct="1">
              <a:lnSpc>
                <a:spcPct val="80000"/>
              </a:lnSpc>
              <a:buFontTx/>
              <a:buNone/>
            </a:pPr>
            <a:endParaRPr lang="en-US" sz="1000" b="1" smtClean="0">
              <a:solidFill>
                <a:schemeClr val="tx1"/>
              </a:solidFill>
              <a:latin typeface="Arial" charset="0"/>
            </a:endParaRPr>
          </a:p>
          <a:p>
            <a:pPr eaLnBrk="1" hangingPunct="1">
              <a:lnSpc>
                <a:spcPct val="80000"/>
              </a:lnSpc>
              <a:buFontTx/>
              <a:buNone/>
            </a:pPr>
            <a:r>
              <a:rPr lang="en-US" b="1" smtClean="0">
                <a:solidFill>
                  <a:schemeClr val="tx1"/>
                </a:solidFill>
                <a:latin typeface="Arial" charset="0"/>
              </a:rPr>
              <a:t>But now a righteousness from God, apart from law, has been made known, to which the Law and the Prophets testify. </a:t>
            </a:r>
            <a:r>
              <a:rPr lang="en-US" b="1" baseline="30000" smtClean="0">
                <a:solidFill>
                  <a:schemeClr val="tx1"/>
                </a:solidFill>
                <a:latin typeface="Arial" charset="0"/>
              </a:rPr>
              <a:t>22</a:t>
            </a:r>
            <a:r>
              <a:rPr lang="en-US" b="1" smtClean="0">
                <a:solidFill>
                  <a:schemeClr val="tx1"/>
                </a:solidFill>
                <a:latin typeface="Arial" charset="0"/>
              </a:rPr>
              <a:t> This righteousness from God comes through faith in Jesus Christ to all who believe.  There is no difference, </a:t>
            </a:r>
            <a:r>
              <a:rPr lang="en-US" b="1" baseline="30000" smtClean="0">
                <a:solidFill>
                  <a:schemeClr val="tx1"/>
                </a:solidFill>
                <a:latin typeface="Arial" charset="0"/>
              </a:rPr>
              <a:t>23</a:t>
            </a:r>
            <a:r>
              <a:rPr lang="en-US" b="1" smtClean="0">
                <a:solidFill>
                  <a:schemeClr val="tx1"/>
                </a:solidFill>
                <a:latin typeface="Arial" charset="0"/>
              </a:rPr>
              <a:t> for all have sinned and fall short of the glory of God, </a:t>
            </a:r>
            <a:r>
              <a:rPr lang="en-US" b="1" baseline="30000" smtClean="0">
                <a:solidFill>
                  <a:schemeClr val="tx1"/>
                </a:solidFill>
                <a:latin typeface="Arial" charset="0"/>
              </a:rPr>
              <a:t>24</a:t>
            </a:r>
            <a:r>
              <a:rPr lang="en-US" b="1" smtClean="0">
                <a:solidFill>
                  <a:schemeClr val="tx1"/>
                </a:solidFill>
                <a:latin typeface="Arial" charset="0"/>
              </a:rPr>
              <a:t> and are justified freely by his grace through the redemption that came by Christ Jesus. </a:t>
            </a:r>
            <a:r>
              <a:rPr lang="en-US" b="1" baseline="30000" smtClean="0">
                <a:solidFill>
                  <a:schemeClr val="tx1"/>
                </a:solidFill>
                <a:latin typeface="Arial" charset="0"/>
              </a:rPr>
              <a:t>25</a:t>
            </a:r>
            <a:r>
              <a:rPr lang="en-US" b="1" smtClean="0">
                <a:solidFill>
                  <a:schemeClr val="tx1"/>
                </a:solidFill>
                <a:latin typeface="Arial" charset="0"/>
              </a:rPr>
              <a:t> God presented him as a sacrifice of atonement, through faith in his blood.  He did this to demonstrate his justice, because in his forbearance he had left the sins committed beforehand unpunished… 	</a:t>
            </a:r>
          </a:p>
          <a:p>
            <a:pPr eaLnBrk="1" hangingPunct="1">
              <a:lnSpc>
                <a:spcPct val="80000"/>
              </a:lnSpc>
              <a:buFontTx/>
              <a:buNone/>
            </a:pPr>
            <a:r>
              <a:rPr lang="en-US" sz="2000" b="1" smtClean="0">
                <a:solidFill>
                  <a:schemeClr val="tx1"/>
                </a:solidFill>
                <a:latin typeface="Arial" charset="0"/>
              </a:rPr>
              <a:t>							Romans 3:21-26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4333</TotalTime>
  <Words>855</Words>
  <Application>Microsoft Office PowerPoint</Application>
  <PresentationFormat>On-screen Show (4:3)</PresentationFormat>
  <Paragraphs>166</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 New Roman</vt:lpstr>
      <vt:lpstr>Arial</vt:lpstr>
      <vt:lpstr>Tw Cen MT</vt:lpstr>
      <vt:lpstr>Tahoma</vt:lpstr>
      <vt:lpstr>Thatch</vt:lpstr>
      <vt:lpstr>New Testament Survey (NT1)</vt:lpstr>
      <vt:lpstr>PowerPoint Presentation</vt:lpstr>
      <vt:lpstr>PowerPoint Presentation</vt:lpstr>
      <vt:lpstr>PowerPoint Presentation</vt:lpstr>
      <vt:lpstr>PowerPoint Presentation</vt:lpstr>
      <vt:lpstr>The Letters of Paul the Apostle</vt:lpstr>
      <vt:lpstr>PowerPoint Presentation</vt:lpstr>
      <vt:lpstr>The Book of Romans</vt:lpstr>
      <vt:lpstr>The Book of Romans – Key Verses</vt:lpstr>
      <vt:lpstr>The Book of Ephesians</vt:lpstr>
      <vt:lpstr>The Book of Ephesians – Key Verses</vt:lpstr>
      <vt:lpstr>The Book of Colossians</vt:lpstr>
      <vt:lpstr>The Book of Colossians – Key Verses</vt:lpstr>
      <vt:lpstr>The Book of Philemon</vt:lpstr>
      <vt:lpstr>The Book of Philemon – Key Verses</vt:lpstr>
      <vt:lpstr>The Book of Philippians</vt:lpstr>
      <vt:lpstr>The Book of Philippians – Key Verses</vt:lpstr>
      <vt:lpstr>The Book of 1 Timothy</vt:lpstr>
      <vt:lpstr>The Book of 1 Timothy – Key Verses</vt:lpstr>
      <vt:lpstr>The Book of Titus</vt:lpstr>
      <vt:lpstr>The Book of Titus – Key Verses</vt:lpstr>
      <vt:lpstr>The Book of 2 Timothy</vt:lpstr>
      <vt:lpstr>The Book of 2 Timothy – Key Verses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Believe and Teach</dc:title>
  <dc:creator>Ross D. Arnold</dc:creator>
  <cp:lastModifiedBy>Carolyn</cp:lastModifiedBy>
  <cp:revision>231</cp:revision>
  <cp:lastPrinted>2013-02-04T17:29:28Z</cp:lastPrinted>
  <dcterms:created xsi:type="dcterms:W3CDTF">2001-09-16T00:08:39Z</dcterms:created>
  <dcterms:modified xsi:type="dcterms:W3CDTF">2013-02-06T02:58:17Z</dcterms:modified>
</cp:coreProperties>
</file>