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23"/>
  </p:notesMasterIdLst>
  <p:handoutMasterIdLst>
    <p:handoutMasterId r:id="rId24"/>
  </p:handoutMasterIdLst>
  <p:sldIdLst>
    <p:sldId id="256" r:id="rId2"/>
    <p:sldId id="276" r:id="rId3"/>
    <p:sldId id="334" r:id="rId4"/>
    <p:sldId id="335" r:id="rId5"/>
    <p:sldId id="336" r:id="rId6"/>
    <p:sldId id="337" r:id="rId7"/>
    <p:sldId id="338" r:id="rId8"/>
    <p:sldId id="339" r:id="rId9"/>
    <p:sldId id="352"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Lst>
  <p:sldSz cx="9144000" cy="6858000" type="screen4x3"/>
  <p:notesSz cx="7102475" cy="93884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87"/>
    <p:restoredTop sz="80583" autoAdjust="0"/>
  </p:normalViewPr>
  <p:slideViewPr>
    <p:cSldViewPr>
      <p:cViewPr varScale="1">
        <p:scale>
          <a:sx n="85" d="100"/>
          <a:sy n="85" d="100"/>
        </p:scale>
        <p:origin x="-3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4024313" y="0"/>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918575"/>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4024313" y="8918575"/>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pPr>
              <a:defRPr/>
            </a:pPr>
            <a:fld id="{614F2E01-D6FF-4318-85DB-700022778982}" type="slidenum">
              <a:rPr lang="en-US"/>
              <a:pPr>
                <a:defRPr/>
              </a:pPr>
              <a:t>‹#›</a:t>
            </a:fld>
            <a:endParaRPr lang="en-US"/>
          </a:p>
        </p:txBody>
      </p:sp>
    </p:spTree>
    <p:extLst>
      <p:ext uri="{BB962C8B-B14F-4D97-AF65-F5344CB8AC3E}">
        <p14:creationId xmlns:p14="http://schemas.microsoft.com/office/powerpoint/2010/main" val="271003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4024313" y="0"/>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lvl1pPr algn="r">
              <a:defRPr sz="1200"/>
            </a:lvl1pPr>
          </a:lstStyle>
          <a:p>
            <a:pPr>
              <a:defRPr/>
            </a:pPr>
            <a:endParaRPr lang="en-US"/>
          </a:p>
        </p:txBody>
      </p:sp>
      <p:sp>
        <p:nvSpPr>
          <p:cNvPr id="27652" name="Rectangle 4"/>
          <p:cNvSpPr>
            <a:spLocks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7738" y="4459288"/>
            <a:ext cx="5207000" cy="422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918575"/>
            <a:ext cx="3078163"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4024313" y="8918575"/>
            <a:ext cx="3078162"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29" tIns="47114" rIns="94229" bIns="47114" numCol="1" anchor="b" anchorCtr="0" compatLnSpc="1">
            <a:prstTxWarp prst="textNoShape">
              <a:avLst/>
            </a:prstTxWarp>
          </a:bodyPr>
          <a:lstStyle>
            <a:lvl1pPr algn="r">
              <a:defRPr sz="1200"/>
            </a:lvl1pPr>
          </a:lstStyle>
          <a:p>
            <a:pPr>
              <a:defRPr/>
            </a:pPr>
            <a:fld id="{9B39AA4E-6877-47F1-BF59-DFA6A5975506}" type="slidenum">
              <a:rPr lang="en-US"/>
              <a:pPr>
                <a:defRPr/>
              </a:pPr>
              <a:t>‹#›</a:t>
            </a:fld>
            <a:endParaRPr lang="en-US"/>
          </a:p>
        </p:txBody>
      </p:sp>
    </p:spTree>
    <p:extLst>
      <p:ext uri="{BB962C8B-B14F-4D97-AF65-F5344CB8AC3E}">
        <p14:creationId xmlns:p14="http://schemas.microsoft.com/office/powerpoint/2010/main" val="3129821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fld id="{FD1503E2-B52F-4C9B-99C3-9048B9D08461}" type="datetime1">
              <a:rPr lang="en-US"/>
              <a:pPr>
                <a:defRPr/>
              </a:pPr>
              <a:t>2/18/2013</a:t>
            </a:fld>
            <a:endParaRPr lang="en-US"/>
          </a:p>
        </p:txBody>
      </p:sp>
      <p:sp>
        <p:nvSpPr>
          <p:cNvPr id="94" name="Footer Placeholder 4"/>
          <p:cNvSpPr>
            <a:spLocks noGrp="1"/>
          </p:cNvSpPr>
          <p:nvPr>
            <p:ph type="ftr" sz="quarter" idx="11"/>
          </p:nvPr>
        </p:nvSpPr>
        <p:spPr/>
        <p:txBody>
          <a:bodyPr/>
          <a:lstStyle>
            <a:lvl1pPr>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9E36AFA2-DA38-4BBA-A9A6-77C75FDE8221}" type="slidenum">
              <a:rPr lang="en-US"/>
              <a:pPr>
                <a:defRPr/>
              </a:pPr>
              <a:t>‹#›</a:t>
            </a:fld>
            <a:endParaRPr lang="en-US"/>
          </a:p>
        </p:txBody>
      </p:sp>
    </p:spTree>
    <p:extLst>
      <p:ext uri="{BB962C8B-B14F-4D97-AF65-F5344CB8AC3E}">
        <p14:creationId xmlns:p14="http://schemas.microsoft.com/office/powerpoint/2010/main" val="268627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FDDD80-DAD6-4252-A120-C1A85968A656}" type="datetime1">
              <a:rPr lang="en-US"/>
              <a:pPr>
                <a:defRPr/>
              </a:pPr>
              <a:t>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61C766-3A80-4288-B6BF-28899A4D2453}" type="slidenum">
              <a:rPr lang="en-US"/>
              <a:pPr>
                <a:defRPr/>
              </a:pPr>
              <a:t>‹#›</a:t>
            </a:fld>
            <a:endParaRPr lang="en-US"/>
          </a:p>
        </p:txBody>
      </p:sp>
    </p:spTree>
    <p:extLst>
      <p:ext uri="{BB962C8B-B14F-4D97-AF65-F5344CB8AC3E}">
        <p14:creationId xmlns:p14="http://schemas.microsoft.com/office/powerpoint/2010/main" val="275475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E187729-47F8-42DE-B1B8-5454167C8793}" type="datetime1">
              <a:rPr lang="en-US"/>
              <a:pPr>
                <a:defRPr/>
              </a:pPr>
              <a:t>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80824A-46FA-4B29-B0B1-C225064548FC}" type="slidenum">
              <a:rPr lang="en-US"/>
              <a:pPr>
                <a:defRPr/>
              </a:pPr>
              <a:t>‹#›</a:t>
            </a:fld>
            <a:endParaRPr lang="en-US"/>
          </a:p>
        </p:txBody>
      </p:sp>
    </p:spTree>
    <p:extLst>
      <p:ext uri="{BB962C8B-B14F-4D97-AF65-F5344CB8AC3E}">
        <p14:creationId xmlns:p14="http://schemas.microsoft.com/office/powerpoint/2010/main" val="74975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3754A7-6B41-4B13-A5CB-BA5DC820AD65}" type="datetime1">
              <a:rPr lang="en-US"/>
              <a:pPr>
                <a:defRPr/>
              </a:pPr>
              <a:t>2/18/2013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6BA3A1-992F-47F1-9496-850CCCE98FBA}" type="slidenum">
              <a:rPr lang="en-US"/>
              <a:pPr>
                <a:defRPr/>
              </a:pPr>
              <a:t>‹#›</a:t>
            </a:fld>
            <a:endParaRPr lang="en-US"/>
          </a:p>
        </p:txBody>
      </p:sp>
    </p:spTree>
    <p:extLst>
      <p:ext uri="{BB962C8B-B14F-4D97-AF65-F5344CB8AC3E}">
        <p14:creationId xmlns:p14="http://schemas.microsoft.com/office/powerpoint/2010/main" val="2720716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a:lvl1pPr>
          </a:lstStyle>
          <a:p>
            <a:pPr>
              <a:defRPr/>
            </a:pPr>
            <a:fld id="{130D571E-2AF0-46BE-9AFE-FC86490E5B4F}" type="datetime1">
              <a:rPr lang="en-US"/>
              <a:pPr>
                <a:defRPr/>
              </a:pPr>
              <a:t>2/18/2013</a:t>
            </a:fld>
            <a:endParaRPr lang="en-US"/>
          </a:p>
        </p:txBody>
      </p:sp>
      <p:sp>
        <p:nvSpPr>
          <p:cNvPr id="92" name="Footer Placeholder 90"/>
          <p:cNvSpPr>
            <a:spLocks noGrp="1"/>
          </p:cNvSpPr>
          <p:nvPr>
            <p:ph type="ftr" sz="quarter" idx="11"/>
          </p:nvPr>
        </p:nvSpPr>
        <p:spPr/>
        <p:txBody>
          <a:bodyPr/>
          <a:lstStyle>
            <a:lvl1pPr>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D2546AA2-7D6F-4B0D-A709-3DB049102251}" type="slidenum">
              <a:rPr lang="en-US"/>
              <a:pPr>
                <a:defRPr/>
              </a:pPr>
              <a:t>‹#›</a:t>
            </a:fld>
            <a:endParaRPr lang="en-US"/>
          </a:p>
        </p:txBody>
      </p:sp>
    </p:spTree>
    <p:extLst>
      <p:ext uri="{BB962C8B-B14F-4D97-AF65-F5344CB8AC3E}">
        <p14:creationId xmlns:p14="http://schemas.microsoft.com/office/powerpoint/2010/main" val="193927283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2840B3E-55EB-4995-AC20-460585EB21F4}" type="datetime1">
              <a:rPr lang="en-US"/>
              <a:pPr>
                <a:defRPr/>
              </a:pPr>
              <a:t>2/18/2013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7A94AF-2B08-4E24-BC9D-7AACC28F75DB}" type="slidenum">
              <a:rPr lang="en-US"/>
              <a:pPr>
                <a:defRPr/>
              </a:pPr>
              <a:t>‹#›</a:t>
            </a:fld>
            <a:endParaRPr lang="en-US"/>
          </a:p>
        </p:txBody>
      </p:sp>
    </p:spTree>
    <p:extLst>
      <p:ext uri="{BB962C8B-B14F-4D97-AF65-F5344CB8AC3E}">
        <p14:creationId xmlns:p14="http://schemas.microsoft.com/office/powerpoint/2010/main" val="2984603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5AFAC0E-E4C1-4FF9-B893-0E083A931C2F}" type="datetime1">
              <a:rPr lang="en-US"/>
              <a:pPr>
                <a:defRPr/>
              </a:pPr>
              <a:t>2/18/2013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1C67D75-55C6-4BFE-A3CF-588544B2D21C}" type="slidenum">
              <a:rPr lang="en-US"/>
              <a:pPr>
                <a:defRPr/>
              </a:pPr>
              <a:t>‹#›</a:t>
            </a:fld>
            <a:endParaRPr lang="en-US"/>
          </a:p>
        </p:txBody>
      </p:sp>
    </p:spTree>
    <p:extLst>
      <p:ext uri="{BB962C8B-B14F-4D97-AF65-F5344CB8AC3E}">
        <p14:creationId xmlns:p14="http://schemas.microsoft.com/office/powerpoint/2010/main" val="3317161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5F4273-060D-4FF4-A368-E8E00E97A0E0}" type="datetime1">
              <a:rPr lang="en-US"/>
              <a:pPr>
                <a:defRPr/>
              </a:pPr>
              <a:t>2/18/2013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E8C3C30-FE42-4C6D-BE44-7892AB34CEBE}" type="slidenum">
              <a:rPr lang="en-US"/>
              <a:pPr>
                <a:defRPr/>
              </a:pPr>
              <a:t>‹#›</a:t>
            </a:fld>
            <a:endParaRPr lang="en-US"/>
          </a:p>
        </p:txBody>
      </p:sp>
    </p:spTree>
    <p:extLst>
      <p:ext uri="{BB962C8B-B14F-4D97-AF65-F5344CB8AC3E}">
        <p14:creationId xmlns:p14="http://schemas.microsoft.com/office/powerpoint/2010/main" val="306864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C589C5-4B8C-411D-81DC-EC4F2DDBA1EF}" type="datetime1">
              <a:rPr lang="en-US"/>
              <a:pPr>
                <a:defRPr/>
              </a:pPr>
              <a:t>2/18/2013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6FD11DE-4E74-4C08-94E0-78497AC1D0DE}" type="slidenum">
              <a:rPr lang="en-US"/>
              <a:pPr>
                <a:defRPr/>
              </a:pPr>
              <a:t>‹#›</a:t>
            </a:fld>
            <a:endParaRPr lang="en-US"/>
          </a:p>
        </p:txBody>
      </p:sp>
    </p:spTree>
    <p:extLst>
      <p:ext uri="{BB962C8B-B14F-4D97-AF65-F5344CB8AC3E}">
        <p14:creationId xmlns:p14="http://schemas.microsoft.com/office/powerpoint/2010/main" val="1416661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4FEBD11B-FA6F-4111-A68C-1E917AE71A65}" type="datetime1">
              <a:rPr lang="en-US"/>
              <a:pPr>
                <a:defRPr/>
              </a:pPr>
              <a:t>2/18/2013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425FF1AF-B181-46FC-AFCC-83D513399BB0}" type="slidenum">
              <a:rPr lang="en-US"/>
              <a:pPr>
                <a:defRPr/>
              </a:pPr>
              <a:t>‹#›</a:t>
            </a:fld>
            <a:endParaRPr lang="en-US"/>
          </a:p>
        </p:txBody>
      </p:sp>
    </p:spTree>
    <p:extLst>
      <p:ext uri="{BB962C8B-B14F-4D97-AF65-F5344CB8AC3E}">
        <p14:creationId xmlns:p14="http://schemas.microsoft.com/office/powerpoint/2010/main" val="2081239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038D21A2-A64B-4AFB-A183-9557F58A02DA}" type="datetime1">
              <a:rPr lang="en-US"/>
              <a:pPr>
                <a:defRPr/>
              </a:pPr>
              <a:t>2/18/2013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33A0E4E6-27B1-4109-9DEB-F685143C110A}" type="slidenum">
              <a:rPr lang="en-US"/>
              <a:pPr>
                <a:defRPr/>
              </a:pPr>
              <a:t>‹#›</a:t>
            </a:fld>
            <a:endParaRPr lang="en-US"/>
          </a:p>
        </p:txBody>
      </p:sp>
    </p:spTree>
    <p:extLst>
      <p:ext uri="{BB962C8B-B14F-4D97-AF65-F5344CB8AC3E}">
        <p14:creationId xmlns:p14="http://schemas.microsoft.com/office/powerpoint/2010/main" val="186580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a:solidFill>
                  <a:schemeClr val="tx2"/>
                </a:solidFill>
              </a:defRPr>
            </a:lvl1pPr>
          </a:lstStyle>
          <a:p>
            <a:pPr>
              <a:defRPr/>
            </a:pPr>
            <a:fld id="{ABC66A2B-2AFC-4962-A401-25FEF192DF36}" type="datetime1">
              <a:rPr lang="en-US"/>
              <a:pPr>
                <a:defRPr/>
              </a:pPr>
              <a:t>2/18/2013</a:t>
            </a:fld>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a:solidFill>
                  <a:schemeClr val="tx2"/>
                </a:solidFill>
              </a:defRPr>
            </a:lvl1pPr>
          </a:lstStyle>
          <a:p>
            <a:pPr>
              <a:defRPr/>
            </a:pPr>
            <a:fld id="{64A2578D-1D55-434F-A03C-88311EEA8823}"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42" r:id="rId1"/>
    <p:sldLayoutId id="2147483935" r:id="rId2"/>
    <p:sldLayoutId id="2147483943" r:id="rId3"/>
    <p:sldLayoutId id="2147483936" r:id="rId4"/>
    <p:sldLayoutId id="2147483937" r:id="rId5"/>
    <p:sldLayoutId id="2147483938" r:id="rId6"/>
    <p:sldLayoutId id="2147483939" r:id="rId7"/>
    <p:sldLayoutId id="2147483944" r:id="rId8"/>
    <p:sldLayoutId id="2147483945" r:id="rId9"/>
    <p:sldLayoutId id="2147483940" r:id="rId10"/>
    <p:sldLayoutId id="2147483941" r:id="rId11"/>
  </p:sldLayoutIdLst>
  <p:hf hdr="0" ftr="0" dt="0"/>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838200" y="1371600"/>
            <a:ext cx="8153400" cy="830263"/>
          </a:xfrm>
        </p:spPr>
        <p:txBody>
          <a:bodyPr/>
          <a:lstStyle/>
          <a:p>
            <a:pPr eaLnBrk="1" fontAlgn="auto" hangingPunct="1">
              <a:spcAft>
                <a:spcPts val="0"/>
              </a:spcAft>
              <a:defRPr/>
            </a:pPr>
            <a:r>
              <a:rPr lang="en-US" sz="4800" dirty="0" smtClean="0">
                <a:solidFill>
                  <a:schemeClr val="tx1"/>
                </a:solidFill>
                <a:latin typeface="Arial" charset="0"/>
                <a:cs typeface="Arial" charset="0"/>
              </a:rPr>
              <a:t>New Testament Survey </a:t>
            </a:r>
            <a:r>
              <a:rPr lang="en-US" sz="2800" dirty="0" smtClean="0">
                <a:solidFill>
                  <a:schemeClr val="tx1"/>
                </a:solidFill>
                <a:latin typeface="Arial" charset="0"/>
                <a:cs typeface="Arial" charset="0"/>
              </a:rPr>
              <a:t>(NT1)</a:t>
            </a:r>
            <a:endParaRPr lang="en-US" sz="4800" dirty="0" smtClean="0">
              <a:solidFill>
                <a:schemeClr val="tx1"/>
              </a:solidFill>
              <a:latin typeface="Arial" charset="0"/>
              <a:cs typeface="Arial" charset="0"/>
            </a:endParaRPr>
          </a:p>
        </p:txBody>
      </p:sp>
      <p:sp>
        <p:nvSpPr>
          <p:cNvPr id="6147" name="Rectangle 3"/>
          <p:cNvSpPr>
            <a:spLocks noGrp="1" noChangeArrowheads="1"/>
          </p:cNvSpPr>
          <p:nvPr>
            <p:ph idx="1"/>
          </p:nvPr>
        </p:nvSpPr>
        <p:spPr>
          <a:xfrm>
            <a:off x="533400" y="3124200"/>
            <a:ext cx="8305800" cy="2819400"/>
          </a:xfrm>
        </p:spPr>
        <p:txBody>
          <a:bodyPr/>
          <a:lstStyle/>
          <a:p>
            <a:pPr algn="ctr" eaLnBrk="1" hangingPunct="1">
              <a:spcBef>
                <a:spcPct val="0"/>
              </a:spcBef>
              <a:buFontTx/>
              <a:buNone/>
            </a:pPr>
            <a:r>
              <a:rPr lang="en-US" sz="3200" b="1" smtClean="0">
                <a:solidFill>
                  <a:schemeClr val="tx1"/>
                </a:solidFill>
                <a:latin typeface="Arial" charset="0"/>
                <a:cs typeface="Arial" charset="0"/>
              </a:rPr>
              <a:t>The General Epistles</a:t>
            </a:r>
          </a:p>
          <a:p>
            <a:pPr algn="ctr" eaLnBrk="1" hangingPunct="1">
              <a:spcBef>
                <a:spcPct val="0"/>
              </a:spcBef>
              <a:buFontTx/>
              <a:buNone/>
            </a:pPr>
            <a:r>
              <a:rPr lang="en-US" b="1" smtClean="0">
                <a:solidFill>
                  <a:schemeClr val="tx1"/>
                </a:solidFill>
                <a:latin typeface="Arial" charset="0"/>
                <a:cs typeface="Arial" charset="0"/>
              </a:rPr>
              <a:t>Hebrews, James, 1-2 Peter, 1-2-3 John, Jude</a:t>
            </a:r>
          </a:p>
          <a:p>
            <a:pPr algn="ctr" eaLnBrk="1" hangingPunct="1">
              <a:spcBef>
                <a:spcPct val="0"/>
              </a:spcBef>
              <a:buFontTx/>
              <a:buNone/>
            </a:pPr>
            <a:endParaRPr lang="en-US" sz="1800" b="1" smtClean="0">
              <a:solidFill>
                <a:schemeClr val="tx1"/>
              </a:solidFill>
              <a:latin typeface="Arial" charset="0"/>
              <a:cs typeface="Arial" charset="0"/>
            </a:endParaRPr>
          </a:p>
          <a:p>
            <a:pPr algn="ctr" eaLnBrk="1" hangingPunct="1">
              <a:spcBef>
                <a:spcPct val="0"/>
              </a:spcBef>
              <a:buFontTx/>
              <a:buNone/>
            </a:pPr>
            <a:endParaRPr lang="en-US" sz="1800" b="1" smtClean="0">
              <a:solidFill>
                <a:schemeClr val="tx1"/>
              </a:solidFill>
              <a:latin typeface="Arial" charset="0"/>
              <a:cs typeface="Arial" charset="0"/>
            </a:endParaRPr>
          </a:p>
          <a:p>
            <a:pPr algn="ctr" eaLnBrk="1" hangingPunct="1">
              <a:spcBef>
                <a:spcPct val="0"/>
              </a:spcBef>
              <a:buFontTx/>
              <a:buNone/>
            </a:pPr>
            <a:endParaRPr lang="en-US" sz="1800" b="1" smtClean="0">
              <a:solidFill>
                <a:schemeClr val="tx1"/>
              </a:solidFill>
              <a:latin typeface="Arial" charset="0"/>
              <a:cs typeface="Arial" charset="0"/>
            </a:endParaRPr>
          </a:p>
          <a:p>
            <a:pPr algn="ctr" eaLnBrk="1" hangingPunct="1">
              <a:buFontTx/>
              <a:buNone/>
            </a:pPr>
            <a:r>
              <a:rPr lang="en-US" sz="2800" b="1" smtClean="0">
                <a:solidFill>
                  <a:schemeClr val="tx1"/>
                </a:solidFill>
                <a:latin typeface="Arial" charset="0"/>
                <a:cs typeface="Arial" charset="0"/>
              </a:rPr>
              <a:t>Ross Arnold, Winter 2013</a:t>
            </a:r>
            <a:br>
              <a:rPr lang="en-US" sz="2800" b="1" smtClean="0">
                <a:solidFill>
                  <a:schemeClr val="tx1"/>
                </a:solidFill>
                <a:latin typeface="Arial" charset="0"/>
                <a:cs typeface="Arial" charset="0"/>
              </a:rPr>
            </a:br>
            <a:r>
              <a:rPr lang="en-US" sz="2800" b="1" smtClean="0">
                <a:solidFill>
                  <a:schemeClr val="tx1"/>
                </a:solidFill>
                <a:latin typeface="Arial" charset="0"/>
                <a:cs typeface="Arial" charset="0"/>
              </a:rPr>
              <a:t>Lakeside institute of Theology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D5474837-6007-47FC-889E-37D5658CD6FF}" type="slidenum">
              <a:rPr lang="en-US" sz="1200" smtClean="0">
                <a:solidFill>
                  <a:schemeClr val="tx2"/>
                </a:solidFill>
              </a:rPr>
              <a:pPr algn="ctr" eaLnBrk="1" hangingPunct="1"/>
              <a:t>10</a:t>
            </a:fld>
            <a:endParaRPr lang="en-US" sz="1200" smtClean="0">
              <a:solidFill>
                <a:schemeClr val="tx2"/>
              </a:solidFill>
            </a:endParaRPr>
          </a:p>
        </p:txBody>
      </p:sp>
      <p:sp>
        <p:nvSpPr>
          <p:cNvPr id="615426"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latin typeface="Arial Black" pitchFamily="34" charset="0"/>
              </a:rPr>
              <a:t>The Book of 1 Peter</a:t>
            </a:r>
          </a:p>
        </p:txBody>
      </p:sp>
      <p:sp>
        <p:nvSpPr>
          <p:cNvPr id="15364" name="Rectangle 3"/>
          <p:cNvSpPr>
            <a:spLocks noGrp="1" noChangeArrowheads="1"/>
          </p:cNvSpPr>
          <p:nvPr>
            <p:ph type="body" idx="1"/>
          </p:nvPr>
        </p:nvSpPr>
        <p:spPr>
          <a:xfrm>
            <a:off x="0" y="914400"/>
            <a:ext cx="9144000" cy="6473825"/>
          </a:xfrm>
        </p:spPr>
        <p:txBody>
          <a:bodyPr/>
          <a:lstStyle/>
          <a:p>
            <a:pPr>
              <a:lnSpc>
                <a:spcPct val="90000"/>
              </a:lnSpc>
            </a:pPr>
            <a:r>
              <a:rPr lang="en-US" sz="2800" b="1" u="sng" smtClean="0">
                <a:solidFill>
                  <a:schemeClr val="tx1"/>
                </a:solidFill>
                <a:latin typeface="Arial" charset="0"/>
              </a:rPr>
              <a:t>Author</a:t>
            </a:r>
            <a:r>
              <a:rPr lang="en-US" sz="2800" b="1" smtClean="0">
                <a:solidFill>
                  <a:schemeClr val="tx1"/>
                </a:solidFill>
                <a:latin typeface="Arial" charset="0"/>
              </a:rPr>
              <a:t>: 	Peter, perhaps assisted by Silvanus </a:t>
            </a:r>
          </a:p>
          <a:p>
            <a:pPr>
              <a:lnSpc>
                <a:spcPct val="90000"/>
              </a:lnSpc>
            </a:pPr>
            <a:r>
              <a:rPr lang="en-US" sz="2800" b="1" u="sng" smtClean="0">
                <a:solidFill>
                  <a:schemeClr val="tx1"/>
                </a:solidFill>
                <a:latin typeface="Arial" charset="0"/>
              </a:rPr>
              <a:t>Date</a:t>
            </a:r>
            <a:r>
              <a:rPr lang="en-US" sz="2800" b="1" smtClean="0">
                <a:solidFill>
                  <a:schemeClr val="tx1"/>
                </a:solidFill>
                <a:latin typeface="Arial" charset="0"/>
              </a:rPr>
              <a:t>:	c. AD 62-3</a:t>
            </a:r>
          </a:p>
          <a:p>
            <a:pPr>
              <a:lnSpc>
                <a:spcPct val="90000"/>
              </a:lnSpc>
            </a:pPr>
            <a:r>
              <a:rPr lang="en-US" sz="2800" b="1" u="sng" smtClean="0">
                <a:solidFill>
                  <a:schemeClr val="tx1"/>
                </a:solidFill>
                <a:latin typeface="Arial" charset="0"/>
              </a:rPr>
              <a:t>Theme</a:t>
            </a:r>
            <a:r>
              <a:rPr lang="en-US" sz="2800" b="1" smtClean="0">
                <a:solidFill>
                  <a:schemeClr val="tx1"/>
                </a:solidFill>
                <a:latin typeface="Arial" charset="0"/>
              </a:rPr>
              <a:t>:	Teaching on various aspects of 				Christian life and duties.</a:t>
            </a:r>
          </a:p>
          <a:p>
            <a:pPr>
              <a:lnSpc>
                <a:spcPct val="90000"/>
              </a:lnSpc>
            </a:pPr>
            <a:r>
              <a:rPr lang="en-US" sz="2800" b="1" u="sng" smtClean="0">
                <a:solidFill>
                  <a:schemeClr val="tx1"/>
                </a:solidFill>
                <a:latin typeface="Arial" charset="0"/>
              </a:rPr>
              <a:t>Purpose</a:t>
            </a:r>
            <a:r>
              <a:rPr lang="en-US" sz="2800" b="1" smtClean="0">
                <a:solidFill>
                  <a:schemeClr val="tx1"/>
                </a:solidFill>
                <a:latin typeface="Arial" charset="0"/>
              </a:rPr>
              <a:t>: To encourage and give a divine 				perspective to those suffering  				persecution.</a:t>
            </a:r>
          </a:p>
          <a:p>
            <a:pPr>
              <a:lnSpc>
                <a:spcPct val="90000"/>
              </a:lnSpc>
            </a:pPr>
            <a:endParaRPr lang="en-US" sz="1600" b="1" smtClean="0">
              <a:solidFill>
                <a:schemeClr val="tx1"/>
              </a:solidFill>
              <a:latin typeface="Arial" charset="0"/>
            </a:endParaRPr>
          </a:p>
          <a:p>
            <a:pPr>
              <a:lnSpc>
                <a:spcPct val="90000"/>
              </a:lnSpc>
            </a:pPr>
            <a:r>
              <a:rPr lang="en-US" sz="2800" b="1" u="sng" smtClean="0">
                <a:solidFill>
                  <a:schemeClr val="tx1"/>
                </a:solidFill>
                <a:latin typeface="Arial" charset="0"/>
              </a:rPr>
              <a:t>Outline</a:t>
            </a:r>
            <a:r>
              <a:rPr lang="en-US" sz="2800" b="1" smtClean="0">
                <a:solidFill>
                  <a:schemeClr val="tx1"/>
                </a:solidFill>
                <a:latin typeface="Arial" charset="0"/>
              </a:rPr>
              <a:t>:  *Salvation of the Believer (1:1-2:12)</a:t>
            </a:r>
          </a:p>
          <a:p>
            <a:pPr lvl="1">
              <a:lnSpc>
                <a:spcPct val="90000"/>
              </a:lnSpc>
              <a:buFont typeface="Tahoma" pitchFamily="34" charset="0"/>
              <a:buNone/>
            </a:pPr>
            <a:r>
              <a:rPr lang="en-US" sz="2800" b="1" smtClean="0">
                <a:latin typeface="Arial" charset="0"/>
              </a:rPr>
              <a:t>			*Submission of the Believer (2:13-3:12)</a:t>
            </a:r>
          </a:p>
          <a:p>
            <a:pPr lvl="1">
              <a:lnSpc>
                <a:spcPct val="90000"/>
              </a:lnSpc>
              <a:buFont typeface="Tahoma" pitchFamily="34" charset="0"/>
              <a:buNone/>
            </a:pPr>
            <a:r>
              <a:rPr lang="en-US" sz="2800" b="1" smtClean="0">
                <a:latin typeface="Arial" charset="0"/>
              </a:rPr>
              <a:t>			*Suffering of the Believer (3:13-5:14) </a:t>
            </a:r>
            <a:r>
              <a:rPr lang="en-US" sz="2400" b="1" smtClean="0">
                <a:solidFill>
                  <a:schemeClr val="bg1"/>
                </a:solidFill>
                <a:latin typeface="Arial" charset="0"/>
              </a:rPr>
              <a:t>	</a:t>
            </a:r>
            <a:r>
              <a:rPr lang="en-US"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00E14D0C-0A8E-431C-9889-10650E99C009}" type="slidenum">
              <a:rPr lang="en-US" sz="1200" smtClean="0">
                <a:solidFill>
                  <a:schemeClr val="tx2"/>
                </a:solidFill>
              </a:rPr>
              <a:pPr algn="ctr" eaLnBrk="1" hangingPunct="1"/>
              <a:t>11</a:t>
            </a:fld>
            <a:endParaRPr lang="en-US" sz="1200" smtClean="0">
              <a:solidFill>
                <a:schemeClr val="tx2"/>
              </a:solidFill>
            </a:endParaRPr>
          </a:p>
        </p:txBody>
      </p:sp>
      <p:sp>
        <p:nvSpPr>
          <p:cNvPr id="616450"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latin typeface="Arial Black" pitchFamily="34" charset="0"/>
              </a:rPr>
              <a:t>The Book of 1 </a:t>
            </a:r>
            <a:r>
              <a:rPr lang="en-US" sz="3200" dirty="0" smtClean="0">
                <a:solidFill>
                  <a:schemeClr val="tx1"/>
                </a:solidFill>
                <a:latin typeface="Arial Black" pitchFamily="34" charset="0"/>
              </a:rPr>
              <a:t>Peter – Key </a:t>
            </a:r>
            <a:r>
              <a:rPr lang="en-US" sz="3200" dirty="0">
                <a:solidFill>
                  <a:schemeClr val="tx1"/>
                </a:solidFill>
                <a:latin typeface="Arial Black" pitchFamily="34" charset="0"/>
              </a:rPr>
              <a:t>Verses</a:t>
            </a:r>
          </a:p>
        </p:txBody>
      </p:sp>
      <p:sp>
        <p:nvSpPr>
          <p:cNvPr id="16388" name="Rectangle 3"/>
          <p:cNvSpPr>
            <a:spLocks noGrp="1" noChangeArrowheads="1"/>
          </p:cNvSpPr>
          <p:nvPr>
            <p:ph type="body" idx="1"/>
          </p:nvPr>
        </p:nvSpPr>
        <p:spPr>
          <a:xfrm>
            <a:off x="131763" y="896938"/>
            <a:ext cx="8815387" cy="5627687"/>
          </a:xfrm>
        </p:spPr>
        <p:txBody>
          <a:bodyPr/>
          <a:lstStyle/>
          <a:p>
            <a:pPr>
              <a:lnSpc>
                <a:spcPct val="80000"/>
              </a:lnSpc>
              <a:buFontTx/>
              <a:buNone/>
            </a:pPr>
            <a:r>
              <a:rPr lang="en-US" smtClean="0">
                <a:solidFill>
                  <a:schemeClr val="tx1"/>
                </a:solidFill>
                <a:latin typeface="Arial" charset="0"/>
                <a:cs typeface="Arial" charset="0"/>
              </a:rPr>
              <a:t>		Concerning this salvation, the prophets, who spoke of the grace that was to come to you, searched intently and with the greatest care, </a:t>
            </a:r>
            <a:r>
              <a:rPr lang="en-US" baseline="30000" smtClean="0">
                <a:solidFill>
                  <a:schemeClr val="tx1"/>
                </a:solidFill>
                <a:latin typeface="Arial" charset="0"/>
                <a:cs typeface="Arial" charset="0"/>
              </a:rPr>
              <a:t>11</a:t>
            </a:r>
            <a:r>
              <a:rPr lang="en-US" smtClean="0">
                <a:solidFill>
                  <a:schemeClr val="tx1"/>
                </a:solidFill>
                <a:latin typeface="Arial" charset="0"/>
                <a:cs typeface="Arial" charset="0"/>
              </a:rPr>
              <a:t> trying to find out the time and circumstances to which the Spirit of Christ in them was pointing when he predicted the sufferings of Christ and the glories that would follow. </a:t>
            </a:r>
            <a:r>
              <a:rPr lang="en-US" baseline="30000" smtClean="0">
                <a:solidFill>
                  <a:schemeClr val="tx1"/>
                </a:solidFill>
                <a:latin typeface="Arial" charset="0"/>
                <a:cs typeface="Arial" charset="0"/>
              </a:rPr>
              <a:t>12</a:t>
            </a:r>
            <a:r>
              <a:rPr lang="en-US" smtClean="0">
                <a:solidFill>
                  <a:schemeClr val="tx1"/>
                </a:solidFill>
                <a:latin typeface="Arial" charset="0"/>
                <a:cs typeface="Arial" charset="0"/>
              </a:rPr>
              <a:t> It was revealed to them that they were not serving themselves but you, when they spoke of the things that have now been told you by those who have preached the gospel to you by the Holy Spirit sent from heaven. Even angels long to look into these things. 								1 Peter 1:10-12</a:t>
            </a:r>
          </a:p>
          <a:p>
            <a:pPr>
              <a:lnSpc>
                <a:spcPct val="80000"/>
              </a:lnSpc>
              <a:buFontTx/>
              <a:buNone/>
            </a:pPr>
            <a:endParaRPr lang="en-US" smtClean="0">
              <a:solidFill>
                <a:schemeClr val="tx1"/>
              </a:solidFill>
              <a:latin typeface="Arial" charset="0"/>
              <a:cs typeface="Arial" charset="0"/>
            </a:endParaRPr>
          </a:p>
          <a:p>
            <a:pPr>
              <a:lnSpc>
                <a:spcPct val="80000"/>
              </a:lnSpc>
              <a:buFontTx/>
              <a:buNone/>
            </a:pPr>
            <a:r>
              <a:rPr lang="en-US" smtClean="0">
                <a:solidFill>
                  <a:schemeClr val="tx1"/>
                </a:solidFill>
                <a:latin typeface="Arial" charset="0"/>
                <a:cs typeface="Arial" charset="0"/>
              </a:rPr>
              <a:t>		Dear friends, do not be surprised at the painful trial you are suffering, as though something strange were happening to you. </a:t>
            </a:r>
            <a:r>
              <a:rPr lang="en-US" baseline="30000" smtClean="0">
                <a:solidFill>
                  <a:schemeClr val="tx1"/>
                </a:solidFill>
                <a:latin typeface="Arial" charset="0"/>
                <a:cs typeface="Arial" charset="0"/>
              </a:rPr>
              <a:t>13</a:t>
            </a:r>
            <a:r>
              <a:rPr lang="en-US" smtClean="0">
                <a:solidFill>
                  <a:schemeClr val="tx1"/>
                </a:solidFill>
                <a:latin typeface="Arial" charset="0"/>
                <a:cs typeface="Arial" charset="0"/>
              </a:rPr>
              <a:t> But rejoice that you participate in the sufferings of Christ, so that you may be overjoyed when his glory is revealed. </a:t>
            </a:r>
          </a:p>
          <a:p>
            <a:pPr>
              <a:lnSpc>
                <a:spcPct val="80000"/>
              </a:lnSpc>
              <a:buFontTx/>
              <a:buNone/>
            </a:pPr>
            <a:r>
              <a:rPr lang="en-US" smtClean="0">
                <a:solidFill>
                  <a:schemeClr val="tx1"/>
                </a:solidFill>
                <a:latin typeface="Arial" charset="0"/>
                <a:cs typeface="Arial" charset="0"/>
              </a:rPr>
              <a:t>							1 Peter 4:12-13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0FFE1818-5972-4947-BE61-33AA8F2F8691}" type="slidenum">
              <a:rPr lang="en-US" sz="1200" smtClean="0">
                <a:solidFill>
                  <a:schemeClr val="tx2"/>
                </a:solidFill>
              </a:rPr>
              <a:pPr algn="ctr" eaLnBrk="1" hangingPunct="1"/>
              <a:t>12</a:t>
            </a:fld>
            <a:endParaRPr lang="en-US" sz="1200" smtClean="0">
              <a:solidFill>
                <a:schemeClr val="tx2"/>
              </a:solidFill>
            </a:endParaRPr>
          </a:p>
        </p:txBody>
      </p:sp>
      <p:sp>
        <p:nvSpPr>
          <p:cNvPr id="620546"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latin typeface="Arial Black" pitchFamily="34" charset="0"/>
              </a:rPr>
              <a:t>The Book of 2 Peter</a:t>
            </a:r>
          </a:p>
        </p:txBody>
      </p:sp>
      <p:sp>
        <p:nvSpPr>
          <p:cNvPr id="17412" name="Rectangle 3"/>
          <p:cNvSpPr>
            <a:spLocks noGrp="1" noChangeArrowheads="1"/>
          </p:cNvSpPr>
          <p:nvPr>
            <p:ph type="body" idx="1"/>
          </p:nvPr>
        </p:nvSpPr>
        <p:spPr>
          <a:xfrm>
            <a:off x="0" y="838200"/>
            <a:ext cx="8991600" cy="6473825"/>
          </a:xfrm>
        </p:spPr>
        <p:txBody>
          <a:bodyPr/>
          <a:lstStyle/>
          <a:p>
            <a:pPr>
              <a:lnSpc>
                <a:spcPct val="90000"/>
              </a:lnSpc>
            </a:pPr>
            <a:r>
              <a:rPr lang="en-US" sz="2800" b="1" u="sng" smtClean="0">
                <a:solidFill>
                  <a:schemeClr val="tx1"/>
                </a:solidFill>
                <a:latin typeface="Arial" charset="0"/>
              </a:rPr>
              <a:t>Author</a:t>
            </a:r>
            <a:r>
              <a:rPr lang="en-US" sz="2800" b="1" smtClean="0">
                <a:solidFill>
                  <a:schemeClr val="tx1"/>
                </a:solidFill>
                <a:latin typeface="Arial" charset="0"/>
              </a:rPr>
              <a:t>: 	Peter </a:t>
            </a:r>
          </a:p>
          <a:p>
            <a:pPr>
              <a:lnSpc>
                <a:spcPct val="90000"/>
              </a:lnSpc>
            </a:pPr>
            <a:r>
              <a:rPr lang="en-US" sz="2800" b="1" u="sng" smtClean="0">
                <a:solidFill>
                  <a:schemeClr val="tx1"/>
                </a:solidFill>
                <a:latin typeface="Arial" charset="0"/>
              </a:rPr>
              <a:t>Date</a:t>
            </a:r>
            <a:r>
              <a:rPr lang="en-US" sz="2800" b="1" smtClean="0">
                <a:solidFill>
                  <a:schemeClr val="tx1"/>
                </a:solidFill>
                <a:latin typeface="Arial" charset="0"/>
              </a:rPr>
              <a:t>:	c. AD 64-66</a:t>
            </a:r>
          </a:p>
          <a:p>
            <a:pPr>
              <a:lnSpc>
                <a:spcPct val="90000"/>
              </a:lnSpc>
            </a:pPr>
            <a:r>
              <a:rPr lang="en-US" sz="2800" b="1" u="sng" smtClean="0">
                <a:solidFill>
                  <a:schemeClr val="tx1"/>
                </a:solidFill>
                <a:latin typeface="Arial" charset="0"/>
              </a:rPr>
              <a:t>Theme</a:t>
            </a:r>
            <a:r>
              <a:rPr lang="en-US" sz="2800" b="1" smtClean="0">
                <a:solidFill>
                  <a:schemeClr val="tx1"/>
                </a:solidFill>
                <a:latin typeface="Arial" charset="0"/>
              </a:rPr>
              <a:t>:	Warning to guard against false teachers.</a:t>
            </a:r>
          </a:p>
          <a:p>
            <a:pPr>
              <a:lnSpc>
                <a:spcPct val="90000"/>
              </a:lnSpc>
            </a:pPr>
            <a:r>
              <a:rPr lang="en-US" sz="2800" b="1" u="sng" smtClean="0">
                <a:solidFill>
                  <a:schemeClr val="tx1"/>
                </a:solidFill>
                <a:latin typeface="Arial" charset="0"/>
              </a:rPr>
              <a:t>Purpose</a:t>
            </a:r>
            <a:r>
              <a:rPr lang="en-US" sz="2800" b="1" smtClean="0">
                <a:solidFill>
                  <a:schemeClr val="tx1"/>
                </a:solidFill>
                <a:latin typeface="Arial" charset="0"/>
              </a:rPr>
              <a:t>:  To oppose false teachers, and to 			encourage watchfulness for the 				return of the Lord.</a:t>
            </a:r>
          </a:p>
          <a:p>
            <a:pPr>
              <a:lnSpc>
                <a:spcPct val="90000"/>
              </a:lnSpc>
            </a:pPr>
            <a:endParaRPr lang="en-US" sz="2800" b="1" smtClean="0">
              <a:solidFill>
                <a:schemeClr val="tx1"/>
              </a:solidFill>
              <a:latin typeface="Arial" charset="0"/>
            </a:endParaRPr>
          </a:p>
          <a:p>
            <a:pPr>
              <a:lnSpc>
                <a:spcPct val="90000"/>
              </a:lnSpc>
            </a:pPr>
            <a:r>
              <a:rPr lang="en-US" sz="2800" b="1" u="sng" smtClean="0">
                <a:solidFill>
                  <a:schemeClr val="tx1"/>
                </a:solidFill>
                <a:latin typeface="Arial" charset="0"/>
              </a:rPr>
              <a:t>Outline</a:t>
            </a:r>
            <a:r>
              <a:rPr lang="en-US" sz="2800" b="1" smtClean="0">
                <a:solidFill>
                  <a:schemeClr val="tx1"/>
                </a:solidFill>
                <a:latin typeface="Arial" charset="0"/>
              </a:rPr>
              <a:t>:  *Cultivation of Christian Character (1)</a:t>
            </a:r>
          </a:p>
          <a:p>
            <a:pPr lvl="1">
              <a:lnSpc>
                <a:spcPct val="90000"/>
              </a:lnSpc>
              <a:buFont typeface="Tahoma" pitchFamily="34" charset="0"/>
              <a:buNone/>
            </a:pPr>
            <a:r>
              <a:rPr lang="en-US" sz="2800" b="1" smtClean="0">
                <a:latin typeface="Arial" charset="0"/>
              </a:rPr>
              <a:t>			*Condemnation of False Teachers (2)</a:t>
            </a:r>
          </a:p>
          <a:p>
            <a:pPr lvl="1">
              <a:lnSpc>
                <a:spcPct val="90000"/>
              </a:lnSpc>
              <a:buFont typeface="Tahoma" pitchFamily="34" charset="0"/>
              <a:buNone/>
            </a:pPr>
            <a:r>
              <a:rPr lang="en-US" sz="2800" b="1" smtClean="0">
                <a:latin typeface="Arial" charset="0"/>
              </a:rPr>
              <a:t>			*Confidence of Christ’s Return (3)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4E53E8F1-7CC4-43D7-9EEA-BA6F197AD23B}" type="slidenum">
              <a:rPr lang="en-US" sz="1200" smtClean="0">
                <a:solidFill>
                  <a:schemeClr val="tx2"/>
                </a:solidFill>
              </a:rPr>
              <a:pPr algn="ctr" eaLnBrk="1" hangingPunct="1"/>
              <a:t>13</a:t>
            </a:fld>
            <a:endParaRPr lang="en-US" sz="1200" smtClean="0">
              <a:solidFill>
                <a:schemeClr val="tx2"/>
              </a:solidFill>
            </a:endParaRPr>
          </a:p>
        </p:txBody>
      </p:sp>
      <p:sp>
        <p:nvSpPr>
          <p:cNvPr id="619522"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latin typeface="Arial Black" pitchFamily="34" charset="0"/>
              </a:rPr>
              <a:t>The Book of 2 </a:t>
            </a:r>
            <a:r>
              <a:rPr lang="en-US" sz="3200" dirty="0" smtClean="0">
                <a:solidFill>
                  <a:schemeClr val="tx1"/>
                </a:solidFill>
                <a:latin typeface="Arial Black" pitchFamily="34" charset="0"/>
              </a:rPr>
              <a:t>Peter – Key </a:t>
            </a:r>
            <a:r>
              <a:rPr lang="en-US" sz="3200" dirty="0">
                <a:solidFill>
                  <a:schemeClr val="tx1"/>
                </a:solidFill>
                <a:latin typeface="Arial Black" pitchFamily="34" charset="0"/>
              </a:rPr>
              <a:t>Verses</a:t>
            </a:r>
          </a:p>
        </p:txBody>
      </p:sp>
      <p:sp>
        <p:nvSpPr>
          <p:cNvPr id="18436" name="Rectangle 3"/>
          <p:cNvSpPr>
            <a:spLocks noGrp="1" noChangeArrowheads="1"/>
          </p:cNvSpPr>
          <p:nvPr>
            <p:ph type="body" idx="1"/>
          </p:nvPr>
        </p:nvSpPr>
        <p:spPr>
          <a:xfrm>
            <a:off x="131763" y="838200"/>
            <a:ext cx="8815387" cy="5686425"/>
          </a:xfrm>
        </p:spPr>
        <p:txBody>
          <a:bodyPr/>
          <a:lstStyle/>
          <a:p>
            <a:pPr>
              <a:lnSpc>
                <a:spcPct val="80000"/>
              </a:lnSpc>
              <a:buFontTx/>
              <a:buNone/>
            </a:pPr>
            <a:r>
              <a:rPr lang="en-US" sz="2800" smtClean="0">
                <a:solidFill>
                  <a:schemeClr val="tx1"/>
                </a:solidFill>
                <a:latin typeface="Arial" charset="0"/>
                <a:cs typeface="Arial" charset="0"/>
              </a:rPr>
              <a:t>	</a:t>
            </a:r>
            <a:r>
              <a:rPr lang="en-US" sz="2600" smtClean="0">
                <a:solidFill>
                  <a:schemeClr val="tx1"/>
                </a:solidFill>
                <a:latin typeface="Arial" charset="0"/>
                <a:cs typeface="Arial" charset="0"/>
              </a:rPr>
              <a:t>	Above all, you must understand that no prophecy of Scripture came about by the prophet's own interpretation. </a:t>
            </a:r>
            <a:r>
              <a:rPr lang="en-US" sz="2600" baseline="30000" smtClean="0">
                <a:solidFill>
                  <a:schemeClr val="tx1"/>
                </a:solidFill>
                <a:latin typeface="Arial" charset="0"/>
                <a:cs typeface="Arial" charset="0"/>
              </a:rPr>
              <a:t>21</a:t>
            </a:r>
            <a:r>
              <a:rPr lang="en-US" sz="2600" smtClean="0">
                <a:solidFill>
                  <a:schemeClr val="tx1"/>
                </a:solidFill>
                <a:latin typeface="Arial" charset="0"/>
                <a:cs typeface="Arial" charset="0"/>
              </a:rPr>
              <a:t> For prophecy never had its origin in the will of man, but men spoke from God as they were carried along by the Holy Spirit. 	     2 Peter 1:20-21</a:t>
            </a:r>
          </a:p>
          <a:p>
            <a:pPr>
              <a:lnSpc>
                <a:spcPct val="80000"/>
              </a:lnSpc>
              <a:buFontTx/>
              <a:buNone/>
            </a:pPr>
            <a:endParaRPr lang="en-US" smtClean="0">
              <a:solidFill>
                <a:schemeClr val="tx1"/>
              </a:solidFill>
              <a:latin typeface="Arial" charset="0"/>
              <a:cs typeface="Arial" charset="0"/>
            </a:endParaRPr>
          </a:p>
          <a:p>
            <a:pPr>
              <a:lnSpc>
                <a:spcPct val="80000"/>
              </a:lnSpc>
              <a:buFontTx/>
              <a:buNone/>
            </a:pPr>
            <a:r>
              <a:rPr lang="en-US" smtClean="0">
                <a:solidFill>
                  <a:schemeClr val="tx1"/>
                </a:solidFill>
                <a:latin typeface="Arial" charset="0"/>
                <a:cs typeface="Arial" charset="0"/>
              </a:rPr>
              <a:t>	</a:t>
            </a:r>
            <a:r>
              <a:rPr lang="en-US" sz="2600" smtClean="0">
                <a:solidFill>
                  <a:schemeClr val="tx1"/>
                </a:solidFill>
                <a:latin typeface="Arial" charset="0"/>
                <a:cs typeface="Arial" charset="0"/>
              </a:rPr>
              <a:t>	The Lord is not slow in keeping his promise, as some understand slowness. He is patient with you, not wanting anyone to perish, but everyone to come to repentance. </a:t>
            </a:r>
          </a:p>
          <a:p>
            <a:pPr>
              <a:lnSpc>
                <a:spcPct val="80000"/>
              </a:lnSpc>
              <a:buFontTx/>
              <a:buNone/>
            </a:pPr>
            <a:r>
              <a:rPr lang="en-US" sz="2600" baseline="30000" smtClean="0">
                <a:solidFill>
                  <a:schemeClr val="tx1"/>
                </a:solidFill>
                <a:latin typeface="Arial" charset="0"/>
                <a:cs typeface="Arial" charset="0"/>
              </a:rPr>
              <a:t>		10</a:t>
            </a:r>
            <a:r>
              <a:rPr lang="en-US" sz="2600" smtClean="0">
                <a:solidFill>
                  <a:schemeClr val="tx1"/>
                </a:solidFill>
                <a:latin typeface="Arial" charset="0"/>
                <a:cs typeface="Arial" charset="0"/>
              </a:rPr>
              <a:t> But the day of the Lord will come like a thief. The heavens will disappear with a roar; the elements will be destroyed by fire, and the earth and everything in it will be laid bare.  </a:t>
            </a:r>
          </a:p>
          <a:p>
            <a:pPr>
              <a:lnSpc>
                <a:spcPct val="80000"/>
              </a:lnSpc>
              <a:buFontTx/>
              <a:buNone/>
            </a:pPr>
            <a:r>
              <a:rPr lang="en-US" sz="2600" baseline="30000" smtClean="0">
                <a:solidFill>
                  <a:schemeClr val="tx1"/>
                </a:solidFill>
                <a:latin typeface="Arial" charset="0"/>
                <a:cs typeface="Arial" charset="0"/>
              </a:rPr>
              <a:t>		11 </a:t>
            </a:r>
            <a:r>
              <a:rPr lang="en-US" sz="2600" smtClean="0">
                <a:solidFill>
                  <a:schemeClr val="tx1"/>
                </a:solidFill>
                <a:latin typeface="Arial" charset="0"/>
                <a:cs typeface="Arial" charset="0"/>
              </a:rPr>
              <a:t>Since everything will be destroyed in this way, what kind of people ought you to be? You ought to live holy and godly lives.			     2 Peter 3:9-11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9FACD4F5-C5D4-409A-A137-19811C169F90}" type="slidenum">
              <a:rPr lang="en-US" sz="1200" smtClean="0">
                <a:solidFill>
                  <a:schemeClr val="tx2"/>
                </a:solidFill>
              </a:rPr>
              <a:pPr algn="ctr" eaLnBrk="1" hangingPunct="1"/>
              <a:t>14</a:t>
            </a:fld>
            <a:endParaRPr lang="en-US" sz="1200" smtClean="0">
              <a:solidFill>
                <a:schemeClr val="tx2"/>
              </a:solidFill>
            </a:endParaRPr>
          </a:p>
        </p:txBody>
      </p:sp>
      <p:sp>
        <p:nvSpPr>
          <p:cNvPr id="611330" name="Rectangle 2"/>
          <p:cNvSpPr>
            <a:spLocks noGrp="1" noChangeArrowheads="1"/>
          </p:cNvSpPr>
          <p:nvPr>
            <p:ph type="title"/>
          </p:nvPr>
        </p:nvSpPr>
        <p:spPr>
          <a:xfrm>
            <a:off x="381000" y="76200"/>
            <a:ext cx="8229600" cy="625475"/>
          </a:xfrm>
        </p:spPr>
        <p:txBody>
          <a:bodyPr/>
          <a:lstStyle/>
          <a:p>
            <a:pPr algn="ctr">
              <a:defRPr/>
            </a:pPr>
            <a:r>
              <a:rPr lang="en-US" sz="3200" dirty="0">
                <a:solidFill>
                  <a:schemeClr val="tx1"/>
                </a:solidFill>
                <a:latin typeface="Arial Black" pitchFamily="34" charset="0"/>
              </a:rPr>
              <a:t>The Book of 1 John</a:t>
            </a:r>
          </a:p>
        </p:txBody>
      </p:sp>
      <p:sp>
        <p:nvSpPr>
          <p:cNvPr id="19460" name="Rectangle 3"/>
          <p:cNvSpPr>
            <a:spLocks noGrp="1" noChangeArrowheads="1"/>
          </p:cNvSpPr>
          <p:nvPr>
            <p:ph type="body" idx="1"/>
          </p:nvPr>
        </p:nvSpPr>
        <p:spPr>
          <a:xfrm>
            <a:off x="0" y="914400"/>
            <a:ext cx="9144000" cy="6110288"/>
          </a:xfrm>
        </p:spPr>
        <p:txBody>
          <a:bodyPr/>
          <a:lstStyle/>
          <a:p>
            <a:r>
              <a:rPr lang="en-US" sz="2800" b="1" u="sng" smtClean="0">
                <a:solidFill>
                  <a:schemeClr val="tx1"/>
                </a:solidFill>
                <a:latin typeface="Arial" charset="0"/>
              </a:rPr>
              <a:t>Author</a:t>
            </a:r>
            <a:r>
              <a:rPr lang="en-US" sz="2800" b="1" smtClean="0">
                <a:solidFill>
                  <a:schemeClr val="tx1"/>
                </a:solidFill>
                <a:latin typeface="Arial" charset="0"/>
              </a:rPr>
              <a:t>: 	John the Apostle </a:t>
            </a:r>
          </a:p>
          <a:p>
            <a:r>
              <a:rPr lang="en-US" sz="2800" b="1" u="sng" smtClean="0">
                <a:solidFill>
                  <a:schemeClr val="tx1"/>
                </a:solidFill>
                <a:latin typeface="Arial" charset="0"/>
              </a:rPr>
              <a:t>Date</a:t>
            </a:r>
            <a:r>
              <a:rPr lang="en-US" sz="2800" b="1" smtClean="0">
                <a:solidFill>
                  <a:schemeClr val="tx1"/>
                </a:solidFill>
                <a:latin typeface="Arial" charset="0"/>
              </a:rPr>
              <a:t>:	c. AD 85-95</a:t>
            </a:r>
          </a:p>
          <a:p>
            <a:r>
              <a:rPr lang="en-US" sz="2800" b="1" u="sng" smtClean="0">
                <a:solidFill>
                  <a:schemeClr val="tx1"/>
                </a:solidFill>
                <a:latin typeface="Arial" charset="0"/>
              </a:rPr>
              <a:t>Theme</a:t>
            </a:r>
            <a:r>
              <a:rPr lang="en-US" sz="2800" b="1" smtClean="0">
                <a:solidFill>
                  <a:schemeClr val="tx1"/>
                </a:solidFill>
                <a:latin typeface="Arial" charset="0"/>
              </a:rPr>
              <a:t>:	Fellowship with God, and the practice of 		righteous living and love.</a:t>
            </a:r>
          </a:p>
          <a:p>
            <a:r>
              <a:rPr lang="en-US" sz="2800" b="1" u="sng" smtClean="0">
                <a:solidFill>
                  <a:schemeClr val="tx1"/>
                </a:solidFill>
                <a:latin typeface="Arial" charset="0"/>
              </a:rPr>
              <a:t>Purpose</a:t>
            </a:r>
            <a:r>
              <a:rPr lang="en-US" sz="2800" b="1" smtClean="0">
                <a:solidFill>
                  <a:schemeClr val="tx1"/>
                </a:solidFill>
                <a:latin typeface="Arial" charset="0"/>
              </a:rPr>
              <a:t>:  To oppose Gnostic heresies common in 		the Early Church.</a:t>
            </a:r>
          </a:p>
          <a:p>
            <a:endParaRPr lang="en-US" sz="2800" b="1" smtClean="0">
              <a:solidFill>
                <a:schemeClr val="tx1"/>
              </a:solidFill>
              <a:latin typeface="Arial" charset="0"/>
            </a:endParaRPr>
          </a:p>
          <a:p>
            <a:r>
              <a:rPr lang="en-US" sz="2800" b="1" u="sng" smtClean="0">
                <a:solidFill>
                  <a:schemeClr val="tx1"/>
                </a:solidFill>
                <a:latin typeface="Arial" charset="0"/>
              </a:rPr>
              <a:t>Outline</a:t>
            </a:r>
            <a:r>
              <a:rPr lang="en-US" sz="2800" b="1" smtClean="0">
                <a:solidFill>
                  <a:schemeClr val="tx1"/>
                </a:solidFill>
                <a:latin typeface="Arial" charset="0"/>
              </a:rPr>
              <a:t>:  *The Basis of Fellowship (1:1-2:27)</a:t>
            </a:r>
          </a:p>
          <a:p>
            <a:pPr lvl="1">
              <a:buFont typeface="Tahoma" pitchFamily="34" charset="0"/>
              <a:buNone/>
            </a:pPr>
            <a:r>
              <a:rPr lang="en-US" sz="2800" b="1" smtClean="0">
                <a:latin typeface="Arial" charset="0"/>
              </a:rPr>
              <a:t>			*The Behavior of Fellowship (2:28-5:21) 	</a:t>
            </a:r>
            <a:r>
              <a:rPr lang="en-US" sz="1800" b="1" smtClean="0">
                <a:solidFill>
                  <a:schemeClr val="bg1"/>
                </a:solidFill>
                <a:latin typeface="Arial" charset="0"/>
              </a:rPr>
              <a:t>		</a:t>
            </a:r>
            <a:r>
              <a:rPr lang="en-US" sz="1400" b="1" smtClean="0">
                <a:solidFill>
                  <a:schemeClr val="bg1"/>
                </a:solidFill>
                <a:latin typeface="Arial" charset="0"/>
              </a:rPr>
              <a:t> </a:t>
            </a:r>
          </a:p>
          <a:p>
            <a:pPr lvl="1">
              <a:buFont typeface="Tahoma" pitchFamily="34" charset="0"/>
              <a:buNone/>
            </a:pPr>
            <a:r>
              <a:rPr lang="en-US" sz="2400" b="1" smtClean="0">
                <a:solidFill>
                  <a:schemeClr val="bg1"/>
                </a:solidFill>
                <a:latin typeface="Arial" charset="0"/>
              </a:rPr>
              <a:t>		       	</a:t>
            </a:r>
            <a:r>
              <a:rPr lang="en-US"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5BFD067B-0957-4268-A2B6-299FD27A8E3B}" type="slidenum">
              <a:rPr lang="en-US" sz="1200" smtClean="0">
                <a:solidFill>
                  <a:schemeClr val="tx2"/>
                </a:solidFill>
              </a:rPr>
              <a:pPr algn="ctr" eaLnBrk="1" hangingPunct="1"/>
              <a:t>15</a:t>
            </a:fld>
            <a:endParaRPr lang="en-US" sz="1200" smtClean="0">
              <a:solidFill>
                <a:schemeClr val="tx2"/>
              </a:solidFill>
            </a:endParaRPr>
          </a:p>
        </p:txBody>
      </p:sp>
      <p:sp>
        <p:nvSpPr>
          <p:cNvPr id="612354"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latin typeface="Arial Black" pitchFamily="34" charset="0"/>
              </a:rPr>
              <a:t>The Book of 1 </a:t>
            </a:r>
            <a:r>
              <a:rPr lang="en-US" sz="3200" dirty="0" smtClean="0">
                <a:solidFill>
                  <a:schemeClr val="tx1"/>
                </a:solidFill>
                <a:latin typeface="Arial Black" pitchFamily="34" charset="0"/>
              </a:rPr>
              <a:t>John – Key </a:t>
            </a:r>
            <a:r>
              <a:rPr lang="en-US" sz="3200" dirty="0">
                <a:solidFill>
                  <a:schemeClr val="tx1"/>
                </a:solidFill>
                <a:latin typeface="Arial Black" pitchFamily="34" charset="0"/>
              </a:rPr>
              <a:t>Verses</a:t>
            </a:r>
          </a:p>
        </p:txBody>
      </p:sp>
      <p:sp>
        <p:nvSpPr>
          <p:cNvPr id="20484" name="Rectangle 3"/>
          <p:cNvSpPr>
            <a:spLocks noGrp="1" noChangeArrowheads="1"/>
          </p:cNvSpPr>
          <p:nvPr>
            <p:ph type="body" idx="1"/>
          </p:nvPr>
        </p:nvSpPr>
        <p:spPr>
          <a:xfrm>
            <a:off x="152400" y="990600"/>
            <a:ext cx="8815388" cy="5551488"/>
          </a:xfrm>
        </p:spPr>
        <p:txBody>
          <a:bodyPr/>
          <a:lstStyle/>
          <a:p>
            <a:pPr>
              <a:lnSpc>
                <a:spcPct val="80000"/>
              </a:lnSpc>
              <a:buFontTx/>
              <a:buNone/>
            </a:pPr>
            <a:r>
              <a:rPr lang="en-US" sz="3200" smtClean="0">
                <a:solidFill>
                  <a:schemeClr val="tx1"/>
                </a:solidFill>
                <a:latin typeface="Arial" charset="0"/>
                <a:cs typeface="Arial" charset="0"/>
              </a:rPr>
              <a:t>		</a:t>
            </a:r>
            <a:r>
              <a:rPr lang="en-US" sz="3000" smtClean="0">
                <a:solidFill>
                  <a:schemeClr val="tx1"/>
                </a:solidFill>
                <a:latin typeface="Arial" charset="0"/>
                <a:cs typeface="Arial" charset="0"/>
              </a:rPr>
              <a:t>We proclaim to you what we have seen and heard, so that you also may have fellowship with us. And our fellowship is with the Father and with his Son, Jesus Christ. </a:t>
            </a:r>
            <a:r>
              <a:rPr lang="en-US" sz="3000" baseline="30000" smtClean="0">
                <a:solidFill>
                  <a:schemeClr val="tx1"/>
                </a:solidFill>
                <a:latin typeface="Arial" charset="0"/>
                <a:cs typeface="Arial" charset="0"/>
              </a:rPr>
              <a:t>4 </a:t>
            </a:r>
            <a:r>
              <a:rPr lang="en-US" sz="3000" smtClean="0">
                <a:solidFill>
                  <a:schemeClr val="tx1"/>
                </a:solidFill>
                <a:latin typeface="Arial" charset="0"/>
                <a:cs typeface="Arial" charset="0"/>
              </a:rPr>
              <a:t>We write this to make our joy complete. 				1 John 1:3-4</a:t>
            </a:r>
          </a:p>
          <a:p>
            <a:pPr>
              <a:lnSpc>
                <a:spcPct val="80000"/>
              </a:lnSpc>
              <a:buFontTx/>
              <a:buNone/>
            </a:pPr>
            <a:endParaRPr lang="en-US" sz="3000" smtClean="0">
              <a:solidFill>
                <a:schemeClr val="tx1"/>
              </a:solidFill>
              <a:latin typeface="Arial" charset="0"/>
              <a:cs typeface="Arial" charset="0"/>
            </a:endParaRPr>
          </a:p>
          <a:p>
            <a:pPr>
              <a:lnSpc>
                <a:spcPct val="80000"/>
              </a:lnSpc>
              <a:buFontTx/>
              <a:buNone/>
            </a:pPr>
            <a:r>
              <a:rPr lang="en-US" sz="3000" smtClean="0">
                <a:solidFill>
                  <a:schemeClr val="tx1"/>
                </a:solidFill>
                <a:latin typeface="Arial" charset="0"/>
                <a:cs typeface="Arial" charset="0"/>
              </a:rPr>
              <a:t>		And this is the testimony: God has given us eternal life, and this life is in his Son. </a:t>
            </a:r>
            <a:r>
              <a:rPr lang="en-US" sz="3000" baseline="30000" smtClean="0">
                <a:solidFill>
                  <a:schemeClr val="tx1"/>
                </a:solidFill>
                <a:latin typeface="Arial" charset="0"/>
                <a:cs typeface="Arial" charset="0"/>
              </a:rPr>
              <a:t>12</a:t>
            </a:r>
            <a:r>
              <a:rPr lang="en-US" sz="3000" smtClean="0">
                <a:solidFill>
                  <a:schemeClr val="tx1"/>
                </a:solidFill>
                <a:latin typeface="Arial" charset="0"/>
                <a:cs typeface="Arial" charset="0"/>
              </a:rPr>
              <a:t> He who has the Son has life; he who does not have the Son of God does not have life. </a:t>
            </a:r>
          </a:p>
          <a:p>
            <a:pPr>
              <a:lnSpc>
                <a:spcPct val="80000"/>
              </a:lnSpc>
              <a:buFontTx/>
              <a:buNone/>
            </a:pPr>
            <a:r>
              <a:rPr lang="en-US" sz="3000" baseline="30000" smtClean="0">
                <a:solidFill>
                  <a:schemeClr val="tx1"/>
                </a:solidFill>
                <a:latin typeface="Arial" charset="0"/>
                <a:cs typeface="Arial" charset="0"/>
              </a:rPr>
              <a:t>13</a:t>
            </a:r>
            <a:r>
              <a:rPr lang="en-US" sz="3000" smtClean="0">
                <a:solidFill>
                  <a:schemeClr val="tx1"/>
                </a:solidFill>
                <a:latin typeface="Arial" charset="0"/>
                <a:cs typeface="Arial" charset="0"/>
              </a:rPr>
              <a:t> I write these things to you who believe in the name of the Son of God so that you may know that you have eternal life.		1 John 5:11-13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22228B2D-78E3-4D16-B340-564364DE4C03}" type="slidenum">
              <a:rPr lang="en-US" sz="1200" smtClean="0">
                <a:solidFill>
                  <a:schemeClr val="tx2"/>
                </a:solidFill>
              </a:rPr>
              <a:pPr algn="ctr" eaLnBrk="1" hangingPunct="1"/>
              <a:t>16</a:t>
            </a:fld>
            <a:endParaRPr lang="en-US" sz="1200" smtClean="0">
              <a:solidFill>
                <a:schemeClr val="tx2"/>
              </a:solidFill>
            </a:endParaRPr>
          </a:p>
        </p:txBody>
      </p:sp>
      <p:sp>
        <p:nvSpPr>
          <p:cNvPr id="621570" name="Rectangle 2"/>
          <p:cNvSpPr>
            <a:spLocks noGrp="1" noChangeArrowheads="1"/>
          </p:cNvSpPr>
          <p:nvPr>
            <p:ph type="title"/>
          </p:nvPr>
        </p:nvSpPr>
        <p:spPr>
          <a:xfrm>
            <a:off x="381000" y="76200"/>
            <a:ext cx="8229600" cy="625475"/>
          </a:xfrm>
        </p:spPr>
        <p:txBody>
          <a:bodyPr/>
          <a:lstStyle/>
          <a:p>
            <a:pPr algn="ctr">
              <a:defRPr/>
            </a:pPr>
            <a:r>
              <a:rPr lang="en-US" sz="3200" dirty="0">
                <a:solidFill>
                  <a:schemeClr val="tx1"/>
                </a:solidFill>
                <a:latin typeface="Arial Black" pitchFamily="34" charset="0"/>
              </a:rPr>
              <a:t>The Book of 2 John</a:t>
            </a:r>
          </a:p>
        </p:txBody>
      </p:sp>
      <p:sp>
        <p:nvSpPr>
          <p:cNvPr id="21508" name="Rectangle 3"/>
          <p:cNvSpPr>
            <a:spLocks noGrp="1" noChangeArrowheads="1"/>
          </p:cNvSpPr>
          <p:nvPr>
            <p:ph type="body" idx="1"/>
          </p:nvPr>
        </p:nvSpPr>
        <p:spPr>
          <a:xfrm>
            <a:off x="0" y="762000"/>
            <a:ext cx="8780463" cy="6262688"/>
          </a:xfrm>
        </p:spPr>
        <p:txBody>
          <a:bodyPr/>
          <a:lstStyle/>
          <a:p>
            <a:pPr>
              <a:lnSpc>
                <a:spcPct val="90000"/>
              </a:lnSpc>
            </a:pPr>
            <a:r>
              <a:rPr lang="en-US" sz="2800" u="sng" smtClean="0">
                <a:solidFill>
                  <a:schemeClr val="tx1"/>
                </a:solidFill>
                <a:latin typeface="Arial" charset="0"/>
              </a:rPr>
              <a:t>Author</a:t>
            </a:r>
            <a:r>
              <a:rPr lang="en-US" sz="2800" smtClean="0">
                <a:solidFill>
                  <a:schemeClr val="tx1"/>
                </a:solidFill>
                <a:latin typeface="Arial" charset="0"/>
              </a:rPr>
              <a:t>: 	John the Apostle </a:t>
            </a:r>
          </a:p>
          <a:p>
            <a:pPr>
              <a:lnSpc>
                <a:spcPct val="90000"/>
              </a:lnSpc>
            </a:pPr>
            <a:r>
              <a:rPr lang="en-US" sz="2800" u="sng" smtClean="0">
                <a:solidFill>
                  <a:schemeClr val="tx1"/>
                </a:solidFill>
                <a:latin typeface="Arial" charset="0"/>
              </a:rPr>
              <a:t>Date</a:t>
            </a:r>
            <a:r>
              <a:rPr lang="en-US" sz="2800" smtClean="0">
                <a:solidFill>
                  <a:schemeClr val="tx1"/>
                </a:solidFill>
                <a:latin typeface="Arial" charset="0"/>
              </a:rPr>
              <a:t>:	c. AD 90</a:t>
            </a:r>
          </a:p>
          <a:p>
            <a:pPr>
              <a:lnSpc>
                <a:spcPct val="90000"/>
              </a:lnSpc>
            </a:pPr>
            <a:r>
              <a:rPr lang="en-US" sz="2800" u="sng" smtClean="0">
                <a:solidFill>
                  <a:schemeClr val="tx1"/>
                </a:solidFill>
                <a:latin typeface="Arial" charset="0"/>
              </a:rPr>
              <a:t>Theme</a:t>
            </a:r>
            <a:r>
              <a:rPr lang="en-US" sz="2800" smtClean="0">
                <a:solidFill>
                  <a:schemeClr val="tx1"/>
                </a:solidFill>
                <a:latin typeface="Arial" charset="0"/>
              </a:rPr>
              <a:t>:	Encouraging discernment in 	receiving 			teachers, as false teachers were 				misleading the faithful.</a:t>
            </a:r>
          </a:p>
          <a:p>
            <a:pPr>
              <a:lnSpc>
                <a:spcPct val="90000"/>
              </a:lnSpc>
            </a:pPr>
            <a:r>
              <a:rPr lang="en-US" sz="2800" u="sng" smtClean="0">
                <a:solidFill>
                  <a:schemeClr val="tx1"/>
                </a:solidFill>
                <a:latin typeface="Arial" charset="0"/>
              </a:rPr>
              <a:t>Purpose</a:t>
            </a:r>
            <a:r>
              <a:rPr lang="en-US" sz="2800" smtClean="0">
                <a:solidFill>
                  <a:schemeClr val="tx1"/>
                </a:solidFill>
                <a:latin typeface="Arial" charset="0"/>
              </a:rPr>
              <a:t>:  To oppose Gnostic heresies 	common in 		the Early Church.</a:t>
            </a:r>
          </a:p>
          <a:p>
            <a:pPr>
              <a:lnSpc>
                <a:spcPct val="90000"/>
              </a:lnSpc>
            </a:pPr>
            <a:endParaRPr lang="en-US" sz="2800" smtClean="0">
              <a:solidFill>
                <a:schemeClr val="tx1"/>
              </a:solidFill>
              <a:latin typeface="Arial" charset="0"/>
            </a:endParaRPr>
          </a:p>
          <a:p>
            <a:pPr>
              <a:lnSpc>
                <a:spcPct val="90000"/>
              </a:lnSpc>
            </a:pPr>
            <a:r>
              <a:rPr lang="en-US" sz="2800" u="sng" smtClean="0">
                <a:solidFill>
                  <a:schemeClr val="tx1"/>
                </a:solidFill>
                <a:latin typeface="Arial" charset="0"/>
              </a:rPr>
              <a:t>Outline</a:t>
            </a:r>
            <a:r>
              <a:rPr lang="en-US" sz="2800" smtClean="0">
                <a:solidFill>
                  <a:schemeClr val="tx1"/>
                </a:solidFill>
                <a:latin typeface="Arial" charset="0"/>
              </a:rPr>
              <a:t>:  *Abide in God’s Commandments (vv.1-6)</a:t>
            </a:r>
          </a:p>
          <a:p>
            <a:pPr lvl="1">
              <a:lnSpc>
                <a:spcPct val="90000"/>
              </a:lnSpc>
              <a:buFont typeface="Tahoma" pitchFamily="34" charset="0"/>
              <a:buNone/>
            </a:pPr>
            <a:r>
              <a:rPr lang="en-US" sz="2800" smtClean="0">
                <a:latin typeface="Arial" charset="0"/>
              </a:rPr>
              <a:t>		        *Abide Not in False Teachers (vv.7-13) 			 </a:t>
            </a:r>
          </a:p>
          <a:p>
            <a:pPr lvl="1">
              <a:lnSpc>
                <a:spcPct val="90000"/>
              </a:lnSpc>
              <a:buFont typeface="Tahoma" pitchFamily="34" charset="0"/>
              <a:buNone/>
            </a:pPr>
            <a:r>
              <a:rPr lang="en-US" sz="2800" smtClean="0">
                <a:latin typeface="Arial"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D1EEF4E1-91EE-4B81-BB69-9C089D8CDC9B}" type="slidenum">
              <a:rPr lang="en-US" sz="1200" smtClean="0">
                <a:solidFill>
                  <a:schemeClr val="tx2"/>
                </a:solidFill>
              </a:rPr>
              <a:pPr algn="ctr" eaLnBrk="1" hangingPunct="1"/>
              <a:t>17</a:t>
            </a:fld>
            <a:endParaRPr lang="en-US" sz="1200" smtClean="0">
              <a:solidFill>
                <a:schemeClr val="tx2"/>
              </a:solidFill>
            </a:endParaRPr>
          </a:p>
        </p:txBody>
      </p:sp>
      <p:sp>
        <p:nvSpPr>
          <p:cNvPr id="617474"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latin typeface="Arial Black" pitchFamily="34" charset="0"/>
              </a:rPr>
              <a:t>The Book of 2 </a:t>
            </a:r>
            <a:r>
              <a:rPr lang="en-US" sz="3200" dirty="0" smtClean="0">
                <a:solidFill>
                  <a:schemeClr val="tx1"/>
                </a:solidFill>
                <a:latin typeface="Arial Black" pitchFamily="34" charset="0"/>
              </a:rPr>
              <a:t>John – Key </a:t>
            </a:r>
            <a:r>
              <a:rPr lang="en-US" sz="3200" dirty="0">
                <a:solidFill>
                  <a:schemeClr val="tx1"/>
                </a:solidFill>
                <a:latin typeface="Arial Black" pitchFamily="34" charset="0"/>
              </a:rPr>
              <a:t>Verses</a:t>
            </a:r>
          </a:p>
        </p:txBody>
      </p:sp>
      <p:sp>
        <p:nvSpPr>
          <p:cNvPr id="22532" name="Rectangle 3"/>
          <p:cNvSpPr>
            <a:spLocks noGrp="1" noChangeArrowheads="1"/>
          </p:cNvSpPr>
          <p:nvPr>
            <p:ph type="body" idx="1"/>
          </p:nvPr>
        </p:nvSpPr>
        <p:spPr>
          <a:xfrm>
            <a:off x="142875" y="1062038"/>
            <a:ext cx="8815388" cy="5627687"/>
          </a:xfrm>
        </p:spPr>
        <p:txBody>
          <a:bodyPr/>
          <a:lstStyle/>
          <a:p>
            <a:pPr>
              <a:lnSpc>
                <a:spcPct val="80000"/>
              </a:lnSpc>
              <a:buFontTx/>
              <a:buNone/>
            </a:pPr>
            <a:r>
              <a:rPr lang="en-US" sz="3200" smtClean="0">
                <a:solidFill>
                  <a:schemeClr val="tx1"/>
                </a:solidFill>
                <a:latin typeface="Arial" charset="0"/>
                <a:cs typeface="Arial" charset="0"/>
              </a:rPr>
              <a:t>		Many deceivers, who do not acknowledge Jesus Christ as coming in the flesh, have gone out into the world.  Any such person is the deceiver and the antichrist. </a:t>
            </a:r>
            <a:r>
              <a:rPr lang="en-US" sz="3200" baseline="30000" smtClean="0">
                <a:solidFill>
                  <a:schemeClr val="tx1"/>
                </a:solidFill>
                <a:latin typeface="Arial" charset="0"/>
                <a:cs typeface="Arial" charset="0"/>
              </a:rPr>
              <a:t>8</a:t>
            </a:r>
            <a:r>
              <a:rPr lang="en-US" sz="3200" smtClean="0">
                <a:solidFill>
                  <a:schemeClr val="tx1"/>
                </a:solidFill>
                <a:latin typeface="Arial" charset="0"/>
                <a:cs typeface="Arial" charset="0"/>
              </a:rPr>
              <a:t> Watch out that you do not lose what you have worked for, but that you may be rewarded fully. </a:t>
            </a:r>
            <a:r>
              <a:rPr lang="en-US" sz="3200" baseline="30000" smtClean="0">
                <a:solidFill>
                  <a:schemeClr val="tx1"/>
                </a:solidFill>
                <a:latin typeface="Arial" charset="0"/>
                <a:cs typeface="Arial" charset="0"/>
              </a:rPr>
              <a:t>9</a:t>
            </a:r>
            <a:r>
              <a:rPr lang="en-US" sz="3200" smtClean="0">
                <a:solidFill>
                  <a:schemeClr val="tx1"/>
                </a:solidFill>
                <a:latin typeface="Arial" charset="0"/>
                <a:cs typeface="Arial" charset="0"/>
              </a:rPr>
              <a:t> Anyone who runs ahead and does not continue in the teaching of Christ does not have God; whoever continues in the teaching has both the Father and the Son. </a:t>
            </a:r>
            <a:r>
              <a:rPr lang="en-US" sz="3200" baseline="30000" smtClean="0">
                <a:solidFill>
                  <a:schemeClr val="tx1"/>
                </a:solidFill>
                <a:latin typeface="Arial" charset="0"/>
                <a:cs typeface="Arial" charset="0"/>
              </a:rPr>
              <a:t>10</a:t>
            </a:r>
            <a:r>
              <a:rPr lang="en-US" sz="3200" smtClean="0">
                <a:solidFill>
                  <a:schemeClr val="tx1"/>
                </a:solidFill>
                <a:latin typeface="Arial" charset="0"/>
                <a:cs typeface="Arial" charset="0"/>
              </a:rPr>
              <a:t> If anyone comes to you and does not bring this teaching, do not take him into your house or welcome him. </a:t>
            </a:r>
          </a:p>
          <a:p>
            <a:pPr>
              <a:lnSpc>
                <a:spcPct val="80000"/>
              </a:lnSpc>
              <a:buFontTx/>
              <a:buNone/>
            </a:pPr>
            <a:r>
              <a:rPr lang="en-US" sz="3200" smtClean="0">
                <a:solidFill>
                  <a:schemeClr val="tx1"/>
                </a:solidFill>
                <a:latin typeface="Arial" charset="0"/>
                <a:cs typeface="Arial" charset="0"/>
              </a:rPr>
              <a:t>							2 John 7-10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D36C8E65-98BF-4AF2-9E4D-4569B095D42B}" type="slidenum">
              <a:rPr lang="en-US" sz="1200" smtClean="0">
                <a:solidFill>
                  <a:schemeClr val="tx2"/>
                </a:solidFill>
              </a:rPr>
              <a:pPr algn="ctr" eaLnBrk="1" hangingPunct="1"/>
              <a:t>18</a:t>
            </a:fld>
            <a:endParaRPr lang="en-US" sz="1200" smtClean="0">
              <a:solidFill>
                <a:schemeClr val="tx2"/>
              </a:solidFill>
            </a:endParaRPr>
          </a:p>
        </p:txBody>
      </p:sp>
      <p:sp>
        <p:nvSpPr>
          <p:cNvPr id="622594" name="Rectangle 2"/>
          <p:cNvSpPr>
            <a:spLocks noGrp="1" noChangeArrowheads="1"/>
          </p:cNvSpPr>
          <p:nvPr>
            <p:ph type="title"/>
          </p:nvPr>
        </p:nvSpPr>
        <p:spPr>
          <a:xfrm>
            <a:off x="457200" y="228600"/>
            <a:ext cx="8229600" cy="625475"/>
          </a:xfrm>
        </p:spPr>
        <p:txBody>
          <a:bodyPr/>
          <a:lstStyle/>
          <a:p>
            <a:pPr algn="ctr">
              <a:defRPr/>
            </a:pPr>
            <a:r>
              <a:rPr lang="en-US" sz="3200" dirty="0">
                <a:solidFill>
                  <a:schemeClr val="tx1"/>
                </a:solidFill>
                <a:latin typeface="Arial Black" pitchFamily="34" charset="0"/>
              </a:rPr>
              <a:t>The Book of 3 John</a:t>
            </a:r>
          </a:p>
        </p:txBody>
      </p:sp>
      <p:sp>
        <p:nvSpPr>
          <p:cNvPr id="23556" name="Rectangle 3"/>
          <p:cNvSpPr>
            <a:spLocks noGrp="1" noChangeArrowheads="1"/>
          </p:cNvSpPr>
          <p:nvPr>
            <p:ph type="body" idx="1"/>
          </p:nvPr>
        </p:nvSpPr>
        <p:spPr>
          <a:xfrm>
            <a:off x="152400" y="990600"/>
            <a:ext cx="8780463" cy="6473825"/>
          </a:xfrm>
        </p:spPr>
        <p:txBody>
          <a:bodyPr/>
          <a:lstStyle/>
          <a:p>
            <a:pPr>
              <a:lnSpc>
                <a:spcPct val="90000"/>
              </a:lnSpc>
            </a:pPr>
            <a:r>
              <a:rPr lang="en-US" sz="2800" u="sng" smtClean="0">
                <a:solidFill>
                  <a:schemeClr val="tx1"/>
                </a:solidFill>
                <a:latin typeface="Arial" charset="0"/>
              </a:rPr>
              <a:t>Author</a:t>
            </a:r>
            <a:r>
              <a:rPr lang="en-US" sz="2800" smtClean="0">
                <a:solidFill>
                  <a:schemeClr val="tx1"/>
                </a:solidFill>
                <a:latin typeface="Arial" charset="0"/>
              </a:rPr>
              <a:t>: 	John the Apostle </a:t>
            </a:r>
          </a:p>
          <a:p>
            <a:pPr>
              <a:lnSpc>
                <a:spcPct val="90000"/>
              </a:lnSpc>
            </a:pPr>
            <a:r>
              <a:rPr lang="en-US" sz="2800" u="sng" smtClean="0">
                <a:solidFill>
                  <a:schemeClr val="tx1"/>
                </a:solidFill>
                <a:latin typeface="Arial" charset="0"/>
              </a:rPr>
              <a:t>Date</a:t>
            </a:r>
            <a:r>
              <a:rPr lang="en-US" sz="2800" smtClean="0">
                <a:solidFill>
                  <a:schemeClr val="tx1"/>
                </a:solidFill>
                <a:latin typeface="Arial" charset="0"/>
              </a:rPr>
              <a:t>:	c. AD 90</a:t>
            </a:r>
          </a:p>
          <a:p>
            <a:pPr>
              <a:lnSpc>
                <a:spcPct val="90000"/>
              </a:lnSpc>
            </a:pPr>
            <a:r>
              <a:rPr lang="en-US" sz="2800" u="sng" smtClean="0">
                <a:solidFill>
                  <a:schemeClr val="tx1"/>
                </a:solidFill>
                <a:latin typeface="Arial" charset="0"/>
              </a:rPr>
              <a:t>Theme</a:t>
            </a:r>
            <a:r>
              <a:rPr lang="en-US" sz="2800" smtClean="0">
                <a:solidFill>
                  <a:schemeClr val="tx1"/>
                </a:solidFill>
                <a:latin typeface="Arial" charset="0"/>
              </a:rPr>
              <a:t>:	Encouragement to enjoy and continue 			fellowship with fellow believers. </a:t>
            </a:r>
          </a:p>
          <a:p>
            <a:pPr>
              <a:lnSpc>
                <a:spcPct val="90000"/>
              </a:lnSpc>
            </a:pPr>
            <a:r>
              <a:rPr lang="en-US" sz="2800" u="sng" smtClean="0">
                <a:solidFill>
                  <a:schemeClr val="tx1"/>
                </a:solidFill>
                <a:latin typeface="Arial" charset="0"/>
              </a:rPr>
              <a:t>Purpose</a:t>
            </a:r>
            <a:r>
              <a:rPr lang="en-US" sz="2800" smtClean="0">
                <a:solidFill>
                  <a:schemeClr val="tx1"/>
                </a:solidFill>
                <a:latin typeface="Arial" charset="0"/>
              </a:rPr>
              <a:t>:  To commend worthy Christian workers, 			and warn those who were not being loving.</a:t>
            </a:r>
          </a:p>
          <a:p>
            <a:pPr>
              <a:lnSpc>
                <a:spcPct val="90000"/>
              </a:lnSpc>
            </a:pPr>
            <a:endParaRPr lang="en-US" sz="2800" smtClean="0">
              <a:solidFill>
                <a:schemeClr val="tx1"/>
              </a:solidFill>
              <a:latin typeface="Arial" charset="0"/>
            </a:endParaRPr>
          </a:p>
          <a:p>
            <a:pPr>
              <a:lnSpc>
                <a:spcPct val="90000"/>
              </a:lnSpc>
            </a:pPr>
            <a:r>
              <a:rPr lang="en-US" sz="2800" u="sng" smtClean="0">
                <a:solidFill>
                  <a:schemeClr val="tx1"/>
                </a:solidFill>
                <a:latin typeface="Arial" charset="0"/>
              </a:rPr>
              <a:t>Outline</a:t>
            </a:r>
            <a:r>
              <a:rPr lang="en-US" sz="2800" smtClean="0">
                <a:solidFill>
                  <a:schemeClr val="tx1"/>
                </a:solidFill>
                <a:latin typeface="Arial" charset="0"/>
              </a:rPr>
              <a:t>:  *Commendation of Gaius (vv.1-8)</a:t>
            </a:r>
          </a:p>
          <a:p>
            <a:pPr lvl="1">
              <a:lnSpc>
                <a:spcPct val="90000"/>
              </a:lnSpc>
              <a:buFont typeface="Tahoma" pitchFamily="34" charset="0"/>
              <a:buNone/>
            </a:pPr>
            <a:r>
              <a:rPr lang="en-US" sz="2800" smtClean="0">
                <a:latin typeface="Arial" charset="0"/>
              </a:rPr>
              <a:t>		        *Condemnation of Diotrephes (vv.9-14) </a:t>
            </a:r>
            <a:r>
              <a:rPr lang="en-US" sz="1800" b="1" smtClean="0">
                <a:solidFill>
                  <a:schemeClr val="bg1"/>
                </a:solidFill>
                <a:latin typeface="Arial" charset="0"/>
              </a:rPr>
              <a:t>			</a:t>
            </a:r>
            <a:r>
              <a:rPr lang="en-US" sz="1400" b="1" smtClean="0">
                <a:solidFill>
                  <a:schemeClr val="bg1"/>
                </a:solidFill>
                <a:latin typeface="Arial" charset="0"/>
              </a:rPr>
              <a:t> </a:t>
            </a:r>
          </a:p>
          <a:p>
            <a:pPr lvl="1">
              <a:lnSpc>
                <a:spcPct val="90000"/>
              </a:lnSpc>
              <a:buFont typeface="Tahoma" pitchFamily="34" charset="0"/>
              <a:buNone/>
            </a:pPr>
            <a:r>
              <a:rPr lang="en-US" sz="2400" b="1" smtClean="0">
                <a:solidFill>
                  <a:schemeClr val="bg1"/>
                </a:solidFill>
                <a:latin typeface="Arial" charset="0"/>
              </a:rPr>
              <a:t>		       	</a:t>
            </a:r>
            <a:r>
              <a:rPr lang="en-US"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0FCF768C-9F7A-4FC9-955F-3B4A83300D88}" type="slidenum">
              <a:rPr lang="en-US" sz="1200" smtClean="0">
                <a:solidFill>
                  <a:schemeClr val="tx2"/>
                </a:solidFill>
              </a:rPr>
              <a:pPr algn="ctr" eaLnBrk="1" hangingPunct="1"/>
              <a:t>19</a:t>
            </a:fld>
            <a:endParaRPr lang="en-US" sz="1200" smtClean="0">
              <a:solidFill>
                <a:schemeClr val="tx2"/>
              </a:solidFill>
            </a:endParaRPr>
          </a:p>
        </p:txBody>
      </p:sp>
      <p:sp>
        <p:nvSpPr>
          <p:cNvPr id="618498"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latin typeface="Arial Black" pitchFamily="34" charset="0"/>
              </a:rPr>
              <a:t>The Book of 3 </a:t>
            </a:r>
            <a:r>
              <a:rPr lang="en-US" sz="3200" dirty="0" smtClean="0">
                <a:solidFill>
                  <a:schemeClr val="tx1"/>
                </a:solidFill>
                <a:latin typeface="Arial Black" pitchFamily="34" charset="0"/>
              </a:rPr>
              <a:t>John – Key </a:t>
            </a:r>
            <a:r>
              <a:rPr lang="en-US" sz="3200" dirty="0">
                <a:solidFill>
                  <a:schemeClr val="tx1"/>
                </a:solidFill>
                <a:latin typeface="Arial Black" pitchFamily="34" charset="0"/>
              </a:rPr>
              <a:t>Verses</a:t>
            </a:r>
          </a:p>
        </p:txBody>
      </p:sp>
      <p:sp>
        <p:nvSpPr>
          <p:cNvPr id="24580" name="Rectangle 3"/>
          <p:cNvSpPr>
            <a:spLocks noGrp="1" noChangeArrowheads="1"/>
          </p:cNvSpPr>
          <p:nvPr>
            <p:ph type="body" idx="1"/>
          </p:nvPr>
        </p:nvSpPr>
        <p:spPr>
          <a:xfrm>
            <a:off x="131763" y="990600"/>
            <a:ext cx="8815387" cy="5627688"/>
          </a:xfrm>
        </p:spPr>
        <p:txBody>
          <a:bodyPr/>
          <a:lstStyle/>
          <a:p>
            <a:pPr>
              <a:lnSpc>
                <a:spcPct val="80000"/>
              </a:lnSpc>
              <a:buFontTx/>
              <a:buNone/>
            </a:pPr>
            <a:r>
              <a:rPr lang="en-US" sz="2800" smtClean="0">
                <a:solidFill>
                  <a:schemeClr val="tx1"/>
                </a:solidFill>
                <a:latin typeface="Arial" charset="0"/>
                <a:cs typeface="Arial" charset="0"/>
              </a:rPr>
              <a:t>		Dear friend, you are faithful in what you are doing for the brothers, even though they are strangers to you. </a:t>
            </a:r>
            <a:r>
              <a:rPr lang="en-US" sz="2800" baseline="30000" smtClean="0">
                <a:solidFill>
                  <a:schemeClr val="tx1"/>
                </a:solidFill>
                <a:latin typeface="Arial" charset="0"/>
                <a:cs typeface="Arial" charset="0"/>
              </a:rPr>
              <a:t>6</a:t>
            </a:r>
            <a:r>
              <a:rPr lang="en-US" sz="2800" smtClean="0">
                <a:solidFill>
                  <a:schemeClr val="tx1"/>
                </a:solidFill>
                <a:latin typeface="Arial" charset="0"/>
                <a:cs typeface="Arial" charset="0"/>
              </a:rPr>
              <a:t> They have told the church about your love. You will do well to send them on their way in a manner worthy of God. </a:t>
            </a:r>
            <a:r>
              <a:rPr lang="en-US" sz="2800" baseline="30000" smtClean="0">
                <a:solidFill>
                  <a:schemeClr val="tx1"/>
                </a:solidFill>
                <a:latin typeface="Arial" charset="0"/>
                <a:cs typeface="Arial" charset="0"/>
              </a:rPr>
              <a:t>7</a:t>
            </a:r>
            <a:r>
              <a:rPr lang="en-US" sz="2800" smtClean="0">
                <a:solidFill>
                  <a:schemeClr val="tx1"/>
                </a:solidFill>
                <a:latin typeface="Arial" charset="0"/>
                <a:cs typeface="Arial" charset="0"/>
              </a:rPr>
              <a:t> It was for the sake of the Name that they went out, receiving no help from the pagans. </a:t>
            </a:r>
            <a:r>
              <a:rPr lang="en-US" sz="2800" baseline="30000" smtClean="0">
                <a:solidFill>
                  <a:schemeClr val="tx1"/>
                </a:solidFill>
                <a:latin typeface="Arial" charset="0"/>
                <a:cs typeface="Arial" charset="0"/>
              </a:rPr>
              <a:t>8 </a:t>
            </a:r>
            <a:r>
              <a:rPr lang="en-US" sz="2800" smtClean="0">
                <a:solidFill>
                  <a:schemeClr val="tx1"/>
                </a:solidFill>
                <a:latin typeface="Arial" charset="0"/>
                <a:cs typeface="Arial" charset="0"/>
              </a:rPr>
              <a:t>We ought therefore to show hospitality to such men so that we may work together for the truth. </a:t>
            </a:r>
          </a:p>
          <a:p>
            <a:pPr>
              <a:lnSpc>
                <a:spcPct val="80000"/>
              </a:lnSpc>
              <a:buFontTx/>
              <a:buNone/>
            </a:pPr>
            <a:r>
              <a:rPr lang="en-US" sz="2800" baseline="30000" smtClean="0">
                <a:solidFill>
                  <a:schemeClr val="tx1"/>
                </a:solidFill>
                <a:latin typeface="Arial" charset="0"/>
                <a:cs typeface="Arial" charset="0"/>
              </a:rPr>
              <a:t>		11</a:t>
            </a:r>
            <a:r>
              <a:rPr lang="en-US" sz="2800" smtClean="0">
                <a:solidFill>
                  <a:schemeClr val="tx1"/>
                </a:solidFill>
                <a:latin typeface="Arial" charset="0"/>
                <a:cs typeface="Arial" charset="0"/>
              </a:rPr>
              <a:t> Dear friend, do not imitate what is evil but what is good. Anyone who does what is good is from God. Anyone who does what is evil has not seen God.</a:t>
            </a:r>
          </a:p>
          <a:p>
            <a:pPr>
              <a:lnSpc>
                <a:spcPct val="80000"/>
              </a:lnSpc>
              <a:buFontTx/>
              <a:buNone/>
            </a:pPr>
            <a:r>
              <a:rPr lang="en-US" sz="2800" smtClean="0">
                <a:solidFill>
                  <a:schemeClr val="tx1"/>
                </a:solidFill>
                <a:latin typeface="Arial" charset="0"/>
                <a:cs typeface="Arial" charset="0"/>
              </a:rPr>
              <a:t>							3 John 5-8,11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3700" y="152400"/>
            <a:ext cx="8750300" cy="6186488"/>
          </a:xfrm>
          <a:prstGeom prst="rect">
            <a:avLst/>
          </a:prstGeom>
        </p:spPr>
        <p:txBody>
          <a:bodyPr>
            <a:spAutoFit/>
          </a:bodyPr>
          <a:lstStyle/>
          <a:p>
            <a:pPr algn="ctr">
              <a:defRPr/>
            </a:pPr>
            <a:r>
              <a:rPr lang="en-US" sz="3600" b="1" u="sng" dirty="0">
                <a:latin typeface="+mn-lt"/>
              </a:rPr>
              <a:t>New Testament Survey</a:t>
            </a:r>
            <a:r>
              <a:rPr lang="en-US" sz="3600" b="1" dirty="0">
                <a:latin typeface="+mn-lt"/>
              </a:rPr>
              <a:t> (NT1) </a:t>
            </a:r>
          </a:p>
          <a:p>
            <a:pPr>
              <a:defRPr/>
            </a:pPr>
            <a:endParaRPr lang="en-US" sz="800" b="1" dirty="0">
              <a:latin typeface="+mn-lt"/>
            </a:endParaRPr>
          </a:p>
          <a:p>
            <a:pPr marL="228600" indent="-228600">
              <a:buFont typeface="+mj-lt"/>
              <a:buAutoNum type="arabicPeriod"/>
              <a:defRPr/>
            </a:pPr>
            <a:r>
              <a:rPr lang="en-US" sz="2800" dirty="0">
                <a:latin typeface="+mn-lt"/>
              </a:rPr>
              <a:t> </a:t>
            </a:r>
            <a:r>
              <a:rPr lang="en-US" sz="3200" dirty="0">
                <a:latin typeface="+mn-lt"/>
              </a:rPr>
              <a:t> Introduction to New Testament Theology</a:t>
            </a:r>
          </a:p>
          <a:p>
            <a:pPr marL="457200" indent="-457200">
              <a:buFont typeface="+mj-lt"/>
              <a:buAutoNum type="arabicPeriod"/>
              <a:defRPr/>
            </a:pPr>
            <a:r>
              <a:rPr lang="en-US" sz="3200" dirty="0">
                <a:latin typeface="+mn-lt"/>
              </a:rPr>
              <a:t>The Synoptic Gospels – Matthew, Mark &amp; 	Luke</a:t>
            </a:r>
          </a:p>
          <a:p>
            <a:pPr marL="457200" indent="-457200">
              <a:buFont typeface="+mj-lt"/>
              <a:buAutoNum type="arabicPeriod"/>
              <a:defRPr/>
            </a:pPr>
            <a:r>
              <a:rPr lang="en-US" sz="3200" dirty="0">
                <a:latin typeface="+mn-lt"/>
              </a:rPr>
              <a:t>Gospel of John; Book of Acts</a:t>
            </a:r>
          </a:p>
          <a:p>
            <a:pPr marL="457200" indent="-457200">
              <a:buFont typeface="+mj-lt"/>
              <a:buAutoNum type="arabicPeriod"/>
              <a:defRPr/>
            </a:pPr>
            <a:r>
              <a:rPr lang="en-US" sz="3200" dirty="0">
                <a:latin typeface="+mn-lt"/>
              </a:rPr>
              <a:t>Paul &amp; Pauline Epistles (Galatians, 			1-2 Thessalonians, 1-2 Corinthians)</a:t>
            </a:r>
          </a:p>
          <a:p>
            <a:pPr marL="457200" indent="-457200">
              <a:buFont typeface="+mj-lt"/>
              <a:buAutoNum type="arabicPeriod"/>
              <a:defRPr/>
            </a:pPr>
            <a:r>
              <a:rPr lang="en-US" sz="3200" dirty="0">
                <a:latin typeface="+mn-lt"/>
              </a:rPr>
              <a:t>Pauline Epistles 2 (Romans, Philemon, Colossians, 	Ephesians, Philippians, 1-2 Timothy, Titus)</a:t>
            </a:r>
          </a:p>
          <a:p>
            <a:pPr marL="457200" indent="-457200">
              <a:buFont typeface="+mj-lt"/>
              <a:buAutoNum type="arabicPeriod"/>
              <a:defRPr/>
            </a:pPr>
            <a:r>
              <a:rPr lang="en-US" sz="3200" dirty="0">
                <a:latin typeface="+mn-lt"/>
              </a:rPr>
              <a:t>The General Epistles (Hebrews to Jude)</a:t>
            </a:r>
          </a:p>
          <a:p>
            <a:pPr marL="457200" indent="-457200">
              <a:buFont typeface="+mj-lt"/>
              <a:buAutoNum type="arabicPeriod"/>
              <a:defRPr/>
            </a:pPr>
            <a:r>
              <a:rPr lang="en-US" sz="3200" dirty="0">
                <a:latin typeface="+mn-lt"/>
              </a:rPr>
              <a:t>Book of Revelation; Expectations for 	Fulfillment</a:t>
            </a:r>
          </a:p>
          <a:p>
            <a:pPr marL="457200" indent="-457200">
              <a:buFont typeface="+mj-lt"/>
              <a:buAutoNum type="arabicPeriod"/>
              <a:defRPr/>
            </a:pPr>
            <a:r>
              <a:rPr lang="en-US" sz="3200" dirty="0">
                <a:latin typeface="+mn-lt"/>
              </a:rPr>
              <a:t>New Testament Conclusion; Final Exam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BED68E96-6302-41F5-8B65-5EF6CA4B808D}" type="slidenum">
              <a:rPr lang="en-US" sz="1200" smtClean="0">
                <a:solidFill>
                  <a:schemeClr val="tx2"/>
                </a:solidFill>
              </a:rPr>
              <a:pPr algn="ctr" eaLnBrk="1" hangingPunct="1"/>
              <a:t>20</a:t>
            </a:fld>
            <a:endParaRPr lang="en-US" sz="1200" smtClean="0">
              <a:solidFill>
                <a:schemeClr val="tx2"/>
              </a:solidFill>
            </a:endParaRPr>
          </a:p>
        </p:txBody>
      </p:sp>
      <p:sp>
        <p:nvSpPr>
          <p:cNvPr id="613378" name="Rectangle 2"/>
          <p:cNvSpPr>
            <a:spLocks noGrp="1" noChangeArrowheads="1"/>
          </p:cNvSpPr>
          <p:nvPr>
            <p:ph type="title"/>
          </p:nvPr>
        </p:nvSpPr>
        <p:spPr>
          <a:xfrm>
            <a:off x="381000" y="76200"/>
            <a:ext cx="8229600" cy="625475"/>
          </a:xfrm>
        </p:spPr>
        <p:txBody>
          <a:bodyPr/>
          <a:lstStyle/>
          <a:p>
            <a:pPr algn="ctr">
              <a:defRPr/>
            </a:pPr>
            <a:r>
              <a:rPr lang="en-US" sz="3200" dirty="0">
                <a:solidFill>
                  <a:schemeClr val="tx1"/>
                </a:solidFill>
                <a:latin typeface="Arial Black" pitchFamily="34" charset="0"/>
              </a:rPr>
              <a:t>The Book of Jude</a:t>
            </a:r>
          </a:p>
        </p:txBody>
      </p:sp>
      <p:sp>
        <p:nvSpPr>
          <p:cNvPr id="25604" name="Rectangle 3"/>
          <p:cNvSpPr>
            <a:spLocks noGrp="1" noChangeArrowheads="1"/>
          </p:cNvSpPr>
          <p:nvPr>
            <p:ph type="body" idx="1"/>
          </p:nvPr>
        </p:nvSpPr>
        <p:spPr>
          <a:xfrm>
            <a:off x="0" y="914400"/>
            <a:ext cx="9144000" cy="6473825"/>
          </a:xfrm>
        </p:spPr>
        <p:txBody>
          <a:bodyPr/>
          <a:lstStyle/>
          <a:p>
            <a:pPr>
              <a:lnSpc>
                <a:spcPct val="90000"/>
              </a:lnSpc>
            </a:pPr>
            <a:r>
              <a:rPr lang="en-US" sz="2800" b="1" u="sng" smtClean="0">
                <a:solidFill>
                  <a:schemeClr val="tx1"/>
                </a:solidFill>
                <a:latin typeface="Arial" charset="0"/>
              </a:rPr>
              <a:t>Author</a:t>
            </a:r>
            <a:r>
              <a:rPr lang="en-US" sz="2800" b="1" smtClean="0">
                <a:solidFill>
                  <a:schemeClr val="tx1"/>
                </a:solidFill>
                <a:latin typeface="Arial" charset="0"/>
              </a:rPr>
              <a:t>: 	 Judas brother of Jesus</a:t>
            </a:r>
          </a:p>
          <a:p>
            <a:pPr>
              <a:lnSpc>
                <a:spcPct val="90000"/>
              </a:lnSpc>
            </a:pPr>
            <a:r>
              <a:rPr lang="en-US" sz="2800" b="1" u="sng" smtClean="0">
                <a:solidFill>
                  <a:schemeClr val="tx1"/>
                </a:solidFill>
                <a:latin typeface="Arial" charset="0"/>
              </a:rPr>
              <a:t>Date</a:t>
            </a:r>
            <a:r>
              <a:rPr lang="en-US" sz="2800" b="1" smtClean="0">
                <a:solidFill>
                  <a:schemeClr val="tx1"/>
                </a:solidFill>
                <a:latin typeface="Arial" charset="0"/>
              </a:rPr>
              <a:t>:	c. AD 60-65</a:t>
            </a:r>
          </a:p>
          <a:p>
            <a:pPr>
              <a:lnSpc>
                <a:spcPct val="90000"/>
              </a:lnSpc>
            </a:pPr>
            <a:r>
              <a:rPr lang="en-US" sz="2800" b="1" u="sng" smtClean="0">
                <a:solidFill>
                  <a:schemeClr val="tx1"/>
                </a:solidFill>
                <a:latin typeface="Arial" charset="0"/>
              </a:rPr>
              <a:t>Theme</a:t>
            </a:r>
            <a:r>
              <a:rPr lang="en-US" sz="2800" b="1" smtClean="0">
                <a:solidFill>
                  <a:schemeClr val="tx1"/>
                </a:solidFill>
                <a:latin typeface="Arial" charset="0"/>
              </a:rPr>
              <a:t>:	Condemnation for false teachers and 			libertines, and encouragement for the 		faithful to stand strong.</a:t>
            </a:r>
          </a:p>
          <a:p>
            <a:pPr>
              <a:lnSpc>
                <a:spcPct val="90000"/>
              </a:lnSpc>
            </a:pPr>
            <a:r>
              <a:rPr lang="en-US" sz="2800" b="1" u="sng" smtClean="0">
                <a:solidFill>
                  <a:schemeClr val="tx1"/>
                </a:solidFill>
                <a:latin typeface="Arial" charset="0"/>
              </a:rPr>
              <a:t>Purpose</a:t>
            </a:r>
            <a:r>
              <a:rPr lang="en-US" sz="2800" b="1" smtClean="0">
                <a:solidFill>
                  <a:schemeClr val="tx1"/>
                </a:solidFill>
                <a:latin typeface="Arial" charset="0"/>
              </a:rPr>
              <a:t>: To make clear that salvation did not give 		license to sin, and libertine teachers must 		be opposed.</a:t>
            </a:r>
          </a:p>
          <a:p>
            <a:pPr>
              <a:lnSpc>
                <a:spcPct val="90000"/>
              </a:lnSpc>
            </a:pPr>
            <a:r>
              <a:rPr lang="en-US" sz="2800" b="1" u="sng" smtClean="0">
                <a:solidFill>
                  <a:schemeClr val="tx1"/>
                </a:solidFill>
                <a:latin typeface="Arial" charset="0"/>
              </a:rPr>
              <a:t>Outline</a:t>
            </a:r>
            <a:r>
              <a:rPr lang="en-US" sz="2800" b="1" smtClean="0">
                <a:solidFill>
                  <a:schemeClr val="tx1"/>
                </a:solidFill>
                <a:latin typeface="Arial" charset="0"/>
              </a:rPr>
              <a:t>:  *Purpose (vv. 1-4)</a:t>
            </a:r>
          </a:p>
          <a:p>
            <a:pPr lvl="1">
              <a:lnSpc>
                <a:spcPct val="90000"/>
              </a:lnSpc>
              <a:buFont typeface="Tahoma" pitchFamily="34" charset="0"/>
              <a:buNone/>
            </a:pPr>
            <a:r>
              <a:rPr lang="en-US" sz="2800" b="1" smtClean="0">
                <a:latin typeface="Arial" charset="0"/>
              </a:rPr>
              <a:t>               *Description of False Teachers (vv. 5-16)</a:t>
            </a:r>
          </a:p>
          <a:p>
            <a:pPr lvl="1">
              <a:lnSpc>
                <a:spcPct val="90000"/>
              </a:lnSpc>
              <a:buFont typeface="Tahoma" pitchFamily="34" charset="0"/>
              <a:buNone/>
            </a:pPr>
            <a:r>
              <a:rPr lang="en-US" sz="2800" b="1" smtClean="0">
                <a:latin typeface="Arial" charset="0"/>
              </a:rPr>
              <a:t>		         *Defense Against False Teachers </a:t>
            </a:r>
            <a:r>
              <a:rPr lang="en-US" sz="2400" b="1" smtClean="0">
                <a:latin typeface="Arial" charset="0"/>
              </a:rPr>
              <a:t>(vv. 17-23)</a:t>
            </a:r>
            <a:endParaRPr lang="en-US" sz="2800" b="1" smtClean="0">
              <a:latin typeface="Arial" charset="0"/>
            </a:endParaRPr>
          </a:p>
          <a:p>
            <a:pPr lvl="1">
              <a:lnSpc>
                <a:spcPct val="90000"/>
              </a:lnSpc>
              <a:buFont typeface="Tahoma" pitchFamily="34" charset="0"/>
              <a:buNone/>
            </a:pPr>
            <a:r>
              <a:rPr lang="en-US" sz="2800" b="1" smtClean="0">
                <a:latin typeface="Arial" charset="0"/>
              </a:rPr>
              <a:t>               *Doxology of Jude  (vv. 24-25)</a:t>
            </a:r>
          </a:p>
          <a:p>
            <a:pPr lvl="2">
              <a:lnSpc>
                <a:spcPct val="90000"/>
              </a:lnSpc>
              <a:buFontTx/>
              <a:buNone/>
            </a:pPr>
            <a:r>
              <a:rPr lang="en-US" sz="1800" b="1" smtClean="0">
                <a:solidFill>
                  <a:schemeClr val="bg1"/>
                </a:solidFill>
                <a:latin typeface="Arial" charset="0"/>
              </a:rPr>
              <a:t>	</a:t>
            </a:r>
            <a:r>
              <a:rPr lang="en-US" sz="1600"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959890BD-1957-4F56-9696-162F1B3E9618}" type="slidenum">
              <a:rPr lang="en-US" sz="1200" smtClean="0">
                <a:solidFill>
                  <a:schemeClr val="tx2"/>
                </a:solidFill>
              </a:rPr>
              <a:pPr algn="ctr" eaLnBrk="1" hangingPunct="1"/>
              <a:t>21</a:t>
            </a:fld>
            <a:endParaRPr lang="en-US" sz="1200" smtClean="0">
              <a:solidFill>
                <a:schemeClr val="tx2"/>
              </a:solidFill>
            </a:endParaRPr>
          </a:p>
        </p:txBody>
      </p:sp>
      <p:sp>
        <p:nvSpPr>
          <p:cNvPr id="614402" name="Rectangle 2"/>
          <p:cNvSpPr>
            <a:spLocks noGrp="1" noChangeArrowheads="1"/>
          </p:cNvSpPr>
          <p:nvPr>
            <p:ph type="title"/>
          </p:nvPr>
        </p:nvSpPr>
        <p:spPr>
          <a:xfrm>
            <a:off x="350838" y="134938"/>
            <a:ext cx="8229600" cy="573087"/>
          </a:xfrm>
        </p:spPr>
        <p:txBody>
          <a:bodyPr>
            <a:noAutofit/>
          </a:bodyPr>
          <a:lstStyle/>
          <a:p>
            <a:pPr algn="ctr">
              <a:defRPr/>
            </a:pPr>
            <a:r>
              <a:rPr lang="en-US" sz="3200" dirty="0">
                <a:solidFill>
                  <a:schemeClr val="tx1"/>
                </a:solidFill>
                <a:latin typeface="Arial Black" pitchFamily="34" charset="0"/>
              </a:rPr>
              <a:t>The Book of </a:t>
            </a:r>
            <a:r>
              <a:rPr lang="en-US" sz="3200" dirty="0" smtClean="0">
                <a:solidFill>
                  <a:schemeClr val="tx1"/>
                </a:solidFill>
                <a:latin typeface="Arial Black" pitchFamily="34" charset="0"/>
              </a:rPr>
              <a:t>Jude – Key </a:t>
            </a:r>
            <a:r>
              <a:rPr lang="en-US" sz="3200" dirty="0">
                <a:solidFill>
                  <a:schemeClr val="tx1"/>
                </a:solidFill>
                <a:latin typeface="Arial Black" pitchFamily="34" charset="0"/>
              </a:rPr>
              <a:t>Verses</a:t>
            </a:r>
          </a:p>
        </p:txBody>
      </p:sp>
      <p:sp>
        <p:nvSpPr>
          <p:cNvPr id="26628" name="Rectangle 3"/>
          <p:cNvSpPr>
            <a:spLocks noGrp="1" noChangeArrowheads="1"/>
          </p:cNvSpPr>
          <p:nvPr>
            <p:ph type="body" idx="1"/>
          </p:nvPr>
        </p:nvSpPr>
        <p:spPr>
          <a:xfrm>
            <a:off x="131763" y="990600"/>
            <a:ext cx="8815387" cy="5627688"/>
          </a:xfrm>
        </p:spPr>
        <p:txBody>
          <a:bodyPr/>
          <a:lstStyle/>
          <a:p>
            <a:pPr>
              <a:lnSpc>
                <a:spcPct val="80000"/>
              </a:lnSpc>
              <a:buFontTx/>
              <a:buNone/>
            </a:pPr>
            <a:r>
              <a:rPr lang="en-US" sz="2800" smtClean="0">
                <a:solidFill>
                  <a:schemeClr val="tx1"/>
                </a:solidFill>
                <a:latin typeface="Arial" charset="0"/>
                <a:cs typeface="Arial" charset="0"/>
              </a:rPr>
              <a:t>		Dear friends, although I was very eager to write to you about the salvation we share, I felt I had to write and urge you to contend for the faith that was once for all entrusted to the saints. </a:t>
            </a:r>
            <a:r>
              <a:rPr lang="en-US" sz="2800" baseline="30000" smtClean="0">
                <a:solidFill>
                  <a:schemeClr val="tx1"/>
                </a:solidFill>
                <a:latin typeface="Arial" charset="0"/>
                <a:cs typeface="Arial" charset="0"/>
              </a:rPr>
              <a:t>4</a:t>
            </a:r>
            <a:r>
              <a:rPr lang="en-US" sz="2800" smtClean="0">
                <a:solidFill>
                  <a:schemeClr val="tx1"/>
                </a:solidFill>
                <a:latin typeface="Arial" charset="0"/>
                <a:cs typeface="Arial" charset="0"/>
              </a:rPr>
              <a:t> For certain men whose condemnation was written about long ago have secretly slipped in among you.  They are godless men, who change the grace of our God into a license for immorality and deny Jesus Christ our only Sovereign and Lord. </a:t>
            </a:r>
          </a:p>
          <a:p>
            <a:pPr>
              <a:lnSpc>
                <a:spcPct val="80000"/>
              </a:lnSpc>
              <a:buFontTx/>
              <a:buNone/>
            </a:pPr>
            <a:r>
              <a:rPr lang="en-US" sz="2800" baseline="30000" smtClean="0">
                <a:solidFill>
                  <a:schemeClr val="tx1"/>
                </a:solidFill>
                <a:latin typeface="Arial" charset="0"/>
                <a:cs typeface="Arial" charset="0"/>
              </a:rPr>
              <a:t>		17 </a:t>
            </a:r>
            <a:r>
              <a:rPr lang="en-US" sz="2800" smtClean="0">
                <a:solidFill>
                  <a:schemeClr val="tx1"/>
                </a:solidFill>
                <a:latin typeface="Arial" charset="0"/>
                <a:cs typeface="Arial" charset="0"/>
              </a:rPr>
              <a:t>But, dear friends, remember what the apostles of our Lord Jesus Christ foretold. </a:t>
            </a:r>
            <a:r>
              <a:rPr lang="en-US" sz="2800" baseline="30000" smtClean="0">
                <a:solidFill>
                  <a:schemeClr val="tx1"/>
                </a:solidFill>
                <a:latin typeface="Arial" charset="0"/>
                <a:cs typeface="Arial" charset="0"/>
              </a:rPr>
              <a:t>18</a:t>
            </a:r>
            <a:r>
              <a:rPr lang="en-US" sz="2800" smtClean="0">
                <a:solidFill>
                  <a:schemeClr val="tx1"/>
                </a:solidFill>
                <a:latin typeface="Arial" charset="0"/>
                <a:cs typeface="Arial" charset="0"/>
              </a:rPr>
              <a:t> They said to you, "In the last times there will be scoffers who will follow their own ungodly desires." </a:t>
            </a:r>
            <a:r>
              <a:rPr lang="en-US" sz="2800" baseline="30000" smtClean="0">
                <a:solidFill>
                  <a:schemeClr val="tx1"/>
                </a:solidFill>
                <a:latin typeface="Arial" charset="0"/>
                <a:cs typeface="Arial" charset="0"/>
              </a:rPr>
              <a:t>19</a:t>
            </a:r>
            <a:r>
              <a:rPr lang="en-US" sz="2800" smtClean="0">
                <a:solidFill>
                  <a:schemeClr val="tx1"/>
                </a:solidFill>
                <a:latin typeface="Arial" charset="0"/>
                <a:cs typeface="Arial" charset="0"/>
              </a:rPr>
              <a:t> These are the men who divide you, who follow mere natural instincts and do not have the Spirit. </a:t>
            </a:r>
          </a:p>
          <a:p>
            <a:pPr>
              <a:lnSpc>
                <a:spcPct val="80000"/>
              </a:lnSpc>
              <a:buFontTx/>
              <a:buNone/>
            </a:pPr>
            <a:r>
              <a:rPr lang="en-US" sz="2800" smtClean="0">
                <a:solidFill>
                  <a:schemeClr val="tx1"/>
                </a:solidFill>
                <a:latin typeface="Arial" charset="0"/>
                <a:cs typeface="Arial" charset="0"/>
              </a:rPr>
              <a:t>						Jude 3-4; 17-19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B07F7C28-AA3E-40E0-A2E1-9C025FCDF4C2}" type="slidenum">
              <a:rPr lang="en-US" sz="1200" smtClean="0">
                <a:solidFill>
                  <a:schemeClr val="tx2"/>
                </a:solidFill>
              </a:rPr>
              <a:pPr algn="ctr" eaLnBrk="1" hangingPunct="1"/>
              <a:t>3</a:t>
            </a:fld>
            <a:endParaRPr lang="en-US" sz="1200" smtClean="0">
              <a:solidFill>
                <a:schemeClr val="tx2"/>
              </a:solidFill>
            </a:endParaRPr>
          </a:p>
        </p:txBody>
      </p:sp>
      <p:sp>
        <p:nvSpPr>
          <p:cNvPr id="606210" name="Rectangle 2"/>
          <p:cNvSpPr>
            <a:spLocks noGrp="1" noChangeArrowheads="1"/>
          </p:cNvSpPr>
          <p:nvPr>
            <p:ph type="title"/>
          </p:nvPr>
        </p:nvSpPr>
        <p:spPr>
          <a:xfrm>
            <a:off x="378460" y="152400"/>
            <a:ext cx="8750300" cy="481013"/>
          </a:xfrm>
        </p:spPr>
        <p:txBody>
          <a:bodyPr>
            <a:noAutofit/>
          </a:bodyPr>
          <a:lstStyle/>
          <a:p>
            <a:pPr algn="ctr">
              <a:defRPr/>
            </a:pPr>
            <a:r>
              <a:rPr lang="en-US" sz="2800" dirty="0">
                <a:solidFill>
                  <a:schemeClr val="tx1"/>
                </a:solidFill>
                <a:latin typeface="Arial Black" pitchFamily="34" charset="0"/>
                <a:cs typeface="Arial" pitchFamily="34" charset="0"/>
              </a:rPr>
              <a:t>Organization of New Testament Books</a:t>
            </a:r>
          </a:p>
        </p:txBody>
      </p:sp>
      <p:sp>
        <p:nvSpPr>
          <p:cNvPr id="8196" name="Rectangle 3"/>
          <p:cNvSpPr>
            <a:spLocks noGrp="1" noChangeArrowheads="1"/>
          </p:cNvSpPr>
          <p:nvPr>
            <p:ph type="body" idx="1"/>
          </p:nvPr>
        </p:nvSpPr>
        <p:spPr>
          <a:xfrm>
            <a:off x="152400" y="561975"/>
            <a:ext cx="9067800" cy="6296025"/>
          </a:xfrm>
        </p:spPr>
        <p:txBody>
          <a:bodyPr/>
          <a:lstStyle/>
          <a:p>
            <a:pPr>
              <a:spcBef>
                <a:spcPct val="0"/>
              </a:spcBef>
              <a:buFontTx/>
              <a:buNone/>
            </a:pPr>
            <a:r>
              <a:rPr lang="en-US" b="1" u="sng" smtClean="0">
                <a:solidFill>
                  <a:schemeClr val="tx1"/>
                </a:solidFill>
                <a:latin typeface="Arial" charset="0"/>
                <a:cs typeface="Arial" charset="0"/>
              </a:rPr>
              <a:t>Four Gospels</a:t>
            </a:r>
            <a:r>
              <a:rPr lang="en-US" smtClean="0">
                <a:solidFill>
                  <a:schemeClr val="tx1"/>
                </a:solidFill>
                <a:latin typeface="Arial" charset="0"/>
                <a:cs typeface="Arial" charset="0"/>
              </a:rPr>
              <a:t> – “Good News” about the life, ministry, sacrificial death and resurrection of God’s incarnate Son, Jesus.</a:t>
            </a:r>
          </a:p>
          <a:p>
            <a:pPr lvl="1">
              <a:spcBef>
                <a:spcPct val="0"/>
              </a:spcBef>
              <a:buClr>
                <a:schemeClr val="tx1"/>
              </a:buClr>
              <a:buFont typeface="Wingdings" pitchFamily="2" charset="2"/>
              <a:buChar char="Ø"/>
            </a:pPr>
            <a:r>
              <a:rPr lang="en-US" sz="2400" i="1" smtClean="0">
                <a:latin typeface="Arial" charset="0"/>
                <a:cs typeface="Arial" charset="0"/>
              </a:rPr>
              <a:t>The “Synoptic”  Gospels – </a:t>
            </a:r>
            <a:r>
              <a:rPr lang="en-US" sz="2400" smtClean="0">
                <a:latin typeface="Arial" charset="0"/>
                <a:cs typeface="Arial" charset="0"/>
              </a:rPr>
              <a:t>Matthew, Mark and Luke</a:t>
            </a:r>
          </a:p>
          <a:p>
            <a:pPr lvl="1">
              <a:spcBef>
                <a:spcPct val="0"/>
              </a:spcBef>
              <a:buClr>
                <a:schemeClr val="tx1"/>
              </a:buClr>
              <a:buFont typeface="Wingdings" pitchFamily="2" charset="2"/>
              <a:buChar char="Ø"/>
            </a:pPr>
            <a:r>
              <a:rPr lang="en-US" sz="2400" i="1" smtClean="0">
                <a:latin typeface="Arial" charset="0"/>
                <a:cs typeface="Arial" charset="0"/>
              </a:rPr>
              <a:t>The Fourth Gospel </a:t>
            </a:r>
            <a:r>
              <a:rPr lang="en-US" sz="2800" i="1" smtClean="0">
                <a:latin typeface="Arial" charset="0"/>
                <a:cs typeface="Arial" charset="0"/>
              </a:rPr>
              <a:t>– </a:t>
            </a:r>
            <a:r>
              <a:rPr lang="en-US" sz="2400" smtClean="0">
                <a:latin typeface="Arial" charset="0"/>
                <a:cs typeface="Arial" charset="0"/>
              </a:rPr>
              <a:t>Gospel of John</a:t>
            </a:r>
          </a:p>
          <a:p>
            <a:pPr>
              <a:spcBef>
                <a:spcPct val="0"/>
              </a:spcBef>
              <a:buFontTx/>
              <a:buNone/>
            </a:pPr>
            <a:r>
              <a:rPr lang="en-US" b="1" u="sng" smtClean="0">
                <a:solidFill>
                  <a:schemeClr val="tx1"/>
                </a:solidFill>
                <a:latin typeface="Arial" charset="0"/>
                <a:cs typeface="Arial" charset="0"/>
              </a:rPr>
              <a:t>One Books of Acts</a:t>
            </a:r>
            <a:r>
              <a:rPr lang="en-US" smtClean="0">
                <a:solidFill>
                  <a:schemeClr val="tx1"/>
                </a:solidFill>
                <a:latin typeface="Arial" charset="0"/>
                <a:cs typeface="Arial" charset="0"/>
              </a:rPr>
              <a:t> – History of Early Church, by Luke.</a:t>
            </a:r>
          </a:p>
          <a:p>
            <a:pPr>
              <a:spcBef>
                <a:spcPct val="0"/>
              </a:spcBef>
              <a:buFontTx/>
              <a:buNone/>
            </a:pPr>
            <a:r>
              <a:rPr lang="en-US" b="1" u="sng" smtClean="0">
                <a:solidFill>
                  <a:schemeClr val="tx1"/>
                </a:solidFill>
                <a:latin typeface="Arial" charset="0"/>
                <a:cs typeface="Arial" charset="0"/>
              </a:rPr>
              <a:t>Twenty-One “Epistles” or “Letters</a:t>
            </a:r>
            <a:r>
              <a:rPr lang="en-US" b="1" smtClean="0">
                <a:solidFill>
                  <a:schemeClr val="tx1"/>
                </a:solidFill>
                <a:latin typeface="Arial" charset="0"/>
                <a:cs typeface="Arial" charset="0"/>
              </a:rPr>
              <a:t>”</a:t>
            </a:r>
            <a:r>
              <a:rPr lang="en-US" smtClean="0">
                <a:solidFill>
                  <a:schemeClr val="tx1"/>
                </a:solidFill>
                <a:latin typeface="Arial" charset="0"/>
                <a:cs typeface="Arial" charset="0"/>
              </a:rPr>
              <a:t> – written by Apostles &amp; early church leaders.</a:t>
            </a:r>
          </a:p>
          <a:p>
            <a:pPr lvl="1">
              <a:spcBef>
                <a:spcPct val="0"/>
              </a:spcBef>
              <a:buClr>
                <a:schemeClr val="tx1"/>
              </a:buClr>
              <a:buFont typeface="Wingdings" pitchFamily="2" charset="2"/>
              <a:buChar char="Ø"/>
            </a:pPr>
            <a:r>
              <a:rPr lang="en-US" sz="2400" i="1" smtClean="0">
                <a:latin typeface="Arial" charset="0"/>
                <a:cs typeface="Arial" charset="0"/>
              </a:rPr>
              <a:t>Thirteen Letters attributed to the Apostle Paul.</a:t>
            </a:r>
          </a:p>
          <a:p>
            <a:pPr>
              <a:spcBef>
                <a:spcPct val="0"/>
              </a:spcBef>
              <a:buFontTx/>
              <a:buNone/>
            </a:pPr>
            <a:r>
              <a:rPr lang="en-US" i="1" smtClean="0">
                <a:solidFill>
                  <a:schemeClr val="tx1"/>
                </a:solidFill>
                <a:latin typeface="Arial" charset="0"/>
                <a:cs typeface="Arial" charset="0"/>
              </a:rPr>
              <a:t>		</a:t>
            </a:r>
            <a:r>
              <a:rPr lang="en-US" u="sng" smtClean="0">
                <a:solidFill>
                  <a:schemeClr val="tx1"/>
                </a:solidFill>
                <a:latin typeface="Arial" charset="0"/>
                <a:cs typeface="Arial" charset="0"/>
              </a:rPr>
              <a:t>To Christian communities</a:t>
            </a:r>
            <a:r>
              <a:rPr lang="en-US" smtClean="0">
                <a:solidFill>
                  <a:schemeClr val="tx1"/>
                </a:solidFill>
                <a:latin typeface="Arial" charset="0"/>
                <a:cs typeface="Arial" charset="0"/>
              </a:rPr>
              <a:t>: Romans, 1-2 Corinthians, 	Galatians, Ephesians, Philippians, Colossians, 1-2 Thess.	T</a:t>
            </a:r>
            <a:r>
              <a:rPr lang="en-US" u="sng" smtClean="0">
                <a:solidFill>
                  <a:schemeClr val="tx1"/>
                </a:solidFill>
                <a:latin typeface="Arial" charset="0"/>
                <a:cs typeface="Arial" charset="0"/>
              </a:rPr>
              <a:t>o Christian leaders</a:t>
            </a:r>
            <a:r>
              <a:rPr lang="en-US" smtClean="0">
                <a:solidFill>
                  <a:schemeClr val="tx1"/>
                </a:solidFill>
                <a:latin typeface="Arial" charset="0"/>
                <a:cs typeface="Arial" charset="0"/>
              </a:rPr>
              <a:t>: 1-2 Timothy, Titus, Philemon.</a:t>
            </a:r>
          </a:p>
          <a:p>
            <a:pPr lvl="1">
              <a:spcBef>
                <a:spcPct val="0"/>
              </a:spcBef>
              <a:buClr>
                <a:schemeClr val="tx1"/>
              </a:buClr>
              <a:buFont typeface="Wingdings" pitchFamily="2" charset="2"/>
              <a:buChar char="Ø"/>
            </a:pPr>
            <a:r>
              <a:rPr lang="en-US" sz="2400" i="1" smtClean="0">
                <a:latin typeface="Arial" charset="0"/>
                <a:cs typeface="Arial" charset="0"/>
              </a:rPr>
              <a:t>One Biblical Sermon: </a:t>
            </a:r>
            <a:r>
              <a:rPr lang="en-US" sz="2400" smtClean="0">
                <a:latin typeface="Arial" charset="0"/>
                <a:cs typeface="Arial" charset="0"/>
              </a:rPr>
              <a:t>Hebrews</a:t>
            </a:r>
          </a:p>
          <a:p>
            <a:pPr lvl="1">
              <a:spcBef>
                <a:spcPct val="0"/>
              </a:spcBef>
              <a:buClr>
                <a:schemeClr val="tx1"/>
              </a:buClr>
              <a:buFont typeface="Wingdings" pitchFamily="2" charset="2"/>
              <a:buChar char="Ø"/>
            </a:pPr>
            <a:r>
              <a:rPr lang="en-US" sz="2400" i="1" smtClean="0">
                <a:latin typeface="Arial" charset="0"/>
                <a:cs typeface="Arial" charset="0"/>
              </a:rPr>
              <a:t>Seven General Non-Pauline “Epistles” or “Letters”</a:t>
            </a:r>
            <a:r>
              <a:rPr lang="en-US" smtClean="0">
                <a:latin typeface="Arial" charset="0"/>
                <a:cs typeface="Arial" charset="0"/>
              </a:rPr>
              <a:t> – written to 	broader Church rather than a specific group or individual.</a:t>
            </a:r>
          </a:p>
          <a:p>
            <a:pPr>
              <a:spcBef>
                <a:spcPct val="0"/>
              </a:spcBef>
              <a:buFontTx/>
              <a:buNone/>
            </a:pPr>
            <a:r>
              <a:rPr lang="en-US" smtClean="0">
                <a:solidFill>
                  <a:schemeClr val="tx1"/>
                </a:solidFill>
                <a:latin typeface="Arial" charset="0"/>
                <a:cs typeface="Arial" charset="0"/>
              </a:rPr>
              <a:t>		*James, 1-2 Peter, 1-2-3 John, Jude</a:t>
            </a:r>
          </a:p>
          <a:p>
            <a:pPr>
              <a:spcBef>
                <a:spcPct val="0"/>
              </a:spcBef>
              <a:buFontTx/>
              <a:buNone/>
            </a:pPr>
            <a:r>
              <a:rPr lang="en-US" b="1" u="sng" smtClean="0">
                <a:solidFill>
                  <a:schemeClr val="tx1"/>
                </a:solidFill>
                <a:latin typeface="Arial" charset="0"/>
                <a:cs typeface="Arial" charset="0"/>
              </a:rPr>
              <a:t>One “Apocalypse”: Book of Revelation</a:t>
            </a:r>
            <a:r>
              <a:rPr lang="en-US" smtClean="0">
                <a:solidFill>
                  <a:schemeClr val="tx1"/>
                </a:solidFill>
                <a:latin typeface="Arial" charset="0"/>
                <a:cs typeface="Arial" charset="0"/>
              </a:rPr>
              <a:t> – symbolic &amp; prophetic.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4521BC78-513A-4B7E-9AB1-52E56B0E738A}" type="slidenum">
              <a:rPr lang="en-US" sz="1200" smtClean="0">
                <a:solidFill>
                  <a:schemeClr val="tx2"/>
                </a:solidFill>
              </a:rPr>
              <a:pPr algn="ctr" eaLnBrk="1" hangingPunct="1"/>
              <a:t>4</a:t>
            </a:fld>
            <a:endParaRPr lang="en-US" sz="1200" smtClean="0">
              <a:solidFill>
                <a:schemeClr val="tx2"/>
              </a:solidFill>
            </a:endParaRPr>
          </a:p>
        </p:txBody>
      </p:sp>
      <p:sp>
        <p:nvSpPr>
          <p:cNvPr id="623618" name="Rectangle 2"/>
          <p:cNvSpPr>
            <a:spLocks noGrp="1" noChangeArrowheads="1"/>
          </p:cNvSpPr>
          <p:nvPr>
            <p:ph type="title"/>
          </p:nvPr>
        </p:nvSpPr>
        <p:spPr>
          <a:xfrm>
            <a:off x="252413" y="0"/>
            <a:ext cx="8891587" cy="671513"/>
          </a:xfrm>
        </p:spPr>
        <p:txBody>
          <a:bodyPr>
            <a:normAutofit fontScale="90000"/>
          </a:bodyPr>
          <a:lstStyle/>
          <a:p>
            <a:pPr algn="ctr">
              <a:defRPr/>
            </a:pPr>
            <a:r>
              <a:rPr lang="en-US" sz="3200" dirty="0">
                <a:solidFill>
                  <a:schemeClr val="tx1"/>
                </a:solidFill>
                <a:latin typeface="Arial Black" pitchFamily="34" charset="0"/>
              </a:rPr>
              <a:t>The “Catholic” or Universal NT Letters</a:t>
            </a:r>
          </a:p>
        </p:txBody>
      </p:sp>
      <p:sp>
        <p:nvSpPr>
          <p:cNvPr id="9220" name="Rectangle 3"/>
          <p:cNvSpPr>
            <a:spLocks noGrp="1" noChangeArrowheads="1"/>
          </p:cNvSpPr>
          <p:nvPr>
            <p:ph type="body" idx="1"/>
          </p:nvPr>
        </p:nvSpPr>
        <p:spPr>
          <a:xfrm>
            <a:off x="146050" y="1020763"/>
            <a:ext cx="8778875" cy="5837237"/>
          </a:xfrm>
        </p:spPr>
        <p:txBody>
          <a:bodyPr/>
          <a:lstStyle/>
          <a:p>
            <a:pPr>
              <a:lnSpc>
                <a:spcPct val="80000"/>
              </a:lnSpc>
            </a:pPr>
            <a:r>
              <a:rPr lang="en-US" b="1" u="sng" smtClean="0">
                <a:solidFill>
                  <a:schemeClr val="tx1"/>
                </a:solidFill>
                <a:latin typeface="Arial" charset="0"/>
              </a:rPr>
              <a:t>Hebrews</a:t>
            </a:r>
            <a:r>
              <a:rPr lang="en-US" smtClean="0">
                <a:solidFill>
                  <a:schemeClr val="tx1"/>
                </a:solidFill>
                <a:latin typeface="Arial" charset="0"/>
              </a:rPr>
              <a:t> – Presentation to Jewish Christians of Jesus as 			High Priest.</a:t>
            </a:r>
          </a:p>
          <a:p>
            <a:pPr>
              <a:lnSpc>
                <a:spcPct val="80000"/>
              </a:lnSpc>
            </a:pPr>
            <a:r>
              <a:rPr lang="en-US" b="1" u="sng" smtClean="0">
                <a:solidFill>
                  <a:schemeClr val="tx1"/>
                </a:solidFill>
                <a:latin typeface="Arial" charset="0"/>
              </a:rPr>
              <a:t>James</a:t>
            </a:r>
            <a:r>
              <a:rPr lang="en-US" smtClean="0">
                <a:solidFill>
                  <a:schemeClr val="tx1"/>
                </a:solidFill>
                <a:latin typeface="Arial" charset="0"/>
              </a:rPr>
              <a:t> – Practical instruction on how faith should show itself 		in righteous living.</a:t>
            </a:r>
          </a:p>
          <a:p>
            <a:pPr>
              <a:lnSpc>
                <a:spcPct val="80000"/>
              </a:lnSpc>
            </a:pPr>
            <a:r>
              <a:rPr lang="en-US" b="1" u="sng" smtClean="0">
                <a:solidFill>
                  <a:schemeClr val="tx1"/>
                </a:solidFill>
                <a:latin typeface="Arial" charset="0"/>
              </a:rPr>
              <a:t>1 Peter</a:t>
            </a:r>
            <a:r>
              <a:rPr lang="en-US" smtClean="0">
                <a:solidFill>
                  <a:schemeClr val="tx1"/>
                </a:solidFill>
                <a:latin typeface="Arial" charset="0"/>
              </a:rPr>
              <a:t> – Encouragement and comfort to suffering Christians 		on various aspects of Christian life and duty.</a:t>
            </a:r>
          </a:p>
          <a:p>
            <a:pPr>
              <a:lnSpc>
                <a:spcPct val="80000"/>
              </a:lnSpc>
            </a:pPr>
            <a:r>
              <a:rPr lang="en-US" b="1" u="sng" smtClean="0">
                <a:solidFill>
                  <a:schemeClr val="tx1"/>
                </a:solidFill>
                <a:latin typeface="Arial" charset="0"/>
              </a:rPr>
              <a:t>2 Peter</a:t>
            </a:r>
            <a:r>
              <a:rPr lang="en-US" smtClean="0">
                <a:solidFill>
                  <a:schemeClr val="tx1"/>
                </a:solidFill>
                <a:latin typeface="Arial" charset="0"/>
              </a:rPr>
              <a:t> – Warning against false Gnostic teachers.</a:t>
            </a:r>
          </a:p>
          <a:p>
            <a:pPr>
              <a:lnSpc>
                <a:spcPct val="80000"/>
              </a:lnSpc>
            </a:pPr>
            <a:r>
              <a:rPr lang="en-US" b="1" u="sng" smtClean="0">
                <a:solidFill>
                  <a:schemeClr val="tx1"/>
                </a:solidFill>
                <a:latin typeface="Arial" charset="0"/>
              </a:rPr>
              <a:t>1 John</a:t>
            </a:r>
            <a:r>
              <a:rPr lang="en-US" smtClean="0">
                <a:solidFill>
                  <a:schemeClr val="tx1"/>
                </a:solidFill>
                <a:latin typeface="Arial" charset="0"/>
              </a:rPr>
              <a:t> – Reminder on the humanity of Jesus Christ, 			fellowship with God, and opposition of false 			doctrine.</a:t>
            </a:r>
          </a:p>
          <a:p>
            <a:pPr>
              <a:lnSpc>
                <a:spcPct val="80000"/>
              </a:lnSpc>
            </a:pPr>
            <a:r>
              <a:rPr lang="en-US" b="1" u="sng" smtClean="0">
                <a:solidFill>
                  <a:schemeClr val="tx1"/>
                </a:solidFill>
                <a:latin typeface="Arial" charset="0"/>
              </a:rPr>
              <a:t>2 John</a:t>
            </a:r>
            <a:r>
              <a:rPr lang="en-US" b="1" smtClean="0">
                <a:solidFill>
                  <a:schemeClr val="tx1"/>
                </a:solidFill>
                <a:latin typeface="Arial" charset="0"/>
              </a:rPr>
              <a:t> – </a:t>
            </a:r>
            <a:r>
              <a:rPr lang="en-US" smtClean="0">
                <a:solidFill>
                  <a:schemeClr val="tx1"/>
                </a:solidFill>
                <a:latin typeface="Arial" charset="0"/>
              </a:rPr>
              <a:t>Letter encouraging discernment to keep from 			hosting false teachers. </a:t>
            </a:r>
          </a:p>
          <a:p>
            <a:pPr>
              <a:lnSpc>
                <a:spcPct val="80000"/>
              </a:lnSpc>
            </a:pPr>
            <a:r>
              <a:rPr lang="en-US" b="1" u="sng" smtClean="0">
                <a:solidFill>
                  <a:schemeClr val="tx1"/>
                </a:solidFill>
                <a:latin typeface="Arial" charset="0"/>
              </a:rPr>
              <a:t>3 John</a:t>
            </a:r>
            <a:r>
              <a:rPr lang="en-US" smtClean="0">
                <a:solidFill>
                  <a:schemeClr val="tx1"/>
                </a:solidFill>
                <a:latin typeface="Arial" charset="0"/>
              </a:rPr>
              <a:t> – Commendation for righteous Christian leaders; 			warning against those who are unrighteous.</a:t>
            </a:r>
          </a:p>
          <a:p>
            <a:pPr>
              <a:lnSpc>
                <a:spcPct val="80000"/>
              </a:lnSpc>
            </a:pPr>
            <a:r>
              <a:rPr lang="en-US" b="1" u="sng" smtClean="0">
                <a:solidFill>
                  <a:schemeClr val="tx1"/>
                </a:solidFill>
                <a:latin typeface="Arial" charset="0"/>
              </a:rPr>
              <a:t>Jude</a:t>
            </a:r>
            <a:r>
              <a:rPr lang="en-US" smtClean="0">
                <a:solidFill>
                  <a:schemeClr val="tx1"/>
                </a:solidFill>
                <a:latin typeface="Arial" charset="0"/>
              </a:rPr>
              <a:t> – Strong warning against false teachers, especially 			those teaching that grace allows licentiousness.</a:t>
            </a:r>
          </a:p>
        </p:txBody>
      </p:sp>
      <p:sp>
        <p:nvSpPr>
          <p:cNvPr id="9221" name="Line 4"/>
          <p:cNvSpPr>
            <a:spLocks noChangeShapeType="1"/>
          </p:cNvSpPr>
          <p:nvPr/>
        </p:nvSpPr>
        <p:spPr bwMode="auto">
          <a:xfrm>
            <a:off x="1025525" y="633413"/>
            <a:ext cx="7273925" cy="0"/>
          </a:xfrm>
          <a:prstGeom prst="line">
            <a:avLst/>
          </a:prstGeom>
          <a:noFill/>
          <a:ln w="28575">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DFCA0D03-C6E2-44DE-B376-0949DF8B63D2}" type="slidenum">
              <a:rPr lang="en-US" sz="1200" smtClean="0">
                <a:solidFill>
                  <a:schemeClr val="tx2"/>
                </a:solidFill>
              </a:rPr>
              <a:pPr algn="ctr" eaLnBrk="1" hangingPunct="1"/>
              <a:t>5</a:t>
            </a:fld>
            <a:endParaRPr lang="en-US" sz="1200" smtClean="0">
              <a:solidFill>
                <a:schemeClr val="tx2"/>
              </a:solidFill>
            </a:endParaRPr>
          </a:p>
        </p:txBody>
      </p:sp>
      <p:sp>
        <p:nvSpPr>
          <p:cNvPr id="607234" name="Rectangle 2"/>
          <p:cNvSpPr>
            <a:spLocks noGrp="1" noChangeArrowheads="1"/>
          </p:cNvSpPr>
          <p:nvPr>
            <p:ph type="title"/>
          </p:nvPr>
        </p:nvSpPr>
        <p:spPr>
          <a:xfrm>
            <a:off x="381000" y="152400"/>
            <a:ext cx="8229600" cy="625475"/>
          </a:xfrm>
        </p:spPr>
        <p:txBody>
          <a:bodyPr/>
          <a:lstStyle/>
          <a:p>
            <a:pPr algn="ctr">
              <a:defRPr/>
            </a:pPr>
            <a:r>
              <a:rPr lang="en-US" sz="3200" dirty="0">
                <a:solidFill>
                  <a:schemeClr val="tx1"/>
                </a:solidFill>
                <a:latin typeface="Arial Black" pitchFamily="34" charset="0"/>
                <a:cs typeface="Arial" pitchFamily="34" charset="0"/>
              </a:rPr>
              <a:t>The Book of Hebrews</a:t>
            </a:r>
          </a:p>
        </p:txBody>
      </p:sp>
      <p:sp>
        <p:nvSpPr>
          <p:cNvPr id="10244" name="Rectangle 3"/>
          <p:cNvSpPr>
            <a:spLocks noGrp="1" noChangeArrowheads="1"/>
          </p:cNvSpPr>
          <p:nvPr>
            <p:ph type="body" idx="1"/>
          </p:nvPr>
        </p:nvSpPr>
        <p:spPr>
          <a:xfrm>
            <a:off x="0" y="993775"/>
            <a:ext cx="9144000" cy="6473825"/>
          </a:xfrm>
        </p:spPr>
        <p:txBody>
          <a:bodyPr/>
          <a:lstStyle/>
          <a:p>
            <a:r>
              <a:rPr lang="en-US" sz="2800" b="1" u="sng" smtClean="0">
                <a:solidFill>
                  <a:schemeClr val="tx1"/>
                </a:solidFill>
                <a:latin typeface="Arial" charset="0"/>
              </a:rPr>
              <a:t>Author</a:t>
            </a:r>
            <a:r>
              <a:rPr lang="en-US" sz="2800" b="1" smtClean="0">
                <a:solidFill>
                  <a:schemeClr val="tx1"/>
                </a:solidFill>
                <a:latin typeface="Arial" charset="0"/>
              </a:rPr>
              <a:t>:   Unknown; perhaps Apollo or Barnabas </a:t>
            </a:r>
          </a:p>
          <a:p>
            <a:r>
              <a:rPr lang="en-US" sz="2800" b="1" u="sng" smtClean="0">
                <a:solidFill>
                  <a:schemeClr val="tx1"/>
                </a:solidFill>
                <a:latin typeface="Arial" charset="0"/>
              </a:rPr>
              <a:t>Date</a:t>
            </a:r>
            <a:r>
              <a:rPr lang="en-US" sz="2800" b="1" smtClean="0">
                <a:solidFill>
                  <a:schemeClr val="tx1"/>
                </a:solidFill>
                <a:latin typeface="Arial" charset="0"/>
              </a:rPr>
              <a:t>:	c. before AD 70</a:t>
            </a:r>
          </a:p>
          <a:p>
            <a:r>
              <a:rPr lang="en-US" sz="2800" b="1" u="sng" smtClean="0">
                <a:solidFill>
                  <a:schemeClr val="tx1"/>
                </a:solidFill>
                <a:latin typeface="Arial" charset="0"/>
              </a:rPr>
              <a:t>Theme</a:t>
            </a:r>
            <a:r>
              <a:rPr lang="en-US" sz="2800" b="1" smtClean="0">
                <a:solidFill>
                  <a:schemeClr val="tx1"/>
                </a:solidFill>
                <a:latin typeface="Arial" charset="0"/>
              </a:rPr>
              <a:t>:	Presents Jesus Christ as High Priest, 		written to Jewish believers.</a:t>
            </a:r>
          </a:p>
          <a:p>
            <a:r>
              <a:rPr lang="en-US" sz="2800" b="1" u="sng" smtClean="0">
                <a:solidFill>
                  <a:schemeClr val="tx1"/>
                </a:solidFill>
                <a:latin typeface="Arial" charset="0"/>
              </a:rPr>
              <a:t>Purpose</a:t>
            </a:r>
            <a:r>
              <a:rPr lang="en-US" sz="2800" b="1" smtClean="0">
                <a:solidFill>
                  <a:schemeClr val="tx1"/>
                </a:solidFill>
                <a:latin typeface="Arial" charset="0"/>
              </a:rPr>
              <a:t>: To convince wavering Jewish 				Christians to continue in the faith.</a:t>
            </a:r>
          </a:p>
          <a:p>
            <a:endParaRPr lang="en-US" sz="2800" b="1" u="sng" smtClean="0">
              <a:solidFill>
                <a:schemeClr val="tx1"/>
              </a:solidFill>
              <a:latin typeface="Arial" charset="0"/>
            </a:endParaRPr>
          </a:p>
          <a:p>
            <a:r>
              <a:rPr lang="en-US" sz="2800" b="1" u="sng" smtClean="0">
                <a:solidFill>
                  <a:schemeClr val="tx1"/>
                </a:solidFill>
                <a:latin typeface="Arial" charset="0"/>
              </a:rPr>
              <a:t>Outline</a:t>
            </a:r>
            <a:r>
              <a:rPr lang="en-US" sz="2800" b="1" smtClean="0">
                <a:solidFill>
                  <a:schemeClr val="tx1"/>
                </a:solidFill>
                <a:latin typeface="Arial" charset="0"/>
              </a:rPr>
              <a:t>:  *Superiority of Christ’s Person (1:1-4:13)</a:t>
            </a:r>
          </a:p>
          <a:p>
            <a:pPr lvl="1">
              <a:buFont typeface="Tahoma" pitchFamily="34" charset="0"/>
              <a:buNone/>
            </a:pPr>
            <a:r>
              <a:rPr lang="en-US" sz="2800" b="1" smtClean="0">
                <a:latin typeface="Arial" charset="0"/>
              </a:rPr>
              <a:t>			*Superiority of Christ’s Work (4:14-10:18)</a:t>
            </a:r>
          </a:p>
          <a:p>
            <a:pPr lvl="1">
              <a:buFont typeface="Tahoma" pitchFamily="34" charset="0"/>
              <a:buNone/>
            </a:pPr>
            <a:r>
              <a:rPr lang="en-US" sz="2800" b="1" smtClean="0">
                <a:latin typeface="Arial" charset="0"/>
              </a:rPr>
              <a:t>			*Superiority of Walk of Faith (10:19-13:25)</a:t>
            </a:r>
          </a:p>
          <a:p>
            <a:pPr lvl="2">
              <a:buFontTx/>
              <a:buNone/>
            </a:pPr>
            <a:r>
              <a:rPr lang="en-US" sz="2800"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A73080AE-8B5B-493A-A4A7-75D3AD3DE4D7}" type="slidenum">
              <a:rPr lang="en-US" sz="1200" smtClean="0">
                <a:solidFill>
                  <a:schemeClr val="tx2"/>
                </a:solidFill>
              </a:rPr>
              <a:pPr algn="ctr" eaLnBrk="1" hangingPunct="1"/>
              <a:t>6</a:t>
            </a:fld>
            <a:endParaRPr lang="en-US" sz="1200" smtClean="0">
              <a:solidFill>
                <a:schemeClr val="tx2"/>
              </a:solidFill>
            </a:endParaRPr>
          </a:p>
        </p:txBody>
      </p:sp>
      <p:sp>
        <p:nvSpPr>
          <p:cNvPr id="608258" name="Rectangle 2"/>
          <p:cNvSpPr>
            <a:spLocks noGrp="1" noChangeArrowheads="1"/>
          </p:cNvSpPr>
          <p:nvPr>
            <p:ph type="title"/>
          </p:nvPr>
        </p:nvSpPr>
        <p:spPr>
          <a:xfrm>
            <a:off x="350838" y="134938"/>
            <a:ext cx="8229600" cy="573087"/>
          </a:xfrm>
        </p:spPr>
        <p:txBody>
          <a:bodyPr>
            <a:normAutofit fontScale="90000"/>
          </a:bodyPr>
          <a:lstStyle/>
          <a:p>
            <a:pPr algn="ctr">
              <a:defRPr/>
            </a:pPr>
            <a:r>
              <a:rPr lang="en-US" dirty="0">
                <a:solidFill>
                  <a:schemeClr val="tx1"/>
                </a:solidFill>
                <a:latin typeface="Arial Black" pitchFamily="34" charset="0"/>
                <a:cs typeface="Arial" pitchFamily="34" charset="0"/>
              </a:rPr>
              <a:t>The Book of </a:t>
            </a:r>
            <a:r>
              <a:rPr lang="en-US" dirty="0" smtClean="0">
                <a:solidFill>
                  <a:schemeClr val="tx1"/>
                </a:solidFill>
                <a:latin typeface="Arial Black" pitchFamily="34" charset="0"/>
                <a:cs typeface="Arial" pitchFamily="34" charset="0"/>
              </a:rPr>
              <a:t>Hebrews </a:t>
            </a:r>
            <a:r>
              <a:rPr lang="en-US" sz="3100" dirty="0" smtClean="0">
                <a:solidFill>
                  <a:schemeClr val="tx1"/>
                </a:solidFill>
                <a:latin typeface="Arial Black" pitchFamily="34" charset="0"/>
                <a:cs typeface="Arial" pitchFamily="34" charset="0"/>
              </a:rPr>
              <a:t>– Key </a:t>
            </a:r>
            <a:r>
              <a:rPr lang="en-US" sz="3100" dirty="0">
                <a:solidFill>
                  <a:schemeClr val="tx1"/>
                </a:solidFill>
                <a:latin typeface="Arial Black" pitchFamily="34" charset="0"/>
                <a:cs typeface="Arial" pitchFamily="34" charset="0"/>
              </a:rPr>
              <a:t>Verses</a:t>
            </a:r>
          </a:p>
        </p:txBody>
      </p:sp>
      <p:sp>
        <p:nvSpPr>
          <p:cNvPr id="11268" name="Rectangle 3"/>
          <p:cNvSpPr>
            <a:spLocks noGrp="1" noChangeArrowheads="1"/>
          </p:cNvSpPr>
          <p:nvPr>
            <p:ph type="body" idx="1"/>
          </p:nvPr>
        </p:nvSpPr>
        <p:spPr>
          <a:xfrm>
            <a:off x="131763" y="876300"/>
            <a:ext cx="8815387" cy="5741988"/>
          </a:xfrm>
        </p:spPr>
        <p:txBody>
          <a:bodyPr/>
          <a:lstStyle/>
          <a:p>
            <a:pPr>
              <a:lnSpc>
                <a:spcPct val="80000"/>
              </a:lnSpc>
              <a:buFontTx/>
              <a:buNone/>
            </a:pPr>
            <a:r>
              <a:rPr lang="en-US" smtClean="0">
                <a:solidFill>
                  <a:schemeClr val="tx1"/>
                </a:solidFill>
                <a:latin typeface="Arial" charset="0"/>
                <a:cs typeface="Arial" charset="0"/>
              </a:rPr>
              <a:t>Therefore, since we have a great high priest who has gone through the heavens, Jesus the Son of God, let us hold firmly to the faith we profess. </a:t>
            </a:r>
            <a:r>
              <a:rPr lang="en-US" baseline="30000" smtClean="0">
                <a:solidFill>
                  <a:schemeClr val="tx1"/>
                </a:solidFill>
                <a:latin typeface="Arial" charset="0"/>
                <a:cs typeface="Arial" charset="0"/>
              </a:rPr>
              <a:t>15</a:t>
            </a:r>
            <a:r>
              <a:rPr lang="en-US" smtClean="0">
                <a:solidFill>
                  <a:schemeClr val="tx1"/>
                </a:solidFill>
                <a:latin typeface="Arial" charset="0"/>
                <a:cs typeface="Arial" charset="0"/>
              </a:rPr>
              <a:t> For we do not have a high priest who is unable to sympathize with our weaknesses, but we have one who has been tempted in every way, just as we are-yet was without sin. </a:t>
            </a:r>
            <a:r>
              <a:rPr lang="en-US" baseline="30000" smtClean="0">
                <a:solidFill>
                  <a:schemeClr val="tx1"/>
                </a:solidFill>
                <a:latin typeface="Arial" charset="0"/>
                <a:cs typeface="Arial" charset="0"/>
              </a:rPr>
              <a:t>16</a:t>
            </a:r>
            <a:r>
              <a:rPr lang="en-US" smtClean="0">
                <a:solidFill>
                  <a:schemeClr val="tx1"/>
                </a:solidFill>
                <a:latin typeface="Arial" charset="0"/>
                <a:cs typeface="Arial" charset="0"/>
              </a:rPr>
              <a:t> Let us then approach the throne of grace with confidence, so that we may receive mercy and find grace to help us in our time of need. 										Hebrews 4:14-16</a:t>
            </a:r>
          </a:p>
          <a:p>
            <a:pPr>
              <a:lnSpc>
                <a:spcPct val="80000"/>
              </a:lnSpc>
              <a:buFontTx/>
              <a:buNone/>
            </a:pPr>
            <a:endParaRPr lang="en-US" sz="1200" smtClean="0">
              <a:solidFill>
                <a:schemeClr val="tx1"/>
              </a:solidFill>
              <a:latin typeface="Arial" charset="0"/>
              <a:cs typeface="Arial" charset="0"/>
            </a:endParaRPr>
          </a:p>
          <a:p>
            <a:pPr>
              <a:lnSpc>
                <a:spcPct val="80000"/>
              </a:lnSpc>
              <a:buFontTx/>
              <a:buNone/>
            </a:pPr>
            <a:r>
              <a:rPr lang="en-US" smtClean="0">
                <a:solidFill>
                  <a:schemeClr val="tx1"/>
                </a:solidFill>
                <a:latin typeface="Arial" charset="0"/>
                <a:cs typeface="Arial" charset="0"/>
              </a:rPr>
              <a:t>Therefore, since we are surrounded by such a great cloud of witnesses, let us throw off everything that hinders and the sin that so easily entangles, and let us run with perseverance the race marked out for us. </a:t>
            </a:r>
            <a:r>
              <a:rPr lang="en-US" baseline="30000" smtClean="0">
                <a:solidFill>
                  <a:schemeClr val="tx1"/>
                </a:solidFill>
                <a:latin typeface="Arial" charset="0"/>
                <a:cs typeface="Arial" charset="0"/>
              </a:rPr>
              <a:t>2</a:t>
            </a:r>
            <a:r>
              <a:rPr lang="en-US" smtClean="0">
                <a:solidFill>
                  <a:schemeClr val="tx1"/>
                </a:solidFill>
                <a:latin typeface="Arial" charset="0"/>
                <a:cs typeface="Arial" charset="0"/>
              </a:rPr>
              <a:t> Let us fix our eyes on Jesus, the author and perfecter of our faith, who for the joy set before him endured the cross, scorning its shame, and sat down at the right hand of the throne of God.</a:t>
            </a:r>
          </a:p>
          <a:p>
            <a:pPr>
              <a:lnSpc>
                <a:spcPct val="80000"/>
              </a:lnSpc>
              <a:buFontTx/>
              <a:buNone/>
            </a:pPr>
            <a:r>
              <a:rPr lang="en-US" smtClean="0">
                <a:solidFill>
                  <a:schemeClr val="tx1"/>
                </a:solidFill>
                <a:latin typeface="Arial" charset="0"/>
                <a:cs typeface="Arial" charset="0"/>
              </a:rPr>
              <a:t>							Hebrews 12:1-2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0850DAD2-D447-48E7-94E0-C6E66A88F9D5}" type="slidenum">
              <a:rPr lang="en-US" sz="1200" smtClean="0">
                <a:solidFill>
                  <a:schemeClr val="tx2"/>
                </a:solidFill>
              </a:rPr>
              <a:pPr algn="ctr" eaLnBrk="1" hangingPunct="1"/>
              <a:t>7</a:t>
            </a:fld>
            <a:endParaRPr lang="en-US" sz="1200" smtClean="0">
              <a:solidFill>
                <a:schemeClr val="tx2"/>
              </a:solidFill>
            </a:endParaRPr>
          </a:p>
        </p:txBody>
      </p:sp>
      <p:sp>
        <p:nvSpPr>
          <p:cNvPr id="609282" name="Rectangle 2"/>
          <p:cNvSpPr>
            <a:spLocks noGrp="1" noChangeArrowheads="1"/>
          </p:cNvSpPr>
          <p:nvPr>
            <p:ph type="title"/>
          </p:nvPr>
        </p:nvSpPr>
        <p:spPr>
          <a:xfrm>
            <a:off x="381000" y="76200"/>
            <a:ext cx="8229600" cy="625475"/>
          </a:xfrm>
        </p:spPr>
        <p:txBody>
          <a:bodyPr/>
          <a:lstStyle/>
          <a:p>
            <a:pPr algn="ctr">
              <a:defRPr/>
            </a:pPr>
            <a:r>
              <a:rPr lang="en-US" sz="3200" dirty="0">
                <a:solidFill>
                  <a:schemeClr val="tx1"/>
                </a:solidFill>
                <a:latin typeface="Arial Black" pitchFamily="34" charset="0"/>
              </a:rPr>
              <a:t>The Book of James</a:t>
            </a:r>
          </a:p>
        </p:txBody>
      </p:sp>
      <p:sp>
        <p:nvSpPr>
          <p:cNvPr id="12292" name="Rectangle 3"/>
          <p:cNvSpPr>
            <a:spLocks noGrp="1" noChangeArrowheads="1"/>
          </p:cNvSpPr>
          <p:nvPr>
            <p:ph type="body" idx="1"/>
          </p:nvPr>
        </p:nvSpPr>
        <p:spPr>
          <a:xfrm>
            <a:off x="0" y="914400"/>
            <a:ext cx="9144000" cy="6473825"/>
          </a:xfrm>
        </p:spPr>
        <p:txBody>
          <a:bodyPr/>
          <a:lstStyle/>
          <a:p>
            <a:pPr>
              <a:lnSpc>
                <a:spcPct val="90000"/>
              </a:lnSpc>
            </a:pPr>
            <a:r>
              <a:rPr lang="en-US" sz="2800" b="1" u="sng" smtClean="0">
                <a:solidFill>
                  <a:schemeClr val="tx1"/>
                </a:solidFill>
                <a:latin typeface="Arial" charset="0"/>
              </a:rPr>
              <a:t>Author</a:t>
            </a:r>
            <a:r>
              <a:rPr lang="en-US" sz="2800" b="1" smtClean="0">
                <a:solidFill>
                  <a:schemeClr val="tx1"/>
                </a:solidFill>
                <a:latin typeface="Arial" charset="0"/>
              </a:rPr>
              <a:t>: 	James, the brother of Jesus </a:t>
            </a:r>
          </a:p>
          <a:p>
            <a:pPr>
              <a:lnSpc>
                <a:spcPct val="90000"/>
              </a:lnSpc>
            </a:pPr>
            <a:r>
              <a:rPr lang="en-US" sz="2800" b="1" u="sng" smtClean="0">
                <a:solidFill>
                  <a:schemeClr val="tx1"/>
                </a:solidFill>
                <a:latin typeface="Arial" charset="0"/>
              </a:rPr>
              <a:t>Date</a:t>
            </a:r>
            <a:r>
              <a:rPr lang="en-US" sz="2800" b="1" smtClean="0">
                <a:solidFill>
                  <a:schemeClr val="tx1"/>
                </a:solidFill>
                <a:latin typeface="Arial" charset="0"/>
              </a:rPr>
              <a:t>:	c. AD 48-52</a:t>
            </a:r>
          </a:p>
          <a:p>
            <a:pPr>
              <a:lnSpc>
                <a:spcPct val="90000"/>
              </a:lnSpc>
            </a:pPr>
            <a:r>
              <a:rPr lang="en-US" sz="2800" b="1" u="sng" smtClean="0">
                <a:solidFill>
                  <a:schemeClr val="tx1"/>
                </a:solidFill>
                <a:latin typeface="Arial" charset="0"/>
              </a:rPr>
              <a:t>Theme</a:t>
            </a:r>
            <a:r>
              <a:rPr lang="en-US" sz="2800" b="1" smtClean="0">
                <a:solidFill>
                  <a:schemeClr val="tx1"/>
                </a:solidFill>
                <a:latin typeface="Arial" charset="0"/>
              </a:rPr>
              <a:t>:	Truth faith gives evidence through 			righteousness living.</a:t>
            </a:r>
          </a:p>
          <a:p>
            <a:pPr>
              <a:lnSpc>
                <a:spcPct val="90000"/>
              </a:lnSpc>
            </a:pPr>
            <a:r>
              <a:rPr lang="en-US" sz="2800" b="1" u="sng" smtClean="0">
                <a:solidFill>
                  <a:schemeClr val="tx1"/>
                </a:solidFill>
                <a:latin typeface="Arial" charset="0"/>
              </a:rPr>
              <a:t>Purpose</a:t>
            </a:r>
            <a:r>
              <a:rPr lang="en-US" sz="2800" b="1" smtClean="0">
                <a:solidFill>
                  <a:schemeClr val="tx1"/>
                </a:solidFill>
                <a:latin typeface="Arial" charset="0"/>
              </a:rPr>
              <a:t>:  While not contradicting Paul’s emphasis 		on salvation by faith, James may have 		been written to balance Paul’s theology 		(or vice versa).</a:t>
            </a:r>
          </a:p>
          <a:p>
            <a:pPr>
              <a:lnSpc>
                <a:spcPct val="90000"/>
              </a:lnSpc>
            </a:pPr>
            <a:endParaRPr lang="en-US" sz="1800" b="1" smtClean="0">
              <a:solidFill>
                <a:schemeClr val="tx1"/>
              </a:solidFill>
              <a:latin typeface="Arial" charset="0"/>
            </a:endParaRPr>
          </a:p>
          <a:p>
            <a:pPr>
              <a:lnSpc>
                <a:spcPct val="90000"/>
              </a:lnSpc>
            </a:pPr>
            <a:r>
              <a:rPr lang="en-US" sz="2800" b="1" u="sng" smtClean="0">
                <a:solidFill>
                  <a:schemeClr val="tx1"/>
                </a:solidFill>
                <a:latin typeface="Arial" charset="0"/>
              </a:rPr>
              <a:t>Outline</a:t>
            </a:r>
            <a:r>
              <a:rPr lang="en-US" sz="2800" b="1" smtClean="0">
                <a:solidFill>
                  <a:schemeClr val="tx1"/>
                </a:solidFill>
                <a:latin typeface="Arial" charset="0"/>
              </a:rPr>
              <a:t>:  *The Test of Faith (1:1-18)</a:t>
            </a:r>
          </a:p>
          <a:p>
            <a:pPr lvl="1">
              <a:lnSpc>
                <a:spcPct val="90000"/>
              </a:lnSpc>
              <a:buFont typeface="Tahoma" pitchFamily="34" charset="0"/>
              <a:buNone/>
            </a:pPr>
            <a:r>
              <a:rPr lang="en-US" sz="2800" b="1" smtClean="0">
                <a:latin typeface="Arial" charset="0"/>
              </a:rPr>
              <a:t>			*The Characteristics of Faith (1:19-5:6)</a:t>
            </a:r>
          </a:p>
          <a:p>
            <a:pPr lvl="1">
              <a:lnSpc>
                <a:spcPct val="90000"/>
              </a:lnSpc>
              <a:buFont typeface="Tahoma" pitchFamily="34" charset="0"/>
              <a:buNone/>
            </a:pPr>
            <a:r>
              <a:rPr lang="en-US" sz="2800" b="1" smtClean="0">
                <a:latin typeface="Arial" charset="0"/>
              </a:rPr>
              <a:t>			*The Triumph of Faith (5:7-20)</a:t>
            </a:r>
          </a:p>
          <a:p>
            <a:pPr lvl="2">
              <a:lnSpc>
                <a:spcPct val="90000"/>
              </a:lnSpc>
              <a:buFontTx/>
              <a:buNone/>
            </a:pPr>
            <a:r>
              <a:rPr lang="en-US" sz="2800" b="1" smtClean="0">
                <a:solidFill>
                  <a:schemeClr val="bg1"/>
                </a:solidFill>
                <a:latin typeface="Arial"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441EF5E8-B5FA-4995-BFEE-2ACA7DBFDD00}" type="slidenum">
              <a:rPr lang="en-US" sz="1200" smtClean="0">
                <a:solidFill>
                  <a:schemeClr val="tx2"/>
                </a:solidFill>
              </a:rPr>
              <a:pPr algn="ctr" eaLnBrk="1" hangingPunct="1"/>
              <a:t>8</a:t>
            </a:fld>
            <a:endParaRPr lang="en-US" sz="1200" smtClean="0">
              <a:solidFill>
                <a:schemeClr val="tx2"/>
              </a:solidFill>
            </a:endParaRPr>
          </a:p>
        </p:txBody>
      </p:sp>
      <p:sp>
        <p:nvSpPr>
          <p:cNvPr id="610306" name="Rectangle 2"/>
          <p:cNvSpPr>
            <a:spLocks noGrp="1" noChangeArrowheads="1"/>
          </p:cNvSpPr>
          <p:nvPr>
            <p:ph type="title"/>
          </p:nvPr>
        </p:nvSpPr>
        <p:spPr>
          <a:xfrm>
            <a:off x="381000" y="152400"/>
            <a:ext cx="8229600" cy="573087"/>
          </a:xfrm>
        </p:spPr>
        <p:txBody>
          <a:bodyPr>
            <a:noAutofit/>
          </a:bodyPr>
          <a:lstStyle/>
          <a:p>
            <a:pPr algn="ctr">
              <a:defRPr/>
            </a:pPr>
            <a:r>
              <a:rPr lang="en-US" sz="3200" dirty="0">
                <a:solidFill>
                  <a:schemeClr val="tx1"/>
                </a:solidFill>
                <a:latin typeface="Arial Black" pitchFamily="34" charset="0"/>
              </a:rPr>
              <a:t>The Book of </a:t>
            </a:r>
            <a:r>
              <a:rPr lang="en-US" sz="3200" dirty="0" smtClean="0">
                <a:solidFill>
                  <a:schemeClr val="tx1"/>
                </a:solidFill>
                <a:latin typeface="Arial Black" pitchFamily="34" charset="0"/>
              </a:rPr>
              <a:t>James – Key </a:t>
            </a:r>
            <a:r>
              <a:rPr lang="en-US" sz="3200" dirty="0">
                <a:solidFill>
                  <a:schemeClr val="tx1"/>
                </a:solidFill>
                <a:latin typeface="Arial Black" pitchFamily="34" charset="0"/>
              </a:rPr>
              <a:t>Verses</a:t>
            </a:r>
          </a:p>
        </p:txBody>
      </p:sp>
      <p:sp>
        <p:nvSpPr>
          <p:cNvPr id="13316" name="Rectangle 3"/>
          <p:cNvSpPr>
            <a:spLocks noGrp="1" noChangeArrowheads="1"/>
          </p:cNvSpPr>
          <p:nvPr>
            <p:ph type="body" idx="1"/>
          </p:nvPr>
        </p:nvSpPr>
        <p:spPr>
          <a:xfrm>
            <a:off x="381000" y="914400"/>
            <a:ext cx="8586788" cy="5627688"/>
          </a:xfrm>
        </p:spPr>
        <p:txBody>
          <a:bodyPr/>
          <a:lstStyle/>
          <a:p>
            <a:pPr>
              <a:lnSpc>
                <a:spcPct val="80000"/>
              </a:lnSpc>
              <a:buFontTx/>
              <a:buNone/>
            </a:pPr>
            <a:r>
              <a:rPr lang="en-US" sz="2800" smtClean="0">
                <a:solidFill>
                  <a:schemeClr val="tx1"/>
                </a:solidFill>
                <a:latin typeface="Arial" charset="0"/>
                <a:cs typeface="Arial" charset="0"/>
              </a:rPr>
              <a:t>		My dear brothers, take note of this: Everyone should be quick to listen, slow to speak and slow to become angry, </a:t>
            </a:r>
            <a:r>
              <a:rPr lang="en-US" sz="2800" baseline="30000" smtClean="0">
                <a:solidFill>
                  <a:schemeClr val="tx1"/>
                </a:solidFill>
                <a:latin typeface="Arial" charset="0"/>
                <a:cs typeface="Arial" charset="0"/>
              </a:rPr>
              <a:t>20</a:t>
            </a:r>
            <a:r>
              <a:rPr lang="en-US" sz="2800" smtClean="0">
                <a:solidFill>
                  <a:schemeClr val="tx1"/>
                </a:solidFill>
                <a:latin typeface="Arial" charset="0"/>
                <a:cs typeface="Arial" charset="0"/>
              </a:rPr>
              <a:t> for man's anger does not bring about the righteous life that God desires. </a:t>
            </a:r>
            <a:r>
              <a:rPr lang="en-US" sz="2800" baseline="30000" smtClean="0">
                <a:solidFill>
                  <a:schemeClr val="tx1"/>
                </a:solidFill>
                <a:latin typeface="Arial" charset="0"/>
                <a:cs typeface="Arial" charset="0"/>
              </a:rPr>
              <a:t>21</a:t>
            </a:r>
            <a:r>
              <a:rPr lang="en-US" sz="2800" smtClean="0">
                <a:solidFill>
                  <a:schemeClr val="tx1"/>
                </a:solidFill>
                <a:latin typeface="Arial" charset="0"/>
                <a:cs typeface="Arial" charset="0"/>
              </a:rPr>
              <a:t> Therefore, get rid of all moral filth and the evil that is so prevalent and humbly accept the word planted in you, which can save you. </a:t>
            </a:r>
          </a:p>
          <a:p>
            <a:pPr>
              <a:lnSpc>
                <a:spcPct val="80000"/>
              </a:lnSpc>
              <a:buFontTx/>
              <a:buNone/>
            </a:pPr>
            <a:r>
              <a:rPr lang="en-US" sz="2800" baseline="30000" smtClean="0">
                <a:solidFill>
                  <a:schemeClr val="tx1"/>
                </a:solidFill>
                <a:latin typeface="Arial" charset="0"/>
                <a:cs typeface="Arial" charset="0"/>
              </a:rPr>
              <a:t>		22</a:t>
            </a:r>
            <a:r>
              <a:rPr lang="en-US" sz="2800" smtClean="0">
                <a:solidFill>
                  <a:schemeClr val="tx1"/>
                </a:solidFill>
                <a:latin typeface="Arial" charset="0"/>
                <a:cs typeface="Arial" charset="0"/>
              </a:rPr>
              <a:t>Do not merely listen to the word, and so deceive yourselves. Do what it says. </a:t>
            </a:r>
            <a:r>
              <a:rPr lang="en-US" sz="2800" baseline="30000" smtClean="0">
                <a:solidFill>
                  <a:schemeClr val="tx1"/>
                </a:solidFill>
                <a:latin typeface="Arial" charset="0"/>
                <a:cs typeface="Arial" charset="0"/>
              </a:rPr>
              <a:t>23</a:t>
            </a:r>
            <a:r>
              <a:rPr lang="en-US" sz="2800" smtClean="0">
                <a:solidFill>
                  <a:schemeClr val="tx1"/>
                </a:solidFill>
                <a:latin typeface="Arial" charset="0"/>
                <a:cs typeface="Arial" charset="0"/>
              </a:rPr>
              <a:t> Anyone who listens to the word but does not do what it says is like a man who looks at his face in a mirror </a:t>
            </a:r>
            <a:r>
              <a:rPr lang="en-US" sz="2800" baseline="30000" smtClean="0">
                <a:solidFill>
                  <a:schemeClr val="tx1"/>
                </a:solidFill>
                <a:latin typeface="Arial" charset="0"/>
                <a:cs typeface="Arial" charset="0"/>
              </a:rPr>
              <a:t>24</a:t>
            </a:r>
            <a:r>
              <a:rPr lang="en-US" sz="2800" smtClean="0">
                <a:solidFill>
                  <a:schemeClr val="tx1"/>
                </a:solidFill>
                <a:latin typeface="Arial" charset="0"/>
                <a:cs typeface="Arial" charset="0"/>
              </a:rPr>
              <a:t> and, after looking at himself, goes away and immediately forgets what he looks like. 							James 1:19-25</a:t>
            </a:r>
          </a:p>
          <a:p>
            <a:pPr>
              <a:lnSpc>
                <a:spcPct val="80000"/>
              </a:lnSpc>
              <a:buFontTx/>
              <a:buNone/>
            </a:pPr>
            <a:endParaRPr lang="en-US" b="1"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bwMode="auto">
          <a:xfrm>
            <a:off x="2830513" y="6311900"/>
            <a:ext cx="34829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fld id="{6FC0BDB2-B91E-4768-8695-A2F8A03F03FB}" type="slidenum">
              <a:rPr lang="en-US" sz="1200" smtClean="0">
                <a:solidFill>
                  <a:schemeClr val="tx2"/>
                </a:solidFill>
              </a:rPr>
              <a:pPr algn="ctr" eaLnBrk="1" hangingPunct="1"/>
              <a:t>9</a:t>
            </a:fld>
            <a:endParaRPr lang="en-US" sz="1200" smtClean="0">
              <a:solidFill>
                <a:schemeClr val="tx2"/>
              </a:solidFill>
            </a:endParaRPr>
          </a:p>
        </p:txBody>
      </p:sp>
      <p:sp>
        <p:nvSpPr>
          <p:cNvPr id="610306" name="Rectangle 2"/>
          <p:cNvSpPr>
            <a:spLocks noGrp="1" noChangeArrowheads="1"/>
          </p:cNvSpPr>
          <p:nvPr>
            <p:ph type="title"/>
          </p:nvPr>
        </p:nvSpPr>
        <p:spPr>
          <a:xfrm>
            <a:off x="381000" y="152400"/>
            <a:ext cx="8229600" cy="573087"/>
          </a:xfrm>
        </p:spPr>
        <p:txBody>
          <a:bodyPr>
            <a:noAutofit/>
          </a:bodyPr>
          <a:lstStyle/>
          <a:p>
            <a:pPr algn="ctr">
              <a:defRPr/>
            </a:pPr>
            <a:r>
              <a:rPr lang="en-US" sz="3200" dirty="0">
                <a:solidFill>
                  <a:schemeClr val="tx1"/>
                </a:solidFill>
                <a:latin typeface="Arial Black" pitchFamily="34" charset="0"/>
              </a:rPr>
              <a:t>The Book of </a:t>
            </a:r>
            <a:r>
              <a:rPr lang="en-US" sz="3200" dirty="0" smtClean="0">
                <a:solidFill>
                  <a:schemeClr val="tx1"/>
                </a:solidFill>
                <a:latin typeface="Arial Black" pitchFamily="34" charset="0"/>
              </a:rPr>
              <a:t>James – Key </a:t>
            </a:r>
            <a:r>
              <a:rPr lang="en-US" sz="3200" dirty="0">
                <a:solidFill>
                  <a:schemeClr val="tx1"/>
                </a:solidFill>
                <a:latin typeface="Arial Black" pitchFamily="34" charset="0"/>
              </a:rPr>
              <a:t>Verses</a:t>
            </a:r>
          </a:p>
        </p:txBody>
      </p:sp>
      <p:sp>
        <p:nvSpPr>
          <p:cNvPr id="14340" name="Rectangle 3"/>
          <p:cNvSpPr>
            <a:spLocks noGrp="1" noChangeArrowheads="1"/>
          </p:cNvSpPr>
          <p:nvPr>
            <p:ph type="body" idx="1"/>
          </p:nvPr>
        </p:nvSpPr>
        <p:spPr>
          <a:xfrm>
            <a:off x="152400" y="914400"/>
            <a:ext cx="8815388" cy="5627688"/>
          </a:xfrm>
        </p:spPr>
        <p:txBody>
          <a:bodyPr/>
          <a:lstStyle/>
          <a:p>
            <a:pPr>
              <a:lnSpc>
                <a:spcPct val="80000"/>
              </a:lnSpc>
              <a:buFontTx/>
              <a:buNone/>
            </a:pPr>
            <a:r>
              <a:rPr lang="en-US" smtClean="0">
                <a:solidFill>
                  <a:schemeClr val="tx1"/>
                </a:solidFill>
                <a:latin typeface="Arial" charset="0"/>
                <a:cs typeface="Arial" charset="0"/>
              </a:rPr>
              <a:t>		</a:t>
            </a:r>
            <a:r>
              <a:rPr lang="en-US" sz="2800" smtClean="0">
                <a:solidFill>
                  <a:schemeClr val="tx1"/>
                </a:solidFill>
                <a:latin typeface="Arial" charset="0"/>
                <a:cs typeface="Arial" charset="0"/>
              </a:rPr>
              <a:t>What good is it, my brothers, if a man claims to have faith but has no deeds?  Can such faith save him? </a:t>
            </a:r>
            <a:r>
              <a:rPr lang="en-US" sz="2800" baseline="30000" smtClean="0">
                <a:solidFill>
                  <a:schemeClr val="tx1"/>
                </a:solidFill>
                <a:latin typeface="Arial" charset="0"/>
                <a:cs typeface="Arial" charset="0"/>
              </a:rPr>
              <a:t>15</a:t>
            </a:r>
            <a:r>
              <a:rPr lang="en-US" sz="2800" smtClean="0">
                <a:solidFill>
                  <a:schemeClr val="tx1"/>
                </a:solidFill>
                <a:latin typeface="Arial" charset="0"/>
                <a:cs typeface="Arial" charset="0"/>
              </a:rPr>
              <a:t> Suppose a brother or sister is without clothes and daily food. </a:t>
            </a:r>
            <a:r>
              <a:rPr lang="en-US" sz="2800" baseline="30000" smtClean="0">
                <a:solidFill>
                  <a:schemeClr val="tx1"/>
                </a:solidFill>
                <a:latin typeface="Arial" charset="0"/>
                <a:cs typeface="Arial" charset="0"/>
              </a:rPr>
              <a:t>16</a:t>
            </a:r>
            <a:r>
              <a:rPr lang="en-US" sz="2800" smtClean="0">
                <a:solidFill>
                  <a:schemeClr val="tx1"/>
                </a:solidFill>
                <a:latin typeface="Arial" charset="0"/>
                <a:cs typeface="Arial" charset="0"/>
              </a:rPr>
              <a:t> If one of you says to him, "Go, I wish you well; keep warm and well fed," but does nothing about his physical needs, what good is it? </a:t>
            </a:r>
            <a:r>
              <a:rPr lang="en-US" sz="2800" baseline="30000" smtClean="0">
                <a:solidFill>
                  <a:schemeClr val="tx1"/>
                </a:solidFill>
                <a:latin typeface="Arial" charset="0"/>
                <a:cs typeface="Arial" charset="0"/>
              </a:rPr>
              <a:t>17</a:t>
            </a:r>
            <a:r>
              <a:rPr lang="en-US" sz="2800" smtClean="0">
                <a:solidFill>
                  <a:schemeClr val="tx1"/>
                </a:solidFill>
                <a:latin typeface="Arial" charset="0"/>
                <a:cs typeface="Arial" charset="0"/>
              </a:rPr>
              <a:t> In the same way, faith by itself, if it is not accompanied by action, is dead. </a:t>
            </a:r>
          </a:p>
          <a:p>
            <a:pPr>
              <a:lnSpc>
                <a:spcPct val="80000"/>
              </a:lnSpc>
              <a:buFontTx/>
              <a:buNone/>
            </a:pPr>
            <a:r>
              <a:rPr lang="en-US" sz="2800" baseline="30000" smtClean="0">
                <a:solidFill>
                  <a:schemeClr val="tx1"/>
                </a:solidFill>
                <a:latin typeface="Arial" charset="0"/>
                <a:cs typeface="Arial" charset="0"/>
              </a:rPr>
              <a:t>		18 </a:t>
            </a:r>
            <a:r>
              <a:rPr lang="en-US" sz="2800" smtClean="0">
                <a:solidFill>
                  <a:schemeClr val="tx1"/>
                </a:solidFill>
                <a:latin typeface="Arial" charset="0"/>
                <a:cs typeface="Arial" charset="0"/>
              </a:rPr>
              <a:t>But someone will say, "You have faith; I have deeds.“ Show me your faith without deeds, and I will show you my faith by what I do. </a:t>
            </a:r>
            <a:r>
              <a:rPr lang="en-US" sz="2800" baseline="30000" smtClean="0">
                <a:solidFill>
                  <a:schemeClr val="tx1"/>
                </a:solidFill>
                <a:latin typeface="Arial" charset="0"/>
                <a:cs typeface="Arial" charset="0"/>
              </a:rPr>
              <a:t>19</a:t>
            </a:r>
            <a:r>
              <a:rPr lang="en-US" sz="2800" smtClean="0">
                <a:solidFill>
                  <a:schemeClr val="tx1"/>
                </a:solidFill>
                <a:latin typeface="Arial" charset="0"/>
                <a:cs typeface="Arial" charset="0"/>
              </a:rPr>
              <a:t> You believe that there is one God.  Good!  Even the demons believe that-and shudder. 	          									James 2:14-19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4382</TotalTime>
  <Words>381</Words>
  <Application>Microsoft Office PowerPoint</Application>
  <PresentationFormat>On-screen Show (4:3)</PresentationFormat>
  <Paragraphs>170</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Times New Roman</vt:lpstr>
      <vt:lpstr>Arial</vt:lpstr>
      <vt:lpstr>Tw Cen MT</vt:lpstr>
      <vt:lpstr>Wingdings</vt:lpstr>
      <vt:lpstr>Tahoma</vt:lpstr>
      <vt:lpstr>Thatch</vt:lpstr>
      <vt:lpstr>New Testament Survey (NT1)</vt:lpstr>
      <vt:lpstr>PowerPoint Presentation</vt:lpstr>
      <vt:lpstr>Organization of New Testament Books</vt:lpstr>
      <vt:lpstr>The “Catholic” or Universal NT Letters</vt:lpstr>
      <vt:lpstr>The Book of Hebrews</vt:lpstr>
      <vt:lpstr>The Book of Hebrews – Key Verses</vt:lpstr>
      <vt:lpstr>The Book of James</vt:lpstr>
      <vt:lpstr>The Book of James – Key Verses</vt:lpstr>
      <vt:lpstr>The Book of James – Key Verses</vt:lpstr>
      <vt:lpstr>The Book of 1 Peter</vt:lpstr>
      <vt:lpstr>The Book of 1 Peter – Key Verses</vt:lpstr>
      <vt:lpstr>The Book of 2 Peter</vt:lpstr>
      <vt:lpstr>The Book of 2 Peter – Key Verses</vt:lpstr>
      <vt:lpstr>The Book of 1 John</vt:lpstr>
      <vt:lpstr>The Book of 1 John – Key Verses</vt:lpstr>
      <vt:lpstr>The Book of 2 John</vt:lpstr>
      <vt:lpstr>The Book of 2 John – Key Verses</vt:lpstr>
      <vt:lpstr>The Book of 3 John</vt:lpstr>
      <vt:lpstr>The Book of 3 John – Key Verses</vt:lpstr>
      <vt:lpstr>The Book of Jude</vt:lpstr>
      <vt:lpstr>The Book of Jude – Key Verses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244</cp:revision>
  <cp:lastPrinted>2013-02-18T16:07:42Z</cp:lastPrinted>
  <dcterms:created xsi:type="dcterms:W3CDTF">2001-09-16T00:08:39Z</dcterms:created>
  <dcterms:modified xsi:type="dcterms:W3CDTF">2013-02-19T03:41:54Z</dcterms:modified>
</cp:coreProperties>
</file>