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282" r:id="rId3"/>
    <p:sldId id="276" r:id="rId4"/>
    <p:sldId id="296" r:id="rId5"/>
    <p:sldId id="297" r:id="rId6"/>
    <p:sldId id="295" r:id="rId7"/>
    <p:sldId id="278" r:id="rId8"/>
    <p:sldId id="279" r:id="rId9"/>
    <p:sldId id="298" r:id="rId10"/>
    <p:sldId id="299" r:id="rId11"/>
    <p:sldId id="309" r:id="rId12"/>
    <p:sldId id="311" r:id="rId13"/>
    <p:sldId id="312" r:id="rId14"/>
    <p:sldId id="310" r:id="rId15"/>
    <p:sldId id="300" r:id="rId16"/>
    <p:sldId id="313" r:id="rId17"/>
    <p:sldId id="302" r:id="rId18"/>
    <p:sldId id="303" r:id="rId19"/>
    <p:sldId id="314" r:id="rId20"/>
    <p:sldId id="306" r:id="rId21"/>
    <p:sldId id="315" r:id="rId22"/>
    <p:sldId id="316"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80583" autoAdjust="0"/>
  </p:normalViewPr>
  <p:slideViewPr>
    <p:cSldViewPr>
      <p:cViewPr varScale="1">
        <p:scale>
          <a:sx n="130" d="100"/>
          <a:sy n="130" d="100"/>
        </p:scale>
        <p:origin x="-18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E4E717D-2725-4D81-8E68-07BFF3C27C09}" type="slidenum">
              <a:rPr lang="en-US"/>
              <a:pPr>
                <a:defRPr/>
              </a:pPr>
              <a:t>‹#›</a:t>
            </a:fld>
            <a:endParaRPr lang="en-US"/>
          </a:p>
        </p:txBody>
      </p:sp>
    </p:spTree>
    <p:extLst>
      <p:ext uri="{BB962C8B-B14F-4D97-AF65-F5344CB8AC3E}">
        <p14:creationId xmlns:p14="http://schemas.microsoft.com/office/powerpoint/2010/main" val="345919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FB7EAB7-234E-450E-8E6C-068241F256A9}" type="slidenum">
              <a:rPr lang="en-US"/>
              <a:pPr>
                <a:defRPr/>
              </a:pPr>
              <a:t>‹#›</a:t>
            </a:fld>
            <a:endParaRPr lang="en-US"/>
          </a:p>
        </p:txBody>
      </p:sp>
    </p:spTree>
    <p:extLst>
      <p:ext uri="{BB962C8B-B14F-4D97-AF65-F5344CB8AC3E}">
        <p14:creationId xmlns:p14="http://schemas.microsoft.com/office/powerpoint/2010/main" val="320024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5833BF2-F952-4877-B353-16DDB513974D}" type="slidenum">
              <a:rPr lang="en-US" sz="1200" smtClean="0"/>
              <a:pPr eaLnBrk="1" hangingPunct="1"/>
              <a:t>6</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8121CD-42C2-455B-A9D3-7205E3BF166B}" type="slidenum">
              <a:rPr lang="en-US" sz="1200" smtClean="0"/>
              <a:pPr eaLnBrk="1" hangingPunct="1"/>
              <a:t>7</a:t>
            </a:fld>
            <a:endParaRPr 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C23734-17E0-4F52-977B-AB246FCC2227}" type="slidenum">
              <a:rPr lang="en-US" sz="1200" smtClean="0"/>
              <a:pPr eaLnBrk="1" hangingPunct="1"/>
              <a:t>8</a:t>
            </a:fld>
            <a:endParaRPr 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FF86E33-9312-4EA9-86BE-C9E1AFC2BE9A}" type="slidenum">
              <a:rPr lang="en-US" sz="1200" smtClean="0"/>
              <a:pPr eaLnBrk="1" hangingPunct="1"/>
              <a:t>9</a:t>
            </a:fld>
            <a:endParaRPr 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850B888-119F-4F69-A8E6-B1A3206A14BA}" type="slidenum">
              <a:rPr lang="en-US" sz="1200" smtClean="0"/>
              <a:pPr eaLnBrk="1" hangingPunct="1"/>
              <a:t>16</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74 h 4320"/>
                <a:gd name="T2" fmla="*/ 1737 w 1737"/>
                <a:gd name="T3" fmla="*/ 4385 h 4320"/>
                <a:gd name="T4" fmla="*/ 524 w 1737"/>
                <a:gd name="T5" fmla="*/ 0 h 4320"/>
                <a:gd name="T6" fmla="*/ 0 w 1737"/>
                <a:gd name="T7" fmla="*/ 7 h 4320"/>
                <a:gd name="T8" fmla="*/ 494 w 1737"/>
                <a:gd name="T9" fmla="*/ 437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4"/>
            <p:cNvSpPr>
              <a:spLocks/>
            </p:cNvSpPr>
            <p:nvPr/>
          </p:nvSpPr>
          <p:spPr bwMode="hidden">
            <a:xfrm>
              <a:off x="0" y="-7"/>
              <a:ext cx="1737" cy="4329"/>
            </a:xfrm>
            <a:custGeom>
              <a:avLst/>
              <a:gdLst>
                <a:gd name="T0" fmla="*/ 494 w 1737"/>
                <a:gd name="T1" fmla="*/ 4354 h 4320"/>
                <a:gd name="T2" fmla="*/ 1737 w 1737"/>
                <a:gd name="T3" fmla="*/ 4365 h 4320"/>
                <a:gd name="T4" fmla="*/ 524 w 1737"/>
                <a:gd name="T5" fmla="*/ 0 h 4320"/>
                <a:gd name="T6" fmla="*/ 0 w 1737"/>
                <a:gd name="T7" fmla="*/ 7 h 4320"/>
                <a:gd name="T8" fmla="*/ 494 w 1737"/>
                <a:gd name="T9" fmla="*/ 435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hidden">
            <a:xfrm>
              <a:off x="3744" y="-4"/>
              <a:ext cx="1739" cy="4330"/>
            </a:xfrm>
            <a:custGeom>
              <a:avLst/>
              <a:gdLst>
                <a:gd name="T0" fmla="*/ 494 w 1739"/>
                <a:gd name="T1" fmla="*/ 3983 h 4420"/>
                <a:gd name="T2" fmla="*/ 1739 w 1739"/>
                <a:gd name="T3" fmla="*/ 3988 h 4420"/>
                <a:gd name="T4" fmla="*/ 524 w 1739"/>
                <a:gd name="T5" fmla="*/ 0 h 4420"/>
                <a:gd name="T6" fmla="*/ 0 w 1739"/>
                <a:gd name="T7" fmla="*/ 7 h 4420"/>
                <a:gd name="T8" fmla="*/ 494 w 1739"/>
                <a:gd name="T9" fmla="*/ 398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268 h 4338"/>
                <a:gd name="T4" fmla="*/ 2080 w 2080"/>
                <a:gd name="T5" fmla="*/ 426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 name="Picture 32" descr="D:\FRONTPAGE THEMES\BLITZ\BTZBUL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1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1641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C60B39DB-5EAA-4D22-8A5D-1CB002E2DD7D}" type="slidenum">
              <a:rPr lang="en-US"/>
              <a:pPr>
                <a:defRPr/>
              </a:pPr>
              <a:t>‹#›</a:t>
            </a:fld>
            <a:endParaRPr lang="en-US"/>
          </a:p>
        </p:txBody>
      </p:sp>
    </p:spTree>
    <p:extLst>
      <p:ext uri="{BB962C8B-B14F-4D97-AF65-F5344CB8AC3E}">
        <p14:creationId xmlns:p14="http://schemas.microsoft.com/office/powerpoint/2010/main" val="224259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99C03ABC-DC04-44E0-9CD5-4AEC5D37A994}" type="slidenum">
              <a:rPr lang="en-US"/>
              <a:pPr>
                <a:defRPr/>
              </a:pPr>
              <a:t>‹#›</a:t>
            </a:fld>
            <a:endParaRPr lang="en-US"/>
          </a:p>
        </p:txBody>
      </p:sp>
    </p:spTree>
    <p:extLst>
      <p:ext uri="{BB962C8B-B14F-4D97-AF65-F5344CB8AC3E}">
        <p14:creationId xmlns:p14="http://schemas.microsoft.com/office/powerpoint/2010/main" val="333806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A8B46C51-2B5C-4D2F-B8F9-C290184B8761}" type="slidenum">
              <a:rPr lang="en-US"/>
              <a:pPr>
                <a:defRPr/>
              </a:pPr>
              <a:t>‹#›</a:t>
            </a:fld>
            <a:endParaRPr lang="en-US"/>
          </a:p>
        </p:txBody>
      </p:sp>
    </p:spTree>
    <p:extLst>
      <p:ext uri="{BB962C8B-B14F-4D97-AF65-F5344CB8AC3E}">
        <p14:creationId xmlns:p14="http://schemas.microsoft.com/office/powerpoint/2010/main" val="66365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34AB5A45-C75B-4A92-8DA6-57A932940D9A}" type="slidenum">
              <a:rPr lang="en-US"/>
              <a:pPr>
                <a:defRPr/>
              </a:pPr>
              <a:t>‹#›</a:t>
            </a:fld>
            <a:endParaRPr lang="en-US"/>
          </a:p>
        </p:txBody>
      </p:sp>
    </p:spTree>
    <p:extLst>
      <p:ext uri="{BB962C8B-B14F-4D97-AF65-F5344CB8AC3E}">
        <p14:creationId xmlns:p14="http://schemas.microsoft.com/office/powerpoint/2010/main" val="54407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CD69FF8C-4B81-4CCE-B26F-E0FF9A2EE623}" type="slidenum">
              <a:rPr lang="en-US"/>
              <a:pPr>
                <a:defRPr/>
              </a:pPr>
              <a:t>‹#›</a:t>
            </a:fld>
            <a:endParaRPr lang="en-US"/>
          </a:p>
        </p:txBody>
      </p:sp>
    </p:spTree>
    <p:extLst>
      <p:ext uri="{BB962C8B-B14F-4D97-AF65-F5344CB8AC3E}">
        <p14:creationId xmlns:p14="http://schemas.microsoft.com/office/powerpoint/2010/main" val="148322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3E4F62A8-1CB3-45AF-8913-7025BD73F765}" type="slidenum">
              <a:rPr lang="en-US"/>
              <a:pPr>
                <a:defRPr/>
              </a:pPr>
              <a:t>‹#›</a:t>
            </a:fld>
            <a:endParaRPr lang="en-US"/>
          </a:p>
        </p:txBody>
      </p:sp>
    </p:spTree>
    <p:extLst>
      <p:ext uri="{BB962C8B-B14F-4D97-AF65-F5344CB8AC3E}">
        <p14:creationId xmlns:p14="http://schemas.microsoft.com/office/powerpoint/2010/main" val="416779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3"/>
          <p:cNvSpPr>
            <a:spLocks noGrp="1" noChangeArrowheads="1"/>
          </p:cNvSpPr>
          <p:nvPr>
            <p:ph type="ftr" sz="quarter" idx="11"/>
          </p:nvPr>
        </p:nvSpPr>
        <p:spPr>
          <a:ln/>
        </p:spPr>
        <p:txBody>
          <a:bodyPr/>
          <a:lstStyle>
            <a:lvl1pPr>
              <a:defRPr/>
            </a:lvl1pPr>
          </a:lstStyle>
          <a:p>
            <a:pPr>
              <a:defRPr/>
            </a:pPr>
            <a:endParaRPr lang="en-US"/>
          </a:p>
        </p:txBody>
      </p:sp>
      <p:sp>
        <p:nvSpPr>
          <p:cNvPr id="9" name="Rectangle 34"/>
          <p:cNvSpPr>
            <a:spLocks noGrp="1" noChangeArrowheads="1"/>
          </p:cNvSpPr>
          <p:nvPr>
            <p:ph type="sldNum" sz="quarter" idx="12"/>
          </p:nvPr>
        </p:nvSpPr>
        <p:spPr>
          <a:ln/>
        </p:spPr>
        <p:txBody>
          <a:bodyPr/>
          <a:lstStyle>
            <a:lvl1pPr>
              <a:defRPr/>
            </a:lvl1pPr>
          </a:lstStyle>
          <a:p>
            <a:pPr>
              <a:defRPr/>
            </a:pPr>
            <a:fld id="{507689E9-4F10-414D-82C0-733EFF2AAFEE}" type="slidenum">
              <a:rPr lang="en-US"/>
              <a:pPr>
                <a:defRPr/>
              </a:pPr>
              <a:t>‹#›</a:t>
            </a:fld>
            <a:endParaRPr lang="en-US"/>
          </a:p>
        </p:txBody>
      </p:sp>
    </p:spTree>
    <p:extLst>
      <p:ext uri="{BB962C8B-B14F-4D97-AF65-F5344CB8AC3E}">
        <p14:creationId xmlns:p14="http://schemas.microsoft.com/office/powerpoint/2010/main" val="35828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3"/>
          <p:cNvSpPr>
            <a:spLocks noGrp="1" noChangeArrowheads="1"/>
          </p:cNvSpPr>
          <p:nvPr>
            <p:ph type="ftr" sz="quarter" idx="11"/>
          </p:nvPr>
        </p:nvSpPr>
        <p:spPr>
          <a:ln/>
        </p:spPr>
        <p:txBody>
          <a:bodyPr/>
          <a:lstStyle>
            <a:lvl1pPr>
              <a:defRPr/>
            </a:lvl1pPr>
          </a:lstStyle>
          <a:p>
            <a:pPr>
              <a:defRPr/>
            </a:pPr>
            <a:endParaRPr lang="en-US"/>
          </a:p>
        </p:txBody>
      </p:sp>
      <p:sp>
        <p:nvSpPr>
          <p:cNvPr id="5" name="Rectangle 34"/>
          <p:cNvSpPr>
            <a:spLocks noGrp="1" noChangeArrowheads="1"/>
          </p:cNvSpPr>
          <p:nvPr>
            <p:ph type="sldNum" sz="quarter" idx="12"/>
          </p:nvPr>
        </p:nvSpPr>
        <p:spPr>
          <a:ln/>
        </p:spPr>
        <p:txBody>
          <a:bodyPr/>
          <a:lstStyle>
            <a:lvl1pPr>
              <a:defRPr/>
            </a:lvl1pPr>
          </a:lstStyle>
          <a:p>
            <a:pPr>
              <a:defRPr/>
            </a:pPr>
            <a:fld id="{7B0222DC-1966-4AB8-B2CB-6E97F644F413}" type="slidenum">
              <a:rPr lang="en-US"/>
              <a:pPr>
                <a:defRPr/>
              </a:pPr>
              <a:t>‹#›</a:t>
            </a:fld>
            <a:endParaRPr lang="en-US"/>
          </a:p>
        </p:txBody>
      </p:sp>
    </p:spTree>
    <p:extLst>
      <p:ext uri="{BB962C8B-B14F-4D97-AF65-F5344CB8AC3E}">
        <p14:creationId xmlns:p14="http://schemas.microsoft.com/office/powerpoint/2010/main" val="162892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3"/>
          <p:cNvSpPr>
            <a:spLocks noGrp="1" noChangeArrowheads="1"/>
          </p:cNvSpPr>
          <p:nvPr>
            <p:ph type="ftr" sz="quarter" idx="11"/>
          </p:nvPr>
        </p:nvSpPr>
        <p:spPr>
          <a:ln/>
        </p:spPr>
        <p:txBody>
          <a:bodyPr/>
          <a:lstStyle>
            <a:lvl1pPr>
              <a:defRPr/>
            </a:lvl1pPr>
          </a:lstStyle>
          <a:p>
            <a:pPr>
              <a:defRPr/>
            </a:pPr>
            <a:endParaRPr lang="en-US"/>
          </a:p>
        </p:txBody>
      </p:sp>
      <p:sp>
        <p:nvSpPr>
          <p:cNvPr id="4" name="Rectangle 34"/>
          <p:cNvSpPr>
            <a:spLocks noGrp="1" noChangeArrowheads="1"/>
          </p:cNvSpPr>
          <p:nvPr>
            <p:ph type="sldNum" sz="quarter" idx="12"/>
          </p:nvPr>
        </p:nvSpPr>
        <p:spPr>
          <a:ln/>
        </p:spPr>
        <p:txBody>
          <a:bodyPr/>
          <a:lstStyle>
            <a:lvl1pPr>
              <a:defRPr/>
            </a:lvl1pPr>
          </a:lstStyle>
          <a:p>
            <a:pPr>
              <a:defRPr/>
            </a:pPr>
            <a:fld id="{D2CB7B38-0652-4197-BF75-4BDE4BF66894}" type="slidenum">
              <a:rPr lang="en-US"/>
              <a:pPr>
                <a:defRPr/>
              </a:pPr>
              <a:t>‹#›</a:t>
            </a:fld>
            <a:endParaRPr lang="en-US"/>
          </a:p>
        </p:txBody>
      </p:sp>
    </p:spTree>
    <p:extLst>
      <p:ext uri="{BB962C8B-B14F-4D97-AF65-F5344CB8AC3E}">
        <p14:creationId xmlns:p14="http://schemas.microsoft.com/office/powerpoint/2010/main" val="690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42B62447-8536-4631-99D2-5890C6931972}" type="slidenum">
              <a:rPr lang="en-US"/>
              <a:pPr>
                <a:defRPr/>
              </a:pPr>
              <a:t>‹#›</a:t>
            </a:fld>
            <a:endParaRPr lang="en-US"/>
          </a:p>
        </p:txBody>
      </p:sp>
    </p:spTree>
    <p:extLst>
      <p:ext uri="{BB962C8B-B14F-4D97-AF65-F5344CB8AC3E}">
        <p14:creationId xmlns:p14="http://schemas.microsoft.com/office/powerpoint/2010/main" val="202751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A5CCC549-AFB3-44CA-918D-713BEEEFCD10}" type="slidenum">
              <a:rPr lang="en-US"/>
              <a:pPr>
                <a:defRPr/>
              </a:pPr>
              <a:t>‹#›</a:t>
            </a:fld>
            <a:endParaRPr lang="en-US"/>
          </a:p>
        </p:txBody>
      </p:sp>
    </p:spTree>
    <p:extLst>
      <p:ext uri="{BB962C8B-B14F-4D97-AF65-F5344CB8AC3E}">
        <p14:creationId xmlns:p14="http://schemas.microsoft.com/office/powerpoint/2010/main" val="158698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74 h 4320"/>
                <a:gd name="T2" fmla="*/ 1737 w 1737"/>
                <a:gd name="T3" fmla="*/ 4385 h 4320"/>
                <a:gd name="T4" fmla="*/ 524 w 1737"/>
                <a:gd name="T5" fmla="*/ 0 h 4320"/>
                <a:gd name="T6" fmla="*/ 0 w 1737"/>
                <a:gd name="T7" fmla="*/ 7 h 4320"/>
                <a:gd name="T8" fmla="*/ 494 w 1737"/>
                <a:gd name="T9" fmla="*/ 437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Freeform 4"/>
            <p:cNvSpPr>
              <a:spLocks/>
            </p:cNvSpPr>
            <p:nvPr/>
          </p:nvSpPr>
          <p:spPr bwMode="hidden">
            <a:xfrm>
              <a:off x="0" y="-7"/>
              <a:ext cx="1737" cy="4329"/>
            </a:xfrm>
            <a:custGeom>
              <a:avLst/>
              <a:gdLst>
                <a:gd name="T0" fmla="*/ 494 w 1737"/>
                <a:gd name="T1" fmla="*/ 4354 h 4320"/>
                <a:gd name="T2" fmla="*/ 1737 w 1737"/>
                <a:gd name="T3" fmla="*/ 4365 h 4320"/>
                <a:gd name="T4" fmla="*/ 524 w 1737"/>
                <a:gd name="T5" fmla="*/ 0 h 4320"/>
                <a:gd name="T6" fmla="*/ 0 w 1737"/>
                <a:gd name="T7" fmla="*/ 7 h 4320"/>
                <a:gd name="T8" fmla="*/ 494 w 1737"/>
                <a:gd name="T9" fmla="*/ 435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Freeform 5"/>
            <p:cNvSpPr>
              <a:spLocks/>
            </p:cNvSpPr>
            <p:nvPr/>
          </p:nvSpPr>
          <p:spPr bwMode="hidden">
            <a:xfrm>
              <a:off x="3744" y="-4"/>
              <a:ext cx="1739" cy="4330"/>
            </a:xfrm>
            <a:custGeom>
              <a:avLst/>
              <a:gdLst>
                <a:gd name="T0" fmla="*/ 494 w 1739"/>
                <a:gd name="T1" fmla="*/ 3983 h 4420"/>
                <a:gd name="T2" fmla="*/ 1739 w 1739"/>
                <a:gd name="T3" fmla="*/ 3988 h 4420"/>
                <a:gd name="T4" fmla="*/ 524 w 1739"/>
                <a:gd name="T5" fmla="*/ 0 h 4420"/>
                <a:gd name="T6" fmla="*/ 0 w 1739"/>
                <a:gd name="T7" fmla="*/ 7 h 4420"/>
                <a:gd name="T8" fmla="*/ 494 w 1739"/>
                <a:gd name="T9" fmla="*/ 398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268 h 4338"/>
                <a:gd name="T4" fmla="*/ 2080 w 2080"/>
                <a:gd name="T5" fmla="*/ 426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6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7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38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9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1539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1539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0078A05F-DE93-40E0-88D6-4FF1523DF21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685800"/>
            <a:ext cx="7772400" cy="830263"/>
          </a:xfrm>
        </p:spPr>
        <p:txBody>
          <a:bodyPr/>
          <a:lstStyle/>
          <a:p>
            <a:pPr eaLnBrk="1" hangingPunct="1"/>
            <a:r>
              <a:rPr lang="en-US" sz="4800" b="1" smtClean="0">
                <a:latin typeface="Times New Roman" pitchFamily="18" charset="0"/>
              </a:rPr>
              <a:t>New Testament Survey </a:t>
            </a:r>
            <a:r>
              <a:rPr lang="en-US" sz="2800" b="1" smtClean="0">
                <a:latin typeface="Times New Roman" pitchFamily="18" charset="0"/>
              </a:rPr>
              <a:t>(NT1)</a:t>
            </a:r>
            <a:endParaRPr lang="en-US" sz="4800" smtClean="0">
              <a:cs typeface="Times New Roman" pitchFamily="18" charset="0"/>
            </a:endParaRPr>
          </a:p>
        </p:txBody>
      </p:sp>
      <p:sp>
        <p:nvSpPr>
          <p:cNvPr id="3075" name="Rectangle 3"/>
          <p:cNvSpPr>
            <a:spLocks noGrp="1" noChangeArrowheads="1"/>
          </p:cNvSpPr>
          <p:nvPr>
            <p:ph type="body" idx="1"/>
          </p:nvPr>
        </p:nvSpPr>
        <p:spPr>
          <a:xfrm>
            <a:off x="1752600" y="5181600"/>
            <a:ext cx="6400800" cy="1295400"/>
          </a:xfrm>
        </p:spPr>
        <p:txBody>
          <a:bodyPr/>
          <a:lstStyle/>
          <a:p>
            <a:pPr eaLnBrk="1" hangingPunct="1">
              <a:buFontTx/>
              <a:buNone/>
            </a:pPr>
            <a:r>
              <a:rPr lang="en-US" smtClean="0">
                <a:cs typeface="Times New Roman" pitchFamily="18" charset="0"/>
              </a:rPr>
              <a:t>	</a:t>
            </a:r>
            <a:r>
              <a:rPr lang="en-US" sz="2800" smtClean="0">
                <a:cs typeface="Times New Roman" pitchFamily="18" charset="0"/>
              </a:rPr>
              <a:t>Ross Arnold, Winter 2013</a:t>
            </a:r>
            <a:br>
              <a:rPr lang="en-US" sz="2800" smtClean="0">
                <a:cs typeface="Times New Roman" pitchFamily="18" charset="0"/>
              </a:rPr>
            </a:br>
            <a:r>
              <a:rPr lang="en-US" sz="2800" smtClean="0">
                <a:cs typeface="Times New Roman" pitchFamily="18" charset="0"/>
              </a:rPr>
              <a:t>Lakeside institute of Theology</a:t>
            </a:r>
          </a:p>
        </p:txBody>
      </p:sp>
      <p:sp>
        <p:nvSpPr>
          <p:cNvPr id="2" name="TextBox 1"/>
          <p:cNvSpPr txBox="1"/>
          <p:nvPr/>
        </p:nvSpPr>
        <p:spPr>
          <a:xfrm>
            <a:off x="304800" y="2133600"/>
            <a:ext cx="8686800" cy="3046413"/>
          </a:xfrm>
          <a:prstGeom prst="rect">
            <a:avLst/>
          </a:prstGeom>
          <a:noFill/>
        </p:spPr>
        <p:txBody>
          <a:bodyPr>
            <a:spAutoFit/>
          </a:bodyPr>
          <a:lstStyle/>
          <a:p>
            <a:pPr>
              <a:defRPr/>
            </a:pPr>
            <a:r>
              <a:rPr lang="en-US" sz="2800" dirty="0">
                <a:latin typeface="+mn-lt"/>
              </a:rPr>
              <a:t>*</a:t>
            </a:r>
            <a:r>
              <a:rPr lang="en-US" sz="2800" u="sng" dirty="0">
                <a:latin typeface="+mn-lt"/>
              </a:rPr>
              <a:t>Mondays, 1-3 PM</a:t>
            </a:r>
            <a:r>
              <a:rPr lang="en-US" sz="2800" dirty="0">
                <a:latin typeface="+mn-lt"/>
              </a:rPr>
              <a:t>,  </a:t>
            </a:r>
            <a:r>
              <a:rPr lang="en-US" sz="2800" i="1" dirty="0">
                <a:latin typeface="+mn-lt"/>
              </a:rPr>
              <a:t>Jan.7-Mar.4, 2012 </a:t>
            </a:r>
          </a:p>
          <a:p>
            <a:pPr>
              <a:defRPr/>
            </a:pPr>
            <a:r>
              <a:rPr lang="en-US" sz="2800" dirty="0">
                <a:latin typeface="+mn-lt"/>
              </a:rPr>
              <a:t>*</a:t>
            </a:r>
            <a:r>
              <a:rPr lang="en-US" sz="2800" u="sng" dirty="0">
                <a:latin typeface="+mn-lt"/>
              </a:rPr>
              <a:t>Required Texts</a:t>
            </a:r>
            <a:r>
              <a:rPr lang="en-US" sz="2800" dirty="0">
                <a:latin typeface="+mn-lt"/>
              </a:rPr>
              <a:t>: </a:t>
            </a:r>
          </a:p>
          <a:p>
            <a:pPr>
              <a:defRPr/>
            </a:pPr>
            <a:r>
              <a:rPr lang="en-US" sz="2800" dirty="0">
                <a:latin typeface="+mn-lt"/>
              </a:rPr>
              <a:t>	  1) </a:t>
            </a:r>
            <a:r>
              <a:rPr lang="en-US" sz="2800" u="sng" dirty="0">
                <a:latin typeface="+mn-lt"/>
              </a:rPr>
              <a:t>Encountering the New Testament</a:t>
            </a:r>
            <a:r>
              <a:rPr lang="en-US" sz="2800" dirty="0">
                <a:latin typeface="+mn-lt"/>
              </a:rPr>
              <a:t>, Walter 			</a:t>
            </a:r>
            <a:r>
              <a:rPr lang="en-US" sz="2800" dirty="0" err="1">
                <a:latin typeface="+mn-lt"/>
              </a:rPr>
              <a:t>Elwell</a:t>
            </a:r>
            <a:r>
              <a:rPr lang="en-US" sz="2800" dirty="0">
                <a:latin typeface="+mn-lt"/>
              </a:rPr>
              <a:t> &amp; Robert Yarbrough- $435 pesos</a:t>
            </a:r>
          </a:p>
          <a:p>
            <a:pPr>
              <a:defRPr/>
            </a:pPr>
            <a:r>
              <a:rPr lang="en-US" sz="2800" dirty="0">
                <a:latin typeface="+mn-lt"/>
              </a:rPr>
              <a:t>	  2) </a:t>
            </a:r>
            <a:r>
              <a:rPr lang="en-US" sz="2800" u="sng" dirty="0">
                <a:latin typeface="+mn-lt"/>
              </a:rPr>
              <a:t>Nelson’s Complete Book of Bible Maps &amp; 	</a:t>
            </a:r>
            <a:r>
              <a:rPr lang="en-US" sz="2800" dirty="0">
                <a:latin typeface="+mn-lt"/>
              </a:rPr>
              <a:t>		</a:t>
            </a:r>
            <a:r>
              <a:rPr lang="en-US" sz="2800" u="sng" dirty="0">
                <a:latin typeface="+mn-lt"/>
              </a:rPr>
              <a:t>Charts</a:t>
            </a:r>
            <a:r>
              <a:rPr lang="en-US" sz="2800" dirty="0">
                <a:latin typeface="+mn-lt"/>
              </a:rPr>
              <a:t>, $230 pesos.</a:t>
            </a:r>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533400"/>
            <a:ext cx="88392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c. 2090 BC – Abram is called by God and 	becomes Father to the Hebrew people.</a:t>
            </a:r>
          </a:p>
          <a:p>
            <a:pPr marL="342900" indent="-342900">
              <a:spcBef>
                <a:spcPct val="20000"/>
              </a:spcBef>
              <a:buFontTx/>
              <a:buChar char="•"/>
              <a:defRPr/>
            </a:pPr>
            <a:r>
              <a:rPr lang="en-US" sz="3400" dirty="0">
                <a:latin typeface="+mn-lt"/>
              </a:rPr>
              <a:t>c. 1445-1405 BC – Exodus from Egypt; 	God gives the Law thru Moses; 40 years 	in desert; entry into Promised Land.</a:t>
            </a:r>
          </a:p>
          <a:p>
            <a:pPr marL="342900" indent="-342900">
              <a:spcBef>
                <a:spcPct val="20000"/>
              </a:spcBef>
              <a:buFontTx/>
              <a:buChar char="•"/>
              <a:defRPr/>
            </a:pPr>
            <a:r>
              <a:rPr lang="en-US" sz="3400" dirty="0">
                <a:latin typeface="+mn-lt"/>
              </a:rPr>
              <a:t>1050 BC – United Monarchy </a:t>
            </a:r>
            <a:r>
              <a:rPr lang="en-US" sz="3200" dirty="0">
                <a:latin typeface="+mn-lt"/>
              </a:rPr>
              <a:t>(Saul, David 	Solomon)</a:t>
            </a:r>
            <a:endParaRPr lang="en-US" sz="3400" dirty="0">
              <a:latin typeface="+mn-lt"/>
            </a:endParaRPr>
          </a:p>
          <a:p>
            <a:pPr marL="342900" indent="-342900">
              <a:spcBef>
                <a:spcPct val="20000"/>
              </a:spcBef>
              <a:buFontTx/>
              <a:buChar char="•"/>
              <a:defRPr/>
            </a:pPr>
            <a:r>
              <a:rPr lang="en-US" sz="3400" dirty="0">
                <a:latin typeface="+mn-lt"/>
              </a:rPr>
              <a:t>931 Kingdom Divided – Southern Kingdom 	of Judah; Northern Kingdom of Israel.</a:t>
            </a:r>
          </a:p>
          <a:p>
            <a:pPr marL="342900" indent="-342900">
              <a:spcBef>
                <a:spcPct val="20000"/>
              </a:spcBef>
              <a:buFontTx/>
              <a:buChar char="•"/>
              <a:defRPr/>
            </a:pPr>
            <a:r>
              <a:rPr lang="en-US" sz="3400" dirty="0">
                <a:latin typeface="+mn-lt"/>
              </a:rPr>
              <a:t>722 BC – Assyria destroys Northern 	Kingdom of Israel.  (10 Lost Tribes)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2" end="2"/>
                                            </p:txEl>
                                          </p:spTgt>
                                        </p:tgtEl>
                                        <p:attrNameLst>
                                          <p:attrName>style.visibility</p:attrName>
                                        </p:attrNameLst>
                                      </p:cBhvr>
                                      <p:to>
                                        <p:strVal val="visible"/>
                                      </p:to>
                                    </p:set>
                                    <p:anim calcmode="lin" valueType="num">
                                      <p:cBhvr additive="base">
                                        <p:cTn id="19"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3" end="3"/>
                                            </p:txEl>
                                          </p:spTgt>
                                        </p:tgtEl>
                                        <p:attrNameLst>
                                          <p:attrName>style.visibility</p:attrName>
                                        </p:attrNameLst>
                                      </p:cBhvr>
                                      <p:to>
                                        <p:strVal val="visible"/>
                                      </p:to>
                                    </p:set>
                                    <p:anim calcmode="lin" valueType="num">
                                      <p:cBhvr additive="base">
                                        <p:cTn id="2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4" end="4"/>
                                            </p:txEl>
                                          </p:spTgt>
                                        </p:tgtEl>
                                        <p:attrNameLst>
                                          <p:attrName>style.visibility</p:attrName>
                                        </p:attrNameLst>
                                      </p:cBhvr>
                                      <p:to>
                                        <p:strVal val="visible"/>
                                      </p:to>
                                    </p:set>
                                    <p:anim calcmode="lin" valueType="num">
                                      <p:cBhvr additive="base">
                                        <p:cTn id="31"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Neo-Assyrian Empire – 934 – 609 BC</a:t>
            </a:r>
          </a:p>
          <a:p>
            <a:pPr marL="800100" lvl="1" indent="-342900">
              <a:spcBef>
                <a:spcPct val="20000"/>
              </a:spcBef>
              <a:buFontTx/>
              <a:buChar char="•"/>
              <a:defRPr/>
            </a:pPr>
            <a:r>
              <a:rPr lang="en-US" sz="2800" dirty="0">
                <a:latin typeface="+mn-lt"/>
              </a:rPr>
              <a:t>722 BC – Destroys Northern Kingdom of Israel</a:t>
            </a:r>
          </a:p>
          <a:p>
            <a:pPr marL="800100" lvl="1" indent="-342900">
              <a:spcBef>
                <a:spcPct val="20000"/>
              </a:spcBef>
              <a:buFontTx/>
              <a:buChar char="•"/>
              <a:defRPr/>
            </a:pPr>
            <a:r>
              <a:rPr lang="en-US" sz="2800" dirty="0">
                <a:latin typeface="+mn-lt"/>
              </a:rPr>
              <a:t>721 BC – Miracle prevents destruction of Judah under King Hezekiah (2 Kings 18; 2 Chron. 32)</a:t>
            </a:r>
          </a:p>
          <a:p>
            <a:pPr marL="800100" lvl="1" indent="-342900">
              <a:spcBef>
                <a:spcPct val="20000"/>
              </a:spcBef>
              <a:buFontTx/>
              <a:buChar char="•"/>
              <a:defRPr/>
            </a:pPr>
            <a:r>
              <a:rPr lang="en-US" sz="2800" dirty="0">
                <a:latin typeface="+mn-lt"/>
              </a:rPr>
              <a:t>612 BC – Assyria conquered by Babylonians</a:t>
            </a:r>
          </a:p>
          <a:p>
            <a:pPr marL="342900" indent="-342900">
              <a:spcBef>
                <a:spcPct val="20000"/>
              </a:spcBef>
              <a:buFontTx/>
              <a:buChar char="•"/>
              <a:defRPr/>
            </a:pPr>
            <a:r>
              <a:rPr lang="en-US" sz="3400" dirty="0">
                <a:latin typeface="+mn-lt"/>
              </a:rPr>
              <a:t>Neo-Babylonian Empire – 626-539 BC</a:t>
            </a:r>
          </a:p>
          <a:p>
            <a:pPr marL="800100" lvl="1" indent="-342900">
              <a:spcBef>
                <a:spcPct val="20000"/>
              </a:spcBef>
              <a:buFontTx/>
              <a:buChar char="•"/>
              <a:defRPr/>
            </a:pPr>
            <a:r>
              <a:rPr lang="en-US" sz="2800" dirty="0">
                <a:latin typeface="+mn-lt"/>
              </a:rPr>
              <a:t>599 BC – Babylonians conquest of Judah; 1</a:t>
            </a:r>
            <a:r>
              <a:rPr lang="en-US" sz="2800" baseline="30000" dirty="0">
                <a:latin typeface="+mn-lt"/>
              </a:rPr>
              <a:t>st</a:t>
            </a:r>
            <a:r>
              <a:rPr lang="en-US" sz="2800" dirty="0">
                <a:latin typeface="+mn-lt"/>
              </a:rPr>
              <a:t> Deportation (includes Prophet Ezekiel)</a:t>
            </a:r>
          </a:p>
          <a:p>
            <a:pPr marL="800100" lvl="1" indent="-342900">
              <a:spcBef>
                <a:spcPct val="20000"/>
              </a:spcBef>
              <a:buFontTx/>
              <a:buChar char="•"/>
              <a:defRPr/>
            </a:pPr>
            <a:r>
              <a:rPr lang="en-US" sz="2800" dirty="0">
                <a:latin typeface="+mn-lt"/>
              </a:rPr>
              <a:t>586 – Babylonians destroy Jerusalem; 2</a:t>
            </a:r>
            <a:r>
              <a:rPr lang="en-US" sz="2800" baseline="30000" dirty="0">
                <a:latin typeface="+mn-lt"/>
              </a:rPr>
              <a:t>nd</a:t>
            </a:r>
            <a:r>
              <a:rPr lang="en-US" sz="2800" dirty="0">
                <a:latin typeface="+mn-lt"/>
              </a:rPr>
              <a:t> Deportation</a:t>
            </a:r>
          </a:p>
          <a:p>
            <a:pPr marL="800100" lvl="1" indent="-342900">
              <a:spcBef>
                <a:spcPct val="20000"/>
              </a:spcBef>
              <a:buFontTx/>
              <a:buChar char="•"/>
              <a:defRPr/>
            </a:pPr>
            <a:r>
              <a:rPr lang="en-US" sz="2800" dirty="0">
                <a:latin typeface="+mn-lt"/>
              </a:rPr>
              <a:t>586-538 BC – the Babylonian Exile.</a:t>
            </a:r>
          </a:p>
          <a:p>
            <a:pPr marL="800100" lvl="1" indent="-342900">
              <a:spcBef>
                <a:spcPct val="20000"/>
              </a:spcBef>
              <a:buFontTx/>
              <a:buChar char="•"/>
              <a:defRPr/>
            </a:pPr>
            <a:r>
              <a:rPr lang="en-US" sz="2800" dirty="0">
                <a:latin typeface="+mn-lt"/>
              </a:rPr>
              <a:t>582 BC – Third Deportation.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172484">
                                            <p:txEl>
                                              <p:pRg st="5" end="5"/>
                                            </p:txEl>
                                          </p:spTgt>
                                        </p:tgtEl>
                                        <p:attrNameLst>
                                          <p:attrName>style.visibility</p:attrName>
                                        </p:attrNameLst>
                                      </p:cBhvr>
                                      <p:to>
                                        <p:strVal val="visible"/>
                                      </p:to>
                                    </p:set>
                                    <p:anim calcmode="lin" valueType="num">
                                      <p:cBhvr additive="base">
                                        <p:cTn id="29"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172484">
                                            <p:txEl>
                                              <p:pRg st="6" end="6"/>
                                            </p:txEl>
                                          </p:spTgt>
                                        </p:tgtEl>
                                        <p:attrNameLst>
                                          <p:attrName>style.visibility</p:attrName>
                                        </p:attrNameLst>
                                      </p:cBhvr>
                                      <p:to>
                                        <p:strVal val="visible"/>
                                      </p:to>
                                    </p:set>
                                    <p:anim calcmode="lin" valueType="num">
                                      <p:cBhvr additive="base">
                                        <p:cTn id="33"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172484">
                                            <p:txEl>
                                              <p:pRg st="7" end="7"/>
                                            </p:txEl>
                                          </p:spTgt>
                                        </p:tgtEl>
                                        <p:attrNameLst>
                                          <p:attrName>style.visibility</p:attrName>
                                        </p:attrNameLst>
                                      </p:cBhvr>
                                      <p:to>
                                        <p:strVal val="visible"/>
                                      </p:to>
                                    </p:set>
                                    <p:anim calcmode="lin" valueType="num">
                                      <p:cBhvr additive="base">
                                        <p:cTn id="37"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72484">
                                            <p:txEl>
                                              <p:pRg st="8" end="8"/>
                                            </p:txEl>
                                          </p:spTgt>
                                        </p:tgtEl>
                                        <p:attrNameLst>
                                          <p:attrName>style.visibility</p:attrName>
                                        </p:attrNameLst>
                                      </p:cBhvr>
                                      <p:to>
                                        <p:strVal val="visible"/>
                                      </p:to>
                                    </p:set>
                                    <p:anim calcmode="lin" valueType="num">
                                      <p:cBhvr additive="base">
                                        <p:cTn id="41"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7248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0" y="44450"/>
            <a:ext cx="9144000" cy="523875"/>
          </a:xfrm>
        </p:spPr>
        <p:txBody>
          <a:bodyPr/>
          <a:lstStyle/>
          <a:p>
            <a:pPr>
              <a:defRPr/>
            </a:pPr>
            <a:r>
              <a:rPr lang="en-US" sz="2800" dirty="0" smtClean="0">
                <a:effectLst>
                  <a:outerShdw blurRad="38100" dist="38100" dir="2700000" algn="tl">
                    <a:srgbClr val="000000"/>
                  </a:outerShdw>
                </a:effectLst>
              </a:rPr>
              <a:t>How Babylonian Exile Challenged the Jews</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14350" indent="-514350">
              <a:spcBef>
                <a:spcPts val="600"/>
              </a:spcBef>
              <a:buFontTx/>
              <a:buAutoNum type="arabicPeriod"/>
              <a:defRPr/>
            </a:pPr>
            <a:r>
              <a:rPr lang="en-US" sz="3400" dirty="0">
                <a:latin typeface="+mn-lt"/>
              </a:rPr>
              <a:t>Does this mean YHWH God is NOT as 	powerful as the Babylonian gods?</a:t>
            </a:r>
          </a:p>
          <a:p>
            <a:pPr marL="514350" indent="-514350">
              <a:spcBef>
                <a:spcPts val="600"/>
              </a:spcBef>
              <a:buFontTx/>
              <a:buAutoNum type="arabicPeriod"/>
              <a:defRPr/>
            </a:pPr>
            <a:r>
              <a:rPr lang="en-US" sz="3400" dirty="0">
                <a:latin typeface="+mn-lt"/>
              </a:rPr>
              <a:t>Does God no longer love us, or no longer 	accepts us as His Chosen People?</a:t>
            </a:r>
          </a:p>
          <a:p>
            <a:pPr marL="514350" indent="-514350">
              <a:spcBef>
                <a:spcPts val="600"/>
              </a:spcBef>
              <a:buFontTx/>
              <a:buAutoNum type="arabicPeriod"/>
              <a:defRPr/>
            </a:pPr>
            <a:r>
              <a:rPr lang="en-US" sz="3400" dirty="0">
                <a:latin typeface="+mn-lt"/>
              </a:rPr>
              <a:t>How do we continue without the things 	that represent our election by God – the 	Promised Land and the Temple?</a:t>
            </a:r>
          </a:p>
          <a:p>
            <a:pPr marL="514350" indent="-514350">
              <a:spcBef>
                <a:spcPts val="600"/>
              </a:spcBef>
              <a:buFontTx/>
              <a:buAutoNum type="arabicPeriod"/>
              <a:defRPr/>
            </a:pPr>
            <a:r>
              <a:rPr lang="en-US" sz="3400" dirty="0">
                <a:latin typeface="+mn-lt"/>
              </a:rPr>
              <a:t>How do we worship without the Temple?</a:t>
            </a:r>
          </a:p>
          <a:p>
            <a:pPr marL="514350" indent="-514350">
              <a:spcBef>
                <a:spcPts val="600"/>
              </a:spcBef>
              <a:buFontTx/>
              <a:buAutoNum type="arabicPeriod"/>
              <a:defRPr/>
            </a:pPr>
            <a:r>
              <a:rPr lang="en-US" sz="3400" dirty="0">
                <a:latin typeface="+mn-lt"/>
              </a:rPr>
              <a:t>Are we to be assimilated into a foreign 	culture – as happened to Israel? </a:t>
            </a:r>
            <a:endParaRPr lang="en-US" sz="28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2" end="2"/>
                                            </p:txEl>
                                          </p:spTgt>
                                        </p:tgtEl>
                                        <p:attrNameLst>
                                          <p:attrName>style.visibility</p:attrName>
                                        </p:attrNameLst>
                                      </p:cBhvr>
                                      <p:to>
                                        <p:strVal val="visible"/>
                                      </p:to>
                                    </p:set>
                                    <p:anim calcmode="lin" valueType="num">
                                      <p:cBhvr additive="base">
                                        <p:cTn id="19"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3" end="3"/>
                                            </p:txEl>
                                          </p:spTgt>
                                        </p:tgtEl>
                                        <p:attrNameLst>
                                          <p:attrName>style.visibility</p:attrName>
                                        </p:attrNameLst>
                                      </p:cBhvr>
                                      <p:to>
                                        <p:strVal val="visible"/>
                                      </p:to>
                                    </p:set>
                                    <p:anim calcmode="lin" valueType="num">
                                      <p:cBhvr additive="base">
                                        <p:cTn id="2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4" end="4"/>
                                            </p:txEl>
                                          </p:spTgt>
                                        </p:tgtEl>
                                        <p:attrNameLst>
                                          <p:attrName>style.visibility</p:attrName>
                                        </p:attrNameLst>
                                      </p:cBhvr>
                                      <p:to>
                                        <p:strVal val="visible"/>
                                      </p:to>
                                    </p:set>
                                    <p:anim calcmode="lin" valueType="num">
                                      <p:cBhvr additive="base">
                                        <p:cTn id="31"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0" y="44450"/>
            <a:ext cx="9144000" cy="523875"/>
          </a:xfrm>
        </p:spPr>
        <p:txBody>
          <a:bodyPr/>
          <a:lstStyle/>
          <a:p>
            <a:pPr>
              <a:defRPr/>
            </a:pPr>
            <a:r>
              <a:rPr lang="en-US" sz="2800" dirty="0" smtClean="0">
                <a:effectLst>
                  <a:outerShdw blurRad="38100" dist="38100" dir="2700000" algn="tl">
                    <a:srgbClr val="000000"/>
                  </a:outerShdw>
                </a:effectLst>
              </a:rPr>
              <a:t>How Babylonian Exile Changed the Jews</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14350" indent="-514350">
              <a:spcBef>
                <a:spcPts val="600"/>
              </a:spcBef>
              <a:buFontTx/>
              <a:buAutoNum type="arabicPeriod"/>
              <a:defRPr/>
            </a:pPr>
            <a:r>
              <a:rPr lang="en-US" sz="3400" dirty="0">
                <a:latin typeface="+mn-lt"/>
              </a:rPr>
              <a:t>They began to use the Aramaic (OR Chaldean) language as their common tongue.  It was a Semitic language, related to Hebrew, but common in Assyrian and Babylonian Empires.</a:t>
            </a:r>
          </a:p>
          <a:p>
            <a:pPr marL="514350" indent="-514350">
              <a:spcBef>
                <a:spcPts val="600"/>
              </a:spcBef>
              <a:buFontTx/>
              <a:buAutoNum type="arabicPeriod"/>
              <a:defRPr/>
            </a:pPr>
            <a:r>
              <a:rPr lang="en-US" sz="3400" dirty="0">
                <a:latin typeface="+mn-lt"/>
              </a:rPr>
              <a:t>Believing lack of faithfulness to God caused their fall, there was a renewed interest in prayer, Scripture and other pious studies, and community life – all centered around the new synagogue system.</a:t>
            </a:r>
            <a:endParaRPr lang="en-US" sz="28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Persian Period – 538-333 BC.</a:t>
            </a:r>
          </a:p>
          <a:p>
            <a:pPr marL="800100" lvl="1" indent="-342900">
              <a:spcBef>
                <a:spcPct val="20000"/>
              </a:spcBef>
              <a:buFontTx/>
              <a:buChar char="•"/>
              <a:defRPr/>
            </a:pPr>
            <a:r>
              <a:rPr lang="en-US" sz="3400" dirty="0">
                <a:latin typeface="+mn-lt"/>
              </a:rPr>
              <a:t>539 BC – Persia conquers Babylon</a:t>
            </a:r>
          </a:p>
          <a:p>
            <a:pPr marL="800100" lvl="1" indent="-342900">
              <a:spcBef>
                <a:spcPct val="20000"/>
              </a:spcBef>
              <a:buFontTx/>
              <a:buChar char="•"/>
              <a:defRPr/>
            </a:pPr>
            <a:r>
              <a:rPr lang="en-US" sz="3400" dirty="0">
                <a:latin typeface="+mn-lt"/>
              </a:rPr>
              <a:t>538 BC – King Cyrus allows 42,000 Jews to return under </a:t>
            </a:r>
            <a:r>
              <a:rPr lang="en-US" sz="3400" dirty="0" err="1">
                <a:latin typeface="+mn-lt"/>
              </a:rPr>
              <a:t>Zerubbabel</a:t>
            </a:r>
            <a:r>
              <a:rPr lang="en-US" sz="3400" dirty="0">
                <a:latin typeface="+mn-lt"/>
              </a:rPr>
              <a:t> and Joshua.</a:t>
            </a:r>
          </a:p>
          <a:p>
            <a:pPr marL="800100" lvl="1" indent="-342900">
              <a:spcBef>
                <a:spcPct val="20000"/>
              </a:spcBef>
              <a:buFontTx/>
              <a:buChar char="•"/>
              <a:defRPr/>
            </a:pPr>
            <a:r>
              <a:rPr lang="en-US" sz="3400" dirty="0">
                <a:latin typeface="+mn-lt"/>
              </a:rPr>
              <a:t>c. 450s BC – Ezra leads more returnees back, teaches &amp; encourages Torah focus</a:t>
            </a:r>
          </a:p>
          <a:p>
            <a:pPr marL="800100" lvl="1" indent="-342900">
              <a:spcBef>
                <a:spcPct val="20000"/>
              </a:spcBef>
              <a:buFontTx/>
              <a:buChar char="•"/>
              <a:defRPr/>
            </a:pPr>
            <a:r>
              <a:rPr lang="en-US" sz="3400" dirty="0">
                <a:latin typeface="+mn-lt"/>
              </a:rPr>
              <a:t>c. later 400s –Nehemiah returns and rebuilds Jerusalem’s walls.</a:t>
            </a:r>
          </a:p>
          <a:p>
            <a:pPr marL="800100" lvl="1" indent="-342900">
              <a:spcBef>
                <a:spcPct val="20000"/>
              </a:spcBef>
              <a:buFontTx/>
              <a:buChar char="•"/>
              <a:defRPr/>
            </a:pPr>
            <a:r>
              <a:rPr lang="en-US" sz="3400" dirty="0">
                <a:latin typeface="+mn-lt"/>
              </a:rPr>
              <a:t>430 BC – Malachi, the last OT prophet.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4" end="4"/>
                                            </p:txEl>
                                          </p:spTgt>
                                        </p:tgtEl>
                                        <p:attrNameLst>
                                          <p:attrName>style.visibility</p:attrName>
                                        </p:attrNameLst>
                                      </p:cBhvr>
                                      <p:to>
                                        <p:strVal val="visible"/>
                                      </p:to>
                                    </p:set>
                                    <p:anim calcmode="lin" valueType="num">
                                      <p:cBhvr additive="base">
                                        <p:cTn id="23"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172484">
                                            <p:txEl>
                                              <p:pRg st="5" end="5"/>
                                            </p:txEl>
                                          </p:spTgt>
                                        </p:tgtEl>
                                        <p:attrNameLst>
                                          <p:attrName>style.visibility</p:attrName>
                                        </p:attrNameLst>
                                      </p:cBhvr>
                                      <p:to>
                                        <p:strVal val="visible"/>
                                      </p:to>
                                    </p:set>
                                    <p:anim calcmode="lin" valueType="num">
                                      <p:cBhvr additive="base">
                                        <p:cTn id="27"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7248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arth-whole-planet -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3747" name="AutoShape 3"/>
          <p:cNvSpPr>
            <a:spLocks noChangeArrowheads="1"/>
          </p:cNvSpPr>
          <p:nvPr/>
        </p:nvSpPr>
        <p:spPr bwMode="auto">
          <a:xfrm flipH="1">
            <a:off x="533400" y="1219200"/>
            <a:ext cx="2057400" cy="762000"/>
          </a:xfrm>
          <a:prstGeom prst="curvedDownArrow">
            <a:avLst>
              <a:gd name="adj1" fmla="val 37050"/>
              <a:gd name="adj2" fmla="val 91050"/>
              <a:gd name="adj3" fmla="val 33333"/>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83748" name="AutoShape 4"/>
          <p:cNvSpPr>
            <a:spLocks noChangeArrowheads="1"/>
          </p:cNvSpPr>
          <p:nvPr/>
        </p:nvSpPr>
        <p:spPr bwMode="auto">
          <a:xfrm rot="6953956">
            <a:off x="1663700" y="3402013"/>
            <a:ext cx="2819400" cy="533400"/>
          </a:xfrm>
          <a:prstGeom prst="rightArrow">
            <a:avLst>
              <a:gd name="adj1" fmla="val 46148"/>
              <a:gd name="adj2" fmla="val 135593"/>
            </a:avLst>
          </a:prstGeom>
          <a:gradFill rotWithShape="1">
            <a:gsLst>
              <a:gs pos="0">
                <a:schemeClr val="accent1"/>
              </a:gs>
              <a:gs pos="100000">
                <a:schemeClr val="accent1">
                  <a:gamma/>
                  <a:shade val="46275"/>
                  <a:invGamma/>
                </a:schemeClr>
              </a:gs>
            </a:gsLst>
            <a:path path="rect">
              <a:fillToRect l="50000" t="50000" r="50000" b="50000"/>
            </a:path>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7413" name="WordArt 5"/>
          <p:cNvSpPr>
            <a:spLocks noChangeArrowheads="1" noChangeShapeType="1" noTextEdit="1"/>
          </p:cNvSpPr>
          <p:nvPr/>
        </p:nvSpPr>
        <p:spPr bwMode="auto">
          <a:xfrm>
            <a:off x="6096000" y="3352800"/>
            <a:ext cx="1371600" cy="4572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Persians</a:t>
            </a:r>
          </a:p>
        </p:txBody>
      </p:sp>
      <p:sp>
        <p:nvSpPr>
          <p:cNvPr id="17414" name="WordArt 6"/>
          <p:cNvSpPr>
            <a:spLocks noChangeArrowheads="1" noChangeShapeType="1" noTextEdit="1"/>
          </p:cNvSpPr>
          <p:nvPr/>
        </p:nvSpPr>
        <p:spPr bwMode="auto">
          <a:xfrm>
            <a:off x="4648200" y="3124200"/>
            <a:ext cx="1143000" cy="3810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Babylon</a:t>
            </a:r>
          </a:p>
        </p:txBody>
      </p:sp>
      <p:sp>
        <p:nvSpPr>
          <p:cNvPr id="1183751" name="AutoShape 7"/>
          <p:cNvSpPr>
            <a:spLocks noChangeArrowheads="1"/>
          </p:cNvSpPr>
          <p:nvPr/>
        </p:nvSpPr>
        <p:spPr bwMode="auto">
          <a:xfrm rot="-226510">
            <a:off x="6781800" y="2644775"/>
            <a:ext cx="1981200" cy="533400"/>
          </a:xfrm>
          <a:prstGeom prst="rightArrow">
            <a:avLst>
              <a:gd name="adj1" fmla="val 57565"/>
              <a:gd name="adj2" fmla="val 110070"/>
            </a:avLst>
          </a:prstGeom>
          <a:gradFill rotWithShape="1">
            <a:gsLst>
              <a:gs pos="0">
                <a:schemeClr val="accent1"/>
              </a:gs>
              <a:gs pos="100000">
                <a:schemeClr val="accent1">
                  <a:gamma/>
                  <a:shade val="46275"/>
                  <a:invGamma/>
                </a:schemeClr>
              </a:gs>
            </a:gsLst>
            <a:path path="rect">
              <a:fillToRect l="50000" t="50000" r="50000" b="50000"/>
            </a:path>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83752" name="AutoShape 8"/>
          <p:cNvSpPr>
            <a:spLocks noChangeArrowheads="1"/>
          </p:cNvSpPr>
          <p:nvPr/>
        </p:nvSpPr>
        <p:spPr bwMode="auto">
          <a:xfrm rot="2608043">
            <a:off x="3505200" y="2590800"/>
            <a:ext cx="1447800" cy="533400"/>
          </a:xfrm>
          <a:prstGeom prst="rightArrow">
            <a:avLst>
              <a:gd name="adj1" fmla="val 47574"/>
              <a:gd name="adj2" fmla="val 101446"/>
            </a:avLst>
          </a:prstGeom>
          <a:gradFill rotWithShape="1">
            <a:gsLst>
              <a:gs pos="0">
                <a:schemeClr val="accent1"/>
              </a:gs>
              <a:gs pos="100000">
                <a:schemeClr val="accent1">
                  <a:gamma/>
                  <a:shade val="46275"/>
                  <a:invGamma/>
                </a:schemeClr>
              </a:gs>
            </a:gsLst>
            <a:path path="rect">
              <a:fillToRect l="50000" t="50000" r="50000" b="50000"/>
            </a:path>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83753" name="AutoShape 9"/>
          <p:cNvSpPr>
            <a:spLocks noChangeArrowheads="1"/>
          </p:cNvSpPr>
          <p:nvPr/>
        </p:nvSpPr>
        <p:spPr bwMode="auto">
          <a:xfrm rot="11711715">
            <a:off x="2057400" y="2133600"/>
            <a:ext cx="3810000" cy="533400"/>
          </a:xfrm>
          <a:prstGeom prst="rightArrow">
            <a:avLst>
              <a:gd name="adj1" fmla="val 50000"/>
              <a:gd name="adj2" fmla="val 152381"/>
            </a:avLst>
          </a:prstGeom>
          <a:gradFill rotWithShape="1">
            <a:gsLst>
              <a:gs pos="0">
                <a:schemeClr val="accent1"/>
              </a:gs>
              <a:gs pos="100000">
                <a:schemeClr val="accent1">
                  <a:gamma/>
                  <a:shade val="46275"/>
                  <a:invGamma/>
                </a:schemeClr>
              </a:gs>
            </a:gsLst>
            <a:path path="rect">
              <a:fillToRect l="50000" t="50000" r="50000" b="50000"/>
            </a:path>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7418" name="WordArt 10"/>
          <p:cNvSpPr>
            <a:spLocks noChangeArrowheads="1" noChangeShapeType="1" noTextEdit="1"/>
          </p:cNvSpPr>
          <p:nvPr/>
        </p:nvSpPr>
        <p:spPr bwMode="auto">
          <a:xfrm>
            <a:off x="5715000" y="2667000"/>
            <a:ext cx="1143000" cy="4572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Medes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83753"/>
                                        </p:tgtEl>
                                        <p:attrNameLst>
                                          <p:attrName>style.visibility</p:attrName>
                                        </p:attrNameLst>
                                      </p:cBhvr>
                                      <p:to>
                                        <p:strVal val="visible"/>
                                      </p:to>
                                    </p:set>
                                    <p:animEffect transition="in" filter="wipe(right)">
                                      <p:cBhvr>
                                        <p:cTn id="7" dur="1000"/>
                                        <p:tgtEl>
                                          <p:spTgt spid="11837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3752"/>
                                        </p:tgtEl>
                                        <p:attrNameLst>
                                          <p:attrName>style.visibility</p:attrName>
                                        </p:attrNameLst>
                                      </p:cBhvr>
                                      <p:to>
                                        <p:strVal val="visible"/>
                                      </p:to>
                                    </p:set>
                                    <p:animEffect transition="in" filter="wipe(left)">
                                      <p:cBhvr>
                                        <p:cTn id="12" dur="500"/>
                                        <p:tgtEl>
                                          <p:spTgt spid="11837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3751"/>
                                        </p:tgtEl>
                                        <p:attrNameLst>
                                          <p:attrName>style.visibility</p:attrName>
                                        </p:attrNameLst>
                                      </p:cBhvr>
                                      <p:to>
                                        <p:strVal val="visible"/>
                                      </p:to>
                                    </p:set>
                                    <p:animEffect transition="in" filter="wipe(left)">
                                      <p:cBhvr>
                                        <p:cTn id="17" dur="500"/>
                                        <p:tgtEl>
                                          <p:spTgt spid="11837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83748"/>
                                        </p:tgtEl>
                                        <p:attrNameLst>
                                          <p:attrName>style.visibility</p:attrName>
                                        </p:attrNameLst>
                                      </p:cBhvr>
                                      <p:to>
                                        <p:strVal val="visible"/>
                                      </p:to>
                                    </p:set>
                                    <p:animEffect transition="in" filter="wipe(up)">
                                      <p:cBhvr>
                                        <p:cTn id="22" dur="1000"/>
                                        <p:tgtEl>
                                          <p:spTgt spid="11837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183747"/>
                                        </p:tgtEl>
                                        <p:attrNameLst>
                                          <p:attrName>style.visibility</p:attrName>
                                        </p:attrNameLst>
                                      </p:cBhvr>
                                      <p:to>
                                        <p:strVal val="visible"/>
                                      </p:to>
                                    </p:set>
                                    <p:animEffect transition="in" filter="wipe(right)">
                                      <p:cBhvr>
                                        <p:cTn id="27" dur="500"/>
                                        <p:tgtEl>
                                          <p:spTgt spid="1183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3747" grpId="0" animBg="1"/>
      <p:bldP spid="1183748" grpId="0" animBg="1"/>
      <p:bldP spid="1183751" grpId="0" animBg="1"/>
      <p:bldP spid="1183752" grpId="0" animBg="1"/>
      <p:bldP spid="118375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0"/>
              </a:spcBef>
              <a:buFontTx/>
              <a:buChar char="•"/>
              <a:defRPr/>
            </a:pPr>
            <a:r>
              <a:rPr lang="en-US" sz="3400" dirty="0">
                <a:latin typeface="+mn-lt"/>
              </a:rPr>
              <a:t>Hellenistic (Greek) Period – 333-323 BC.</a:t>
            </a:r>
          </a:p>
          <a:p>
            <a:pPr marL="800100" lvl="1" indent="-342900">
              <a:spcBef>
                <a:spcPts val="0"/>
              </a:spcBef>
              <a:buFontTx/>
              <a:buChar char="•"/>
              <a:defRPr/>
            </a:pPr>
            <a:r>
              <a:rPr lang="en-US" sz="3400" dirty="0">
                <a:latin typeface="+mn-lt"/>
              </a:rPr>
              <a:t>356 BC – Alexander III (“the Great”) born in Pella in Macedonia, to King Philip II, who conquers all of Greece and region.</a:t>
            </a:r>
          </a:p>
          <a:p>
            <a:pPr marL="800100" lvl="1" indent="-342900">
              <a:spcBef>
                <a:spcPts val="0"/>
              </a:spcBef>
              <a:buFontTx/>
              <a:buChar char="•"/>
              <a:defRPr/>
            </a:pPr>
            <a:r>
              <a:rPr lang="en-US" sz="3400" dirty="0">
                <a:latin typeface="+mn-lt"/>
              </a:rPr>
              <a:t>336 BC – Philip is assassinated; Alexander takes over at age 20.</a:t>
            </a:r>
          </a:p>
          <a:p>
            <a:pPr marL="800100" lvl="1" indent="-342900">
              <a:spcBef>
                <a:spcPts val="0"/>
              </a:spcBef>
              <a:buFontTx/>
              <a:buChar char="•"/>
              <a:defRPr/>
            </a:pPr>
            <a:r>
              <a:rPr lang="en-US" sz="3400" dirty="0">
                <a:latin typeface="+mn-lt"/>
              </a:rPr>
              <a:t>334 BC – Alexander launches campaign against Persians, as planned by Philip.</a:t>
            </a:r>
          </a:p>
          <a:p>
            <a:pPr marL="800100" lvl="1" indent="-342900">
              <a:spcBef>
                <a:spcPts val="0"/>
              </a:spcBef>
              <a:buFontTx/>
              <a:buChar char="•"/>
              <a:defRPr/>
            </a:pPr>
            <a:r>
              <a:rPr lang="en-US" sz="3400" dirty="0">
                <a:latin typeface="+mn-lt"/>
              </a:rPr>
              <a:t>334-323 BC – Alexander and his armies conquer most of the known world, but Alexander dies in Babylon on way back.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2" end="2"/>
                                            </p:txEl>
                                          </p:spTgt>
                                        </p:tgtEl>
                                        <p:attrNameLst>
                                          <p:attrName>style.visibility</p:attrName>
                                        </p:attrNameLst>
                                      </p:cBhvr>
                                      <p:to>
                                        <p:strVal val="visible"/>
                                      </p:to>
                                    </p:set>
                                    <p:anim calcmode="lin" valueType="num">
                                      <p:cBhvr additive="base">
                                        <p:cTn id="15"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4" end="4"/>
                                            </p:txEl>
                                          </p:spTgt>
                                        </p:tgtEl>
                                        <p:attrNameLst>
                                          <p:attrName>style.visibility</p:attrName>
                                        </p:attrNameLst>
                                      </p:cBhvr>
                                      <p:to>
                                        <p:strVal val="visible"/>
                                      </p:to>
                                    </p:set>
                                    <p:anim calcmode="lin" valueType="num">
                                      <p:cBhvr additive="base">
                                        <p:cTn id="23"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Earth-whole-planet -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1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114800"/>
            <a:ext cx="25908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WordArt 4"/>
          <p:cNvSpPr>
            <a:spLocks noChangeArrowheads="1" noChangeShapeType="1" noTextEdit="1"/>
          </p:cNvSpPr>
          <p:nvPr/>
        </p:nvSpPr>
        <p:spPr bwMode="auto">
          <a:xfrm>
            <a:off x="1447800" y="5105400"/>
            <a:ext cx="368617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Alexander the Great</a:t>
            </a:r>
          </a:p>
        </p:txBody>
      </p:sp>
      <p:sp>
        <p:nvSpPr>
          <p:cNvPr id="1185797" name="Freeform 5"/>
          <p:cNvSpPr>
            <a:spLocks/>
          </p:cNvSpPr>
          <p:nvPr/>
        </p:nvSpPr>
        <p:spPr bwMode="auto">
          <a:xfrm>
            <a:off x="838200" y="1447800"/>
            <a:ext cx="762000" cy="609600"/>
          </a:xfrm>
          <a:custGeom>
            <a:avLst/>
            <a:gdLst>
              <a:gd name="T0" fmla="*/ 0 w 480"/>
              <a:gd name="T1" fmla="*/ 2147483647 h 384"/>
              <a:gd name="T2" fmla="*/ 2147483647 w 480"/>
              <a:gd name="T3" fmla="*/ 2147483647 h 384"/>
              <a:gd name="T4" fmla="*/ 2147483647 w 480"/>
              <a:gd name="T5" fmla="*/ 2147483647 h 384"/>
              <a:gd name="T6" fmla="*/ 0 60000 65536"/>
              <a:gd name="T7" fmla="*/ 0 60000 65536"/>
              <a:gd name="T8" fmla="*/ 0 60000 65536"/>
            </a:gdLst>
            <a:ahLst/>
            <a:cxnLst>
              <a:cxn ang="T6">
                <a:pos x="T0" y="T1"/>
              </a:cxn>
              <a:cxn ang="T7">
                <a:pos x="T2" y="T3"/>
              </a:cxn>
              <a:cxn ang="T8">
                <a:pos x="T4" y="T5"/>
              </a:cxn>
            </a:cxnLst>
            <a:rect l="0" t="0" r="r" b="b"/>
            <a:pathLst>
              <a:path w="480" h="384">
                <a:moveTo>
                  <a:pt x="0" y="96"/>
                </a:moveTo>
                <a:cubicBezTo>
                  <a:pt x="128" y="48"/>
                  <a:pt x="256" y="0"/>
                  <a:pt x="336" y="48"/>
                </a:cubicBezTo>
                <a:cubicBezTo>
                  <a:pt x="416" y="96"/>
                  <a:pt x="456" y="328"/>
                  <a:pt x="480" y="384"/>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798" name="Freeform 6"/>
          <p:cNvSpPr>
            <a:spLocks/>
          </p:cNvSpPr>
          <p:nvPr/>
        </p:nvSpPr>
        <p:spPr bwMode="auto">
          <a:xfrm>
            <a:off x="1676400" y="1524000"/>
            <a:ext cx="1384300" cy="711200"/>
          </a:xfrm>
          <a:custGeom>
            <a:avLst/>
            <a:gdLst>
              <a:gd name="T0" fmla="*/ 0 w 872"/>
              <a:gd name="T1" fmla="*/ 2147483647 h 448"/>
              <a:gd name="T2" fmla="*/ 2147483647 w 872"/>
              <a:gd name="T3" fmla="*/ 2147483647 h 448"/>
              <a:gd name="T4" fmla="*/ 2147483647 w 872"/>
              <a:gd name="T5" fmla="*/ 2147483647 h 448"/>
              <a:gd name="T6" fmla="*/ 2147483647 w 872"/>
              <a:gd name="T7" fmla="*/ 2147483647 h 448"/>
              <a:gd name="T8" fmla="*/ 2147483647 w 872"/>
              <a:gd name="T9" fmla="*/ 2147483647 h 448"/>
              <a:gd name="T10" fmla="*/ 2147483647 w 872"/>
              <a:gd name="T11" fmla="*/ 2147483647 h 448"/>
              <a:gd name="T12" fmla="*/ 2147483647 w 872"/>
              <a:gd name="T13" fmla="*/ 2147483647 h 448"/>
              <a:gd name="T14" fmla="*/ 2147483647 w 872"/>
              <a:gd name="T15" fmla="*/ 2147483647 h 4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72" h="448">
                <a:moveTo>
                  <a:pt x="0" y="304"/>
                </a:moveTo>
                <a:cubicBezTo>
                  <a:pt x="108" y="276"/>
                  <a:pt x="216" y="248"/>
                  <a:pt x="288" y="208"/>
                </a:cubicBezTo>
                <a:cubicBezTo>
                  <a:pt x="360" y="168"/>
                  <a:pt x="384" y="96"/>
                  <a:pt x="432" y="64"/>
                </a:cubicBezTo>
                <a:cubicBezTo>
                  <a:pt x="480" y="32"/>
                  <a:pt x="536" y="0"/>
                  <a:pt x="576" y="16"/>
                </a:cubicBezTo>
                <a:cubicBezTo>
                  <a:pt x="616" y="32"/>
                  <a:pt x="632" y="112"/>
                  <a:pt x="672" y="160"/>
                </a:cubicBezTo>
                <a:cubicBezTo>
                  <a:pt x="712" y="208"/>
                  <a:pt x="784" y="264"/>
                  <a:pt x="816" y="304"/>
                </a:cubicBezTo>
                <a:cubicBezTo>
                  <a:pt x="848" y="344"/>
                  <a:pt x="856" y="376"/>
                  <a:pt x="864" y="400"/>
                </a:cubicBezTo>
                <a:cubicBezTo>
                  <a:pt x="872" y="424"/>
                  <a:pt x="868" y="436"/>
                  <a:pt x="864" y="448"/>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799" name="Freeform 7"/>
          <p:cNvSpPr>
            <a:spLocks/>
          </p:cNvSpPr>
          <p:nvPr/>
        </p:nvSpPr>
        <p:spPr bwMode="auto">
          <a:xfrm>
            <a:off x="1219200" y="2286000"/>
            <a:ext cx="1828800" cy="1143000"/>
          </a:xfrm>
          <a:custGeom>
            <a:avLst/>
            <a:gdLst>
              <a:gd name="T0" fmla="*/ 2147483647 w 1152"/>
              <a:gd name="T1" fmla="*/ 0 h 720"/>
              <a:gd name="T2" fmla="*/ 2147483647 w 1152"/>
              <a:gd name="T3" fmla="*/ 2147483647 h 720"/>
              <a:gd name="T4" fmla="*/ 2147483647 w 1152"/>
              <a:gd name="T5" fmla="*/ 2147483647 h 720"/>
              <a:gd name="T6" fmla="*/ 2147483647 w 1152"/>
              <a:gd name="T7" fmla="*/ 2147483647 h 720"/>
              <a:gd name="T8" fmla="*/ 2147483647 w 1152"/>
              <a:gd name="T9" fmla="*/ 2147483647 h 720"/>
              <a:gd name="T10" fmla="*/ 2147483647 w 1152"/>
              <a:gd name="T11" fmla="*/ 2147483647 h 720"/>
              <a:gd name="T12" fmla="*/ 2147483647 w 1152"/>
              <a:gd name="T13" fmla="*/ 2147483647 h 720"/>
              <a:gd name="T14" fmla="*/ 0 w 1152"/>
              <a:gd name="T15" fmla="*/ 2147483647 h 7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52" h="720">
                <a:moveTo>
                  <a:pt x="1152" y="0"/>
                </a:moveTo>
                <a:cubicBezTo>
                  <a:pt x="1140" y="84"/>
                  <a:pt x="1128" y="168"/>
                  <a:pt x="1104" y="240"/>
                </a:cubicBezTo>
                <a:cubicBezTo>
                  <a:pt x="1080" y="312"/>
                  <a:pt x="1040" y="376"/>
                  <a:pt x="1008" y="432"/>
                </a:cubicBezTo>
                <a:cubicBezTo>
                  <a:pt x="976" y="488"/>
                  <a:pt x="984" y="552"/>
                  <a:pt x="912" y="576"/>
                </a:cubicBezTo>
                <a:cubicBezTo>
                  <a:pt x="840" y="600"/>
                  <a:pt x="648" y="568"/>
                  <a:pt x="576" y="576"/>
                </a:cubicBezTo>
                <a:cubicBezTo>
                  <a:pt x="504" y="584"/>
                  <a:pt x="536" y="624"/>
                  <a:pt x="480" y="624"/>
                </a:cubicBezTo>
                <a:cubicBezTo>
                  <a:pt x="424" y="624"/>
                  <a:pt x="320" y="560"/>
                  <a:pt x="240" y="576"/>
                </a:cubicBezTo>
                <a:cubicBezTo>
                  <a:pt x="160" y="592"/>
                  <a:pt x="80" y="656"/>
                  <a:pt x="0" y="720"/>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0" name="Freeform 8"/>
          <p:cNvSpPr>
            <a:spLocks/>
          </p:cNvSpPr>
          <p:nvPr/>
        </p:nvSpPr>
        <p:spPr bwMode="auto">
          <a:xfrm>
            <a:off x="2808288" y="2514600"/>
            <a:ext cx="2819400" cy="685800"/>
          </a:xfrm>
          <a:custGeom>
            <a:avLst/>
            <a:gdLst>
              <a:gd name="T0" fmla="*/ 0 w 1776"/>
              <a:gd name="T1" fmla="*/ 2147483647 h 432"/>
              <a:gd name="T2" fmla="*/ 2147483647 w 1776"/>
              <a:gd name="T3" fmla="*/ 2147483647 h 432"/>
              <a:gd name="T4" fmla="*/ 2147483647 w 1776"/>
              <a:gd name="T5" fmla="*/ 0 h 432"/>
              <a:gd name="T6" fmla="*/ 2147483647 w 1776"/>
              <a:gd name="T7" fmla="*/ 2147483647 h 432"/>
              <a:gd name="T8" fmla="*/ 2147483647 w 1776"/>
              <a:gd name="T9" fmla="*/ 2147483647 h 432"/>
              <a:gd name="T10" fmla="*/ 2147483647 w 1776"/>
              <a:gd name="T11" fmla="*/ 2147483647 h 432"/>
              <a:gd name="T12" fmla="*/ 2147483647 w 1776"/>
              <a:gd name="T13" fmla="*/ 2147483647 h 432"/>
              <a:gd name="T14" fmla="*/ 2147483647 w 1776"/>
              <a:gd name="T15" fmla="*/ 2147483647 h 4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6" h="432">
                <a:moveTo>
                  <a:pt x="0" y="336"/>
                </a:moveTo>
                <a:cubicBezTo>
                  <a:pt x="48" y="268"/>
                  <a:pt x="96" y="200"/>
                  <a:pt x="192" y="144"/>
                </a:cubicBezTo>
                <a:cubicBezTo>
                  <a:pt x="288" y="88"/>
                  <a:pt x="472" y="0"/>
                  <a:pt x="576" y="0"/>
                </a:cubicBezTo>
                <a:cubicBezTo>
                  <a:pt x="680" y="0"/>
                  <a:pt x="744" y="104"/>
                  <a:pt x="816" y="144"/>
                </a:cubicBezTo>
                <a:cubicBezTo>
                  <a:pt x="888" y="184"/>
                  <a:pt x="928" y="208"/>
                  <a:pt x="1008" y="240"/>
                </a:cubicBezTo>
                <a:cubicBezTo>
                  <a:pt x="1088" y="272"/>
                  <a:pt x="1216" y="312"/>
                  <a:pt x="1296" y="336"/>
                </a:cubicBezTo>
                <a:cubicBezTo>
                  <a:pt x="1376" y="360"/>
                  <a:pt x="1408" y="368"/>
                  <a:pt x="1488" y="384"/>
                </a:cubicBezTo>
                <a:cubicBezTo>
                  <a:pt x="1568" y="400"/>
                  <a:pt x="1728" y="424"/>
                  <a:pt x="1776" y="432"/>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1" name="Freeform 9"/>
          <p:cNvSpPr>
            <a:spLocks/>
          </p:cNvSpPr>
          <p:nvPr/>
        </p:nvSpPr>
        <p:spPr bwMode="auto">
          <a:xfrm>
            <a:off x="5397500" y="2514600"/>
            <a:ext cx="393700" cy="685800"/>
          </a:xfrm>
          <a:custGeom>
            <a:avLst/>
            <a:gdLst>
              <a:gd name="T0" fmla="*/ 2147483647 w 248"/>
              <a:gd name="T1" fmla="*/ 2147483647 h 432"/>
              <a:gd name="T2" fmla="*/ 2147483647 w 248"/>
              <a:gd name="T3" fmla="*/ 2147483647 h 432"/>
              <a:gd name="T4" fmla="*/ 2147483647 w 248"/>
              <a:gd name="T5" fmla="*/ 2147483647 h 432"/>
              <a:gd name="T6" fmla="*/ 2147483647 w 248"/>
              <a:gd name="T7" fmla="*/ 0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8" h="432">
                <a:moveTo>
                  <a:pt x="104" y="432"/>
                </a:moveTo>
                <a:cubicBezTo>
                  <a:pt x="60" y="368"/>
                  <a:pt x="16" y="304"/>
                  <a:pt x="8" y="240"/>
                </a:cubicBezTo>
                <a:cubicBezTo>
                  <a:pt x="0" y="176"/>
                  <a:pt x="16" y="88"/>
                  <a:pt x="56" y="48"/>
                </a:cubicBezTo>
                <a:cubicBezTo>
                  <a:pt x="96" y="8"/>
                  <a:pt x="172" y="4"/>
                  <a:pt x="248" y="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2" name="Freeform 10"/>
          <p:cNvSpPr>
            <a:spLocks/>
          </p:cNvSpPr>
          <p:nvPr/>
        </p:nvSpPr>
        <p:spPr bwMode="auto">
          <a:xfrm>
            <a:off x="5715000" y="2487613"/>
            <a:ext cx="2286000" cy="711200"/>
          </a:xfrm>
          <a:custGeom>
            <a:avLst/>
            <a:gdLst>
              <a:gd name="T0" fmla="*/ 0 w 1440"/>
              <a:gd name="T1" fmla="*/ 2147483647 h 448"/>
              <a:gd name="T2" fmla="*/ 2147483647 w 1440"/>
              <a:gd name="T3" fmla="*/ 2147483647 h 448"/>
              <a:gd name="T4" fmla="*/ 2147483647 w 1440"/>
              <a:gd name="T5" fmla="*/ 2147483647 h 448"/>
              <a:gd name="T6" fmla="*/ 2147483647 w 1440"/>
              <a:gd name="T7" fmla="*/ 2147483647 h 448"/>
              <a:gd name="T8" fmla="*/ 2147483647 w 1440"/>
              <a:gd name="T9" fmla="*/ 2147483647 h 448"/>
              <a:gd name="T10" fmla="*/ 2147483647 w 1440"/>
              <a:gd name="T11" fmla="*/ 2147483647 h 4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40" h="448">
                <a:moveTo>
                  <a:pt x="0" y="24"/>
                </a:moveTo>
                <a:cubicBezTo>
                  <a:pt x="72" y="12"/>
                  <a:pt x="144" y="0"/>
                  <a:pt x="240" y="24"/>
                </a:cubicBezTo>
                <a:cubicBezTo>
                  <a:pt x="336" y="48"/>
                  <a:pt x="488" y="112"/>
                  <a:pt x="576" y="168"/>
                </a:cubicBezTo>
                <a:cubicBezTo>
                  <a:pt x="664" y="224"/>
                  <a:pt x="680" y="320"/>
                  <a:pt x="768" y="360"/>
                </a:cubicBezTo>
                <a:cubicBezTo>
                  <a:pt x="856" y="400"/>
                  <a:pt x="992" y="448"/>
                  <a:pt x="1104" y="408"/>
                </a:cubicBezTo>
                <a:cubicBezTo>
                  <a:pt x="1216" y="368"/>
                  <a:pt x="1328" y="244"/>
                  <a:pt x="1440" y="120"/>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85803" name="Freeform 11"/>
          <p:cNvSpPr>
            <a:spLocks/>
          </p:cNvSpPr>
          <p:nvPr/>
        </p:nvSpPr>
        <p:spPr bwMode="auto">
          <a:xfrm>
            <a:off x="7696200" y="2971800"/>
            <a:ext cx="1066800" cy="914400"/>
          </a:xfrm>
          <a:custGeom>
            <a:avLst/>
            <a:gdLst>
              <a:gd name="T0" fmla="*/ 0 w 672"/>
              <a:gd name="T1" fmla="*/ 0 h 576"/>
              <a:gd name="T2" fmla="*/ 2147483647 w 672"/>
              <a:gd name="T3" fmla="*/ 2147483647 h 576"/>
              <a:gd name="T4" fmla="*/ 2147483647 w 672"/>
              <a:gd name="T5" fmla="*/ 2147483647 h 576"/>
              <a:gd name="T6" fmla="*/ 2147483647 w 672"/>
              <a:gd name="T7" fmla="*/ 2147483647 h 576"/>
              <a:gd name="T8" fmla="*/ 2147483647 w 672"/>
              <a:gd name="T9" fmla="*/ 2147483647 h 5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576">
                <a:moveTo>
                  <a:pt x="0" y="0"/>
                </a:moveTo>
                <a:cubicBezTo>
                  <a:pt x="0" y="112"/>
                  <a:pt x="0" y="224"/>
                  <a:pt x="48" y="288"/>
                </a:cubicBezTo>
                <a:cubicBezTo>
                  <a:pt x="96" y="352"/>
                  <a:pt x="216" y="360"/>
                  <a:pt x="288" y="384"/>
                </a:cubicBezTo>
                <a:cubicBezTo>
                  <a:pt x="360" y="408"/>
                  <a:pt x="416" y="400"/>
                  <a:pt x="480" y="432"/>
                </a:cubicBezTo>
                <a:cubicBezTo>
                  <a:pt x="544" y="464"/>
                  <a:pt x="608" y="520"/>
                  <a:pt x="672" y="576"/>
                </a:cubicBezTo>
              </a:path>
            </a:pathLst>
          </a:custGeom>
          <a:noFill/>
          <a:ln w="57150" cap="flat" cmpd="sng">
            <a:solidFill>
              <a:schemeClr val="tx1"/>
            </a:solidFill>
            <a:prstDash val="solid"/>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5797"/>
                                        </p:tgtEl>
                                        <p:attrNameLst>
                                          <p:attrName>style.visibility</p:attrName>
                                        </p:attrNameLst>
                                      </p:cBhvr>
                                      <p:to>
                                        <p:strVal val="visible"/>
                                      </p:to>
                                    </p:set>
                                    <p:animEffect transition="in" filter="wipe(left)">
                                      <p:cBhvr>
                                        <p:cTn id="7" dur="500"/>
                                        <p:tgtEl>
                                          <p:spTgt spid="118579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85798"/>
                                        </p:tgtEl>
                                        <p:attrNameLst>
                                          <p:attrName>style.visibility</p:attrName>
                                        </p:attrNameLst>
                                      </p:cBhvr>
                                      <p:to>
                                        <p:strVal val="visible"/>
                                      </p:to>
                                    </p:set>
                                    <p:animEffect transition="in" filter="wipe(left)">
                                      <p:cBhvr>
                                        <p:cTn id="11" dur="1000"/>
                                        <p:tgtEl>
                                          <p:spTgt spid="11857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1185799"/>
                                        </p:tgtEl>
                                        <p:attrNameLst>
                                          <p:attrName>style.visibility</p:attrName>
                                        </p:attrNameLst>
                                      </p:cBhvr>
                                      <p:to>
                                        <p:strVal val="visible"/>
                                      </p:to>
                                    </p:set>
                                    <p:animEffect transition="in" filter="wipe(right)">
                                      <p:cBhvr>
                                        <p:cTn id="16" dur="1000"/>
                                        <p:tgtEl>
                                          <p:spTgt spid="118579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85800"/>
                                        </p:tgtEl>
                                        <p:attrNameLst>
                                          <p:attrName>style.visibility</p:attrName>
                                        </p:attrNameLst>
                                      </p:cBhvr>
                                      <p:to>
                                        <p:strVal val="visible"/>
                                      </p:to>
                                    </p:set>
                                    <p:animEffect transition="in" filter="wipe(left)">
                                      <p:cBhvr>
                                        <p:cTn id="21" dur="1000"/>
                                        <p:tgtEl>
                                          <p:spTgt spid="11858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85801"/>
                                        </p:tgtEl>
                                        <p:attrNameLst>
                                          <p:attrName>style.visibility</p:attrName>
                                        </p:attrNameLst>
                                      </p:cBhvr>
                                      <p:to>
                                        <p:strVal val="visible"/>
                                      </p:to>
                                    </p:set>
                                    <p:animEffect transition="in" filter="wipe(down)">
                                      <p:cBhvr>
                                        <p:cTn id="26" dur="500"/>
                                        <p:tgtEl>
                                          <p:spTgt spid="118580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185802"/>
                                        </p:tgtEl>
                                        <p:attrNameLst>
                                          <p:attrName>style.visibility</p:attrName>
                                        </p:attrNameLst>
                                      </p:cBhvr>
                                      <p:to>
                                        <p:strVal val="visible"/>
                                      </p:to>
                                    </p:set>
                                    <p:animEffect transition="in" filter="wipe(left)">
                                      <p:cBhvr>
                                        <p:cTn id="30" dur="500"/>
                                        <p:tgtEl>
                                          <p:spTgt spid="1185802"/>
                                        </p:tgtEl>
                                      </p:cBhvr>
                                    </p:animEffect>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1185803"/>
                                        </p:tgtEl>
                                        <p:attrNameLst>
                                          <p:attrName>style.visibility</p:attrName>
                                        </p:attrNameLst>
                                      </p:cBhvr>
                                      <p:to>
                                        <p:strVal val="visible"/>
                                      </p:to>
                                    </p:set>
                                    <p:animEffect transition="in" filter="wipe(left)">
                                      <p:cBhvr>
                                        <p:cTn id="34" dur="1000"/>
                                        <p:tgtEl>
                                          <p:spTgt spid="1185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797" grpId="0" animBg="1"/>
      <p:bldP spid="1185798" grpId="0" animBg="1"/>
      <p:bldP spid="1185799" grpId="0" animBg="1"/>
      <p:bldP spid="1185800" grpId="0" animBg="1"/>
      <p:bldP spid="1185801" grpId="0" animBg="1"/>
      <p:bldP spid="1185802" grpId="0" animBg="1"/>
      <p:bldP spid="118580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5288" y="304800"/>
            <a:ext cx="4381500" cy="6096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3" name="Picture 4" descr="Alexand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71438"/>
            <a:ext cx="1917700" cy="2640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84" name="Picture 5" descr="Hellespon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463" y="2895600"/>
            <a:ext cx="2695575" cy="3854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323-320 BC - The War of the </a:t>
            </a:r>
            <a:r>
              <a:rPr lang="en-US" sz="3400" dirty="0" err="1">
                <a:latin typeface="+mn-lt"/>
              </a:rPr>
              <a:t>Diadoche</a:t>
            </a:r>
            <a:r>
              <a:rPr lang="en-US" sz="3400" dirty="0">
                <a:latin typeface="+mn-lt"/>
              </a:rPr>
              <a:t>. </a:t>
            </a:r>
          </a:p>
          <a:p>
            <a:pPr marL="342900" indent="-342900">
              <a:spcBef>
                <a:spcPct val="20000"/>
              </a:spcBef>
              <a:buFontTx/>
              <a:buChar char="•"/>
              <a:defRPr/>
            </a:pPr>
            <a:r>
              <a:rPr lang="en-US" sz="3400" dirty="0">
                <a:latin typeface="+mn-lt"/>
              </a:rPr>
              <a:t>Ptolemaic Period –</a:t>
            </a:r>
            <a:r>
              <a:rPr lang="en-US" sz="3400" dirty="0"/>
              <a:t> </a:t>
            </a:r>
            <a:r>
              <a:rPr lang="en-US" sz="3400" dirty="0">
                <a:latin typeface="Arial" pitchFamily="34" charset="0"/>
                <a:cs typeface="Arial" pitchFamily="34" charset="0"/>
              </a:rPr>
              <a:t>320-198 BC.</a:t>
            </a:r>
          </a:p>
          <a:p>
            <a:pPr marL="800100" lvl="1" indent="-342900">
              <a:spcBef>
                <a:spcPts val="0"/>
              </a:spcBef>
              <a:buFontTx/>
              <a:buChar char="•"/>
              <a:defRPr/>
            </a:pPr>
            <a:r>
              <a:rPr lang="en-US" sz="2800" dirty="0">
                <a:latin typeface="Arial" pitchFamily="34" charset="0"/>
                <a:cs typeface="Arial" pitchFamily="34" charset="0"/>
              </a:rPr>
              <a:t>Jews remarkably free under </a:t>
            </a:r>
            <a:r>
              <a:rPr lang="en-US" sz="2800" dirty="0" err="1">
                <a:latin typeface="Arial" pitchFamily="34" charset="0"/>
                <a:cs typeface="Arial" pitchFamily="34" charset="0"/>
              </a:rPr>
              <a:t>Ptolemies</a:t>
            </a:r>
            <a:r>
              <a:rPr lang="en-US" sz="2800" dirty="0">
                <a:latin typeface="Arial" pitchFamily="34" charset="0"/>
                <a:cs typeface="Arial" pitchFamily="34" charset="0"/>
              </a:rPr>
              <a:t>.</a:t>
            </a:r>
          </a:p>
          <a:p>
            <a:pPr marL="800100" lvl="1" indent="-342900">
              <a:spcBef>
                <a:spcPts val="0"/>
              </a:spcBef>
              <a:buFontTx/>
              <a:buChar char="•"/>
              <a:defRPr/>
            </a:pPr>
            <a:r>
              <a:rPr lang="en-US" sz="2800" dirty="0">
                <a:latin typeface="Arial" pitchFamily="34" charset="0"/>
                <a:cs typeface="Arial" pitchFamily="34" charset="0"/>
              </a:rPr>
              <a:t>A time of much assimilation of Jews into Hellenistic language, culture, arts, etc.</a:t>
            </a:r>
          </a:p>
          <a:p>
            <a:pPr marL="800100" lvl="1" indent="-342900">
              <a:spcBef>
                <a:spcPts val="0"/>
              </a:spcBef>
              <a:buFontTx/>
              <a:buChar char="•"/>
              <a:defRPr/>
            </a:pPr>
            <a:r>
              <a:rPr lang="en-US" sz="2800" dirty="0">
                <a:latin typeface="Arial" pitchFamily="34" charset="0"/>
                <a:cs typeface="Arial" pitchFamily="34" charset="0"/>
              </a:rPr>
              <a:t>250 BC - Creation of Septuagint – Greek translation of the Hebrew Bible.</a:t>
            </a:r>
          </a:p>
          <a:p>
            <a:pPr marL="342900" indent="-342900">
              <a:spcBef>
                <a:spcPct val="20000"/>
              </a:spcBef>
              <a:buFontTx/>
              <a:buChar char="•"/>
              <a:defRPr/>
            </a:pPr>
            <a:r>
              <a:rPr lang="en-US" sz="3400" dirty="0">
                <a:latin typeface="+mn-lt"/>
              </a:rPr>
              <a:t>Seleucid Period – </a:t>
            </a:r>
            <a:r>
              <a:rPr lang="en-US" sz="3200" dirty="0">
                <a:latin typeface="+mn-lt"/>
              </a:rPr>
              <a:t>198-166 BC.</a:t>
            </a:r>
          </a:p>
          <a:p>
            <a:pPr marL="800100" lvl="1" indent="-342900">
              <a:spcBef>
                <a:spcPts val="0"/>
              </a:spcBef>
              <a:buFontTx/>
              <a:buChar char="•"/>
              <a:defRPr/>
            </a:pPr>
            <a:r>
              <a:rPr lang="en-US" sz="2800" dirty="0">
                <a:latin typeface="+mn-lt"/>
              </a:rPr>
              <a:t>198 BC – Seleucids take Palestine.</a:t>
            </a:r>
          </a:p>
          <a:p>
            <a:pPr marL="800100" lvl="1" indent="-342900">
              <a:spcBef>
                <a:spcPts val="0"/>
              </a:spcBef>
              <a:buFontTx/>
              <a:buChar char="•"/>
              <a:defRPr/>
            </a:pPr>
            <a:r>
              <a:rPr lang="en-US" sz="2800" dirty="0">
                <a:latin typeface="+mn-lt"/>
              </a:rPr>
              <a:t>190 BC – Rome shows strength, defeating Seleucids at Magnesia and controlling Asia Minor</a:t>
            </a:r>
          </a:p>
          <a:p>
            <a:pPr marL="800100" lvl="1" indent="-342900">
              <a:spcBef>
                <a:spcPts val="0"/>
              </a:spcBef>
              <a:buFontTx/>
              <a:buChar char="•"/>
              <a:defRPr/>
            </a:pPr>
            <a:r>
              <a:rPr lang="en-US" sz="2800" dirty="0">
                <a:latin typeface="+mn-lt"/>
              </a:rPr>
              <a:t>175 BC – Antiochus IV takes over Seleucids,.</a:t>
            </a:r>
          </a:p>
          <a:p>
            <a:pPr marL="800100" lvl="1" indent="-342900">
              <a:spcBef>
                <a:spcPts val="0"/>
              </a:spcBef>
              <a:buFontTx/>
              <a:buChar char="•"/>
              <a:defRPr/>
            </a:pPr>
            <a:r>
              <a:rPr lang="en-US" sz="2800" dirty="0">
                <a:latin typeface="+mn-lt"/>
              </a:rPr>
              <a:t>168 BC – Antiochus tries to conquer Egypt.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1" end="1"/>
                                            </p:txEl>
                                          </p:spTgt>
                                        </p:tgtEl>
                                        <p:attrNameLst>
                                          <p:attrName>style.visibility</p:attrName>
                                        </p:attrNameLst>
                                      </p:cBhvr>
                                      <p:to>
                                        <p:strVal val="visible"/>
                                      </p:to>
                                    </p:set>
                                    <p:anim calcmode="lin" valueType="num">
                                      <p:cBhvr additive="base">
                                        <p:cTn id="13"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172484">
                                            <p:txEl>
                                              <p:pRg st="2" end="2"/>
                                            </p:txEl>
                                          </p:spTgt>
                                        </p:tgtEl>
                                        <p:attrNameLst>
                                          <p:attrName>style.visibility</p:attrName>
                                        </p:attrNameLst>
                                      </p:cBhvr>
                                      <p:to>
                                        <p:strVal val="visible"/>
                                      </p:to>
                                    </p:set>
                                    <p:anim calcmode="lin" valueType="num">
                                      <p:cBhvr additive="base">
                                        <p:cTn id="17"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17248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172484">
                                            <p:txEl>
                                              <p:pRg st="3" end="3"/>
                                            </p:txEl>
                                          </p:spTgt>
                                        </p:tgtEl>
                                        <p:attrNameLst>
                                          <p:attrName>style.visibility</p:attrName>
                                        </p:attrNameLst>
                                      </p:cBhvr>
                                      <p:to>
                                        <p:strVal val="visible"/>
                                      </p:to>
                                    </p:set>
                                    <p:anim calcmode="lin" valueType="num">
                                      <p:cBhvr additive="base">
                                        <p:cTn id="21"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2484">
                                            <p:txEl>
                                              <p:pRg st="5" end="5"/>
                                            </p:txEl>
                                          </p:spTgt>
                                        </p:tgtEl>
                                        <p:attrNameLst>
                                          <p:attrName>style.visibility</p:attrName>
                                        </p:attrNameLst>
                                      </p:cBhvr>
                                      <p:to>
                                        <p:strVal val="visible"/>
                                      </p:to>
                                    </p:set>
                                    <p:anim calcmode="lin" valueType="num">
                                      <p:cBhvr additive="base">
                                        <p:cTn id="31"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72484">
                                            <p:txEl>
                                              <p:pRg st="6" end="6"/>
                                            </p:txEl>
                                          </p:spTgt>
                                        </p:tgtEl>
                                        <p:attrNameLst>
                                          <p:attrName>style.visibility</p:attrName>
                                        </p:attrNameLst>
                                      </p:cBhvr>
                                      <p:to>
                                        <p:strVal val="visible"/>
                                      </p:to>
                                    </p:set>
                                    <p:anim calcmode="lin" valueType="num">
                                      <p:cBhvr additive="base">
                                        <p:cTn id="35"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172484">
                                            <p:txEl>
                                              <p:pRg st="7" end="7"/>
                                            </p:txEl>
                                          </p:spTgt>
                                        </p:tgtEl>
                                        <p:attrNameLst>
                                          <p:attrName>style.visibility</p:attrName>
                                        </p:attrNameLst>
                                      </p:cBhvr>
                                      <p:to>
                                        <p:strVal val="visible"/>
                                      </p:to>
                                    </p:set>
                                    <p:anim calcmode="lin" valueType="num">
                                      <p:cBhvr additive="base">
                                        <p:cTn id="39"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172484">
                                            <p:txEl>
                                              <p:pRg st="8" end="8"/>
                                            </p:txEl>
                                          </p:spTgt>
                                        </p:tgtEl>
                                        <p:attrNameLst>
                                          <p:attrName>style.visibility</p:attrName>
                                        </p:attrNameLst>
                                      </p:cBhvr>
                                      <p:to>
                                        <p:strVal val="visible"/>
                                      </p:to>
                                    </p:set>
                                    <p:anim calcmode="lin" valueType="num">
                                      <p:cBhvr additive="base">
                                        <p:cTn id="43"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72484">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172484">
                                            <p:txEl>
                                              <p:pRg st="9" end="9"/>
                                            </p:txEl>
                                          </p:spTgt>
                                        </p:tgtEl>
                                        <p:attrNameLst>
                                          <p:attrName>style.visibility</p:attrName>
                                        </p:attrNameLst>
                                      </p:cBhvr>
                                      <p:to>
                                        <p:strVal val="visible"/>
                                      </p:to>
                                    </p:set>
                                    <p:anim calcmode="lin" valueType="num">
                                      <p:cBhvr additive="base">
                                        <p:cTn id="47" dur="500" fill="hold"/>
                                        <p:tgtEl>
                                          <p:spTgt spid="1172484">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17248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63" y="304800"/>
            <a:ext cx="8686800" cy="6370638"/>
          </a:xfrm>
          <a:prstGeom prst="rect">
            <a:avLst/>
          </a:prstGeom>
        </p:spPr>
        <p:txBody>
          <a:bodyPr>
            <a:spAutoFit/>
          </a:bodyPr>
          <a:lstStyle/>
          <a:p>
            <a:pPr>
              <a:defRPr/>
            </a:pPr>
            <a:r>
              <a:rPr lang="en-US" sz="2800" b="1" dirty="0">
                <a:latin typeface="Arial" pitchFamily="34" charset="0"/>
                <a:cs typeface="Arial" pitchFamily="34" charset="0"/>
              </a:rPr>
              <a:t>Policies and Requirements</a:t>
            </a:r>
          </a:p>
          <a:p>
            <a:pPr marL="457200" indent="-457200">
              <a:buFont typeface="+mj-lt"/>
              <a:buAutoNum type="arabicPeriod"/>
              <a:defRPr/>
            </a:pPr>
            <a:r>
              <a:rPr lang="en-US" dirty="0">
                <a:latin typeface="Arial" pitchFamily="34" charset="0"/>
                <a:cs typeface="Arial" pitchFamily="34" charset="0"/>
              </a:rPr>
              <a:t>Classes are free, but all students seeking a certificate or degree must purchase books (paper, not electronic), which will be made available by the Institute.</a:t>
            </a:r>
          </a:p>
          <a:p>
            <a:pPr marL="457200" indent="-457200">
              <a:buFont typeface="+mj-lt"/>
              <a:buAutoNum type="arabicPeriod"/>
              <a:defRPr/>
            </a:pPr>
            <a:r>
              <a:rPr lang="en-US" dirty="0">
                <a:latin typeface="Arial" pitchFamily="34" charset="0"/>
                <a:cs typeface="Arial" pitchFamily="34" charset="0"/>
              </a:rPr>
              <a:t>Students in certificate or degree tracks may miss no more than one class per course, without arrangements made in advance with the teacher to make up missed work (at the discretion of the teacher).</a:t>
            </a:r>
          </a:p>
          <a:p>
            <a:pPr marL="457200" indent="-457200">
              <a:buFont typeface="+mj-lt"/>
              <a:buAutoNum type="arabicPeriod"/>
              <a:defRPr/>
            </a:pPr>
            <a:r>
              <a:rPr lang="en-US" dirty="0">
                <a:latin typeface="Arial" pitchFamily="34" charset="0"/>
                <a:cs typeface="Arial" pitchFamily="34" charset="0"/>
              </a:rPr>
              <a:t>Students in certificate or degree tracks will be required to take a pass/fail final exam in each course, based on study guidelines provided by the teacher.</a:t>
            </a:r>
          </a:p>
          <a:p>
            <a:pPr marL="457200" indent="-457200">
              <a:buFont typeface="+mj-lt"/>
              <a:buAutoNum type="arabicPeriod"/>
              <a:defRPr/>
            </a:pPr>
            <a:r>
              <a:rPr lang="en-US" dirty="0">
                <a:latin typeface="Arial" pitchFamily="34" charset="0"/>
                <a:cs typeface="Arial" pitchFamily="34" charset="0"/>
              </a:rPr>
              <a:t>Students in certificate or degree tracks must make a passing grade (based on "pass/fail") in each course in order to receive credit towards a certificate or degree.</a:t>
            </a:r>
          </a:p>
          <a:p>
            <a:pPr marL="457200" indent="-457200">
              <a:buFont typeface="+mj-lt"/>
              <a:buAutoNum type="arabicPeriod"/>
              <a:defRPr/>
            </a:pPr>
            <a:r>
              <a:rPr lang="en-US" dirty="0">
                <a:latin typeface="Arial" pitchFamily="34" charset="0"/>
                <a:cs typeface="Arial" pitchFamily="34" charset="0"/>
              </a:rPr>
              <a:t>Candidates for degrees (Master of Theology and Master of Theology &amp; Ministry) must be approved by the Institute Director before final admission into a degree program.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astern Med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0"/>
            <a:ext cx="11049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WordArt 3"/>
          <p:cNvSpPr>
            <a:spLocks noChangeArrowheads="1" noChangeShapeType="1" noTextEdit="1"/>
          </p:cNvSpPr>
          <p:nvPr/>
        </p:nvSpPr>
        <p:spPr bwMode="auto">
          <a:xfrm>
            <a:off x="2895600" y="5029200"/>
            <a:ext cx="153352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Ptolemy</a:t>
            </a:r>
          </a:p>
        </p:txBody>
      </p:sp>
      <p:sp>
        <p:nvSpPr>
          <p:cNvPr id="22532" name="WordArt 4"/>
          <p:cNvSpPr>
            <a:spLocks noChangeArrowheads="1" noChangeShapeType="1" noTextEdit="1"/>
          </p:cNvSpPr>
          <p:nvPr/>
        </p:nvSpPr>
        <p:spPr bwMode="auto">
          <a:xfrm>
            <a:off x="5324475" y="1981200"/>
            <a:ext cx="1685925" cy="571500"/>
          </a:xfrm>
          <a:prstGeom prst="rect">
            <a:avLst/>
          </a:prstGeom>
        </p:spPr>
        <p:txBody>
          <a:bodyPr wrap="none" fromWordArt="1">
            <a:prstTxWarp prst="textPlain">
              <a:avLst>
                <a:gd name="adj" fmla="val 50000"/>
              </a:avLst>
            </a:prstTxWarp>
          </a:bodyPr>
          <a:lstStyle/>
          <a:p>
            <a:r>
              <a:rPr lang="en-US" kern="1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outerShdw>
                </a:effectLst>
                <a:latin typeface="Impact"/>
              </a:rPr>
              <a:t>Seleucus</a:t>
            </a:r>
          </a:p>
        </p:txBody>
      </p:sp>
      <p:sp>
        <p:nvSpPr>
          <p:cNvPr id="1200133" name="Text Box 5"/>
          <p:cNvSpPr txBox="1">
            <a:spLocks noChangeArrowheads="1"/>
          </p:cNvSpPr>
          <p:nvPr/>
        </p:nvSpPr>
        <p:spPr bwMode="auto">
          <a:xfrm>
            <a:off x="5791200" y="2743200"/>
            <a:ext cx="48006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n-US" sz="2800" b="1">
                <a:solidFill>
                  <a:schemeClr val="bg1"/>
                </a:solidFill>
                <a:latin typeface="Arial" charset="0"/>
                <a:cs typeface="Arial" charset="0"/>
              </a:rPr>
              <a:t> </a:t>
            </a:r>
          </a:p>
          <a:p>
            <a:endParaRPr lang="en-US" sz="2800">
              <a:latin typeface="Arial" charset="0"/>
              <a:cs typeface="Arial" charset="0"/>
            </a:endParaRPr>
          </a:p>
        </p:txBody>
      </p:sp>
      <p:sp>
        <p:nvSpPr>
          <p:cNvPr id="1200134" name="Freeform 6"/>
          <p:cNvSpPr>
            <a:spLocks/>
          </p:cNvSpPr>
          <p:nvPr/>
        </p:nvSpPr>
        <p:spPr bwMode="auto">
          <a:xfrm>
            <a:off x="4114800" y="2743200"/>
            <a:ext cx="1981200" cy="2209800"/>
          </a:xfrm>
          <a:custGeom>
            <a:avLst/>
            <a:gdLst>
              <a:gd name="T0" fmla="*/ 2147483647 w 1248"/>
              <a:gd name="T1" fmla="*/ 0 h 1392"/>
              <a:gd name="T2" fmla="*/ 2147483647 w 1248"/>
              <a:gd name="T3" fmla="*/ 2147483647 h 1392"/>
              <a:gd name="T4" fmla="*/ 2147483647 w 1248"/>
              <a:gd name="T5" fmla="*/ 2147483647 h 1392"/>
              <a:gd name="T6" fmla="*/ 2147483647 w 1248"/>
              <a:gd name="T7" fmla="*/ 2147483647 h 1392"/>
              <a:gd name="T8" fmla="*/ 2147483647 w 1248"/>
              <a:gd name="T9" fmla="*/ 2147483647 h 1392"/>
              <a:gd name="T10" fmla="*/ 0 w 1248"/>
              <a:gd name="T11" fmla="*/ 2147483647 h 1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8" h="1392">
                <a:moveTo>
                  <a:pt x="1248" y="0"/>
                </a:moveTo>
                <a:cubicBezTo>
                  <a:pt x="1140" y="92"/>
                  <a:pt x="1032" y="184"/>
                  <a:pt x="960" y="288"/>
                </a:cubicBezTo>
                <a:cubicBezTo>
                  <a:pt x="888" y="392"/>
                  <a:pt x="880" y="480"/>
                  <a:pt x="816" y="624"/>
                </a:cubicBezTo>
                <a:cubicBezTo>
                  <a:pt x="752" y="768"/>
                  <a:pt x="664" y="1032"/>
                  <a:pt x="576" y="1152"/>
                </a:cubicBezTo>
                <a:cubicBezTo>
                  <a:pt x="488" y="1272"/>
                  <a:pt x="384" y="1304"/>
                  <a:pt x="288" y="1344"/>
                </a:cubicBezTo>
                <a:cubicBezTo>
                  <a:pt x="192" y="1384"/>
                  <a:pt x="96" y="1388"/>
                  <a:pt x="0" y="1392"/>
                </a:cubicBezTo>
              </a:path>
            </a:pathLst>
          </a:custGeom>
          <a:noFill/>
          <a:ln w="76200" cmpd="sng">
            <a:solidFill>
              <a:schemeClr val="bg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676400" y="942945"/>
            <a:ext cx="1425390" cy="400110"/>
          </a:xfrm>
          <a:prstGeom prst="rect">
            <a:avLst/>
          </a:prstGeom>
          <a:noFill/>
        </p:spPr>
        <p:txBody>
          <a:bodyPr wrap="none">
            <a:spAutoFit/>
          </a:bodyPr>
          <a:lstStyle/>
          <a:p>
            <a:pPr>
              <a:defRPr/>
            </a:pPr>
            <a:r>
              <a:rPr lang="en-US" sz="2000" kern="10" dirty="0">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rPr>
              <a:t>Lysimachus</a:t>
            </a:r>
          </a:p>
        </p:txBody>
      </p:sp>
      <p:sp>
        <p:nvSpPr>
          <p:cNvPr id="3" name="TextBox 2"/>
          <p:cNvSpPr txBox="1"/>
          <p:nvPr/>
        </p:nvSpPr>
        <p:spPr>
          <a:xfrm>
            <a:off x="-228600" y="1581090"/>
            <a:ext cx="1317990" cy="400110"/>
          </a:xfrm>
          <a:prstGeom prst="rect">
            <a:avLst/>
          </a:prstGeom>
          <a:noFill/>
        </p:spPr>
        <p:txBody>
          <a:bodyPr wrap="none">
            <a:spAutoFit/>
          </a:bodyPr>
          <a:lstStyle/>
          <a:p>
            <a:pPr>
              <a:defRPr/>
            </a:pPr>
            <a:r>
              <a:rPr lang="en-US" sz="2000" kern="10" dirty="0" err="1">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rPr>
              <a:t>Cassander</a:t>
            </a:r>
            <a:endParaRPr lang="en-US" sz="2000" kern="10" dirty="0">
              <a:ln w="19050">
                <a:solidFill>
                  <a:srgbClr val="99CCFF"/>
                </a:solidFill>
                <a:round/>
                <a:headEnd/>
                <a:tailEnd/>
              </a:ln>
              <a:gradFill rotWithShape="1">
                <a:gsLst>
                  <a:gs pos="0">
                    <a:srgbClr val="0066CC"/>
                  </a:gs>
                  <a:gs pos="100000">
                    <a:srgbClr val="0066CC">
                      <a:gamma/>
                      <a:shade val="46275"/>
                      <a:invGamma/>
                    </a:srgbClr>
                  </a:gs>
                </a:gsLst>
                <a:path path="rect">
                  <a:fillToRect l="50000" t="50000" r="50000" b="50000"/>
                </a:path>
              </a:gradFill>
              <a:effectLst>
                <a:outerShdw dist="35921" dir="2700000" algn="ctr" rotWithShape="0">
                  <a:srgbClr val="990000"/>
                </a:outerShdw>
              </a:effectLst>
              <a:latin typeface="Impac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0133">
                                            <p:txEl>
                                              <p:pRg st="0" end="0"/>
                                            </p:txEl>
                                          </p:spTgt>
                                        </p:tgtEl>
                                        <p:attrNameLst>
                                          <p:attrName>style.visibility</p:attrName>
                                        </p:attrNameLst>
                                      </p:cBhvr>
                                      <p:to>
                                        <p:strVal val="visible"/>
                                      </p:to>
                                    </p:set>
                                    <p:anim calcmode="lin" valueType="num">
                                      <p:cBhvr additive="base">
                                        <p:cTn id="7" dur="500" fill="hold"/>
                                        <p:tgtEl>
                                          <p:spTgt spid="120013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01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200134"/>
                                        </p:tgtEl>
                                        <p:attrNameLst>
                                          <p:attrName>style.visibility</p:attrName>
                                        </p:attrNameLst>
                                      </p:cBhvr>
                                      <p:to>
                                        <p:strVal val="visible"/>
                                      </p:to>
                                    </p:set>
                                    <p:animEffect transition="in" filter="wipe(up)">
                                      <p:cBhvr>
                                        <p:cTn id="13" dur="500"/>
                                        <p:tgtEl>
                                          <p:spTgt spid="1200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33" grpId="0" build="p" autoUpdateAnimBg="0"/>
      <p:bldP spid="120013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sz="3400" dirty="0">
                <a:latin typeface="+mn-lt"/>
              </a:rPr>
              <a:t>Seleucid Period </a:t>
            </a:r>
            <a:r>
              <a:rPr lang="en-US" sz="2800" dirty="0">
                <a:latin typeface="+mn-lt"/>
              </a:rPr>
              <a:t>(cont.) </a:t>
            </a:r>
            <a:r>
              <a:rPr lang="en-US" sz="3400" dirty="0">
                <a:latin typeface="+mn-lt"/>
              </a:rPr>
              <a:t>– </a:t>
            </a:r>
            <a:r>
              <a:rPr lang="en-US" sz="3200" dirty="0">
                <a:latin typeface="+mn-lt"/>
              </a:rPr>
              <a:t>198-166 BC.</a:t>
            </a:r>
          </a:p>
          <a:p>
            <a:pPr marL="800100" lvl="1" indent="-342900">
              <a:spcBef>
                <a:spcPts val="0"/>
              </a:spcBef>
              <a:buFontTx/>
              <a:buChar char="•"/>
              <a:defRPr/>
            </a:pPr>
            <a:r>
              <a:rPr lang="en-US" sz="2800" dirty="0">
                <a:latin typeface="+mn-lt"/>
              </a:rPr>
              <a:t>168 BC – returning from defeat in Egypt, Antiochus oppresses the </a:t>
            </a:r>
            <a:r>
              <a:rPr lang="en-US" sz="2800">
                <a:latin typeface="+mn-lt"/>
              </a:rPr>
              <a:t>Jews.</a:t>
            </a:r>
          </a:p>
          <a:p>
            <a:pPr lvl="1">
              <a:spcBef>
                <a:spcPts val="0"/>
              </a:spcBef>
              <a:defRPr/>
            </a:pPr>
            <a:endParaRPr lang="en-US" sz="2800" dirty="0">
              <a:latin typeface="+mn-lt"/>
            </a:endParaRPr>
          </a:p>
          <a:p>
            <a:pPr marL="1485900" lvl="2" indent="-571500">
              <a:buFont typeface="Arial" pitchFamily="34" charset="0"/>
              <a:buChar char="•"/>
              <a:defRPr/>
            </a:pPr>
            <a:r>
              <a:rPr lang="en-US" sz="3200" dirty="0">
                <a:latin typeface="Arial" pitchFamily="34" charset="0"/>
                <a:cs typeface="Arial" pitchFamily="34" charset="0"/>
              </a:rPr>
              <a:t>Jews could not assemble for prayer</a:t>
            </a:r>
          </a:p>
          <a:p>
            <a:pPr marL="1485900" lvl="2" indent="-571500">
              <a:buFont typeface="Arial" pitchFamily="34" charset="0"/>
              <a:buChar char="•"/>
              <a:defRPr/>
            </a:pPr>
            <a:r>
              <a:rPr lang="en-US" sz="3200" dirty="0">
                <a:latin typeface="Arial" pitchFamily="34" charset="0"/>
                <a:cs typeface="Arial" pitchFamily="34" charset="0"/>
              </a:rPr>
              <a:t>Observance of the Sabbath forbidden</a:t>
            </a:r>
          </a:p>
          <a:p>
            <a:pPr marL="1485900" lvl="2" indent="-571500">
              <a:buFont typeface="Arial" pitchFamily="34" charset="0"/>
              <a:buChar char="•"/>
              <a:defRPr/>
            </a:pPr>
            <a:r>
              <a:rPr lang="en-US" sz="3200" dirty="0">
                <a:latin typeface="Arial" pitchFamily="34" charset="0"/>
                <a:cs typeface="Arial" pitchFamily="34" charset="0"/>
              </a:rPr>
              <a:t>Possession of the Scriptures illegal</a:t>
            </a:r>
          </a:p>
          <a:p>
            <a:pPr marL="1485900" lvl="2" indent="-571500">
              <a:buFont typeface="Arial" pitchFamily="34" charset="0"/>
              <a:buChar char="•"/>
              <a:defRPr/>
            </a:pPr>
            <a:r>
              <a:rPr lang="en-US" sz="3200" dirty="0">
                <a:latin typeface="Arial" pitchFamily="34" charset="0"/>
                <a:cs typeface="Arial" pitchFamily="34" charset="0"/>
              </a:rPr>
              <a:t>Circumcision was illegal</a:t>
            </a:r>
          </a:p>
          <a:p>
            <a:pPr marL="1485900" lvl="2" indent="-571500">
              <a:buFont typeface="Arial" pitchFamily="34" charset="0"/>
              <a:buChar char="•"/>
              <a:defRPr/>
            </a:pPr>
            <a:r>
              <a:rPr lang="en-US" sz="3200" dirty="0">
                <a:latin typeface="Arial" pitchFamily="34" charset="0"/>
                <a:cs typeface="Arial" pitchFamily="34" charset="0"/>
              </a:rPr>
              <a:t>Dietary laws illegal</a:t>
            </a:r>
          </a:p>
          <a:p>
            <a:pPr marL="1485900" lvl="2" indent="-571500">
              <a:buFont typeface="Arial" pitchFamily="34" charset="0"/>
              <a:buChar char="•"/>
              <a:defRPr/>
            </a:pPr>
            <a:r>
              <a:rPr lang="en-US" sz="3200" dirty="0">
                <a:latin typeface="Arial" pitchFamily="34" charset="0"/>
                <a:cs typeface="Arial" pitchFamily="34" charset="0"/>
              </a:rPr>
              <a:t>Pagan sacrifices mandated</a:t>
            </a:r>
          </a:p>
          <a:p>
            <a:pPr marL="800100" lvl="1" indent="-342900">
              <a:spcBef>
                <a:spcPts val="0"/>
              </a:spcBef>
              <a:buFontTx/>
              <a:buChar char="•"/>
              <a:defRPr/>
            </a:pPr>
            <a:endParaRPr lang="en-US" sz="2800" dirty="0">
              <a:latin typeface="+mn-lt"/>
            </a:endParaRPr>
          </a:p>
          <a:p>
            <a:pPr marL="342900" indent="-342900">
              <a:spcBef>
                <a:spcPts val="0"/>
              </a:spcBef>
              <a:buFontTx/>
              <a:buChar char="•"/>
              <a:defRPr/>
            </a:pPr>
            <a:endParaRPr lang="en-US" sz="1200" dirty="0">
              <a:latin typeface="+mn-lt"/>
            </a:endParaRPr>
          </a:p>
          <a:p>
            <a:pPr marL="342900" indent="-342900">
              <a:spcBef>
                <a:spcPct val="20000"/>
              </a:spcBef>
              <a:buFontTx/>
              <a:buChar char="•"/>
              <a:defRPr/>
            </a:pPr>
            <a:endParaRPr lang="en-US" sz="34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0" end="0"/>
                                            </p:txEl>
                                          </p:spTgt>
                                        </p:tgtEl>
                                        <p:attrNameLst>
                                          <p:attrName>style.visibility</p:attrName>
                                        </p:attrNameLst>
                                      </p:cBhvr>
                                      <p:to>
                                        <p:strVal val="visible"/>
                                      </p:to>
                                    </p:set>
                                    <p:anim calcmode="lin" valueType="num">
                                      <p:cBhvr additive="base">
                                        <p:cTn id="7" dur="500" fill="hold"/>
                                        <p:tgtEl>
                                          <p:spTgt spid="117248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72484">
                                            <p:txEl>
                                              <p:pRg st="1" end="1"/>
                                            </p:txEl>
                                          </p:spTgt>
                                        </p:tgtEl>
                                        <p:attrNameLst>
                                          <p:attrName>style.visibility</p:attrName>
                                        </p:attrNameLst>
                                      </p:cBhvr>
                                      <p:to>
                                        <p:strVal val="visible"/>
                                      </p:to>
                                    </p:set>
                                    <p:anim calcmode="lin" valueType="num">
                                      <p:cBhvr additive="base">
                                        <p:cTn id="11"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7248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72484">
                                            <p:txEl>
                                              <p:pRg st="3" end="3"/>
                                            </p:txEl>
                                          </p:spTgt>
                                        </p:tgtEl>
                                        <p:attrNameLst>
                                          <p:attrName>style.visibility</p:attrName>
                                        </p:attrNameLst>
                                      </p:cBhvr>
                                      <p:to>
                                        <p:strVal val="visible"/>
                                      </p:to>
                                    </p:set>
                                    <p:anim calcmode="lin" valueType="num">
                                      <p:cBhvr additive="base">
                                        <p:cTn id="15"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72484">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72484">
                                            <p:txEl>
                                              <p:pRg st="4" end="4"/>
                                            </p:txEl>
                                          </p:spTgt>
                                        </p:tgtEl>
                                        <p:attrNameLst>
                                          <p:attrName>style.visibility</p:attrName>
                                        </p:attrNameLst>
                                      </p:cBhvr>
                                      <p:to>
                                        <p:strVal val="visible"/>
                                      </p:to>
                                    </p:set>
                                    <p:anim calcmode="lin" valueType="num">
                                      <p:cBhvr additive="base">
                                        <p:cTn id="19"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172484">
                                            <p:txEl>
                                              <p:pRg st="5" end="5"/>
                                            </p:txEl>
                                          </p:spTgt>
                                        </p:tgtEl>
                                        <p:attrNameLst>
                                          <p:attrName>style.visibility</p:attrName>
                                        </p:attrNameLst>
                                      </p:cBhvr>
                                      <p:to>
                                        <p:strVal val="visible"/>
                                      </p:to>
                                    </p:set>
                                    <p:anim calcmode="lin" valueType="num">
                                      <p:cBhvr additive="base">
                                        <p:cTn id="23" dur="500" fill="hold"/>
                                        <p:tgtEl>
                                          <p:spTgt spid="1172484">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72484">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172484">
                                            <p:txEl>
                                              <p:pRg st="6" end="6"/>
                                            </p:txEl>
                                          </p:spTgt>
                                        </p:tgtEl>
                                        <p:attrNameLst>
                                          <p:attrName>style.visibility</p:attrName>
                                        </p:attrNameLst>
                                      </p:cBhvr>
                                      <p:to>
                                        <p:strVal val="visible"/>
                                      </p:to>
                                    </p:set>
                                    <p:anim calcmode="lin" valueType="num">
                                      <p:cBhvr additive="base">
                                        <p:cTn id="27" dur="500" fill="hold"/>
                                        <p:tgtEl>
                                          <p:spTgt spid="1172484">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72484">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172484">
                                            <p:txEl>
                                              <p:pRg st="7" end="7"/>
                                            </p:txEl>
                                          </p:spTgt>
                                        </p:tgtEl>
                                        <p:attrNameLst>
                                          <p:attrName>style.visibility</p:attrName>
                                        </p:attrNameLst>
                                      </p:cBhvr>
                                      <p:to>
                                        <p:strVal val="visible"/>
                                      </p:to>
                                    </p:set>
                                    <p:anim calcmode="lin" valueType="num">
                                      <p:cBhvr additive="base">
                                        <p:cTn id="31" dur="500" fill="hold"/>
                                        <p:tgtEl>
                                          <p:spTgt spid="1172484">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2484">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72484">
                                            <p:txEl>
                                              <p:pRg st="8" end="8"/>
                                            </p:txEl>
                                          </p:spTgt>
                                        </p:tgtEl>
                                        <p:attrNameLst>
                                          <p:attrName>style.visibility</p:attrName>
                                        </p:attrNameLst>
                                      </p:cBhvr>
                                      <p:to>
                                        <p:strVal val="visible"/>
                                      </p:to>
                                    </p:set>
                                    <p:anim calcmode="lin" valueType="num">
                                      <p:cBhvr additive="base">
                                        <p:cTn id="35" dur="500" fill="hold"/>
                                        <p:tgtEl>
                                          <p:spTgt spid="1172484">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7248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a:xfrm>
            <a:off x="228600" y="-17463"/>
            <a:ext cx="8229600" cy="647701"/>
          </a:xfrm>
        </p:spPr>
        <p:txBody>
          <a:bodyPr/>
          <a:lstStyle/>
          <a:p>
            <a:pPr>
              <a:defRPr/>
            </a:pPr>
            <a:r>
              <a:rPr lang="en-US" sz="3600" dirty="0" smtClean="0">
                <a:effectLst>
                  <a:outerShdw blurRad="38100" dist="38100" dir="2700000" algn="tl">
                    <a:srgbClr val="000000"/>
                  </a:outerShdw>
                </a:effectLst>
              </a:rPr>
              <a:t>Highlights of Jewish History</a:t>
            </a:r>
            <a:endParaRPr lang="en-US" sz="3600" dirty="0">
              <a:effectLst>
                <a:outerShdw blurRad="38100" dist="38100" dir="2700000" algn="tl">
                  <a:srgbClr val="000000"/>
                </a:outerShdw>
              </a:effectLst>
            </a:endParaRPr>
          </a:p>
        </p:txBody>
      </p:sp>
      <p:sp>
        <p:nvSpPr>
          <p:cNvPr id="1172484" name="Rectangle 4"/>
          <p:cNvSpPr>
            <a:spLocks noChangeArrowheads="1"/>
          </p:cNvSpPr>
          <p:nvPr/>
        </p:nvSpPr>
        <p:spPr bwMode="auto">
          <a:xfrm>
            <a:off x="304800" y="6858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0"/>
              </a:spcBef>
              <a:buFontTx/>
              <a:buChar char="•"/>
              <a:defRPr/>
            </a:pPr>
            <a:endParaRPr lang="en-US" sz="1200" dirty="0">
              <a:latin typeface="+mn-lt"/>
            </a:endParaRPr>
          </a:p>
          <a:p>
            <a:pPr marL="342900" indent="-342900">
              <a:spcBef>
                <a:spcPct val="20000"/>
              </a:spcBef>
              <a:buFontTx/>
              <a:buChar char="•"/>
              <a:defRPr/>
            </a:pPr>
            <a:r>
              <a:rPr lang="en-US" sz="3400" dirty="0">
                <a:latin typeface="Arial" pitchFamily="34" charset="0"/>
                <a:cs typeface="Arial" pitchFamily="34" charset="0"/>
              </a:rPr>
              <a:t>167-129 </a:t>
            </a:r>
            <a:r>
              <a:rPr lang="en-US" sz="3400" dirty="0">
                <a:latin typeface="+mn-lt"/>
                <a:cs typeface="Arial" pitchFamily="34" charset="0"/>
              </a:rPr>
              <a:t>BC – </a:t>
            </a:r>
            <a:r>
              <a:rPr lang="en-US" sz="3400" dirty="0">
                <a:latin typeface="+mn-lt"/>
              </a:rPr>
              <a:t>Maccabean Period .</a:t>
            </a:r>
          </a:p>
          <a:p>
            <a:pPr marL="342900" indent="-342900">
              <a:spcBef>
                <a:spcPct val="20000"/>
              </a:spcBef>
              <a:buFontTx/>
              <a:buChar char="•"/>
              <a:defRPr/>
            </a:pPr>
            <a:r>
              <a:rPr lang="en-US" sz="3400" dirty="0">
                <a:latin typeface="+mn-lt"/>
              </a:rPr>
              <a:t>129-63 BC – </a:t>
            </a:r>
            <a:r>
              <a:rPr lang="en-US" sz="3400" dirty="0" err="1">
                <a:latin typeface="+mn-lt"/>
              </a:rPr>
              <a:t>Hasmonean</a:t>
            </a:r>
            <a:r>
              <a:rPr lang="en-US" sz="3400" dirty="0">
                <a:latin typeface="+mn-lt"/>
              </a:rPr>
              <a:t> Period.</a:t>
            </a:r>
          </a:p>
          <a:p>
            <a:pPr marL="342900" indent="-342900">
              <a:spcBef>
                <a:spcPct val="20000"/>
              </a:spcBef>
              <a:buFontTx/>
              <a:buChar char="•"/>
              <a:defRPr/>
            </a:pPr>
            <a:r>
              <a:rPr lang="en-US" sz="3400" dirty="0">
                <a:latin typeface="+mn-lt"/>
              </a:rPr>
              <a:t>63-37 BC – Roman Period.</a:t>
            </a:r>
          </a:p>
          <a:p>
            <a:pPr marL="342900" indent="-342900">
              <a:spcBef>
                <a:spcPct val="20000"/>
              </a:spcBef>
              <a:buFontTx/>
              <a:buChar char="•"/>
              <a:defRPr/>
            </a:pPr>
            <a:r>
              <a:rPr lang="en-US" sz="3400" dirty="0">
                <a:latin typeface="+mn-lt"/>
              </a:rPr>
              <a:t>37-4 BC – Reign of Herod the Great.</a:t>
            </a:r>
          </a:p>
          <a:p>
            <a:pPr marL="342900" indent="-342900">
              <a:spcBef>
                <a:spcPct val="20000"/>
              </a:spcBef>
              <a:buFontTx/>
              <a:buChar char="•"/>
              <a:defRPr/>
            </a:pPr>
            <a:endParaRPr lang="en-US" sz="3400" dirty="0">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2484">
                                            <p:txEl>
                                              <p:pRg st="1" end="1"/>
                                            </p:txEl>
                                          </p:spTgt>
                                        </p:tgtEl>
                                        <p:attrNameLst>
                                          <p:attrName>style.visibility</p:attrName>
                                        </p:attrNameLst>
                                      </p:cBhvr>
                                      <p:to>
                                        <p:strVal val="visible"/>
                                      </p:to>
                                    </p:set>
                                    <p:anim calcmode="lin" valueType="num">
                                      <p:cBhvr additive="base">
                                        <p:cTn id="7" dur="500" fill="hold"/>
                                        <p:tgtEl>
                                          <p:spTgt spid="117248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2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2484">
                                            <p:txEl>
                                              <p:pRg st="2" end="2"/>
                                            </p:txEl>
                                          </p:spTgt>
                                        </p:tgtEl>
                                        <p:attrNameLst>
                                          <p:attrName>style.visibility</p:attrName>
                                        </p:attrNameLst>
                                      </p:cBhvr>
                                      <p:to>
                                        <p:strVal val="visible"/>
                                      </p:to>
                                    </p:set>
                                    <p:anim calcmode="lin" valueType="num">
                                      <p:cBhvr additive="base">
                                        <p:cTn id="13" dur="500" fill="hold"/>
                                        <p:tgtEl>
                                          <p:spTgt spid="117248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2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2484">
                                            <p:txEl>
                                              <p:pRg st="3" end="3"/>
                                            </p:txEl>
                                          </p:spTgt>
                                        </p:tgtEl>
                                        <p:attrNameLst>
                                          <p:attrName>style.visibility</p:attrName>
                                        </p:attrNameLst>
                                      </p:cBhvr>
                                      <p:to>
                                        <p:strVal val="visible"/>
                                      </p:to>
                                    </p:set>
                                    <p:anim calcmode="lin" valueType="num">
                                      <p:cBhvr additive="base">
                                        <p:cTn id="19" dur="500" fill="hold"/>
                                        <p:tgtEl>
                                          <p:spTgt spid="117248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24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2484">
                                            <p:txEl>
                                              <p:pRg st="4" end="4"/>
                                            </p:txEl>
                                          </p:spTgt>
                                        </p:tgtEl>
                                        <p:attrNameLst>
                                          <p:attrName>style.visibility</p:attrName>
                                        </p:attrNameLst>
                                      </p:cBhvr>
                                      <p:to>
                                        <p:strVal val="visible"/>
                                      </p:to>
                                    </p:set>
                                    <p:anim calcmode="lin" valueType="num">
                                      <p:cBhvr additive="base">
                                        <p:cTn id="25" dur="500" fill="hold"/>
                                        <p:tgtEl>
                                          <p:spTgt spid="117248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24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52400"/>
            <a:ext cx="8750300" cy="6062663"/>
          </a:xfrm>
          <a:prstGeom prst="rect">
            <a:avLst/>
          </a:prstGeom>
        </p:spPr>
        <p:txBody>
          <a:bodyPr>
            <a:spAutoFit/>
          </a:bodyPr>
          <a:lstStyle/>
          <a:p>
            <a:pPr>
              <a:defRPr/>
            </a:pPr>
            <a:r>
              <a:rPr lang="en-US" sz="2800" b="1" u="sng" dirty="0">
                <a:latin typeface="+mn-lt"/>
              </a:rPr>
              <a:t>New Testament Survey</a:t>
            </a:r>
            <a:r>
              <a:rPr lang="en-US" sz="2800" b="1" dirty="0">
                <a:latin typeface="+mn-lt"/>
              </a:rPr>
              <a:t> (NT1) </a:t>
            </a:r>
          </a:p>
          <a:p>
            <a:pPr>
              <a:defRPr/>
            </a:pPr>
            <a:endParaRPr lang="en-US" sz="800" b="1" dirty="0">
              <a:latin typeface="+mn-lt"/>
            </a:endParaRPr>
          </a:p>
          <a:p>
            <a:pPr marL="228600" indent="-228600">
              <a:buFont typeface="+mj-lt"/>
              <a:buAutoNum type="arabicPeriod"/>
              <a:defRPr/>
            </a:pPr>
            <a:r>
              <a:rPr lang="en-US" sz="2800" dirty="0">
                <a:latin typeface="+mn-lt"/>
              </a:rPr>
              <a:t> </a:t>
            </a:r>
            <a:r>
              <a:rPr lang="en-US" sz="3200" dirty="0">
                <a:latin typeface="+mn-lt"/>
              </a:rPr>
              <a:t> Introduction to New </a:t>
            </a:r>
            <a:r>
              <a:rPr lang="en-US" sz="3200">
                <a:latin typeface="+mn-lt"/>
              </a:rPr>
              <a:t>Testament </a:t>
            </a:r>
            <a:r>
              <a:rPr lang="en-US" sz="3200" smtClean="0">
                <a:latin typeface="+mn-lt"/>
              </a:rPr>
              <a:t>Survey</a:t>
            </a:r>
            <a:endParaRPr lang="en-US" sz="3200" dirty="0">
              <a:latin typeface="+mn-lt"/>
            </a:endParaRPr>
          </a:p>
          <a:p>
            <a:pPr marL="457200" indent="-457200">
              <a:buFont typeface="+mj-lt"/>
              <a:buAutoNum type="arabicPeriod"/>
              <a:defRPr/>
            </a:pPr>
            <a:r>
              <a:rPr lang="en-US" sz="3200" dirty="0">
                <a:latin typeface="+mn-lt"/>
              </a:rPr>
              <a:t>The Synoptic Gospels – Matthew, Mark &amp; 	Luke</a:t>
            </a:r>
          </a:p>
          <a:p>
            <a:pPr marL="457200" indent="-457200">
              <a:buFont typeface="+mj-lt"/>
              <a:buAutoNum type="arabicPeriod"/>
              <a:defRPr/>
            </a:pPr>
            <a:r>
              <a:rPr lang="en-US" sz="3200" dirty="0">
                <a:latin typeface="+mn-lt"/>
              </a:rPr>
              <a:t>Gospel of John; Book of Acts</a:t>
            </a:r>
          </a:p>
          <a:p>
            <a:pPr marL="457200" indent="-457200">
              <a:buFont typeface="+mj-lt"/>
              <a:buAutoNum type="arabicPeriod"/>
              <a:defRPr/>
            </a:pPr>
            <a:r>
              <a:rPr lang="en-US" sz="3200" dirty="0">
                <a:latin typeface="+mn-lt"/>
              </a:rPr>
              <a:t>Paul &amp; Pauline Epistles 1 (Romans to 	Galatians)</a:t>
            </a:r>
          </a:p>
          <a:p>
            <a:pPr marL="457200" indent="-457200">
              <a:buFont typeface="+mj-lt"/>
              <a:buAutoNum type="arabicPeriod"/>
              <a:defRPr/>
            </a:pPr>
            <a:r>
              <a:rPr lang="en-US" sz="3200" dirty="0">
                <a:latin typeface="+mn-lt"/>
              </a:rPr>
              <a:t>Pauline Epistles 2 (Ephesians to Philemon)</a:t>
            </a:r>
          </a:p>
          <a:p>
            <a:pPr marL="457200" indent="-457200">
              <a:buFont typeface="+mj-lt"/>
              <a:buAutoNum type="arabicPeriod"/>
              <a:defRPr/>
            </a:pPr>
            <a:r>
              <a:rPr lang="en-US" sz="3200" dirty="0">
                <a:latin typeface="+mn-lt"/>
              </a:rPr>
              <a:t>The General Epistles (Hebrews to Jude)</a:t>
            </a:r>
          </a:p>
          <a:p>
            <a:pPr marL="457200" indent="-457200">
              <a:buFont typeface="+mj-lt"/>
              <a:buAutoNum type="arabicPeriod"/>
              <a:defRPr/>
            </a:pPr>
            <a:r>
              <a:rPr lang="en-US" sz="3200" dirty="0">
                <a:latin typeface="+mn-lt"/>
              </a:rPr>
              <a:t>Book of Revelation; Expectations for 	Fulfillment</a:t>
            </a:r>
          </a:p>
          <a:p>
            <a:pPr marL="457200" indent="-457200">
              <a:buFont typeface="+mj-lt"/>
              <a:buAutoNum type="arabicPeriod"/>
              <a:defRPr/>
            </a:pPr>
            <a:r>
              <a:rPr lang="en-US" sz="3200" dirty="0">
                <a:latin typeface="+mn-lt"/>
              </a:rPr>
              <a:t>New Testament Conclusion; Final Exam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85800" y="457200"/>
            <a:ext cx="8077200" cy="5638800"/>
          </a:xfrm>
        </p:spPr>
        <p:txBody>
          <a:bodyPr/>
          <a:lstStyle/>
          <a:p>
            <a:pPr marL="0" indent="0">
              <a:buFontTx/>
              <a:buNone/>
            </a:pPr>
            <a:r>
              <a:rPr lang="en-US" sz="3400" b="1" smtClean="0"/>
              <a:t>What is a “New Testament Survey?”</a:t>
            </a:r>
          </a:p>
          <a:p>
            <a:pPr lvl="1"/>
            <a:r>
              <a:rPr lang="en-US" sz="3200" smtClean="0"/>
              <a:t>A survey course is, by definition, only an introduction and overview.  Our purpose is to develop a clear view of both the context and content of the New Testament – but admittedly from the “30,000 foot level.”  To cover all of the New Testament in eight weeks will necessarily mean we will not get into great detail, and that we will not delve very deep into theological issues.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685800" y="228600"/>
            <a:ext cx="8077200" cy="6400800"/>
          </a:xfrm>
        </p:spPr>
        <p:txBody>
          <a:bodyPr/>
          <a:lstStyle/>
          <a:p>
            <a:pPr>
              <a:buFontTx/>
              <a:buChar char="•"/>
            </a:pPr>
            <a:r>
              <a:rPr lang="en-US" sz="3400" b="1" smtClean="0"/>
              <a:t>What can and should you expect from this “New Testament Survey?”</a:t>
            </a:r>
          </a:p>
          <a:p>
            <a:pPr lvl="1"/>
            <a:r>
              <a:rPr lang="en-US" sz="3200" smtClean="0"/>
              <a:t>By the end of this class, assuming you attend the lectures and read the materials, you should have a good sense of the historical and cultural context in which the New Testament was written; along with a comprehensive understanding of what is contained in the writings of the New Testament, and why we believe it is God’s Word to us.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175"/>
            <a:ext cx="8686800" cy="585788"/>
          </a:xfrm>
        </p:spPr>
        <p:txBody>
          <a:bodyPr/>
          <a:lstStyle/>
          <a:p>
            <a:pPr lvl="1" eaLnBrk="1" hangingPunct="1">
              <a:defRPr/>
            </a:pPr>
            <a:r>
              <a:rPr lang="en-US" sz="3200" dirty="0">
                <a:latin typeface="+mj-lt"/>
              </a:rPr>
              <a:t>W</a:t>
            </a:r>
            <a:r>
              <a:rPr lang="en-US" sz="3200" dirty="0" smtClean="0">
                <a:latin typeface="+mj-lt"/>
              </a:rPr>
              <a:t>e believe the Bible </a:t>
            </a:r>
            <a:r>
              <a:rPr lang="en-US" sz="3200" b="1" dirty="0" smtClean="0">
                <a:latin typeface="+mj-lt"/>
                <a:cs typeface="Arial" pitchFamily="34" charset="0"/>
              </a:rPr>
              <a:t>is God’s Word…</a:t>
            </a:r>
            <a:endParaRPr lang="en-US" sz="3200" dirty="0" smtClean="0">
              <a:latin typeface="+mj-lt"/>
            </a:endParaRPr>
          </a:p>
        </p:txBody>
      </p:sp>
      <p:sp>
        <p:nvSpPr>
          <p:cNvPr id="8195" name="Rectangle 3"/>
          <p:cNvSpPr>
            <a:spLocks noGrp="1" noChangeArrowheads="1"/>
          </p:cNvSpPr>
          <p:nvPr>
            <p:ph type="body" idx="1"/>
          </p:nvPr>
        </p:nvSpPr>
        <p:spPr>
          <a:xfrm>
            <a:off x="228600" y="533400"/>
            <a:ext cx="8915400" cy="6553200"/>
          </a:xfrm>
        </p:spPr>
        <p:txBody>
          <a:bodyPr/>
          <a:lstStyle/>
          <a:p>
            <a:pPr lvl="1" eaLnBrk="1" hangingPunct="1">
              <a:lnSpc>
                <a:spcPct val="90000"/>
              </a:lnSpc>
            </a:pPr>
            <a:r>
              <a:rPr lang="en-US" b="1" smtClean="0">
                <a:cs typeface="Arial" charset="0"/>
              </a:rPr>
              <a:t>Revealed   </a:t>
            </a:r>
            <a:endParaRPr lang="en-US" sz="2000" b="1" smtClean="0">
              <a:cs typeface="Arial" charset="0"/>
            </a:endParaRPr>
          </a:p>
          <a:p>
            <a:pPr lvl="2" eaLnBrk="1" hangingPunct="1">
              <a:lnSpc>
                <a:spcPct val="90000"/>
              </a:lnSpc>
            </a:pPr>
            <a:r>
              <a:rPr lang="en-US" sz="2000" smtClean="0">
                <a:cs typeface="Arial" charset="0"/>
              </a:rPr>
              <a:t>This is what the LORD, the God of Israel, says: 'Write in a book all the words I have spoken to you. 		Jeremiah 30:2-3</a:t>
            </a:r>
          </a:p>
          <a:p>
            <a:pPr lvl="2" eaLnBrk="1" hangingPunct="1">
              <a:lnSpc>
                <a:spcPct val="90000"/>
              </a:lnSpc>
            </a:pPr>
            <a:endParaRPr lang="en-US" sz="800" smtClean="0">
              <a:cs typeface="Arial" charset="0"/>
            </a:endParaRPr>
          </a:p>
          <a:p>
            <a:pPr lvl="1" eaLnBrk="1" hangingPunct="1">
              <a:lnSpc>
                <a:spcPct val="90000"/>
              </a:lnSpc>
            </a:pPr>
            <a:r>
              <a:rPr lang="en-US" b="1" smtClean="0">
                <a:cs typeface="Arial" charset="0"/>
              </a:rPr>
              <a:t>Inspired </a:t>
            </a:r>
            <a:r>
              <a:rPr lang="en-US" sz="2000" b="1" smtClean="0">
                <a:cs typeface="Arial" charset="0"/>
              </a:rPr>
              <a:t>	</a:t>
            </a:r>
          </a:p>
          <a:p>
            <a:pPr lvl="2" eaLnBrk="1" hangingPunct="1">
              <a:lnSpc>
                <a:spcPct val="90000"/>
              </a:lnSpc>
            </a:pPr>
            <a:r>
              <a:rPr lang="en-US" sz="2000" smtClean="0">
                <a:cs typeface="Arial" charset="0"/>
              </a:rPr>
              <a:t>All Scripture is God-breathed and is useful for teaching, rebuking, correcting and training in righteousness, </a:t>
            </a:r>
            <a:r>
              <a:rPr lang="en-US" sz="2000" baseline="30000" smtClean="0">
                <a:cs typeface="Arial" charset="0"/>
              </a:rPr>
              <a:t>17</a:t>
            </a:r>
            <a:r>
              <a:rPr lang="en-US" sz="2000" smtClean="0">
                <a:cs typeface="Arial" charset="0"/>
              </a:rPr>
              <a:t> so that the man of God may be thoroughly equipped for every good work.	</a:t>
            </a:r>
            <a:r>
              <a:rPr lang="en-US" sz="1600" smtClean="0">
                <a:cs typeface="Arial" charset="0"/>
              </a:rPr>
              <a:t>2 Tim. 3:16-17</a:t>
            </a:r>
          </a:p>
          <a:p>
            <a:pPr lvl="2" eaLnBrk="1" hangingPunct="1">
              <a:lnSpc>
                <a:spcPct val="90000"/>
              </a:lnSpc>
            </a:pPr>
            <a:endParaRPr lang="en-US" sz="800" smtClean="0">
              <a:cs typeface="Arial" charset="0"/>
            </a:endParaRPr>
          </a:p>
          <a:p>
            <a:pPr lvl="2" eaLnBrk="1" hangingPunct="1">
              <a:lnSpc>
                <a:spcPct val="90000"/>
              </a:lnSpc>
            </a:pPr>
            <a:endParaRPr lang="en-US" sz="500" smtClean="0">
              <a:cs typeface="Arial" charset="0"/>
            </a:endParaRPr>
          </a:p>
          <a:p>
            <a:pPr lvl="1" eaLnBrk="1" hangingPunct="1">
              <a:lnSpc>
                <a:spcPct val="90000"/>
              </a:lnSpc>
            </a:pPr>
            <a:r>
              <a:rPr lang="en-US" b="1" smtClean="0">
                <a:cs typeface="Arial" charset="0"/>
              </a:rPr>
              <a:t>Authoritative</a:t>
            </a:r>
            <a:endParaRPr lang="en-US" sz="2000" b="1" smtClean="0">
              <a:cs typeface="Arial" charset="0"/>
            </a:endParaRPr>
          </a:p>
          <a:p>
            <a:pPr lvl="2" eaLnBrk="1" hangingPunct="1">
              <a:spcBef>
                <a:spcPct val="0"/>
              </a:spcBef>
            </a:pPr>
            <a:r>
              <a:rPr lang="en-US" sz="2000" smtClean="0">
                <a:cs typeface="Arial" charset="0"/>
              </a:rPr>
              <a:t>For what I received I passed on to you as of first importance: that Christ died for our sins according to the Scriptures, </a:t>
            </a:r>
            <a:r>
              <a:rPr lang="en-US" sz="2000" baseline="30000" smtClean="0">
                <a:cs typeface="Arial" charset="0"/>
              </a:rPr>
              <a:t>4</a:t>
            </a:r>
            <a:r>
              <a:rPr lang="en-US" sz="2000" smtClean="0">
                <a:cs typeface="Arial" charset="0"/>
              </a:rPr>
              <a:t> that he was buried, that he was raised on the third day according to the Scriptures, </a:t>
            </a:r>
            <a:r>
              <a:rPr lang="en-US" sz="2000" baseline="30000" smtClean="0">
                <a:cs typeface="Arial" charset="0"/>
              </a:rPr>
              <a:t>5 </a:t>
            </a:r>
            <a:r>
              <a:rPr lang="en-US" sz="2000" smtClean="0">
                <a:cs typeface="Arial" charset="0"/>
              </a:rPr>
              <a:t>and that he appeared to Peter, and then to the Twelve.    </a:t>
            </a:r>
            <a:r>
              <a:rPr lang="en-US" sz="1600" smtClean="0">
                <a:cs typeface="Arial" charset="0"/>
              </a:rPr>
              <a:t>						1 Corinthians 15:3-5 </a:t>
            </a:r>
          </a:p>
          <a:p>
            <a:pPr lvl="1" eaLnBrk="1" hangingPunct="1">
              <a:spcBef>
                <a:spcPct val="0"/>
              </a:spcBef>
            </a:pPr>
            <a:r>
              <a:rPr lang="en-US" b="1" smtClean="0">
                <a:cs typeface="Arial" charset="0"/>
              </a:rPr>
              <a:t>Living</a:t>
            </a:r>
          </a:p>
          <a:p>
            <a:pPr lvl="2" eaLnBrk="1" hangingPunct="1">
              <a:lnSpc>
                <a:spcPct val="90000"/>
              </a:lnSpc>
            </a:pPr>
            <a:r>
              <a:rPr lang="en-US" sz="2000" smtClean="0">
                <a:cs typeface="Arial" charset="0"/>
              </a:rPr>
              <a:t>For the word of God is living and active. Sharper than any double-edged sword, it penetrates even to dividing soul and spirit, joints and marrow; it judges the thoughts and attitudes of the heart. 							Hebrews 4:12   	</a:t>
            </a:r>
            <a:r>
              <a:rPr lang="en-US" sz="1600" smtClean="0">
                <a:cs typeface="Arial" charset="0"/>
              </a:rPr>
              <a:t>					</a:t>
            </a:r>
          </a:p>
          <a:p>
            <a:pPr lvl="2" eaLnBrk="1" hangingPunct="1">
              <a:lnSpc>
                <a:spcPct val="90000"/>
              </a:lnSpc>
              <a:buFont typeface="Wingdings" pitchFamily="2" charset="2"/>
              <a:buNone/>
            </a:pPr>
            <a:endParaRPr lang="en-US" sz="1600" b="1"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175"/>
            <a:ext cx="8686800" cy="585788"/>
          </a:xfrm>
        </p:spPr>
        <p:txBody>
          <a:bodyPr/>
          <a:lstStyle/>
          <a:p>
            <a:pPr eaLnBrk="1" hangingPunct="1"/>
            <a:r>
              <a:rPr lang="en-US" sz="3200" smtClean="0"/>
              <a:t>What is the New Testament?</a:t>
            </a:r>
          </a:p>
        </p:txBody>
      </p:sp>
      <p:sp>
        <p:nvSpPr>
          <p:cNvPr id="8195" name="Rectangle 3"/>
          <p:cNvSpPr>
            <a:spLocks noGrp="1" noChangeArrowheads="1"/>
          </p:cNvSpPr>
          <p:nvPr>
            <p:ph type="body" idx="1"/>
          </p:nvPr>
        </p:nvSpPr>
        <p:spPr>
          <a:xfrm>
            <a:off x="0" y="609600"/>
            <a:ext cx="9144000" cy="6477000"/>
          </a:xfrm>
        </p:spPr>
        <p:txBody>
          <a:bodyPr/>
          <a:lstStyle/>
          <a:p>
            <a:pPr lvl="1" eaLnBrk="1" hangingPunct="1">
              <a:lnSpc>
                <a:spcPct val="90000"/>
              </a:lnSpc>
              <a:buClr>
                <a:schemeClr val="tx1"/>
              </a:buClr>
              <a:buSzPct val="80000"/>
              <a:buFont typeface="Wingdings" pitchFamily="2" charset="2"/>
              <a:buChar char="Ø"/>
              <a:defRPr/>
            </a:pPr>
            <a:r>
              <a:rPr lang="en-US" sz="3600" dirty="0" smtClean="0"/>
              <a:t> </a:t>
            </a:r>
            <a:r>
              <a:rPr lang="en-US" sz="3200" dirty="0" smtClean="0"/>
              <a:t>The New Testament is the story of the earthly life and ministry of Jesus Christ (the Four Gospels), the birth and growth of the Early Church (Acts), and the development and articulation of the Christian faith and theology (the Epistles).</a:t>
            </a:r>
            <a:endParaRPr lang="en-US" sz="3600" dirty="0" smtClean="0"/>
          </a:p>
          <a:p>
            <a:pPr marL="457200" lvl="1" indent="0" eaLnBrk="1" hangingPunct="1">
              <a:lnSpc>
                <a:spcPct val="90000"/>
              </a:lnSpc>
              <a:buClr>
                <a:schemeClr val="tx1"/>
              </a:buClr>
              <a:buSzPct val="80000"/>
              <a:buFont typeface="Wingdings" pitchFamily="2" charset="2"/>
              <a:buNone/>
              <a:defRPr/>
            </a:pPr>
            <a:endParaRPr lang="en-US" sz="1200" dirty="0" smtClean="0"/>
          </a:p>
          <a:p>
            <a:pPr lvl="1" eaLnBrk="1" hangingPunct="1">
              <a:lnSpc>
                <a:spcPct val="90000"/>
              </a:lnSpc>
              <a:buClr>
                <a:schemeClr val="tx1"/>
              </a:buClr>
              <a:buSzPct val="80000"/>
              <a:buFont typeface="Wingdings" pitchFamily="2" charset="2"/>
              <a:buChar char="Ø"/>
              <a:defRPr/>
            </a:pPr>
            <a:r>
              <a:rPr lang="en-US" sz="3600" dirty="0" smtClean="0"/>
              <a:t>27 Books, written in </a:t>
            </a:r>
            <a:r>
              <a:rPr lang="en-US" sz="3600" i="1" dirty="0" err="1" smtClean="0"/>
              <a:t>Koine</a:t>
            </a:r>
            <a:r>
              <a:rPr lang="en-US" sz="3600" dirty="0" smtClean="0"/>
              <a:t> (common) Greek, between AD 40-100, by nine different authors – Matthew, Mark, Luke (2), John (5), Paul (13), James, Peter (2), Jude, and the anonymous author of Hebrews.</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77788"/>
            <a:ext cx="9448800" cy="585787"/>
          </a:xfrm>
        </p:spPr>
        <p:txBody>
          <a:bodyPr/>
          <a:lstStyle/>
          <a:p>
            <a:pPr eaLnBrk="1" hangingPunct="1"/>
            <a:r>
              <a:rPr lang="en-US" sz="3200" smtClean="0"/>
              <a:t>Five Sections of the New Testament </a:t>
            </a:r>
          </a:p>
        </p:txBody>
      </p:sp>
      <p:sp>
        <p:nvSpPr>
          <p:cNvPr id="9219" name="Rectangle 3"/>
          <p:cNvSpPr>
            <a:spLocks noGrp="1" noChangeArrowheads="1"/>
          </p:cNvSpPr>
          <p:nvPr>
            <p:ph type="body" idx="1"/>
          </p:nvPr>
        </p:nvSpPr>
        <p:spPr>
          <a:xfrm>
            <a:off x="-228600" y="838200"/>
            <a:ext cx="9525000" cy="6248400"/>
          </a:xfrm>
        </p:spPr>
        <p:txBody>
          <a:bodyPr/>
          <a:lstStyle/>
          <a:p>
            <a:pPr marL="457200" lvl="1" indent="0" eaLnBrk="1" hangingPunct="1">
              <a:lnSpc>
                <a:spcPct val="90000"/>
              </a:lnSpc>
              <a:buClr>
                <a:schemeClr val="tx1"/>
              </a:buClr>
              <a:buSzPct val="80000"/>
              <a:buFont typeface="Wingdings" pitchFamily="2" charset="2"/>
              <a:buNone/>
              <a:defRPr/>
            </a:pPr>
            <a:r>
              <a:rPr lang="en-US" sz="3200" dirty="0" smtClean="0"/>
              <a:t>1.  </a:t>
            </a:r>
            <a:r>
              <a:rPr lang="en-US" sz="3600" dirty="0" smtClean="0"/>
              <a:t>The Gospels</a:t>
            </a:r>
          </a:p>
          <a:p>
            <a:pPr lvl="2" eaLnBrk="1" hangingPunct="1">
              <a:lnSpc>
                <a:spcPct val="90000"/>
              </a:lnSpc>
              <a:buClr>
                <a:schemeClr val="tx1"/>
              </a:buClr>
              <a:buSzPct val="80000"/>
              <a:buFont typeface="Wingdings" pitchFamily="2" charset="2"/>
              <a:buChar char="Ø"/>
              <a:defRPr/>
            </a:pPr>
            <a:r>
              <a:rPr lang="en-US" sz="3200" dirty="0" smtClean="0"/>
              <a:t>Synoptic Gospels (3)- Matthew, Mark &amp; Luke</a:t>
            </a:r>
          </a:p>
          <a:p>
            <a:pPr lvl="2" eaLnBrk="1" hangingPunct="1">
              <a:lnSpc>
                <a:spcPct val="90000"/>
              </a:lnSpc>
              <a:buClr>
                <a:schemeClr val="tx1"/>
              </a:buClr>
              <a:buSzPct val="80000"/>
              <a:buFont typeface="Wingdings" pitchFamily="2" charset="2"/>
              <a:buChar char="Ø"/>
              <a:defRPr/>
            </a:pPr>
            <a:r>
              <a:rPr lang="en-US" sz="3200" dirty="0" smtClean="0"/>
              <a:t>Theological Gospel (1) - John</a:t>
            </a:r>
          </a:p>
          <a:p>
            <a:pPr marL="1200150" lvl="1" indent="-742950" eaLnBrk="1" hangingPunct="1">
              <a:lnSpc>
                <a:spcPct val="90000"/>
              </a:lnSpc>
              <a:buClr>
                <a:schemeClr val="tx1"/>
              </a:buClr>
              <a:buSzPct val="80000"/>
              <a:buFont typeface="Wingdings" pitchFamily="2" charset="2"/>
              <a:buAutoNum type="arabicPeriod" startAt="2"/>
              <a:defRPr/>
            </a:pPr>
            <a:r>
              <a:rPr lang="en-US" sz="3600" dirty="0" smtClean="0"/>
              <a:t>The Acts of the Apostles (1)</a:t>
            </a:r>
            <a:endParaRPr lang="en-US" sz="3600" dirty="0"/>
          </a:p>
          <a:p>
            <a:pPr marL="1200150" lvl="1" indent="-742950" eaLnBrk="1" hangingPunct="1">
              <a:lnSpc>
                <a:spcPct val="90000"/>
              </a:lnSpc>
              <a:buClr>
                <a:schemeClr val="tx1"/>
              </a:buClr>
              <a:buSzPct val="80000"/>
              <a:buFont typeface="Wingdings" pitchFamily="2" charset="2"/>
              <a:buAutoNum type="arabicPeriod" startAt="2"/>
              <a:defRPr/>
            </a:pPr>
            <a:r>
              <a:rPr lang="en-US" sz="3600" dirty="0" smtClean="0"/>
              <a:t>The Pauline Epistles (13) – </a:t>
            </a:r>
            <a:r>
              <a:rPr lang="en-US" dirty="0" smtClean="0"/>
              <a:t>Romans, 1&amp;2 Corinthians, Galatians, Ephesians, Philippians, Colossians, 1&amp;2 Thessalonians,  1&amp;2 Timothy, Titus, Philemon.</a:t>
            </a:r>
          </a:p>
          <a:p>
            <a:pPr marL="1200150" lvl="1" indent="-742950" eaLnBrk="1" hangingPunct="1">
              <a:lnSpc>
                <a:spcPct val="90000"/>
              </a:lnSpc>
              <a:buClr>
                <a:schemeClr val="tx1"/>
              </a:buClr>
              <a:buSzPct val="80000"/>
              <a:buFont typeface="Wingdings" pitchFamily="2" charset="2"/>
              <a:buAutoNum type="arabicPeriod" startAt="2"/>
              <a:defRPr/>
            </a:pPr>
            <a:r>
              <a:rPr lang="en-US" sz="3600" dirty="0" smtClean="0"/>
              <a:t>The General Epistles (8) – </a:t>
            </a:r>
            <a:r>
              <a:rPr lang="en-US" sz="3200" dirty="0" smtClean="0"/>
              <a:t>Hebrews, James, 1&amp;2 Peter, 1-2-3 John, Jude.</a:t>
            </a:r>
          </a:p>
          <a:p>
            <a:pPr marL="1200150" lvl="1" indent="-742950" eaLnBrk="1" hangingPunct="1">
              <a:lnSpc>
                <a:spcPct val="90000"/>
              </a:lnSpc>
              <a:buClr>
                <a:schemeClr val="tx1"/>
              </a:buClr>
              <a:buSzPct val="80000"/>
              <a:buFont typeface="Wingdings" pitchFamily="2" charset="2"/>
              <a:buAutoNum type="arabicPeriod" startAt="2"/>
              <a:defRPr/>
            </a:pPr>
            <a:r>
              <a:rPr lang="en-US" sz="3600" dirty="0" smtClean="0"/>
              <a:t>Book of Revelation</a:t>
            </a:r>
            <a:endParaRPr lang="en-US" sz="4000" dirty="0" smtClean="0"/>
          </a:p>
          <a:p>
            <a:pPr lvl="1" eaLnBrk="1" hangingPunct="1">
              <a:lnSpc>
                <a:spcPct val="90000"/>
              </a:lnSpc>
              <a:buClr>
                <a:schemeClr val="tx1"/>
              </a:buClr>
              <a:buSzPct val="80000"/>
              <a:buFont typeface="Wingdings" pitchFamily="2" charset="2"/>
              <a:buChar char="Ø"/>
              <a:defRPr/>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Effect transition="in" filter="fade">
                                      <p:cBhvr>
                                        <p:cTn id="49" dur="1000"/>
                                        <p:tgtEl>
                                          <p:spTgt spid="9219">
                                            <p:txEl>
                                              <p:pRg st="6" end="6"/>
                                            </p:txEl>
                                          </p:spTgt>
                                        </p:tgtEl>
                                      </p:cBhvr>
                                    </p:animEffect>
                                    <p:anim calcmode="lin" valueType="num">
                                      <p:cBhvr>
                                        <p:cTn id="50"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77788"/>
            <a:ext cx="9448800" cy="585787"/>
          </a:xfrm>
        </p:spPr>
        <p:txBody>
          <a:bodyPr/>
          <a:lstStyle/>
          <a:p>
            <a:pPr eaLnBrk="1" hangingPunct="1"/>
            <a:r>
              <a:rPr lang="en-US" sz="3200" smtClean="0"/>
              <a:t>Historical Setting &amp; Context </a:t>
            </a:r>
          </a:p>
        </p:txBody>
      </p:sp>
      <p:sp>
        <p:nvSpPr>
          <p:cNvPr id="9219" name="Rectangle 3"/>
          <p:cNvSpPr>
            <a:spLocks noGrp="1" noChangeArrowheads="1"/>
          </p:cNvSpPr>
          <p:nvPr>
            <p:ph type="body" idx="1"/>
          </p:nvPr>
        </p:nvSpPr>
        <p:spPr>
          <a:xfrm>
            <a:off x="-228600" y="838200"/>
            <a:ext cx="9372600" cy="6248400"/>
          </a:xfrm>
        </p:spPr>
        <p:txBody>
          <a:bodyPr/>
          <a:lstStyle/>
          <a:p>
            <a:pPr lvl="1" eaLnBrk="1" hangingPunct="1">
              <a:lnSpc>
                <a:spcPct val="90000"/>
              </a:lnSpc>
              <a:spcBef>
                <a:spcPts val="600"/>
              </a:spcBef>
              <a:buClr>
                <a:schemeClr val="tx1"/>
              </a:buClr>
              <a:buSzPct val="80000"/>
            </a:pPr>
            <a:r>
              <a:rPr lang="en-US" sz="3200" smtClean="0"/>
              <a:t>To understand the New Testament as well as possible, we have to know as much as we reasonably can about the historical and cultural context that  created the environment in which these events occurred and in which they were recorded.	</a:t>
            </a:r>
            <a:r>
              <a:rPr lang="en-US" sz="3600" smtClean="0"/>
              <a:t>	</a:t>
            </a:r>
          </a:p>
          <a:p>
            <a:pPr lvl="2" eaLnBrk="1" hangingPunct="1">
              <a:lnSpc>
                <a:spcPct val="90000"/>
              </a:lnSpc>
              <a:buClr>
                <a:schemeClr val="tx1"/>
              </a:buClr>
              <a:buSzPct val="80000"/>
            </a:pPr>
            <a:r>
              <a:rPr lang="en-US" sz="2800" smtClean="0"/>
              <a:t>Why did Jesus speak Aramaic?				</a:t>
            </a:r>
          </a:p>
          <a:p>
            <a:pPr lvl="2" eaLnBrk="1" hangingPunct="1">
              <a:lnSpc>
                <a:spcPct val="90000"/>
              </a:lnSpc>
              <a:buClr>
                <a:schemeClr val="tx1"/>
              </a:buClr>
              <a:buSzPct val="80000"/>
            </a:pPr>
            <a:r>
              <a:rPr lang="en-US" sz="2800" smtClean="0"/>
              <a:t>Why is the New Testament  written in Greek?</a:t>
            </a:r>
          </a:p>
          <a:p>
            <a:pPr lvl="2" eaLnBrk="1" hangingPunct="1">
              <a:lnSpc>
                <a:spcPct val="90000"/>
              </a:lnSpc>
              <a:buClr>
                <a:schemeClr val="tx1"/>
              </a:buClr>
              <a:buSzPct val="80000"/>
            </a:pPr>
            <a:r>
              <a:rPr lang="en-US" sz="2800" smtClean="0"/>
              <a:t>What were the Pharisees and Sadducees, and    	why didn’t they seem to like each other?</a:t>
            </a:r>
          </a:p>
          <a:p>
            <a:pPr lvl="2" eaLnBrk="1" hangingPunct="1">
              <a:lnSpc>
                <a:spcPct val="90000"/>
              </a:lnSpc>
              <a:buClr>
                <a:schemeClr val="tx1"/>
              </a:buClr>
              <a:buSzPct val="80000"/>
            </a:pPr>
            <a:r>
              <a:rPr lang="en-US" sz="2800" smtClean="0"/>
              <a:t>Why &amp; how did Jewish synagogues come to be?</a:t>
            </a:r>
          </a:p>
          <a:p>
            <a:pPr lvl="2" eaLnBrk="1" hangingPunct="1">
              <a:lnSpc>
                <a:spcPct val="90000"/>
              </a:lnSpc>
              <a:buClr>
                <a:schemeClr val="tx1"/>
              </a:buClr>
              <a:buSzPct val="80000"/>
            </a:pPr>
            <a:r>
              <a:rPr lang="en-US" sz="2800" smtClean="0"/>
              <a:t>Why was there animosity between Jews and 		Samaritans?     ETC, ETC.,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Effect transition="in" filter="fade">
                                      <p:cBhvr>
                                        <p:cTn id="42" dur="1000"/>
                                        <p:tgtEl>
                                          <p:spTgt spid="9219">
                                            <p:txEl>
                                              <p:pRg st="5" end="5"/>
                                            </p:txEl>
                                          </p:spTgt>
                                        </p:tgtEl>
                                      </p:cBhvr>
                                    </p:animEffect>
                                    <p:anim calcmode="lin" valueType="num">
                                      <p:cBhvr>
                                        <p:cTn id="43"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3232</TotalTime>
  <Words>1171</Words>
  <Application>Microsoft Office PowerPoint</Application>
  <PresentationFormat>On-screen Show (4:3)</PresentationFormat>
  <Paragraphs>137</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Network Blitz</vt:lpstr>
      <vt:lpstr>New Testament Survey (NT1)</vt:lpstr>
      <vt:lpstr>PowerPoint Presentation</vt:lpstr>
      <vt:lpstr>PowerPoint Presentation</vt:lpstr>
      <vt:lpstr>PowerPoint Presentation</vt:lpstr>
      <vt:lpstr>PowerPoint Presentation</vt:lpstr>
      <vt:lpstr>We believe the Bible is God’s Word…</vt:lpstr>
      <vt:lpstr>What is the New Testament?</vt:lpstr>
      <vt:lpstr>Five Sections of the New Testament </vt:lpstr>
      <vt:lpstr>Historical Setting &amp; Context </vt:lpstr>
      <vt:lpstr>Highlights of Jewish History</vt:lpstr>
      <vt:lpstr>Highlights of Jewish History</vt:lpstr>
      <vt:lpstr>How Babylonian Exile Challenged the Jews</vt:lpstr>
      <vt:lpstr>How Babylonian Exile Changed the Jews</vt:lpstr>
      <vt:lpstr>Highlights of Jewish History</vt:lpstr>
      <vt:lpstr>PowerPoint Presentation</vt:lpstr>
      <vt:lpstr>Highlights of Jewish History</vt:lpstr>
      <vt:lpstr>PowerPoint Presentation</vt:lpstr>
      <vt:lpstr>PowerPoint Presentation</vt:lpstr>
      <vt:lpstr>Highlights of Jewish History</vt:lpstr>
      <vt:lpstr>PowerPoint Presentation</vt:lpstr>
      <vt:lpstr>Highlights of Jewish History</vt:lpstr>
      <vt:lpstr>Highlights of Jewish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165</cp:revision>
  <dcterms:created xsi:type="dcterms:W3CDTF">2001-09-16T00:08:39Z</dcterms:created>
  <dcterms:modified xsi:type="dcterms:W3CDTF">2013-01-08T22:40:21Z</dcterms:modified>
</cp:coreProperties>
</file>